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1" r:id="rId4"/>
    <p:sldId id="264" r:id="rId5"/>
    <p:sldId id="269" r:id="rId6"/>
    <p:sldId id="263" r:id="rId7"/>
    <p:sldId id="265" r:id="rId8"/>
    <p:sldId id="283" r:id="rId9"/>
    <p:sldId id="259" r:id="rId10"/>
    <p:sldId id="261" r:id="rId11"/>
    <p:sldId id="275" r:id="rId12"/>
    <p:sldId id="257" r:id="rId13"/>
    <p:sldId id="276" r:id="rId14"/>
    <p:sldId id="26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13A"/>
    <a:srgbClr val="E3BD3C"/>
    <a:srgbClr val="080D07"/>
    <a:srgbClr val="102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18" autoAdjust="0"/>
  </p:normalViewPr>
  <p:slideViewPr>
    <p:cSldViewPr snapToGrid="0" snapToObjects="1">
      <p:cViewPr varScale="1">
        <p:scale>
          <a:sx n="97" d="100"/>
          <a:sy n="97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F6FBC-43E6-C744-ADD4-FBF126D7BEFE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5FB4B-2F75-6749-A7D6-9F2A7273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03B8-CC0C-054E-B116-2712FA2DD4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EECC-85EF-2F4C-B4BF-7D672834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y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055"/>
            <a:ext cx="9143999" cy="51705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56689"/>
            <a:ext cx="9144000" cy="3626360"/>
            <a:chOff x="0" y="282877"/>
            <a:chExt cx="9144000" cy="3626360"/>
          </a:xfrm>
        </p:grpSpPr>
        <p:pic>
          <p:nvPicPr>
            <p:cNvPr id="5" name="Picture 4" descr="Screen Shot 2013-06-02 at 1.46.5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2877"/>
              <a:ext cx="6152975" cy="35852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3896003"/>
              <a:ext cx="9144000" cy="1323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00124" y="2470149"/>
              <a:ext cx="370619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‘Physics of Radio Galaxies’</a:t>
              </a:r>
              <a:endParaRPr lang="en-US" sz="2400" dirty="0"/>
            </a:p>
          </p:txBody>
        </p:sp>
        <p:pic>
          <p:nvPicPr>
            <p:cNvPr id="9" name="Picture 8" descr="Screen Shot 2013-06-05 at 9.21.4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1" y="935585"/>
              <a:ext cx="5372100" cy="5969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6060" y="13335"/>
            <a:ext cx="90479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Anatomy of Extragalactic </a:t>
            </a:r>
            <a:r>
              <a:rPr lang="en-US" sz="3200" dirty="0"/>
              <a:t>R</a:t>
            </a:r>
            <a:r>
              <a:rPr lang="en-US" sz="3200" dirty="0" smtClean="0"/>
              <a:t>adio Sources</a:t>
            </a:r>
          </a:p>
          <a:p>
            <a:pPr algn="ctr"/>
            <a:r>
              <a:rPr lang="en-US" sz="2400" dirty="0" err="1" smtClean="0"/>
              <a:t>Miley</a:t>
            </a:r>
            <a:r>
              <a:rPr lang="en-US" sz="2400" dirty="0" smtClean="0"/>
              <a:t> Symposium May, 2013,  Chris Carilli NRAO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3767373"/>
            <a:ext cx="9317322" cy="2940788"/>
            <a:chOff x="0" y="3767373"/>
            <a:chExt cx="9317322" cy="294078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767373"/>
              <a:ext cx="9317322" cy="2940788"/>
              <a:chOff x="0" y="3767373"/>
              <a:chExt cx="9317322" cy="2940788"/>
            </a:xfrm>
          </p:grpSpPr>
          <p:pic>
            <p:nvPicPr>
              <p:cNvPr id="7" name="Picture 6" descr="Screen Shot 2013-06-02 at 1.39.20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767373"/>
                <a:ext cx="8647447" cy="294078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509636" y="5802070"/>
                <a:ext cx="4807686" cy="83099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‘Radio Galaxies as beacons to early, massive galaxy formation’</a:t>
                </a:r>
                <a:endParaRPr lang="en-US" sz="2400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 flipV="1">
              <a:off x="0" y="3869815"/>
              <a:ext cx="9143999" cy="13234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4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03 at 7.2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74" y="-8470"/>
            <a:ext cx="6027385" cy="590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36" y="1653257"/>
            <a:ext cx="15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X. Fan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657" y="3986366"/>
            <a:ext cx="173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‘</a:t>
            </a:r>
            <a:r>
              <a:rPr lang="en-US" sz="2000" dirty="0" err="1" smtClean="0"/>
              <a:t>Miley</a:t>
            </a:r>
            <a:r>
              <a:rPr lang="en-US" sz="2000" dirty="0" smtClean="0"/>
              <a:t> step’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9881" y="3577362"/>
            <a:ext cx="674640" cy="52919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03879" y="5866127"/>
            <a:ext cx="60621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About 200 RG at z&gt;2 discovered to 2010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More than 50% by Leiden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78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29" y="1077219"/>
            <a:ext cx="4893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Optical-radio alignment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Giant </a:t>
            </a:r>
            <a:r>
              <a:rPr lang="en-US" sz="2400" dirty="0" err="1"/>
              <a:t>Lya</a:t>
            </a:r>
            <a:r>
              <a:rPr lang="en-US" sz="2400" dirty="0"/>
              <a:t> halos (100kpc)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Radio-</a:t>
            </a:r>
            <a:r>
              <a:rPr lang="en-US" sz="2400" dirty="0" err="1" smtClean="0"/>
              <a:t>Xrays</a:t>
            </a:r>
            <a:r>
              <a:rPr lang="en-US" sz="2400" dirty="0" smtClean="0"/>
              <a:t>: IC emission B</a:t>
            </a:r>
            <a:r>
              <a:rPr lang="en-US" sz="2400" baseline="-25000" dirty="0" smtClean="0"/>
              <a:t>IC</a:t>
            </a:r>
            <a:r>
              <a:rPr lang="en-US" sz="2400" dirty="0" smtClean="0"/>
              <a:t> ~ B</a:t>
            </a:r>
            <a:r>
              <a:rPr lang="en-US" sz="2400" baseline="-25000" dirty="0" smtClean="0"/>
              <a:t>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29" y="189140"/>
            <a:ext cx="44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‘The great alignment’: jets, stars, gas…</a:t>
            </a:r>
            <a:endParaRPr lang="en-US" sz="2400" dirty="0"/>
          </a:p>
        </p:txBody>
      </p:sp>
      <p:pic>
        <p:nvPicPr>
          <p:cNvPr id="8" name="Picture 7" descr="Screen Shot 2013-06-02 at 1.40.04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" y="3376736"/>
            <a:ext cx="4659067" cy="3152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7115" y="3457277"/>
            <a:ext cx="220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VLA-Chandra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54709" y="3468846"/>
            <a:ext cx="3960510" cy="3445727"/>
            <a:chOff x="5010201" y="0"/>
            <a:chExt cx="3960510" cy="3445727"/>
          </a:xfrm>
        </p:grpSpPr>
        <p:pic>
          <p:nvPicPr>
            <p:cNvPr id="2" name="Picture 1" descr="Screen Shot 2013-06-03 at 1.37.3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201" y="0"/>
              <a:ext cx="3960510" cy="34457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25019" y="51571"/>
              <a:ext cx="929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z</a:t>
              </a:r>
              <a:r>
                <a:rPr lang="en-US" dirty="0" smtClean="0">
                  <a:solidFill>
                    <a:srgbClr val="FFFFFF"/>
                  </a:solidFill>
                </a:rPr>
                <a:t>=3.8 gas-jets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6472" y="785"/>
            <a:ext cx="4337528" cy="3519632"/>
            <a:chOff x="4566933" y="3227607"/>
            <a:chExt cx="4337528" cy="3519632"/>
          </a:xfrm>
        </p:grpSpPr>
        <p:pic>
          <p:nvPicPr>
            <p:cNvPr id="3" name="Picture 2" descr="Screen Shot 2013-06-03 at 1.47.5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933" y="3227607"/>
              <a:ext cx="4337528" cy="35196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65804" y="3641943"/>
              <a:ext cx="929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=2.5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20938" y="3378713"/>
            <a:ext cx="150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=2.2</a:t>
            </a:r>
          </a:p>
          <a:p>
            <a:r>
              <a:rPr lang="en-US" dirty="0" err="1" smtClean="0"/>
              <a:t>Xray</a:t>
            </a:r>
            <a:r>
              <a:rPr lang="en-US" dirty="0" smtClean="0"/>
              <a:t>-jets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IC</a:t>
            </a:r>
            <a:r>
              <a:rPr lang="en-US" dirty="0" smtClean="0"/>
              <a:t> ~ 100uG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58408" y="2644995"/>
            <a:ext cx="14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stars-</a:t>
            </a:r>
            <a:r>
              <a:rPr lang="en-US" dirty="0" smtClean="0"/>
              <a:t>jets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51539" y="6769615"/>
            <a:ext cx="3247609" cy="1309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28787" y="6463757"/>
            <a:ext cx="92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100kpc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6-02 at 1.4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10" y="1531324"/>
            <a:ext cx="6743700" cy="4787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554"/>
            <a:ext cx="48183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Spider web galaxy z=2.2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Giant, aligned radio/</a:t>
            </a:r>
            <a:r>
              <a:rPr lang="en-US" sz="2000" dirty="0" err="1" smtClean="0"/>
              <a:t>Lya</a:t>
            </a:r>
            <a:r>
              <a:rPr lang="en-US" sz="2000" dirty="0" smtClean="0"/>
              <a:t>/HST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/>
              <a:t>Protocluster</a:t>
            </a:r>
            <a:r>
              <a:rPr lang="en-US" sz="2000" dirty="0" smtClean="0"/>
              <a:t>: ten’s LBGs, </a:t>
            </a:r>
            <a:r>
              <a:rPr lang="en-US" sz="2000" dirty="0" err="1" smtClean="0"/>
              <a:t>σ</a:t>
            </a:r>
            <a:r>
              <a:rPr lang="en-US" sz="2000" dirty="0" smtClean="0"/>
              <a:t> ~ 1000 km/s</a:t>
            </a:r>
          </a:p>
        </p:txBody>
      </p:sp>
      <p:pic>
        <p:nvPicPr>
          <p:cNvPr id="5" name="Picture 4" descr="267991816_4ec149eed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5584" y="1705949"/>
            <a:ext cx="3718416" cy="23240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25853" y="1705949"/>
            <a:ext cx="3199731" cy="1960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77892" y="4029959"/>
            <a:ext cx="3980392" cy="854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3306" y="6036349"/>
            <a:ext cx="6206201" cy="261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5769" y="5722093"/>
            <a:ext cx="1283139" cy="37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250kpc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4716" y="405915"/>
            <a:ext cx="4129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SFR &gt; 1000 M</a:t>
            </a:r>
            <a:r>
              <a:rPr lang="en-US" sz="2000" baseline="-25000" dirty="0"/>
              <a:t>o</a:t>
            </a:r>
            <a:r>
              <a:rPr lang="en-US" sz="2000" dirty="0"/>
              <a:t>/</a:t>
            </a:r>
            <a:r>
              <a:rPr lang="en-US" sz="2000" dirty="0" err="1"/>
              <a:t>yr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Extreme rotation measures: 6000 rad/m</a:t>
            </a:r>
            <a:r>
              <a:rPr lang="en-US" sz="20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7025" y="4884075"/>
            <a:ext cx="6579358" cy="1384995"/>
          </a:xfrm>
          <a:prstGeom prst="rect">
            <a:avLst/>
          </a:prstGeom>
          <a:solidFill>
            <a:srgbClr val="C0504D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What causes these &gt; 100kpc alignments?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‘</a:t>
            </a:r>
            <a:r>
              <a:rPr lang="en-US" sz="2800" dirty="0">
                <a:solidFill>
                  <a:srgbClr val="FFFFFF"/>
                </a:solidFill>
              </a:rPr>
              <a:t>Positive feedback’: Jet induced star formation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03 at 2.0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068"/>
            <a:ext cx="9077631" cy="3871641"/>
          </a:xfrm>
          <a:prstGeom prst="rect">
            <a:avLst/>
          </a:prstGeom>
        </p:spPr>
      </p:pic>
      <p:pic>
        <p:nvPicPr>
          <p:cNvPr id="5" name="Picture 4" descr="Screen Shot 2013-06-03 at 2.0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77" y="0"/>
            <a:ext cx="3081824" cy="2316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25" y="26188"/>
            <a:ext cx="55908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Latest anatomical part: Molecular gas = fuel for star formation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CO1-0 in Spider Web =&gt; 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in molecular gas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Distributed over 60kpc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Velocity gradient: rotation or interaction?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Aligned with radio jet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62176" y="6138402"/>
            <a:ext cx="267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Emonts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1789" y="2638447"/>
            <a:ext cx="1099834" cy="3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03 at 2.0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90" y="3427341"/>
            <a:ext cx="7040467" cy="3286625"/>
          </a:xfrm>
          <a:prstGeom prst="rect">
            <a:avLst/>
          </a:prstGeom>
        </p:spPr>
      </p:pic>
      <p:pic>
        <p:nvPicPr>
          <p:cNvPr id="3" name="Picture 2" descr="Screen Shot 2013-06-03 at 2.0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09" y="0"/>
            <a:ext cx="3672691" cy="357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24" y="594310"/>
            <a:ext cx="5171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CO detections common (</a:t>
            </a:r>
            <a:r>
              <a:rPr lang="en-US" sz="2000" dirty="0" err="1" smtClean="0"/>
              <a:t>Bure</a:t>
            </a:r>
            <a:r>
              <a:rPr lang="en-US" sz="2000" dirty="0" smtClean="0"/>
              <a:t>, JVLA, ALMA, ATCA, GBT):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err="1" smtClean="0"/>
              <a:t>M</a:t>
            </a:r>
            <a:r>
              <a:rPr lang="en-US" sz="2000" baseline="-25000" dirty="0" err="1" smtClean="0"/>
              <a:t>gas</a:t>
            </a:r>
            <a:r>
              <a:rPr lang="en-US" sz="2000" dirty="0" smtClean="0"/>
              <a:t> &gt; 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o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Distributed over large area (10-100 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Dust: Multiple starbursts (SMGs) w. SFR ~ 1000 M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/</a:t>
            </a:r>
            <a:r>
              <a:rPr lang="en-US" sz="2000" dirty="0" err="1" smtClean="0"/>
              <a:t>yr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1145" y="4229373"/>
            <a:ext cx="154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JVLA CO1-0</a:t>
            </a:r>
          </a:p>
          <a:p>
            <a:r>
              <a:rPr lang="en-US" dirty="0" err="1" smtClean="0"/>
              <a:t>Bure</a:t>
            </a:r>
            <a:r>
              <a:rPr lang="en-US" dirty="0" smtClean="0"/>
              <a:t> CO4-3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583" y="3705612"/>
            <a:ext cx="1139113" cy="3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z=</a:t>
            </a:r>
            <a:r>
              <a:rPr lang="en-US" dirty="0" smtClean="0">
                <a:solidFill>
                  <a:srgbClr val="FFFFFF"/>
                </a:solidFill>
              </a:rPr>
              <a:t>3.09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803" y="471385"/>
            <a:ext cx="154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Herschel FIR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Ivison</a:t>
            </a:r>
            <a:r>
              <a:rPr lang="en-US" dirty="0" smtClean="0">
                <a:solidFill>
                  <a:srgbClr val="FFFFFF"/>
                </a:solidFill>
              </a:rPr>
              <a:t> ea.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54" y="130940"/>
            <a:ext cx="58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Beacons to early massive galaxy formation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80182" y="4016571"/>
            <a:ext cx="13094" cy="187574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38606" y="4661476"/>
            <a:ext cx="78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40kpc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767" y="2160515"/>
            <a:ext cx="7397686" cy="2246769"/>
          </a:xfrm>
          <a:prstGeom prst="rect">
            <a:avLst/>
          </a:prstGeom>
          <a:solidFill>
            <a:srgbClr val="C0504D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Origin most massive galaxies?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Coeval </a:t>
            </a:r>
            <a:r>
              <a:rPr lang="en-US" sz="2800" dirty="0">
                <a:solidFill>
                  <a:srgbClr val="FFFFFF"/>
                </a:solidFill>
              </a:rPr>
              <a:t>SMBH and massive galaxy formation </a:t>
            </a:r>
            <a:r>
              <a:rPr lang="en-US" sz="2800" dirty="0" smtClean="0">
                <a:solidFill>
                  <a:srgbClr val="FFFFFF"/>
                </a:solidFill>
              </a:rPr>
              <a:t>in extreme starbursts driven by gas rich mergers in dense </a:t>
            </a:r>
            <a:r>
              <a:rPr lang="en-US" sz="2800" dirty="0" err="1" smtClean="0">
                <a:solidFill>
                  <a:srgbClr val="FFFFFF"/>
                </a:solidFill>
              </a:rPr>
              <a:t>protoclusters</a:t>
            </a:r>
            <a:r>
              <a:rPr lang="en-US" sz="2800" dirty="0" smtClean="0">
                <a:solidFill>
                  <a:srgbClr val="FFFFFF"/>
                </a:solidFill>
              </a:rPr>
              <a:t> at </a:t>
            </a:r>
            <a:r>
              <a:rPr lang="en-US" sz="2800" dirty="0" err="1">
                <a:solidFill>
                  <a:srgbClr val="FFFFFF"/>
                </a:solidFill>
              </a:rPr>
              <a:t>t</a:t>
            </a:r>
            <a:r>
              <a:rPr lang="en-US" sz="2800" baseline="-25000" dirty="0" err="1">
                <a:solidFill>
                  <a:srgbClr val="FFFFFF"/>
                </a:solidFill>
              </a:rPr>
              <a:t>univ</a:t>
            </a:r>
            <a:r>
              <a:rPr lang="en-US" sz="2800" dirty="0">
                <a:solidFill>
                  <a:srgbClr val="FFFFFF"/>
                </a:solidFill>
              </a:rPr>
              <a:t> &lt; 2Gyr, </a:t>
            </a:r>
            <a:r>
              <a:rPr lang="en-US" sz="2800" dirty="0" smtClean="0">
                <a:solidFill>
                  <a:srgbClr val="FFFFFF"/>
                </a:solidFill>
              </a:rPr>
              <a:t>possibly orchestrated </a:t>
            </a:r>
            <a:r>
              <a:rPr lang="en-US" sz="2800" dirty="0">
                <a:solidFill>
                  <a:srgbClr val="FFFFFF"/>
                </a:solidFill>
              </a:rPr>
              <a:t>by </a:t>
            </a:r>
            <a:r>
              <a:rPr lang="en-US" sz="2800" dirty="0" smtClean="0">
                <a:solidFill>
                  <a:srgbClr val="FFFFFF"/>
                </a:solidFill>
              </a:rPr>
              <a:t>jet on 100 </a:t>
            </a:r>
            <a:r>
              <a:rPr lang="en-US" sz="2800" dirty="0" err="1" smtClean="0">
                <a:solidFill>
                  <a:srgbClr val="FFFFFF"/>
                </a:solidFill>
              </a:rPr>
              <a:t>kpc</a:t>
            </a:r>
            <a:r>
              <a:rPr lang="en-US" sz="2800" dirty="0" smtClean="0">
                <a:solidFill>
                  <a:srgbClr val="FFFFFF"/>
                </a:solidFill>
              </a:rPr>
              <a:t> scales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6-02 at 1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2" y="26617"/>
            <a:ext cx="8178800" cy="6604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304" y="3731801"/>
            <a:ext cx="7986884" cy="1793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93439" y="5970878"/>
            <a:ext cx="3914882" cy="877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9428" y="1491716"/>
            <a:ext cx="4752887" cy="2687578"/>
          </a:xfrm>
          <a:prstGeom prst="rect">
            <a:avLst/>
          </a:prstGeom>
        </p:spPr>
      </p:pic>
      <p:pic>
        <p:nvPicPr>
          <p:cNvPr id="6" name="Picture 5" descr="437998main_CenA_radio_optical_gamma_composite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33" y="455545"/>
            <a:ext cx="3611033" cy="4727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8792" y="-6120"/>
            <a:ext cx="484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Anatomy at low redshift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703" y="5416427"/>
            <a:ext cx="42504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High luminosity (FRII, 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&gt; 10</a:t>
            </a:r>
            <a:r>
              <a:rPr lang="en-US" sz="2000" baseline="30000" dirty="0" smtClean="0"/>
              <a:t>44</a:t>
            </a:r>
            <a:r>
              <a:rPr lang="en-US" sz="2000" dirty="0" smtClean="0"/>
              <a:t> erg/s)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Edge brightened =&gt; supersonic, terminal shock w. backflow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56417" y="5413331"/>
            <a:ext cx="42487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Low luminosity (FRII, 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&lt; 10</a:t>
            </a:r>
            <a:r>
              <a:rPr lang="en-US" sz="2000" baseline="30000" dirty="0" smtClean="0"/>
              <a:t>44</a:t>
            </a:r>
            <a:r>
              <a:rPr lang="en-US" sz="2000" dirty="0" smtClean="0"/>
              <a:t> erg/s)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Edge darkened =&gt; trans/subsonic, dissipative jet w. buoyant outflow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78676" y="570150"/>
            <a:ext cx="51835" cy="452232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36363" y="2358349"/>
            <a:ext cx="99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00kpc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03" y="2766556"/>
            <a:ext cx="99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120kpc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2945" y="570150"/>
            <a:ext cx="51835" cy="452232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38190" y="769341"/>
            <a:ext cx="4587388" cy="2133242"/>
            <a:chOff x="2138190" y="769341"/>
            <a:chExt cx="4587388" cy="2133242"/>
          </a:xfrm>
        </p:grpSpPr>
        <p:sp>
          <p:nvSpPr>
            <p:cNvPr id="5" name="TextBox 4"/>
            <p:cNvSpPr txBox="1"/>
            <p:nvPr/>
          </p:nvSpPr>
          <p:spPr>
            <a:xfrm>
              <a:off x="3291516" y="769341"/>
              <a:ext cx="1801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Central Engine: accreting SMBH (&gt;10</a:t>
              </a:r>
              <a:r>
                <a:rPr lang="en-US" baseline="30000" dirty="0" smtClean="0"/>
                <a:t>8</a:t>
              </a:r>
              <a:r>
                <a:rPr lang="en-US" dirty="0" smtClean="0"/>
                <a:t> M</a:t>
              </a:r>
              <a:r>
                <a:rPr lang="en-US" baseline="-25000" dirty="0" smtClean="0"/>
                <a:t>o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138190" y="1593829"/>
              <a:ext cx="1347707" cy="13087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56417" y="1593829"/>
              <a:ext cx="1869161" cy="11727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04934" y="2159099"/>
            <a:ext cx="4704026" cy="646331"/>
            <a:chOff x="1904934" y="2159099"/>
            <a:chExt cx="4704026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3291516" y="2159099"/>
              <a:ext cx="1897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Jets: collimated outflow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904934" y="2358349"/>
              <a:ext cx="1580963" cy="23324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092779" y="2358349"/>
              <a:ext cx="1516181" cy="11662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786126" y="3105110"/>
            <a:ext cx="3317433" cy="1106228"/>
            <a:chOff x="2786126" y="3105110"/>
            <a:chExt cx="3317433" cy="1106228"/>
          </a:xfrm>
        </p:grpSpPr>
        <p:sp>
          <p:nvSpPr>
            <p:cNvPr id="26" name="TextBox 25"/>
            <p:cNvSpPr txBox="1"/>
            <p:nvPr/>
          </p:nvSpPr>
          <p:spPr>
            <a:xfrm>
              <a:off x="3226715" y="3105110"/>
              <a:ext cx="19620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Lobes: ‘jet waste products’ [outflow or  </a:t>
              </a:r>
              <a:r>
                <a:rPr lang="en-US" dirty="0" err="1" smtClean="0"/>
                <a:t>backlow</a:t>
              </a:r>
              <a:r>
                <a:rPr lang="en-US" dirty="0"/>
                <a:t>]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786126" y="3693019"/>
              <a:ext cx="505390" cy="5183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</p:cNvCxnSpPr>
            <p:nvPr/>
          </p:nvCxnSpPr>
          <p:spPr>
            <a:xfrm>
              <a:off x="5188732" y="3566775"/>
              <a:ext cx="914827" cy="33357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097135" y="4224296"/>
            <a:ext cx="1995644" cy="646331"/>
            <a:chOff x="3097135" y="4224296"/>
            <a:chExt cx="1995644" cy="646331"/>
          </a:xfrm>
        </p:grpSpPr>
        <p:sp>
          <p:nvSpPr>
            <p:cNvPr id="32" name="TextBox 31"/>
            <p:cNvSpPr txBox="1"/>
            <p:nvPr/>
          </p:nvSpPr>
          <p:spPr>
            <a:xfrm>
              <a:off x="3291516" y="4224296"/>
              <a:ext cx="1801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Hot spots: jet terminal shock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097135" y="4703739"/>
              <a:ext cx="375803" cy="1668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58792" y="452304"/>
            <a:ext cx="113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VLA 5GHz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565" y="439210"/>
            <a:ext cx="152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Parkes</a:t>
            </a:r>
            <a:r>
              <a:rPr lang="en-US" sz="1600" dirty="0" smtClean="0">
                <a:solidFill>
                  <a:srgbClr val="FFFFFF"/>
                </a:solidFill>
              </a:rPr>
              <a:t> 5GHz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2040" y="2591239"/>
            <a:ext cx="3993441" cy="1077218"/>
          </a:xfrm>
          <a:prstGeom prst="rect">
            <a:avLst/>
          </a:prstGeom>
          <a:solidFill>
            <a:srgbClr val="C0504D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Origin of FRI/FRII </a:t>
            </a:r>
            <a:r>
              <a:rPr lang="en-US" sz="3200" dirty="0" err="1" smtClean="0">
                <a:solidFill>
                  <a:schemeClr val="bg1"/>
                </a:solidFill>
              </a:rPr>
              <a:t>dicotomy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s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75" y="871559"/>
            <a:ext cx="5942908" cy="5788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65" y="14645"/>
            <a:ext cx="707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Largest ‘connected’ structures in the Universe </a:t>
            </a:r>
          </a:p>
          <a:p>
            <a:r>
              <a:rPr lang="en-US" sz="2400" dirty="0" smtClean="0"/>
              <a:t>Collimated flow from 1pc to 1 </a:t>
            </a:r>
            <a:r>
              <a:rPr lang="en-US" sz="2400" dirty="0" err="1" smtClean="0"/>
              <a:t>Mpc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70760" y="6219821"/>
            <a:ext cx="790482" cy="12957"/>
          </a:xfrm>
          <a:prstGeom prst="straightConnector1">
            <a:avLst/>
          </a:prstGeom>
          <a:ln w="1905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13306" y="6193904"/>
            <a:ext cx="88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5pc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2709" y="929877"/>
            <a:ext cx="88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120kpc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88072" y="949307"/>
            <a:ext cx="4237503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43192" y="5859129"/>
            <a:ext cx="3516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Jet launch ~ 100R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0.02pc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γ</a:t>
            </a:r>
            <a:r>
              <a:rPr lang="en-US" sz="2000" dirty="0" smtClean="0"/>
              <a:t> ~ few</a:t>
            </a:r>
            <a:endParaRPr lang="en-US" sz="2000" dirty="0"/>
          </a:p>
        </p:txBody>
      </p:sp>
      <p:pic>
        <p:nvPicPr>
          <p:cNvPr id="4" name="Picture 3" descr="Screen Shot 2013-06-04 at 8.08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" y="2476870"/>
            <a:ext cx="2026657" cy="1311366"/>
          </a:xfrm>
          <a:prstGeom prst="rect">
            <a:avLst/>
          </a:prstGeom>
        </p:spPr>
      </p:pic>
      <p:pic>
        <p:nvPicPr>
          <p:cNvPr id="8" name="Picture 7" descr="Screen Shot 2013-06-04 at 8.08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92" y="0"/>
            <a:ext cx="1951908" cy="22055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725575" y="14645"/>
            <a:ext cx="609063" cy="103495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77975" y="1503123"/>
            <a:ext cx="456663" cy="702423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073396" y="2476870"/>
            <a:ext cx="751606" cy="140638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73396" y="2821740"/>
            <a:ext cx="981760" cy="92311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51267" y="557192"/>
            <a:ext cx="0" cy="4924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4284" y="621982"/>
            <a:ext cx="6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2kpc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03640" y="2212892"/>
            <a:ext cx="169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Terminal jet shocks: double structure 60kpc from core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288052" y="18200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71874" y="2995724"/>
            <a:ext cx="4264435" cy="1815882"/>
          </a:xfrm>
          <a:prstGeom prst="rect">
            <a:avLst/>
          </a:prstGeom>
          <a:solidFill>
            <a:srgbClr val="C0504D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Central energy source and Jet creation?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Jet collimation?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Jet composition?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9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1-05 at 9.2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84" y="274780"/>
            <a:ext cx="3276634" cy="54281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0502" y="531937"/>
            <a:ext cx="2627183" cy="4967557"/>
            <a:chOff x="600502" y="529199"/>
            <a:chExt cx="2627183" cy="5181892"/>
          </a:xfrm>
        </p:grpSpPr>
        <p:pic>
          <p:nvPicPr>
            <p:cNvPr id="2" name="Picture 1" descr="Screen Shot 2013-06-03 at 9.14.5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76852" y="1806553"/>
              <a:ext cx="5181892" cy="262718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19186" y="542421"/>
              <a:ext cx="489449" cy="3902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2729" y="2884097"/>
              <a:ext cx="634954" cy="1309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28165" y="2751799"/>
              <a:ext cx="462987" cy="10848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19186" y="4577512"/>
              <a:ext cx="264564" cy="343975"/>
            </a:xfrm>
            <a:prstGeom prst="rect">
              <a:avLst/>
            </a:prstGeom>
            <a:solidFill>
              <a:srgbClr val="080D0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872" y="64790"/>
            <a:ext cx="615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Relativistic particle energetics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56" y="5558898"/>
            <a:ext cx="436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Fermi I acceleration in terminal jet shocks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Radiative</a:t>
            </a:r>
            <a:r>
              <a:rPr lang="en-US" dirty="0" smtClean="0"/>
              <a:t>/expansion losses in lobe backflow =&gt;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lobe</a:t>
            </a:r>
            <a:r>
              <a:rPr lang="en-US" dirty="0" smtClean="0"/>
              <a:t> ~ 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adv</a:t>
            </a:r>
            <a:r>
              <a:rPr lang="en-US" dirty="0" smtClean="0"/>
              <a:t> ~ 0.01c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81973" y="5569795"/>
            <a:ext cx="470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Acceleration near core, </a:t>
            </a:r>
            <a:r>
              <a:rPr lang="en-US" dirty="0" err="1" smtClean="0"/>
              <a:t>radiative</a:t>
            </a:r>
            <a:r>
              <a:rPr lang="en-US" dirty="0" smtClean="0"/>
              <a:t> losses down lobe: </a:t>
            </a:r>
            <a:r>
              <a:rPr lang="en-US" dirty="0" err="1"/>
              <a:t>t</a:t>
            </a:r>
            <a:r>
              <a:rPr lang="en-US" baseline="-25000" dirty="0" err="1"/>
              <a:t>lobe</a:t>
            </a:r>
            <a:r>
              <a:rPr lang="en-US" dirty="0"/>
              <a:t> </a:t>
            </a:r>
            <a:r>
              <a:rPr lang="en-US" dirty="0" smtClean="0"/>
              <a:t>&gt; 10</a:t>
            </a:r>
            <a:r>
              <a:rPr lang="en-US" baseline="30000" dirty="0"/>
              <a:t>8</a:t>
            </a:r>
            <a:r>
              <a:rPr lang="en-US" dirty="0" smtClean="0"/>
              <a:t> </a:t>
            </a:r>
            <a:r>
              <a:rPr lang="en-US" dirty="0" err="1"/>
              <a:t>yr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Fermi II reaccelerated in regions of ‘heavy weather’ at end lobes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4531" y="466049"/>
            <a:ext cx="23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120 – 180 MHz</a:t>
            </a:r>
          </a:p>
          <a:p>
            <a:r>
              <a:rPr lang="en-US" dirty="0" smtClean="0"/>
              <a:t>Stefan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09014" y="558253"/>
            <a:ext cx="90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1107" y="927585"/>
            <a:ext cx="98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α= </a:t>
            </a:r>
            <a:r>
              <a:rPr lang="en-US" sz="2000" dirty="0" smtClean="0">
                <a:solidFill>
                  <a:srgbClr val="FF0000"/>
                </a:solidFill>
              </a:rPr>
              <a:t>-0.5 </a:t>
            </a:r>
            <a:r>
              <a:rPr lang="en-US" sz="2000" dirty="0" smtClean="0">
                <a:solidFill>
                  <a:srgbClr val="FFFFFF"/>
                </a:solidFill>
              </a:rPr>
              <a:t>to </a:t>
            </a:r>
            <a:r>
              <a:rPr lang="en-US" sz="2000" dirty="0" smtClean="0">
                <a:solidFill>
                  <a:srgbClr val="3366FF"/>
                </a:solidFill>
              </a:rPr>
              <a:t>-1.2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441" y="2108140"/>
            <a:ext cx="4832082" cy="1815882"/>
          </a:xfrm>
          <a:prstGeom prst="rect">
            <a:avLst/>
          </a:prstGeom>
          <a:solidFill>
            <a:srgbClr val="C0504D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Seed particle problem?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TeV</a:t>
            </a:r>
            <a:r>
              <a:rPr lang="en-US" sz="2800" dirty="0" smtClean="0">
                <a:solidFill>
                  <a:srgbClr val="FFFFFF"/>
                </a:solidFill>
              </a:rPr>
              <a:t> CRs (synch. </a:t>
            </a:r>
            <a:r>
              <a:rPr lang="en-US" sz="2800" dirty="0" err="1" smtClean="0">
                <a:solidFill>
                  <a:srgbClr val="FFFFFF"/>
                </a:solidFill>
              </a:rPr>
              <a:t>Xrays</a:t>
            </a:r>
            <a:r>
              <a:rPr lang="en-US" sz="2800" dirty="0" smtClean="0">
                <a:solidFill>
                  <a:srgbClr val="FFFFFF"/>
                </a:solidFill>
              </a:rPr>
              <a:t>)?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Spectral steepening vs. continuous curvature?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0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03 at 9.22.52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588000" cy="3296213"/>
          </a:xfrm>
          <a:prstGeom prst="rect">
            <a:avLst/>
          </a:prstGeom>
        </p:spPr>
      </p:pic>
      <p:pic>
        <p:nvPicPr>
          <p:cNvPr id="2" name="Picture 1" descr="Screen Shot 2013-06-03 at 12.4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93" y="3309171"/>
            <a:ext cx="5163523" cy="3368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2892" y="3511607"/>
            <a:ext cx="23455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-2000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4E13A"/>
                </a:solidFill>
              </a:rPr>
              <a:t>+2000 </a:t>
            </a:r>
            <a:r>
              <a:rPr lang="en-US" dirty="0" smtClean="0"/>
              <a:t>rad/m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1829" y="855226"/>
            <a:ext cx="32579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Polarized up to 50%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B field follows jet, filaments, hard edges =&gt; compression/sheer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B</a:t>
            </a:r>
            <a:r>
              <a:rPr lang="en-US" sz="2000" baseline="-25000" dirty="0" smtClean="0"/>
              <a:t>ME  </a:t>
            </a:r>
            <a:r>
              <a:rPr lang="en-US" sz="2000" dirty="0" smtClean="0"/>
              <a:t>~ 10 to 100uG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Large rotation measures =&gt; magnetized screen = ICM?  (B</a:t>
            </a:r>
            <a:r>
              <a:rPr lang="en-US" sz="2000" baseline="-25000" dirty="0" smtClean="0"/>
              <a:t>ICM</a:t>
            </a:r>
            <a:r>
              <a:rPr lang="en-US" sz="2000" dirty="0" smtClean="0"/>
              <a:t> ~ few </a:t>
            </a:r>
            <a:r>
              <a:rPr lang="en-US" sz="2000" dirty="0" err="1" smtClean="0"/>
              <a:t>uG</a:t>
            </a:r>
            <a:r>
              <a:rPr lang="en-US" sz="20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Ordered RM structures scales ~ 10kpc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8463" y="116622"/>
            <a:ext cx="301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Polarization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94919" y="2409302"/>
            <a:ext cx="5093275" cy="1815882"/>
          </a:xfrm>
          <a:prstGeom prst="rect">
            <a:avLst/>
          </a:prstGeom>
          <a:solidFill>
            <a:srgbClr val="C0504D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Lobe dynamics: field or thermal gas driven?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Extreme RMs: ICM or lobe boundary?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g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2988" y="1167739"/>
            <a:ext cx="5955910" cy="3629933"/>
          </a:xfrm>
          <a:prstGeom prst="rect">
            <a:avLst/>
          </a:prstGeom>
        </p:spPr>
      </p:pic>
      <p:pic>
        <p:nvPicPr>
          <p:cNvPr id="3" name="Picture 2" descr="cygnusA-clo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2501" y="4751"/>
            <a:ext cx="1608094" cy="162251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1503212" y="1627269"/>
            <a:ext cx="489289" cy="1340104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0391" y="1627267"/>
            <a:ext cx="1456976" cy="1858424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3-06-03 at 1.15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1" y="11960"/>
            <a:ext cx="4564359" cy="4595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4728" y="181411"/>
            <a:ext cx="387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Massive parent galaxies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6120" y="4283234"/>
            <a:ext cx="5536193" cy="21698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Giant elliptical (M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Center massive clusters 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dyn</a:t>
            </a:r>
            <a:r>
              <a:rPr lang="en-US" sz="2400" dirty="0" smtClean="0"/>
              <a:t>&gt;10</a:t>
            </a:r>
            <a:r>
              <a:rPr lang="en-US" sz="2400" baseline="30000" dirty="0" smtClean="0"/>
              <a:t>14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Dust lanes =&gt; Recent ‘(re)fueling’ by merger with gas rich galaxy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SFR &lt; 100 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/</a:t>
            </a:r>
            <a:r>
              <a:rPr lang="en-US" sz="2400" dirty="0" err="1" smtClean="0"/>
              <a:t>yr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748" y="2500959"/>
            <a:ext cx="7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50kpc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651" y="1885541"/>
            <a:ext cx="0" cy="217360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54298" y="2474773"/>
            <a:ext cx="6065985" cy="1569660"/>
          </a:xfrm>
          <a:prstGeom prst="rect">
            <a:avLst/>
          </a:prstGeom>
          <a:solidFill>
            <a:srgbClr val="C0504D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Massive galaxies are dominated by old stellar populations: how/when did they form?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3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51" y="463002"/>
            <a:ext cx="4067353" cy="4954633"/>
          </a:xfrm>
          <a:prstGeom prst="rect">
            <a:avLst/>
          </a:prstGeom>
        </p:spPr>
      </p:pic>
      <p:pic>
        <p:nvPicPr>
          <p:cNvPr id="2" name="Picture 1" descr="1-s2.0-S1387647303000319-g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6371" y="1319491"/>
            <a:ext cx="5583148" cy="3913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406" y="0"/>
            <a:ext cx="824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Non-thermal </a:t>
            </a:r>
            <a:r>
              <a:rPr lang="en-US" sz="2400" dirty="0" err="1" smtClean="0"/>
              <a:t>Xrays</a:t>
            </a:r>
            <a:r>
              <a:rPr lang="en-US" sz="2400" dirty="0" smtClean="0"/>
              <a:t>: inverse Compton =&gt; 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8486" y="5345320"/>
            <a:ext cx="4825188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IC from jets, hotspots =&gt; B</a:t>
            </a:r>
            <a:r>
              <a:rPr lang="en-US" sz="2000" baseline="-25000" dirty="0" smtClean="0"/>
              <a:t>IC</a:t>
            </a:r>
            <a:r>
              <a:rPr lang="en-US" sz="2000" dirty="0" smtClean="0"/>
              <a:t> ~ 100 </a:t>
            </a:r>
            <a:r>
              <a:rPr lang="en-US" sz="2000" dirty="0" err="1" smtClean="0"/>
              <a:t>uG</a:t>
            </a:r>
            <a:r>
              <a:rPr lang="en-US" sz="2000" dirty="0" smtClean="0"/>
              <a:t> =&gt; P</a:t>
            </a:r>
            <a:r>
              <a:rPr lang="en-US" sz="2000" baseline="-25000" dirty="0" smtClean="0"/>
              <a:t>HS</a:t>
            </a:r>
            <a:r>
              <a:rPr lang="en-US" sz="2000" dirty="0" smtClean="0"/>
              <a:t> ~ 10</a:t>
            </a:r>
            <a:r>
              <a:rPr lang="en-US" sz="2000" baseline="30000" dirty="0" smtClean="0"/>
              <a:t>-9</a:t>
            </a:r>
            <a:r>
              <a:rPr lang="en-US" sz="2000" dirty="0" smtClean="0"/>
              <a:t> </a:t>
            </a:r>
            <a:r>
              <a:rPr lang="en-US" sz="2000" dirty="0" err="1" smtClean="0"/>
              <a:t>dyn</a:t>
            </a:r>
            <a:r>
              <a:rPr lang="en-US" sz="2000" dirty="0"/>
              <a:t>/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&gt; 100xICM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Thermal =&gt; Lobe-ICM interaction =&gt; full </a:t>
            </a:r>
            <a:r>
              <a:rPr lang="en-US" sz="2000" dirty="0" err="1" smtClean="0"/>
              <a:t>hydrodyn</a:t>
            </a:r>
            <a:r>
              <a:rPr lang="en-US" sz="2000" dirty="0" smtClean="0"/>
              <a:t>. </a:t>
            </a:r>
            <a:r>
              <a:rPr lang="en-US" sz="2000" dirty="0"/>
              <a:t>m</a:t>
            </a:r>
            <a:r>
              <a:rPr lang="en-US" sz="2000" dirty="0" smtClean="0"/>
              <a:t>odel expanding radio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6702" y="5548071"/>
            <a:ext cx="427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Xray</a:t>
            </a:r>
            <a:r>
              <a:rPr lang="en-US" sz="2000" dirty="0" smtClean="0"/>
              <a:t>/radio knots </a:t>
            </a:r>
            <a:r>
              <a:rPr lang="en-US" sz="2000" dirty="0" err="1" smtClean="0"/>
              <a:t>S.lobe</a:t>
            </a:r>
            <a:r>
              <a:rPr lang="en-US" sz="2000" dirty="0" smtClean="0"/>
              <a:t> =&gt; B</a:t>
            </a:r>
            <a:r>
              <a:rPr lang="en-US" sz="2000" baseline="-25000" dirty="0" smtClean="0"/>
              <a:t>IC</a:t>
            </a:r>
            <a:r>
              <a:rPr lang="en-US" sz="2000" dirty="0" smtClean="0"/>
              <a:t> ~ B</a:t>
            </a:r>
            <a:r>
              <a:rPr lang="en-US" sz="2000" baseline="-25000" dirty="0" smtClean="0"/>
              <a:t>ME</a:t>
            </a:r>
            <a:r>
              <a:rPr lang="en-US" sz="2000" dirty="0" smtClean="0"/>
              <a:t> ~ 1uG =&gt;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lobe</a:t>
            </a:r>
            <a:r>
              <a:rPr lang="en-US" sz="2000" dirty="0" smtClean="0"/>
              <a:t> ~ P</a:t>
            </a:r>
            <a:r>
              <a:rPr lang="en-US" sz="2000" baseline="-25000" dirty="0" smtClean="0"/>
              <a:t>IGM</a:t>
            </a:r>
            <a:r>
              <a:rPr lang="en-US" sz="2000" dirty="0" smtClean="0"/>
              <a:t> ~ 10</a:t>
            </a:r>
            <a:r>
              <a:rPr lang="en-US" sz="2000" baseline="30000" dirty="0" smtClean="0"/>
              <a:t>-13</a:t>
            </a:r>
            <a:r>
              <a:rPr lang="en-US" sz="2000" dirty="0" smtClean="0"/>
              <a:t> </a:t>
            </a:r>
            <a:r>
              <a:rPr lang="en-US" sz="2000" dirty="0" err="1" smtClean="0"/>
              <a:t>dyn</a:t>
            </a:r>
            <a:r>
              <a:rPr lang="en-US" sz="2000" dirty="0"/>
              <a:t>/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237300" y="484489"/>
            <a:ext cx="390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PAPER 150MHz + RASS (Stefan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630" y="471386"/>
            <a:ext cx="35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VLA 5GHz + Chandra (Wilson </a:t>
            </a:r>
            <a:r>
              <a:rPr lang="en-US" dirty="0" err="1" smtClean="0"/>
              <a:t>ea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762527" y="932385"/>
            <a:ext cx="0" cy="3781467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61839" y="2134328"/>
            <a:ext cx="64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23" y="894995"/>
            <a:ext cx="423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 gas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Magnetically dominated cool filaments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</a:t>
            </a:r>
            <a:endParaRPr lang="en-US" dirty="0"/>
          </a:p>
        </p:txBody>
      </p:sp>
      <p:pic>
        <p:nvPicPr>
          <p:cNvPr id="6" name="Picture 5" descr="perseus_xray_comp_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38"/>
            <a:ext cx="4383175" cy="4616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64347"/>
            <a:ext cx="885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Mpc</a:t>
            </a:r>
            <a:r>
              <a:rPr lang="en-US" sz="2000" dirty="0" smtClean="0"/>
              <a:t>-scale cluster </a:t>
            </a:r>
            <a:r>
              <a:rPr lang="en-US" sz="2000" dirty="0" err="1" smtClean="0"/>
              <a:t>Xray</a:t>
            </a:r>
            <a:r>
              <a:rPr lang="en-US" sz="2000" dirty="0" smtClean="0"/>
              <a:t> halo: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~ 10</a:t>
            </a:r>
            <a:r>
              <a:rPr lang="en-US" sz="2000" baseline="30000" dirty="0" smtClean="0"/>
              <a:t>8 </a:t>
            </a:r>
            <a:r>
              <a:rPr lang="en-US" sz="2000" dirty="0" smtClean="0"/>
              <a:t>K,  L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~ 10</a:t>
            </a:r>
            <a:r>
              <a:rPr lang="en-US" sz="2000" baseline="30000" dirty="0" smtClean="0"/>
              <a:t>45</a:t>
            </a:r>
            <a:r>
              <a:rPr lang="en-US" sz="2000" dirty="0" smtClean="0"/>
              <a:t> erg/s,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gas</a:t>
            </a:r>
            <a:r>
              <a:rPr lang="en-US" sz="2000" dirty="0" smtClean="0"/>
              <a:t> ~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o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Radio ‘cavity’ power (PV/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bouy</a:t>
            </a:r>
            <a:r>
              <a:rPr lang="en-US" sz="2000" dirty="0" smtClean="0"/>
              <a:t>) can balance cooling of ICM =&gt; inhibit late-time galaxy growth by gas accretion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Solves mystery: why do big galaxies stop growing?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0223" y="705828"/>
            <a:ext cx="2902872" cy="1351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62009" y="651788"/>
            <a:ext cx="972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1Mpc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3" y="4799350"/>
            <a:ext cx="2632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Perseus A (McNamara)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" name="Picture 10" descr="hydra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74" y="584428"/>
            <a:ext cx="4760825" cy="3570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297" y="36370"/>
            <a:ext cx="657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Xray</a:t>
            </a:r>
            <a:r>
              <a:rPr lang="en-US" sz="2400" dirty="0" smtClean="0"/>
              <a:t> clusters: ‘Negative feedback’ (‘radio mode’)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78225" y="2383114"/>
            <a:ext cx="4909970" cy="954107"/>
          </a:xfrm>
          <a:prstGeom prst="rect">
            <a:avLst/>
          </a:prstGeom>
          <a:solidFill>
            <a:srgbClr val="C0504D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Relative duty cycle: gas cooling vs. radio jet activity?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9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6-02 at 1.3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" y="466241"/>
            <a:ext cx="4494587" cy="5346642"/>
          </a:xfrm>
          <a:prstGeom prst="rect">
            <a:avLst/>
          </a:prstGeom>
        </p:spPr>
      </p:pic>
      <p:pic>
        <p:nvPicPr>
          <p:cNvPr id="2" name="Picture 1" descr="Screen Shot 2013-06-03 at 7.30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27" y="774059"/>
            <a:ext cx="4252628" cy="408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489" y="4576"/>
            <a:ext cx="787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Anatomy at high redshift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6127" y="5650833"/>
            <a:ext cx="801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Miley</a:t>
            </a:r>
            <a:r>
              <a:rPr lang="en-US" sz="2000" dirty="0" smtClean="0"/>
              <a:t> technique: </a:t>
            </a:r>
            <a:r>
              <a:rPr lang="en-US" sz="2000" dirty="0" err="1" smtClean="0"/>
              <a:t>Ultrasteep</a:t>
            </a:r>
            <a:r>
              <a:rPr lang="en-US" sz="2000" dirty="0" smtClean="0"/>
              <a:t> spectrum radio sources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Miley</a:t>
            </a:r>
            <a:r>
              <a:rPr lang="en-US" sz="2000" dirty="0"/>
              <a:t> hypothesis c. 1990: high z radio galaxies are beacons to massive galaxy and cluster formation in the early Universe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6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900</Words>
  <Application>Microsoft Macintosh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Radio Astronomy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74</cp:revision>
  <dcterms:created xsi:type="dcterms:W3CDTF">2013-06-02T19:48:53Z</dcterms:created>
  <dcterms:modified xsi:type="dcterms:W3CDTF">2013-06-11T06:28:07Z</dcterms:modified>
</cp:coreProperties>
</file>