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3"/>
  </p:notesMasterIdLst>
  <p:sldIdLst>
    <p:sldId id="622" r:id="rId2"/>
    <p:sldId id="390" r:id="rId3"/>
    <p:sldId id="1065" r:id="rId4"/>
    <p:sldId id="318" r:id="rId5"/>
    <p:sldId id="616" r:id="rId6"/>
    <p:sldId id="1570" r:id="rId7"/>
    <p:sldId id="625" r:id="rId8"/>
    <p:sldId id="1049" r:id="rId9"/>
    <p:sldId id="1246" r:id="rId10"/>
    <p:sldId id="1068" r:id="rId11"/>
    <p:sldId id="1241" r:id="rId12"/>
    <p:sldId id="1257" r:id="rId13"/>
    <p:sldId id="1252" r:id="rId14"/>
    <p:sldId id="1237" r:id="rId15"/>
    <p:sldId id="1258" r:id="rId16"/>
    <p:sldId id="1056" r:id="rId17"/>
    <p:sldId id="1059" r:id="rId18"/>
    <p:sldId id="438" r:id="rId19"/>
    <p:sldId id="1253" r:id="rId20"/>
    <p:sldId id="1568" r:id="rId21"/>
    <p:sldId id="1569" r:id="rId22"/>
    <p:sldId id="1269" r:id="rId23"/>
    <p:sldId id="1567" r:id="rId24"/>
    <p:sldId id="1242" r:id="rId25"/>
    <p:sldId id="1243" r:id="rId26"/>
    <p:sldId id="1248" r:id="rId27"/>
    <p:sldId id="1562" r:id="rId28"/>
    <p:sldId id="1565" r:id="rId29"/>
    <p:sldId id="257" r:id="rId30"/>
    <p:sldId id="1262" r:id="rId31"/>
    <p:sldId id="1256" r:id="rId3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2796"/>
    <a:srgbClr val="71AE48"/>
    <a:srgbClr val="008DF5"/>
    <a:srgbClr val="C55A28"/>
    <a:srgbClr val="DD662F"/>
    <a:srgbClr val="FBFAF9"/>
    <a:srgbClr val="CD5F2B"/>
    <a:srgbClr val="57C9F7"/>
    <a:srgbClr val="BF7FBF"/>
    <a:srgbClr val="EE7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33" autoAdjust="0"/>
    <p:restoredTop sz="96376" autoAdjust="0"/>
  </p:normalViewPr>
  <p:slideViewPr>
    <p:cSldViewPr snapToGrid="0" snapToObjects="1" showGuides="1">
      <p:cViewPr varScale="1">
        <p:scale>
          <a:sx n="148" d="100"/>
          <a:sy n="148" d="100"/>
        </p:scale>
        <p:origin x="184" y="6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644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85" d="100"/>
        <a:sy n="85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02BE4-89DD-6548-82D3-2826A713AC64}" type="datetimeFigureOut">
              <a:rPr lang="en-US" smtClean="0"/>
              <a:t>6/5/26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6C1E-B574-9248-808E-C0199F168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8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414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Simulated movies of the gas motions in the radio photosphere of an asymptotic</a:t>
            </a:r>
          </a:p>
          <a:p>
            <a:r>
              <a:rPr lang="en-US" dirty="0"/>
              <a:t>giant branch (AGB) star as observed with the ngVLA Main Array at 46 GHz. The</a:t>
            </a:r>
          </a:p>
          <a:p>
            <a:r>
              <a:rPr lang="en-US" dirty="0"/>
              <a:t>angular resolution is ~1.5 mas, corresponding to roughly 0.04 stellar radii.</a:t>
            </a:r>
          </a:p>
          <a:p>
            <a:r>
              <a:rPr lang="en-US" dirty="0"/>
              <a:t>Each movie covers a single 1.3-year pulsation period for a model AGB star,</a:t>
            </a:r>
          </a:p>
          <a:p>
            <a:r>
              <a:rPr lang="en-US" dirty="0"/>
              <a:t>assuming observations every 2-3 weeks. The adopted distance was 150 pc.</a:t>
            </a:r>
          </a:p>
          <a:p>
            <a:endParaRPr lang="en-US" dirty="0"/>
          </a:p>
          <a:p>
            <a:r>
              <a:rPr lang="en-US" dirty="0"/>
              <a:t>AGB star atmospheres are highly dynamic owing to a combination of radial</a:t>
            </a:r>
          </a:p>
          <a:p>
            <a:r>
              <a:rPr lang="en-US" dirty="0"/>
              <a:t>pulsations, shocks, and large-scale convective processes. These stars also shed</a:t>
            </a:r>
          </a:p>
          <a:p>
            <a:r>
              <a:rPr lang="en-US" dirty="0"/>
              <a:t>large amounts of matter through cool, dense winds. Radio waves are emitted from</a:t>
            </a:r>
          </a:p>
          <a:p>
            <a:r>
              <a:rPr lang="en-US" dirty="0"/>
              <a:t>a portion of their atmospheres that lie at a radius of roughly twice the</a:t>
            </a:r>
          </a:p>
          <a:p>
            <a:r>
              <a:rPr lang="en-US" dirty="0"/>
              <a:t>visible photosphere, and just interior to the wind launch region.</a:t>
            </a:r>
          </a:p>
          <a:p>
            <a:endParaRPr lang="en-US" dirty="0"/>
          </a:p>
          <a:p>
            <a:r>
              <a:rPr lang="en-US" dirty="0"/>
              <a:t>The adopted brightness distribution for the radio photosphere model (the</a:t>
            </a:r>
          </a:p>
          <a:p>
            <a:r>
              <a:rPr lang="en-US" dirty="0"/>
              <a:t>"ground truth model" shown in the left hand frame) was based on a 3D</a:t>
            </a:r>
          </a:p>
          <a:p>
            <a:r>
              <a:rPr lang="en-US" dirty="0"/>
              <a:t>hydrodynamic model of an AGB star atmosphere from Freytag et al. (2017). The</a:t>
            </a:r>
          </a:p>
          <a:p>
            <a:r>
              <a:rPr lang="en-US" dirty="0"/>
              <a:t>Freytag et al. model is not specific to millimeter wavelengths, but was adapted</a:t>
            </a:r>
          </a:p>
          <a:p>
            <a:r>
              <a:rPr lang="en-US" dirty="0"/>
              <a:t>here for illustrative purposes. The second frame shows the ground truth model</a:t>
            </a:r>
          </a:p>
          <a:p>
            <a:r>
              <a:rPr lang="en-US" dirty="0"/>
              <a:t>blurred with a Gaussian kernel.</a:t>
            </a:r>
          </a:p>
          <a:p>
            <a:endParaRPr lang="en-US" dirty="0"/>
          </a:p>
          <a:p>
            <a:r>
              <a:rPr lang="en-US" dirty="0"/>
              <a:t>The two frames on the right show image reconstructions of the model based</a:t>
            </a:r>
          </a:p>
          <a:p>
            <a:r>
              <a:rPr lang="en-US" dirty="0"/>
              <a:t>on simulated ngVLA Main Array observations. The integration time was 2</a:t>
            </a:r>
          </a:p>
          <a:p>
            <a:r>
              <a:rPr lang="en-US" dirty="0"/>
              <a:t>hours per frame and the assumed bandwidth was 10 GHz in dual</a:t>
            </a:r>
          </a:p>
          <a:p>
            <a:r>
              <a:rPr lang="en-US" dirty="0"/>
              <a:t>polarizations. The second frame from the right shows a multi-scale CLEAN</a:t>
            </a:r>
          </a:p>
          <a:p>
            <a:r>
              <a:rPr lang="en-US" dirty="0"/>
              <a:t>reconstruction, while the frame on the right shows the result of a</a:t>
            </a:r>
          </a:p>
          <a:p>
            <a:r>
              <a:rPr lang="en-US" dirty="0"/>
              <a:t>regularized maximum likelihood reconstruction using the SMILI package of</a:t>
            </a:r>
          </a:p>
          <a:p>
            <a:r>
              <a:rPr lang="en-US" dirty="0"/>
              <a:t>Akiyama et al. (2019).  While both methods do well at reproducing many of</a:t>
            </a:r>
          </a:p>
          <a:p>
            <a:r>
              <a:rPr lang="en-US" dirty="0"/>
              <a:t>the key features of the model, the SMILI version achieves superior angular</a:t>
            </a:r>
          </a:p>
          <a:p>
            <a:r>
              <a:rPr lang="en-US" dirty="0"/>
              <a:t>resolution.</a:t>
            </a:r>
          </a:p>
          <a:p>
            <a:endParaRPr lang="en-US" dirty="0"/>
          </a:p>
          <a:p>
            <a:r>
              <a:rPr lang="en-US" dirty="0"/>
              <a:t>These results underscore that the exquisite sensitivity and resolution of the</a:t>
            </a:r>
          </a:p>
          <a:p>
            <a:r>
              <a:rPr lang="en-US" dirty="0"/>
              <a:t>ngVLA will enable studies of the physical properties and kinematics of the</a:t>
            </a:r>
          </a:p>
          <a:p>
            <a:r>
              <a:rPr lang="en-US" dirty="0"/>
              <a:t>atmospheres of evolved stars in unprecedented detail.</a:t>
            </a:r>
          </a:p>
          <a:p>
            <a:endParaRPr lang="en-US" dirty="0"/>
          </a:p>
          <a:p>
            <a:r>
              <a:rPr lang="en-US" dirty="0"/>
              <a:t>Credit: K. Akiyama and L. D. Matthews, based on models adapted from B.</a:t>
            </a:r>
          </a:p>
          <a:p>
            <a:r>
              <a:rPr lang="en-US" dirty="0"/>
              <a:t>Freytag.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00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92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D7887-7DE0-4E61-F38B-C03981518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8CABF5-97A2-4D20-3F85-CD9DD20FF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89C0C2-CB9E-E3A9-313C-67A4592CF1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A2EB0-FC53-9EB1-6FBE-913FE4DCC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15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2DC2A-D3FA-0440-ACBA-F233D794203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76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36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be the next U.S. Flagship Radio Observatory.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18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ngVLA</a:t>
            </a:r>
            <a:r>
              <a:rPr lang="en-US" dirty="0"/>
              <a:t> essentially checked off every box of Astro2020 scientific priorities.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79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Snapshot</a:t>
            </a:r>
            <a:r>
              <a:rPr lang="en-US" baseline="0" dirty="0"/>
              <a:t> c</a:t>
            </a:r>
            <a:r>
              <a:rPr lang="en-US" dirty="0"/>
              <a:t>omparison of effective collecting area for dish-arrays</a:t>
            </a:r>
            <a:r>
              <a:rPr lang="en-US" baseline="0" dirty="0"/>
              <a:t> expected in the 2030’s.  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8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153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b="1" i="0" u="none" strike="noStrike" dirty="0">
                <a:solidFill>
                  <a:srgbClr val="212438"/>
                </a:solidFill>
                <a:effectLst/>
                <a:latin typeface="Quicksand"/>
              </a:rPr>
              <a:t>HD 163296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ALMA observation of HD163296 at 1mm along with a simulated 1 cm </a:t>
            </a:r>
            <a:r>
              <a:rPr lang="en-US" sz="1200" dirty="0" err="1"/>
              <a:t>ngVLA</a:t>
            </a:r>
            <a:r>
              <a:rPr lang="en-US" sz="1200" dirty="0"/>
              <a:t> observations (Ricci et al. 2019) of the innermost 24 au region at 1 au resolution for Jupiter-, Saturn-, and Neptune-like planets. 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distribution of exoplanets and young planets embedded in circumstellar disks: Then </a:t>
            </a:r>
            <a:r>
              <a:rPr lang="en-US" sz="1200" dirty="0" err="1"/>
              <a:t>ngVLA</a:t>
            </a:r>
            <a:r>
              <a:rPr lang="en-US" sz="1200" dirty="0"/>
              <a:t> will discover many hundreds of planets with orbital periods &lt;10 yr.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/>
              <a:t>The </a:t>
            </a:r>
            <a:r>
              <a:rPr lang="en-US" sz="1200" b="1" i="1" dirty="0" err="1"/>
              <a:t>ngVLA</a:t>
            </a:r>
            <a:r>
              <a:rPr lang="en-US" sz="1200" b="1" i="1" dirty="0"/>
              <a:t> will measure the orbital motion of planets and related features on monthly timescales: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Simulated 100 GHz </a:t>
            </a:r>
            <a:r>
              <a:rPr lang="en-US" sz="1200" dirty="0" err="1"/>
              <a:t>ngVLA</a:t>
            </a:r>
            <a:r>
              <a:rPr lang="en-US" sz="1200" dirty="0"/>
              <a:t> observations of a newborn planetary system comprising a Jupiter analogue orbiting at 5 AU from a Solar type star.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327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b="1" i="0" u="none" strike="noStrike" dirty="0">
                <a:solidFill>
                  <a:srgbClr val="212438"/>
                </a:solidFill>
                <a:effectLst/>
                <a:latin typeface="Quicksand"/>
              </a:rPr>
              <a:t>HD 163296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ALMA observation of HD163296 at 1mm along with a simulated 1 cm </a:t>
            </a:r>
            <a:r>
              <a:rPr lang="en-US" sz="1200" dirty="0" err="1"/>
              <a:t>ngVLA</a:t>
            </a:r>
            <a:r>
              <a:rPr lang="en-US" sz="1200" dirty="0"/>
              <a:t> observations (Ricci et al. 2019) of the innermost 24 au region at 1 au resolution for Jupiter-, Saturn-, and Neptune-like planets. 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distribution of exoplanets and young planets embedded in circumstellar disks: Then </a:t>
            </a:r>
            <a:r>
              <a:rPr lang="en-US" sz="1200" dirty="0" err="1"/>
              <a:t>ngVLA</a:t>
            </a:r>
            <a:r>
              <a:rPr lang="en-US" sz="1200" dirty="0"/>
              <a:t> will discover many hundreds of planets with orbital periods &lt;10 yr.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/>
              <a:t>The </a:t>
            </a:r>
            <a:r>
              <a:rPr lang="en-US" sz="1200" b="1" i="1" dirty="0" err="1"/>
              <a:t>ngVLA</a:t>
            </a:r>
            <a:r>
              <a:rPr lang="en-US" sz="1200" b="1" i="1" dirty="0"/>
              <a:t> will measure the orbital motion of planets and related features on monthly timescales: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Simulated 100 GHz </a:t>
            </a:r>
            <a:r>
              <a:rPr lang="en-US" sz="1200" dirty="0" err="1"/>
              <a:t>ngVLA</a:t>
            </a:r>
            <a:r>
              <a:rPr lang="en-US" sz="1200" dirty="0"/>
              <a:t> observations of a newborn planetary system comprising a Jupiter analogue orbiting at 5 AU from a Solar type star.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93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simulation of ~3 complex organic molecules, not currently detected in the ISM, but which are good candidates for detection.  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simulation assumes that the emission is coming from a compact, 1" hot core in Sgr B2(N), from molecules with column densities of 10^12 - 10^14 cm-2, at T = 200 K, and with a linewidth of 3 km/s.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simulation does *not* contain any currently-detected species, meaning that a real spectrum in this frequency range would have many, many bright lines off the scale of this graph.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red horizontal line is the ~rms of the current GBT PRIMOS observations.  These suffer greatly from beam dilution, as the 1" source is diluted in a 30" GBT beam.  This rms is about what we can reasonably get with reasonable integration times at the GBT.  Drilling deeper will take far longer than is feasible for a survey.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green line is taken from the ngVLA tech specs page for line sensitivity at 10 km/s in 1 hr, degraded for 0.3 km/s channels.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blue shaded region is the area in which I project, from a statistical analysis of the PRIMOS observations, we will hit line-confusion in this frequency range.  There is little point in integrating more than 3 sigma deeper than this.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what are the take-away messages here?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the ngVLA will almost certainly provide access to a wealth of new molecular detections of molecules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the representative species shown here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the ngVLA in reasonable integration times (say 4-20 hours) should hit line confusion in this most molecularly-rich galactic source at the 3 sigma level, something that the GBT and (J/E)VLA cannot hope to accomplish.</a:t>
            </a: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680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28003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52010D-3405-684F-B2B0-49E8B74F020B}"/>
              </a:ext>
            </a:extLst>
          </p:cNvPr>
          <p:cNvSpPr/>
          <p:nvPr userDrawn="1"/>
        </p:nvSpPr>
        <p:spPr>
          <a:xfrm>
            <a:off x="1" y="2800350"/>
            <a:ext cx="9144000" cy="2343150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758" y="4179807"/>
            <a:ext cx="999131" cy="592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339" y="4119802"/>
            <a:ext cx="712547" cy="712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962" y="2882504"/>
            <a:ext cx="6482924" cy="64941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157" y="4173202"/>
            <a:ext cx="466425" cy="60574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85962" y="3550577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E95FC-F2FF-484C-B164-0B467A10D8E8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2849861-2E54-1342-94A6-59F8EF28B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4440236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E1C94F-84F9-C04C-BF98-219DD097AA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orient="horz" pos="17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C6E2085-C117-964A-A40E-3F5CA8BBFAD5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318" y="1215504"/>
            <a:ext cx="7886700" cy="3224985"/>
          </a:xfr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 sz="1500">
                <a:latin typeface="Helvetica" pitchFamily="2" charset="0"/>
              </a:defRPr>
            </a:lvl4pPr>
            <a:lvl5pPr>
              <a:defRPr sz="15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B898D1-904F-A747-9746-2F6C0ED48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C98605-B378-6346-BE9F-CF5DAF74B5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556BB-8C9F-4B4C-9D18-6BA91B221F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AACEA5-9CA8-3F4B-97F3-EA0E9698AF54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098921-102A-6447-8A72-EBE231E68E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FD23-A51C-4C1D-A1C6-2DC4832FFA2D}" type="datetimeFigureOut">
              <a:rPr lang="en-US" smtClean="0"/>
              <a:t>6/5/26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BCCD-442F-4AA2-9924-9E30E2ECD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16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5A87-7B9E-49BF-3CDB-0B0645392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93A37-FA93-5FEC-ADB9-F463DE0AA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179BD-41FF-6014-90AB-E367AEC86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3614-478A-A747-8D5D-46EBF5840A90}" type="datetimeFigureOut">
              <a:rPr lang="en-US" smtClean="0"/>
              <a:t>6/5/26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70A31-BB5C-16A1-5E30-863000263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97B51-D6CC-F9DD-A8D1-0877E315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2818-6D48-1044-BD14-9DC10391F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75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4376738"/>
            <a:ext cx="590550" cy="5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50"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07CA2-746A-BB43-8ED9-DEB98E8B8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5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0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2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2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3446CB6-96D0-AA45-943F-02AF19C01A6C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349" y="402192"/>
            <a:ext cx="4219303" cy="366845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68955" y="4732653"/>
            <a:ext cx="1641475" cy="229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chemeClr val="bg1"/>
                </a:solidFill>
                <a:latin typeface="Helvetica" pitchFamily="2" charset="0"/>
                <a:cs typeface="Gill Sans" charset="0"/>
              </a:rPr>
              <a:t>ngvla.nrao.edu</a:t>
            </a:r>
            <a:endParaRPr lang="en-US" sz="1800" b="1" dirty="0">
              <a:solidFill>
                <a:schemeClr val="bg1"/>
              </a:solidFill>
              <a:latin typeface="Helvetica" pitchFamily="2" charset="0"/>
              <a:cs typeface="Gill Sans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661F793-CC53-E543-BB36-CE6236F0C7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FF8B86-738C-DC43-AC4A-2D8E275E29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E344E05-8C7F-3D42-BC50-9CE635A9ED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26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09307"/>
            <a:ext cx="8636000" cy="3579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489632"/>
            <a:ext cx="8636000" cy="402661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ill Sans MT" panose="020B0502020104020203" pitchFamily="34" charset="0"/>
              </a:defRPr>
            </a:lvl1pPr>
            <a:lvl2pPr>
              <a:defRPr sz="1650">
                <a:latin typeface="Gill Sans MT" panose="020B0502020104020203" pitchFamily="34" charset="0"/>
              </a:defRPr>
            </a:lvl2pPr>
            <a:lvl3pPr>
              <a:defRPr sz="1500">
                <a:latin typeface="Gill Sans MT" panose="020B0502020104020203" pitchFamily="34" charset="0"/>
              </a:defRPr>
            </a:lvl3pPr>
            <a:lvl4pPr>
              <a:defRPr sz="1350">
                <a:latin typeface="Gill Sans MT" panose="020B0502020104020203" pitchFamily="34" charset="0"/>
              </a:defRPr>
            </a:lvl4pPr>
            <a:lvl5pPr>
              <a:defRPr sz="12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277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60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04773"/>
            <a:ext cx="7886700" cy="362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4" r:id="rId3"/>
    <p:sldLayoutId id="2147483666" r:id="rId4"/>
    <p:sldLayoutId id="2147483677" r:id="rId5"/>
    <p:sldLayoutId id="2147483676" r:id="rId6"/>
    <p:sldLayoutId id="2147483670" r:id="rId7"/>
    <p:sldLayoutId id="2147483673" r:id="rId8"/>
    <p:sldLayoutId id="2147483680" r:id="rId9"/>
    <p:sldLayoutId id="2147483681" r:id="rId10"/>
    <p:sldLayoutId id="2147483682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jpg"/><Relationship Id="rId5" Type="http://schemas.openxmlformats.org/officeDocument/2006/relationships/image" Target="../media/image71.gif"/><Relationship Id="rId4" Type="http://schemas.openxmlformats.org/officeDocument/2006/relationships/image" Target="../media/image7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jpeg"/><Relationship Id="rId11" Type="http://schemas.openxmlformats.org/officeDocument/2006/relationships/image" Target="../media/image97.png"/><Relationship Id="rId5" Type="http://schemas.openxmlformats.org/officeDocument/2006/relationships/image" Target="../media/image92.jpeg"/><Relationship Id="rId10" Type="http://schemas.openxmlformats.org/officeDocument/2006/relationships/image" Target="../media/image96.jpe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emf"/><Relationship Id="rId9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CC1D46C-13AD-12E5-67E6-87CF8BE84377}"/>
              </a:ext>
            </a:extLst>
          </p:cNvPr>
          <p:cNvGrpSpPr/>
          <p:nvPr/>
        </p:nvGrpSpPr>
        <p:grpSpPr>
          <a:xfrm>
            <a:off x="1604623" y="2661236"/>
            <a:ext cx="5210879" cy="2482264"/>
            <a:chOff x="1604623" y="2661236"/>
            <a:chExt cx="5210879" cy="24822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D817C2-7677-4E63-697E-13348647D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4623" y="2661236"/>
              <a:ext cx="2647747" cy="24822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E707322-2C6C-08FF-916A-15A8D727A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2370" y="3037776"/>
              <a:ext cx="1508367" cy="1019025"/>
            </a:xfrm>
            <a:prstGeom prst="rect">
              <a:avLst/>
            </a:prstGeom>
          </p:spPr>
        </p:pic>
        <p:sp>
          <p:nvSpPr>
            <p:cNvPr id="5" name="TextBox 18">
              <a:extLst>
                <a:ext uri="{FF2B5EF4-FFF2-40B4-BE49-F238E27FC236}">
                  <a16:creationId xmlns:a16="http://schemas.microsoft.com/office/drawing/2014/main" id="{9FA7929F-B887-A87B-0634-052E37D26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7755" y="4118378"/>
              <a:ext cx="2647747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/>
                <a:t>Very Long Baseline Array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sz="1200" dirty="0"/>
                <a:t>1GHz – 90GHz (30cm – 3mm)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sz="1200" dirty="0"/>
                <a:t>10 x 22m dishes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sz="1200" dirty="0"/>
                <a:t>B = 200km - 8500km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F698E8E-6782-118E-82E1-C636A813BB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5451" y="3830621"/>
              <a:ext cx="1019295" cy="32316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FDFC139-7D04-964D-A03D-32E6B5B70176}"/>
              </a:ext>
            </a:extLst>
          </p:cNvPr>
          <p:cNvGrpSpPr/>
          <p:nvPr/>
        </p:nvGrpSpPr>
        <p:grpSpPr>
          <a:xfrm>
            <a:off x="922749" y="77705"/>
            <a:ext cx="7257072" cy="2711622"/>
            <a:chOff x="80484" y="1315183"/>
            <a:chExt cx="8914622" cy="297252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83B63D-2D3A-174C-B502-6E2D31667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9235" y="1917392"/>
              <a:ext cx="4255871" cy="2370312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6B10E5F-C995-514B-8DD7-CB82521D1C12}"/>
                </a:ext>
              </a:extLst>
            </p:cNvPr>
            <p:cNvGrpSpPr/>
            <p:nvPr/>
          </p:nvGrpSpPr>
          <p:grpSpPr>
            <a:xfrm>
              <a:off x="80484" y="1315183"/>
              <a:ext cx="4590345" cy="2972521"/>
              <a:chOff x="73585" y="1595432"/>
              <a:chExt cx="4590345" cy="297252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A132FEE-2E1F-F440-B25C-19CCF81E07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892" y="1668886"/>
                <a:ext cx="4423108" cy="2899067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76565A4-A59D-9147-B560-FC0882851280}"/>
                  </a:ext>
                </a:extLst>
              </p:cNvPr>
              <p:cNvSpPr/>
              <p:nvPr/>
            </p:nvSpPr>
            <p:spPr>
              <a:xfrm>
                <a:off x="73585" y="1595432"/>
                <a:ext cx="4590345" cy="5998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  <p:sp>
          <p:nvSpPr>
            <p:cNvPr id="133128" name="TextBox 16"/>
            <p:cNvSpPr txBox="1">
              <a:spLocks noChangeArrowheads="1"/>
            </p:cNvSpPr>
            <p:nvPr/>
          </p:nvSpPr>
          <p:spPr bwMode="auto">
            <a:xfrm>
              <a:off x="1433592" y="1905217"/>
              <a:ext cx="3252505" cy="94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chemeClr val="bg1"/>
                  </a:solidFill>
                </a:rPr>
                <a:t>Jansky Very Large Array (NM)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75MHz – 50 GHz (4m – 7mm) 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27 x 25m dishes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B = 30m – 40 km</a:t>
              </a:r>
            </a:p>
          </p:txBody>
        </p:sp>
        <p:sp>
          <p:nvSpPr>
            <p:cNvPr id="133130" name="TextBox 18"/>
            <p:cNvSpPr txBox="1">
              <a:spLocks noChangeArrowheads="1"/>
            </p:cNvSpPr>
            <p:nvPr/>
          </p:nvSpPr>
          <p:spPr bwMode="auto">
            <a:xfrm>
              <a:off x="4903944" y="1896962"/>
              <a:ext cx="4044641" cy="94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chemeClr val="bg1"/>
                  </a:solidFill>
                </a:rPr>
                <a:t>Atacama Large Millimeter Array (Chile)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30GHz – 850GHz (1cm – 0.35mm)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54 x 12m dishes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B = 10m – 15km </a:t>
              </a:r>
            </a:p>
          </p:txBody>
        </p:sp>
      </p:grpSp>
      <p:sp>
        <p:nvSpPr>
          <p:cNvPr id="133122" name="Footer Placeholder 4"/>
          <p:cNvSpPr txBox="1">
            <a:spLocks noGrp="1"/>
          </p:cNvSpPr>
          <p:nvPr/>
        </p:nvSpPr>
        <p:spPr bwMode="auto">
          <a:xfrm>
            <a:off x="3486150" y="4767263"/>
            <a:ext cx="382905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endParaRPr lang="en-US" sz="900">
              <a:latin typeface="Gill Sans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2B377E-35F2-B145-8CF5-3DA2E2FF3A2D}"/>
              </a:ext>
            </a:extLst>
          </p:cNvPr>
          <p:cNvSpPr txBox="1"/>
          <p:nvPr/>
        </p:nvSpPr>
        <p:spPr>
          <a:xfrm>
            <a:off x="1700558" y="89944"/>
            <a:ext cx="5701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dirty="0">
                <a:latin typeface="Gill Sans MT" charset="0"/>
              </a:rPr>
              <a:t>US National Radio Astronomy Observatory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8E9A250-A3C1-068A-D9CF-BBA0C5E62713}"/>
              </a:ext>
            </a:extLst>
          </p:cNvPr>
          <p:cNvSpPr txBox="1"/>
          <p:nvPr/>
        </p:nvSpPr>
        <p:spPr>
          <a:xfrm>
            <a:off x="905522" y="4211332"/>
            <a:ext cx="733295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10m to 8000km =&gt; 200” to 0.2 mas @ 32GHz: subarrays will be key usage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739C13-FCF5-9E7D-50C9-24CCC4EB8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550" y="108065"/>
            <a:ext cx="5270268" cy="398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1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795C85-EDD3-56ED-82C9-CCF6DE419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329" y="141772"/>
            <a:ext cx="3474492" cy="378798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4E3F16-01FB-564A-2E07-0D23C43B311A}"/>
              </a:ext>
            </a:extLst>
          </p:cNvPr>
          <p:cNvGraphicFramePr>
            <a:graphicFrameLocks noGrp="1"/>
          </p:cNvGraphicFramePr>
          <p:nvPr/>
        </p:nvGraphicFramePr>
        <p:xfrm>
          <a:off x="1030258" y="1305751"/>
          <a:ext cx="3229228" cy="985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8524">
                  <a:extLst>
                    <a:ext uri="{9D8B030D-6E8A-4147-A177-3AD203B41FA5}">
                      <a16:colId xmlns:a16="http://schemas.microsoft.com/office/drawing/2014/main" val="3039313669"/>
                    </a:ext>
                  </a:extLst>
                </a:gridCol>
                <a:gridCol w="1820704">
                  <a:extLst>
                    <a:ext uri="{9D8B030D-6E8A-4147-A177-3AD203B41FA5}">
                      <a16:colId xmlns:a16="http://schemas.microsoft.com/office/drawing/2014/main" val="3389131678"/>
                    </a:ext>
                  </a:extLst>
                </a:gridCol>
              </a:tblGrid>
              <a:tr h="229206">
                <a:tc gridSpan="2">
                  <a:txBody>
                    <a:bodyPr/>
                    <a:lstStyle/>
                    <a:p>
                      <a:r>
                        <a:rPr lang="en-US" sz="1100" dirty="0"/>
                        <a:t>Key Specifications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70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530881"/>
                  </a:ext>
                </a:extLst>
              </a:tr>
              <a:tr h="188958">
                <a:tc>
                  <a:txBody>
                    <a:bodyPr/>
                    <a:lstStyle/>
                    <a:p>
                      <a:r>
                        <a:rPr lang="en-US" sz="1100" dirty="0"/>
                        <a:t>18m Aperture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Offset Gregorian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678309"/>
                  </a:ext>
                </a:extLst>
              </a:tr>
              <a:tr h="188958">
                <a:tc>
                  <a:txBody>
                    <a:bodyPr/>
                    <a:lstStyle/>
                    <a:p>
                      <a:r>
                        <a:rPr lang="en-US" sz="1100" dirty="0"/>
                        <a:t>Shaped Optics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3° Slew &amp; Settle</a:t>
                      </a:r>
                      <a:r>
                        <a:rPr lang="en-US" sz="1100" baseline="0" dirty="0"/>
                        <a:t> in 7 sec</a:t>
                      </a:r>
                      <a:endParaRPr lang="en-US" sz="1100" dirty="0"/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783399"/>
                  </a:ext>
                </a:extLst>
              </a:tr>
              <a:tr h="188958">
                <a:tc>
                  <a:txBody>
                    <a:bodyPr/>
                    <a:lstStyle/>
                    <a:p>
                      <a:r>
                        <a:rPr lang="en-US" sz="1100" dirty="0"/>
                        <a:t>Surface: 160 µm </a:t>
                      </a:r>
                      <a:r>
                        <a:rPr lang="en-US" sz="1100" dirty="0" err="1"/>
                        <a:t>rms</a:t>
                      </a:r>
                      <a:r>
                        <a:rPr lang="en-US" sz="1100" baseline="0" dirty="0"/>
                        <a:t> </a:t>
                      </a:r>
                      <a:endParaRPr lang="en-US" sz="1100" dirty="0"/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Reference</a:t>
                      </a:r>
                      <a:r>
                        <a:rPr lang="en-US" sz="1100" baseline="0" dirty="0"/>
                        <a:t> pointing: 3” rms</a:t>
                      </a:r>
                      <a:endParaRPr lang="en-US" sz="1100" dirty="0"/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842398"/>
                  </a:ext>
                </a:extLst>
              </a:tr>
              <a:tr h="188958">
                <a:tc>
                  <a:txBody>
                    <a:bodyPr/>
                    <a:lstStyle/>
                    <a:p>
                      <a:r>
                        <a:rPr lang="en-US" sz="1100" dirty="0"/>
                        <a:t>Precision conditions: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Total efficiency &gt;80% (X..Q)</a:t>
                      </a:r>
                    </a:p>
                  </a:txBody>
                  <a:tcPr marT="9144" marB="91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026951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46158EC-FC07-9ACD-AD50-E2C776A4377F}"/>
              </a:ext>
            </a:extLst>
          </p:cNvPr>
          <p:cNvSpPr txBox="1">
            <a:spLocks/>
          </p:cNvSpPr>
          <p:nvPr/>
        </p:nvSpPr>
        <p:spPr>
          <a:xfrm>
            <a:off x="473143" y="145072"/>
            <a:ext cx="7000059" cy="9941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18m Prototype Antenna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C9CBF3-5987-4542-B250-2B4EBF3B54AC}"/>
              </a:ext>
            </a:extLst>
          </p:cNvPr>
          <p:cNvSpPr/>
          <p:nvPr/>
        </p:nvSpPr>
        <p:spPr>
          <a:xfrm>
            <a:off x="1030257" y="2571750"/>
            <a:ext cx="3617491" cy="118494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 dirty="0"/>
              <a:t>Status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Antenna proto-type contract 2022 to MTEX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Delivered to VLA site end 2025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Testing includes correlation with VLA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71D31B-9A35-B59C-BCE9-0DD480E63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418" y="3796738"/>
            <a:ext cx="2172699" cy="82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62AC89-FBD0-5A8F-77ED-B5417D396973}"/>
              </a:ext>
            </a:extLst>
          </p:cNvPr>
          <p:cNvSpPr/>
          <p:nvPr/>
        </p:nvSpPr>
        <p:spPr>
          <a:xfrm>
            <a:off x="-154641" y="-73959"/>
            <a:ext cx="1586753" cy="114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829767-4C4D-7246-8CB2-68EBEF0AA00D}"/>
              </a:ext>
            </a:extLst>
          </p:cNvPr>
          <p:cNvSpPr txBox="1"/>
          <p:nvPr/>
        </p:nvSpPr>
        <p:spPr>
          <a:xfrm>
            <a:off x="8563" y="534501"/>
            <a:ext cx="914658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Reference Design: Build on ALMA, JVLA, SKA development =&gt; low-technical-risk, well costed, </a:t>
            </a:r>
            <a:r>
              <a:rPr lang="en-US" sz="1400" i="1" dirty="0"/>
              <a:t>optimize life-cycle cost</a:t>
            </a:r>
            <a:r>
              <a:rPr lang="en-US" sz="1400" dirty="0"/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U.S. agencies (DOD, NASA): ICRF, Geodesy, Space Situational Awareness (radar), Spacecraft tracking/imaging/telemetry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International partners: Mexico, Japan, others?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Integrated Receiver and Digitizer: RF signal -&gt; mix to baseband; sampled and digitized (8bit) to fiber; 20 GHz BW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All compact and field replaceable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8C746-AC7A-C155-08A6-3F2F7163A55E}"/>
              </a:ext>
            </a:extLst>
          </p:cNvPr>
          <p:cNvSpPr txBox="1"/>
          <p:nvPr/>
        </p:nvSpPr>
        <p:spPr>
          <a:xfrm>
            <a:off x="1305432" y="72836"/>
            <a:ext cx="6505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Technical Design: Well advanced and costed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BBD9E-0899-D119-3AA6-FBE96F1AD196}"/>
              </a:ext>
            </a:extLst>
          </p:cNvPr>
          <p:cNvSpPr txBox="1"/>
          <p:nvPr/>
        </p:nvSpPr>
        <p:spPr>
          <a:xfrm>
            <a:off x="7627600" y="4675074"/>
            <a:ext cx="14031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Saxony, Germany</a:t>
            </a:r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34A86B98-D38D-3A4F-5FD3-2BE3978A6874}"/>
              </a:ext>
            </a:extLst>
          </p:cNvPr>
          <p:cNvGraphicFramePr>
            <a:graphicFrameLocks/>
          </p:cNvGraphicFramePr>
          <p:nvPr/>
        </p:nvGraphicFramePr>
        <p:xfrm>
          <a:off x="491584" y="2477938"/>
          <a:ext cx="1539098" cy="18821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5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4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6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Band</a:t>
                      </a:r>
                      <a:b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#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Freq. Range (GHz)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1.2 - 3.5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3.5 - 12.3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12.3 - 20.5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20.5 - 34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30.5 - 50.5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70 - 116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4F7D2911-310D-4059-7AC4-5640390E9C00}"/>
              </a:ext>
            </a:extLst>
          </p:cNvPr>
          <p:cNvGraphicFramePr>
            <a:graphicFrameLocks/>
          </p:cNvGraphicFramePr>
          <p:nvPr/>
        </p:nvGraphicFramePr>
        <p:xfrm>
          <a:off x="6451787" y="2456425"/>
          <a:ext cx="2672887" cy="18933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9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3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46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Correlator / Beamformer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Requirement (design)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digital efficiency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&gt;95%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28925821"/>
                  </a:ext>
                </a:extLst>
              </a:tr>
              <a:tr h="246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narrowest channel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&lt;1 kHz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# channels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&gt;240,000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sub-band width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&lt;250MHz (218.75)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total bandwidth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&gt;14GHz/pol (20)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75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# formed beams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EE55030-A5C2-0D2E-122B-0CB09159E4B6}"/>
              </a:ext>
            </a:extLst>
          </p:cNvPr>
          <p:cNvGrpSpPr/>
          <p:nvPr/>
        </p:nvGrpSpPr>
        <p:grpSpPr>
          <a:xfrm>
            <a:off x="2437696" y="2159921"/>
            <a:ext cx="3805699" cy="2562221"/>
            <a:chOff x="2538548" y="2476771"/>
            <a:chExt cx="3805699" cy="25622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8940565-3F14-59A1-0D62-F509F5BD8510}"/>
                </a:ext>
              </a:extLst>
            </p:cNvPr>
            <p:cNvGrpSpPr/>
            <p:nvPr/>
          </p:nvGrpSpPr>
          <p:grpSpPr>
            <a:xfrm>
              <a:off x="2538548" y="2476771"/>
              <a:ext cx="3805699" cy="2562221"/>
              <a:chOff x="-50128" y="2257465"/>
              <a:chExt cx="3568936" cy="279650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BC59809-6C5C-A9BE-0F3A-0FC918922B24}"/>
                  </a:ext>
                </a:extLst>
              </p:cNvPr>
              <p:cNvGrpSpPr/>
              <p:nvPr/>
            </p:nvGrpSpPr>
            <p:grpSpPr>
              <a:xfrm>
                <a:off x="-50128" y="2257465"/>
                <a:ext cx="3568936" cy="2796501"/>
                <a:chOff x="529536" y="2257465"/>
                <a:chExt cx="3568936" cy="2796501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11A297B5-8DB7-5E08-9AF2-1EF6EA2F3C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9536" y="2257465"/>
                  <a:ext cx="3568936" cy="2796501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FD2C3102-37A4-705A-CE96-6C0A96A15F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9536" y="4169093"/>
                  <a:ext cx="859064" cy="884873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82E2B87B-28C8-F71C-60A3-1B2CDED96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1257" y="2257465"/>
                <a:ext cx="1407551" cy="1035663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079B77-7ABA-1ABA-055B-555D6F7750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80733" y="4221276"/>
              <a:ext cx="863514" cy="8107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395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C9D661-FDD0-2E0D-D29B-510252989A41}"/>
              </a:ext>
            </a:extLst>
          </p:cNvPr>
          <p:cNvSpPr txBox="1"/>
          <p:nvPr/>
        </p:nvSpPr>
        <p:spPr>
          <a:xfrm>
            <a:off x="168528" y="306896"/>
            <a:ext cx="46953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/>
              <a:t>Fiber: real time connection to central correlator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Dedicated lines &lt; 300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ISP leased bandwidth &gt; 300 km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Data Rates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 rate into correlator ~ 800 Gbps per antenna =&gt; 210 </a:t>
            </a:r>
            <a:r>
              <a:rPr lang="en-US" sz="1600" dirty="0" err="1"/>
              <a:t>Tbps</a:t>
            </a:r>
            <a:r>
              <a:rPr lang="en-US" sz="1600" dirty="0"/>
              <a:t>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Archive:  240 PB/</a:t>
            </a:r>
            <a:r>
              <a:rPr lang="en-US" sz="1600" dirty="0" err="1"/>
              <a:t>yr</a:t>
            </a:r>
            <a:r>
              <a:rPr lang="en-US" sz="1600" dirty="0"/>
              <a:t> 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Power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Correlator ~ 1 MW, Antennas ~ 3.6MW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Exploring power purchasing agreement: on-site photovoltaic system</a:t>
            </a:r>
          </a:p>
        </p:txBody>
      </p:sp>
      <p:pic>
        <p:nvPicPr>
          <p:cNvPr id="2" name="Content Placeholder 14">
            <a:extLst>
              <a:ext uri="{FF2B5EF4-FFF2-40B4-BE49-F238E27FC236}">
                <a16:creationId xmlns:a16="http://schemas.microsoft.com/office/drawing/2014/main" id="{7E11F7B4-A42E-FFAE-7041-721FA898B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3872" y="38159"/>
            <a:ext cx="4196994" cy="29610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AD69C9-5E7D-6129-2305-0AFBAFF5B51A}"/>
              </a:ext>
            </a:extLst>
          </p:cNvPr>
          <p:cNvSpPr txBox="1"/>
          <p:nvPr/>
        </p:nvSpPr>
        <p:spPr>
          <a:xfrm>
            <a:off x="699249" y="3718881"/>
            <a:ext cx="356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Long Haul Fiber Workgroup Preliminary Report 020.60.00.00.00-0002-REP-A-LONG_HAUL_FIBER_WORKGROUP_REPORT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74EF7C-B3CC-BB37-02C3-BF340CDA2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476" y="3014838"/>
            <a:ext cx="3765176" cy="205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7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83659B-F222-F487-B9B6-819B82FC5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168" y="3034588"/>
            <a:ext cx="1868152" cy="14440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AB4692-A369-6E1D-D06D-B54D92B42568}"/>
              </a:ext>
            </a:extLst>
          </p:cNvPr>
          <p:cNvSpPr txBox="1"/>
          <p:nvPr/>
        </p:nvSpPr>
        <p:spPr>
          <a:xfrm>
            <a:off x="3575532" y="4523106"/>
            <a:ext cx="144172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Massive star formation: Gomez, Galvan-Madrid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BFDB0A-6557-FBDB-700B-C9A7AF2E8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26" y="3699601"/>
            <a:ext cx="837119" cy="5839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B6912-3630-C5FA-7856-E20D8DEBA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0" y="4681202"/>
            <a:ext cx="409330" cy="296566"/>
          </a:xfrm>
        </p:spPr>
        <p:txBody>
          <a:bodyPr/>
          <a:lstStyle/>
          <a:p>
            <a:fld id="{C007A3FA-37C8-B64A-9EE6-D07431EEED5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3FE542-F664-AFBC-6E4F-064BA0EB7E52}"/>
              </a:ext>
            </a:extLst>
          </p:cNvPr>
          <p:cNvSpPr/>
          <p:nvPr/>
        </p:nvSpPr>
        <p:spPr>
          <a:xfrm>
            <a:off x="0" y="0"/>
            <a:ext cx="1411550" cy="1029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22A7E-52C4-D460-1978-D1F7D0A919D0}"/>
              </a:ext>
            </a:extLst>
          </p:cNvPr>
          <p:cNvSpPr txBox="1"/>
          <p:nvPr/>
        </p:nvSpPr>
        <p:spPr>
          <a:xfrm>
            <a:off x="123477" y="501560"/>
            <a:ext cx="5639123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43GHz receivers 1992: led by Prof. L. Rodriguez (Jansky lecturer 2021). Inspired JVLA and now </a:t>
            </a:r>
            <a:r>
              <a:rPr lang="en-US" sz="1600" dirty="0" err="1"/>
              <a:t>ngVLA</a:t>
            </a:r>
            <a:endParaRPr lang="en-US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Broad scientific usage VLA/VLBA: protostars to the 1</a:t>
            </a:r>
            <a:r>
              <a:rPr lang="en-US" sz="1600" baseline="30000" dirty="0"/>
              <a:t>st</a:t>
            </a:r>
            <a:r>
              <a:rPr lang="en-US" sz="1600" dirty="0"/>
              <a:t>  galaxies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ngVLA</a:t>
            </a:r>
            <a:r>
              <a:rPr lang="en-US" sz="1600" dirty="0"/>
              <a:t> involvement: MOU NRAO-UNAM Nov 2022 </a:t>
            </a:r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/>
              <a:t>Science Advisory Committee: </a:t>
            </a:r>
            <a:r>
              <a:rPr lang="en-US" sz="1400" dirty="0" err="1"/>
              <a:t>Loinard</a:t>
            </a:r>
            <a:r>
              <a:rPr lang="en-US" sz="1400" dirty="0"/>
              <a:t> , Carrasco-Gonzales</a:t>
            </a:r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/>
              <a:t>Technical Advisory Committee: Kurtz</a:t>
            </a:r>
          </a:p>
          <a:p>
            <a:pPr marL="6286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/>
              <a:t>Science and technical working groups: Zapata, Pasetto, Jimenez-Andrade, Galvan-Madrid, Trejo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38352B-F992-D465-CF4B-1613AE2EC2D2}"/>
              </a:ext>
            </a:extLst>
          </p:cNvPr>
          <p:cNvSpPr txBox="1"/>
          <p:nvPr/>
        </p:nvSpPr>
        <p:spPr>
          <a:xfrm>
            <a:off x="52042" y="88414"/>
            <a:ext cx="660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Mexican connection: historically deep and currently vital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AAACD4-8E59-50F5-4876-EF828474A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70" y="3071298"/>
            <a:ext cx="1364309" cy="1444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C086D7-2CD9-1B8C-85D8-9BA04B7A2098}"/>
              </a:ext>
            </a:extLst>
          </p:cNvPr>
          <p:cNvSpPr txBox="1"/>
          <p:nvPr/>
        </p:nvSpPr>
        <p:spPr>
          <a:xfrm>
            <a:off x="560671" y="4540931"/>
            <a:ext cx="130896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𝛍quasars: Mirabel &amp; Rodriguez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17A103-04B1-7FD8-417F-DA8BD4FFA996}"/>
              </a:ext>
            </a:extLst>
          </p:cNvPr>
          <p:cNvSpPr txBox="1"/>
          <p:nvPr/>
        </p:nvSpPr>
        <p:spPr>
          <a:xfrm>
            <a:off x="2024651" y="4533616"/>
            <a:ext cx="1441721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Stellar outflows: Zapata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A57441-0AF5-0C81-20C0-465A45303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586" y="3006839"/>
            <a:ext cx="1597820" cy="14631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BB17F4-28C0-532F-C9AE-293C778A521C}"/>
              </a:ext>
            </a:extLst>
          </p:cNvPr>
          <p:cNvSpPr txBox="1"/>
          <p:nvPr/>
        </p:nvSpPr>
        <p:spPr>
          <a:xfrm>
            <a:off x="6597685" y="4510738"/>
            <a:ext cx="144172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Molecular gas z = 4.3, Jimenez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69D8777-93B1-7EB6-5975-57B67577E8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18" y="3061334"/>
            <a:ext cx="1308965" cy="13654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90F115-861B-8F29-48EE-99A2CEFDA63E}"/>
              </a:ext>
            </a:extLst>
          </p:cNvPr>
          <p:cNvSpPr txBox="1"/>
          <p:nvPr/>
        </p:nvSpPr>
        <p:spPr>
          <a:xfrm>
            <a:off x="5108118" y="4531864"/>
            <a:ext cx="101885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𝛍as astrometry: </a:t>
            </a:r>
            <a:r>
              <a:rPr lang="en-US" sz="1000" dirty="0" err="1"/>
              <a:t>Loinard</a:t>
            </a:r>
            <a:r>
              <a:rPr lang="en-US" sz="1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634DFA-2AFB-0310-122C-840A8A1195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028" y="88414"/>
            <a:ext cx="2293251" cy="1410420"/>
          </a:xfrm>
          <a:prstGeom prst="rect">
            <a:avLst/>
          </a:prstGeom>
        </p:spPr>
      </p:pic>
      <p:pic>
        <p:nvPicPr>
          <p:cNvPr id="6" name="Picture 5" descr="A building with lights on it&#10;&#10;Description automatically generated">
            <a:extLst>
              <a:ext uri="{FF2B5EF4-FFF2-40B4-BE49-F238E27FC236}">
                <a16:creationId xmlns:a16="http://schemas.microsoft.com/office/drawing/2014/main" id="{69E5D459-AD84-B28C-9D55-9B926DB855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87" y="1518715"/>
            <a:ext cx="1413532" cy="14682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8FF12A-D614-ADA1-0ECC-F442FDCA47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02" y="3059560"/>
            <a:ext cx="1168092" cy="146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7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B11565-A7AD-0FBA-B63E-879E6A19D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18" y="81848"/>
            <a:ext cx="4291183" cy="42884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9EBC67-09C3-8345-BBEA-691FFB8395CB}"/>
              </a:ext>
            </a:extLst>
          </p:cNvPr>
          <p:cNvSpPr txBox="1"/>
          <p:nvPr/>
        </p:nvSpPr>
        <p:spPr>
          <a:xfrm>
            <a:off x="0" y="1319306"/>
            <a:ext cx="4851025" cy="2762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38"/>
              </a:spcBef>
              <a:defRPr/>
            </a:pPr>
            <a:r>
              <a:rPr lang="en-US" sz="1800" dirty="0">
                <a:latin typeface="Gill Sans MT" panose="020B0502020104020203" pitchFamily="34" charset="77"/>
              </a:rPr>
              <a:t>Science Advisor Committee and Working Groups</a:t>
            </a:r>
          </a:p>
          <a:p>
            <a:pPr marL="214313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sz="1600" dirty="0">
                <a:latin typeface="Gill Sans MT" panose="020B0502020104020203" pitchFamily="34" charset="77"/>
              </a:rPr>
              <a:t>Chairs: D. </a:t>
            </a:r>
            <a:r>
              <a:rPr lang="en-US" sz="1600" dirty="0" err="1">
                <a:latin typeface="Gill Sans MT" panose="020B0502020104020203" pitchFamily="34" charset="77"/>
              </a:rPr>
              <a:t>Wilner</a:t>
            </a:r>
            <a:r>
              <a:rPr lang="en-US" sz="1600" dirty="0">
                <a:latin typeface="Gill Sans MT" panose="020B0502020104020203" pitchFamily="34" charset="77"/>
              </a:rPr>
              <a:t> and B. Matthews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SWG1: Stars, Planetary Systems, and their Origins 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SWG2: Astrochemistry and the Emergence of Life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SWG3: Galaxies and Galaxy Evolution 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SWG4: Pulsars, Cosmology, and Fundamental Physics </a:t>
            </a:r>
          </a:p>
          <a:p>
            <a:pPr marL="6286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4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SWG5: Exploring the Dynamic Universe</a:t>
            </a:r>
            <a:endParaRPr lang="en-US" sz="1400" dirty="0">
              <a:solidFill>
                <a:srgbClr val="333333"/>
              </a:solidFill>
              <a:latin typeface="Gill Sans MT" panose="020B0502020104020203" pitchFamily="34" charset="77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2019 Science Book:  90 chapters, 300 authors </a:t>
            </a:r>
            <a:endParaRPr lang="en-US" sz="1600" dirty="0">
              <a:latin typeface="Gill Sans MT" panose="020B0502020104020203" pitchFamily="34" charset="77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Gill Sans MT" panose="020B0502020104020203" pitchFamily="34" charset="77"/>
                <a:cs typeface="Times New Roman" panose="02020603050405020304" pitchFamily="18" charset="0"/>
              </a:rPr>
              <a:t>Key Science:</a:t>
            </a:r>
            <a:r>
              <a:rPr lang="en-US" sz="16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 SAC </a:t>
            </a:r>
            <a:r>
              <a:rPr lang="en-US" sz="160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ngVLA</a:t>
            </a:r>
            <a:r>
              <a:rPr lang="en-US" sz="160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  <a:cs typeface="Times New Roman" panose="02020603050405020304" pitchFamily="18" charset="0"/>
              </a:rPr>
              <a:t> Memo 125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A5A0D-7317-F74B-DFE8-8A107D8D9B4A}"/>
              </a:ext>
            </a:extLst>
          </p:cNvPr>
          <p:cNvSpPr txBox="1">
            <a:spLocks noChangeAspect="1"/>
          </p:cNvSpPr>
          <p:nvPr/>
        </p:nvSpPr>
        <p:spPr>
          <a:xfrm>
            <a:off x="771967" y="0"/>
            <a:ext cx="440791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ngVLA</a:t>
            </a:r>
            <a:r>
              <a:rPr lang="en-US" sz="3300" dirty="0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Science</a:t>
            </a:r>
          </a:p>
          <a:p>
            <a:pPr algn="ctr"/>
            <a:r>
              <a:rPr lang="en-US" sz="1800" dirty="0"/>
              <a:t>Strength in Versatility</a:t>
            </a:r>
          </a:p>
          <a:p>
            <a:pPr algn="ctr"/>
            <a:r>
              <a:rPr lang="en-US" sz="1800" dirty="0"/>
              <a:t>Planets to Cosmology</a:t>
            </a:r>
            <a:endParaRPr lang="en-US" sz="18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122209-002C-3FA1-00AD-BCDFF6B17355}"/>
              </a:ext>
            </a:extLst>
          </p:cNvPr>
          <p:cNvSpPr txBox="1"/>
          <p:nvPr/>
        </p:nvSpPr>
        <p:spPr>
          <a:xfrm>
            <a:off x="4720848" y="1594559"/>
            <a:ext cx="44079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5770" indent="-342900">
              <a:lnSpc>
                <a:spcPct val="150000"/>
              </a:lnSpc>
              <a:spcBef>
                <a:spcPts val="338"/>
              </a:spcBef>
              <a:buFont typeface="+mj-lt"/>
              <a:buAutoNum type="arabicPeriod"/>
            </a:pPr>
            <a:r>
              <a:rPr lang="en-US" sz="1200" i="1" dirty="0">
                <a:solidFill>
                  <a:schemeClr val="bg1"/>
                </a:solidFill>
                <a:cs typeface="Times New Roman"/>
              </a:rPr>
              <a:t>Formation of Solar System Analogues on Terrestrial Scales</a:t>
            </a:r>
          </a:p>
          <a:p>
            <a:pPr marL="445770" indent="-342900">
              <a:lnSpc>
                <a:spcPct val="150000"/>
              </a:lnSpc>
              <a:spcBef>
                <a:spcPts val="338"/>
              </a:spcBef>
              <a:buFont typeface="+mj-lt"/>
              <a:buAutoNum type="arabicPeriod"/>
            </a:pPr>
            <a:r>
              <a:rPr lang="en-US" sz="1200" i="1" dirty="0">
                <a:solidFill>
                  <a:schemeClr val="bg1"/>
                </a:solidFill>
                <a:cs typeface="Times New Roman"/>
              </a:rPr>
              <a:t>Initial Conditions for Planets and Life with Astrochemistry</a:t>
            </a:r>
          </a:p>
          <a:p>
            <a:pPr marL="445770" indent="-342900">
              <a:lnSpc>
                <a:spcPct val="150000"/>
              </a:lnSpc>
              <a:spcBef>
                <a:spcPts val="338"/>
              </a:spcBef>
              <a:buFont typeface="+mj-lt"/>
              <a:buAutoNum type="arabicPeriod"/>
            </a:pPr>
            <a:r>
              <a:rPr lang="en-US" sz="1200" i="1" dirty="0">
                <a:solidFill>
                  <a:schemeClr val="bg1"/>
                </a:solidFill>
                <a:cs typeface="Times New Roman"/>
              </a:rPr>
              <a:t>Charting the Assembly, Structure, and Evolution of Galaxies</a:t>
            </a:r>
            <a:endParaRPr lang="en-US" sz="1200" i="1" dirty="0">
              <a:solidFill>
                <a:schemeClr val="bg1"/>
              </a:solidFill>
            </a:endParaRPr>
          </a:p>
          <a:p>
            <a:pPr marL="445770" indent="-342900">
              <a:lnSpc>
                <a:spcPct val="150000"/>
              </a:lnSpc>
              <a:spcBef>
                <a:spcPts val="338"/>
              </a:spcBef>
              <a:buFont typeface="+mj-lt"/>
              <a:buAutoNum type="arabicPeriod"/>
            </a:pPr>
            <a:r>
              <a:rPr lang="en-US" sz="1200" i="1" dirty="0">
                <a:solidFill>
                  <a:schemeClr val="bg1"/>
                </a:solidFill>
              </a:rPr>
              <a:t>Galactic Center </a:t>
            </a:r>
            <a:r>
              <a:rPr lang="en-US" sz="1200" i="1" dirty="0" err="1">
                <a:solidFill>
                  <a:schemeClr val="bg1"/>
                </a:solidFill>
              </a:rPr>
              <a:t>Pulars</a:t>
            </a:r>
            <a:r>
              <a:rPr lang="en-US" sz="1200" i="1" dirty="0">
                <a:solidFill>
                  <a:schemeClr val="bg1"/>
                </a:solidFill>
              </a:rPr>
              <a:t> as Fundamental Tests of Gravity</a:t>
            </a:r>
          </a:p>
          <a:p>
            <a:pPr marL="445770" indent="-342900">
              <a:lnSpc>
                <a:spcPct val="150000"/>
              </a:lnSpc>
              <a:spcBef>
                <a:spcPts val="338"/>
              </a:spcBef>
              <a:buFont typeface="+mj-lt"/>
              <a:buAutoNum type="arabicPeriod"/>
            </a:pPr>
            <a:r>
              <a:rPr lang="en-US" sz="1200" i="1" dirty="0">
                <a:solidFill>
                  <a:schemeClr val="bg1"/>
                </a:solidFill>
              </a:rPr>
              <a:t>Understanding the Formation and Evolution of Stellar and Supermassive  in the Era of Multi-Messenger Astronomy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12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651471" y="501846"/>
            <a:ext cx="7356348" cy="54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16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167DF5-B157-BD41-B6FF-E8074A09C5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6462" y="408785"/>
            <a:ext cx="4353515" cy="355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2400" b="1" dirty="0"/>
              <a:t>KSG1: Unveiling the Formation of Solar System Analogues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460533" y="884872"/>
            <a:ext cx="4799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/>
              <a:t>The </a:t>
            </a:r>
            <a:r>
              <a:rPr lang="en-US" sz="1600" b="1" i="1" dirty="0" err="1"/>
              <a:t>ngVLA</a:t>
            </a:r>
            <a:r>
              <a:rPr lang="en-US" sz="1600" b="1" i="1" dirty="0"/>
              <a:t> will image planet formation in systems similar to our own Solar System, down to planet masses of a few earth masses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A5087-26EF-F81C-D476-74FC7BC5A618}"/>
              </a:ext>
            </a:extLst>
          </p:cNvPr>
          <p:cNvSpPr txBox="1"/>
          <p:nvPr/>
        </p:nvSpPr>
        <p:spPr>
          <a:xfrm>
            <a:off x="434407" y="2101311"/>
            <a:ext cx="479944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Required resolution: 7mas = 1 AU at 140 pc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ALMA has this resolution at &gt; 350 GHz but PP disks are optically thick in inner 10 AU!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 err="1"/>
              <a:t>ngVLA</a:t>
            </a:r>
            <a:r>
              <a:rPr lang="en-US" sz="1800" dirty="0"/>
              <a:t> can achieve the required sensitivity and resolution at 30 to 100 GHz, where inner disk is optically thin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F3841-4FF6-526F-9A4E-CB79063AB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15" y="0"/>
            <a:ext cx="2650477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2D8C19-6C1F-C4F5-99A6-888AFA6754B2}"/>
              </a:ext>
            </a:extLst>
          </p:cNvPr>
          <p:cNvSpPr txBox="1"/>
          <p:nvPr/>
        </p:nvSpPr>
        <p:spPr>
          <a:xfrm>
            <a:off x="6043747" y="4904931"/>
            <a:ext cx="1088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Ricci, </a:t>
            </a:r>
            <a:r>
              <a:rPr lang="en-US" sz="1200" dirty="0" err="1">
                <a:solidFill>
                  <a:schemeClr val="bg1"/>
                </a:solidFill>
              </a:rPr>
              <a:t>Isella</a:t>
            </a:r>
            <a:r>
              <a:rPr lang="en-US" sz="1200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658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42"/>
    </mc:Choice>
    <mc:Fallback xmlns="">
      <p:transition spd="slow" advTm="6774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651471" y="501846"/>
            <a:ext cx="7356348" cy="54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17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281" y="1346330"/>
            <a:ext cx="436714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Forming Jupiter in 1Myr  solar mass protostar and disk at 140 pc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Monthly obs. over few years at 100 GHz, 7mas resolution (1 AU at 140pc)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Image dust gaps and traps, and potentially the circumplanetary disk = accretion onto planet itself!</a:t>
            </a:r>
          </a:p>
        </p:txBody>
      </p:sp>
      <p:pic>
        <p:nvPicPr>
          <p:cNvPr id="10" name="ngvla_movie.mp4">
            <a:hlinkClick r:id="" action="ppaction://media"/>
            <a:extLst>
              <a:ext uri="{FF2B5EF4-FFF2-40B4-BE49-F238E27FC236}">
                <a16:creationId xmlns:a16="http://schemas.microsoft.com/office/drawing/2014/main" id="{17D41D5B-A9CD-2E45-A9CB-0A9223E957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/>
          <a:stretch/>
        </p:blipFill>
        <p:spPr>
          <a:xfrm>
            <a:off x="5023945" y="704608"/>
            <a:ext cx="3727201" cy="3606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00EF7C-54C9-95DF-6F20-0955616BBC2A}"/>
              </a:ext>
            </a:extLst>
          </p:cNvPr>
          <p:cNvSpPr txBox="1"/>
          <p:nvPr/>
        </p:nvSpPr>
        <p:spPr>
          <a:xfrm>
            <a:off x="2598313" y="84911"/>
            <a:ext cx="489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Movies of Planet 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847C62-FFEC-C86B-92E7-3EC34DFE8987}"/>
              </a:ext>
            </a:extLst>
          </p:cNvPr>
          <p:cNvSpPr txBox="1"/>
          <p:nvPr/>
        </p:nvSpPr>
        <p:spPr>
          <a:xfrm>
            <a:off x="8029305" y="4545873"/>
            <a:ext cx="801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L. Ricci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10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42"/>
    </mc:Choice>
    <mc:Fallback xmlns="">
      <p:transition spd="slow" advTm="6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990" y="1547667"/>
            <a:ext cx="7447554" cy="311278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888700" y="857250"/>
            <a:ext cx="7609840" cy="546100"/>
          </a:xfrm>
        </p:spPr>
        <p:txBody>
          <a:bodyPr>
            <a:normAutofit lnSpcReduction="10000"/>
          </a:bodyPr>
          <a:lstStyle/>
          <a:p>
            <a:pPr marL="3175" lvl="1" indent="0" algn="just">
              <a:buNone/>
            </a:pPr>
            <a:r>
              <a:rPr lang="en-US" dirty="0"/>
              <a:t>The ngVLA can detect complex pre-biotic molecules and provide the chemical initial conditions in forming solar systems and individual planets</a:t>
            </a:r>
          </a:p>
        </p:txBody>
      </p:sp>
      <p:sp>
        <p:nvSpPr>
          <p:cNvPr id="7" name="Rectangle 6"/>
          <p:cNvSpPr/>
          <p:nvPr/>
        </p:nvSpPr>
        <p:spPr>
          <a:xfrm>
            <a:off x="715980" y="5656"/>
            <a:ext cx="778256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KSG2: Probing the Initial Conditions for Life with Astrochemistry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9545" y="4441504"/>
            <a:ext cx="22595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Brett McGuire (NRAO)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6F3E6833-EBD6-3F4C-9AE0-241804BC4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18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3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3C3AF-8B18-F93C-748B-5D00C18BF23F}"/>
              </a:ext>
            </a:extLst>
          </p:cNvPr>
          <p:cNvGrpSpPr/>
          <p:nvPr/>
        </p:nvGrpSpPr>
        <p:grpSpPr>
          <a:xfrm>
            <a:off x="-1661442" y="675008"/>
            <a:ext cx="11592726" cy="3135670"/>
            <a:chOff x="-1661442" y="824370"/>
            <a:chExt cx="11592726" cy="313567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CD81809-7E9E-134C-8363-1A7EA29CD189}"/>
                </a:ext>
              </a:extLst>
            </p:cNvPr>
            <p:cNvGrpSpPr/>
            <p:nvPr/>
          </p:nvGrpSpPr>
          <p:grpSpPr>
            <a:xfrm>
              <a:off x="-1661442" y="824370"/>
              <a:ext cx="11592726" cy="3135670"/>
              <a:chOff x="-1669459" y="959944"/>
              <a:chExt cx="11592726" cy="313567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6137300-BB5F-5ED0-AC5B-24A23501160D}"/>
                  </a:ext>
                </a:extLst>
              </p:cNvPr>
              <p:cNvGrpSpPr/>
              <p:nvPr/>
            </p:nvGrpSpPr>
            <p:grpSpPr>
              <a:xfrm>
                <a:off x="-1669459" y="959944"/>
                <a:ext cx="11592726" cy="3135670"/>
                <a:chOff x="-756628" y="1341025"/>
                <a:chExt cx="9459416" cy="2510572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5D596737-B114-8585-2A6C-B9C5586F4D8C}"/>
                    </a:ext>
                  </a:extLst>
                </p:cNvPr>
                <p:cNvGrpSpPr/>
                <p:nvPr/>
              </p:nvGrpSpPr>
              <p:grpSpPr>
                <a:xfrm>
                  <a:off x="-756628" y="1341025"/>
                  <a:ext cx="9459416" cy="2506920"/>
                  <a:chOff x="-756628" y="1341025"/>
                  <a:chExt cx="9459416" cy="250692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6260D8F5-E422-7534-3F30-0094B7B13647}"/>
                      </a:ext>
                    </a:extLst>
                  </p:cNvPr>
                  <p:cNvGrpSpPr/>
                  <p:nvPr/>
                </p:nvGrpSpPr>
                <p:grpSpPr>
                  <a:xfrm>
                    <a:off x="-756628" y="1341025"/>
                    <a:ext cx="9459416" cy="2506920"/>
                    <a:chOff x="-756628" y="1341025"/>
                    <a:chExt cx="9459416" cy="2506920"/>
                  </a:xfrm>
                </p:grpSpPr>
                <p:grpSp>
                  <p:nvGrpSpPr>
                    <p:cNvPr id="32" name="Group 31">
                      <a:extLst>
                        <a:ext uri="{FF2B5EF4-FFF2-40B4-BE49-F238E27FC236}">
                          <a16:creationId xmlns:a16="http://schemas.microsoft.com/office/drawing/2014/main" id="{F77E0BCE-EFB7-AA49-1300-5914AC58FB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756628" y="1341025"/>
                      <a:ext cx="9459416" cy="2506920"/>
                      <a:chOff x="208375" y="1350207"/>
                      <a:chExt cx="8793551" cy="2149451"/>
                    </a:xfrm>
                  </p:grpSpPr>
                  <p:grpSp>
                    <p:nvGrpSpPr>
                      <p:cNvPr id="9" name="Group 8">
                        <a:extLst>
                          <a:ext uri="{FF2B5EF4-FFF2-40B4-BE49-F238E27FC236}">
                            <a16:creationId xmlns:a16="http://schemas.microsoft.com/office/drawing/2014/main" id="{AAC9B5F7-F20A-5B3D-B145-6516987A021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08375" y="1350207"/>
                        <a:ext cx="8793551" cy="2149451"/>
                        <a:chOff x="653619" y="992221"/>
                        <a:chExt cx="8793551" cy="2149451"/>
                      </a:xfrm>
                    </p:grpSpPr>
                    <p:grpSp>
                      <p:nvGrpSpPr>
                        <p:cNvPr id="8" name="Group 7">
                          <a:extLst>
                            <a:ext uri="{FF2B5EF4-FFF2-40B4-BE49-F238E27FC236}">
                              <a16:creationId xmlns:a16="http://schemas.microsoft.com/office/drawing/2014/main" id="{25A63F5F-9F88-3FB2-F68C-037476F3BE6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53619" y="992221"/>
                          <a:ext cx="8793551" cy="2149451"/>
                          <a:chOff x="653619" y="992221"/>
                          <a:chExt cx="8793551" cy="2149451"/>
                        </a:xfrm>
                      </p:grpSpPr>
                      <p:pic>
                        <p:nvPicPr>
                          <p:cNvPr id="11" name="Picture 10">
                            <a:extLst>
                              <a:ext uri="{FF2B5EF4-FFF2-40B4-BE49-F238E27FC236}">
                                <a16:creationId xmlns:a16="http://schemas.microsoft.com/office/drawing/2014/main" id="{058D69C4-135B-2544-8C8E-2C866823B41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/>
                        </p:blipFill>
                        <p:spPr>
                          <a:xfrm>
                            <a:off x="685936" y="1083477"/>
                            <a:ext cx="8761234" cy="2058195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7" name="Rectangle 6">
                            <a:extLst>
                              <a:ext uri="{FF2B5EF4-FFF2-40B4-BE49-F238E27FC236}">
                                <a16:creationId xmlns:a16="http://schemas.microsoft.com/office/drawing/2014/main" id="{1CA17A98-0C09-C83C-BA8E-58EA7BE7933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53619" y="992221"/>
                            <a:ext cx="6222044" cy="2146822"/>
                          </a:xfrm>
                          <a:prstGeom prst="rect">
                            <a:avLst/>
                          </a:prstGeom>
                          <a:solidFill>
                            <a:schemeClr val="tx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15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pic>
                      <p:nvPicPr>
                        <p:cNvPr id="14" name="Picture 13">
                          <a:extLst>
                            <a:ext uri="{FF2B5EF4-FFF2-40B4-BE49-F238E27FC236}">
                              <a16:creationId xmlns:a16="http://schemas.microsoft.com/office/drawing/2014/main" id="{018748AD-D1A0-13E0-CA0C-FF05E7DC808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368427" y="1352446"/>
                          <a:ext cx="1730791" cy="1580795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16" name="Picture 15">
                        <a:extLst>
                          <a:ext uri="{FF2B5EF4-FFF2-40B4-BE49-F238E27FC236}">
                            <a16:creationId xmlns:a16="http://schemas.microsoft.com/office/drawing/2014/main" id="{565A9967-2520-A7CA-C9D7-3C0F3BF38B5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073253" y="1673248"/>
                        <a:ext cx="1832588" cy="1747087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22" name="Straight Connector 21">
                        <a:extLst>
                          <a:ext uri="{FF2B5EF4-FFF2-40B4-BE49-F238E27FC236}">
                            <a16:creationId xmlns:a16="http://schemas.microsoft.com/office/drawing/2014/main" id="{073B7413-E6A1-4542-EEBC-B9817E4C76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788578" y="2651357"/>
                        <a:ext cx="1654270" cy="485904"/>
                      </a:xfrm>
                      <a:prstGeom prst="line">
                        <a:avLst/>
                      </a:prstGeom>
                      <a:ln w="1905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" name="Straight Connector 24">
                        <a:extLst>
                          <a:ext uri="{FF2B5EF4-FFF2-40B4-BE49-F238E27FC236}">
                            <a16:creationId xmlns:a16="http://schemas.microsoft.com/office/drawing/2014/main" id="{7CEDD457-4E53-3F04-C350-ED0FED61F56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4955293" y="1964909"/>
                        <a:ext cx="1981941" cy="529963"/>
                      </a:xfrm>
                      <a:prstGeom prst="line">
                        <a:avLst/>
                      </a:prstGeom>
                      <a:ln w="1905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" name="Straight Connector 27">
                        <a:extLst>
                          <a:ext uri="{FF2B5EF4-FFF2-40B4-BE49-F238E27FC236}">
                            <a16:creationId xmlns:a16="http://schemas.microsoft.com/office/drawing/2014/main" id="{AD045DED-0EA1-3031-4107-2DA7DFC7FC1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4967726" y="2546791"/>
                        <a:ext cx="2011142" cy="308095"/>
                      </a:xfrm>
                      <a:prstGeom prst="line">
                        <a:avLst/>
                      </a:prstGeom>
                      <a:ln w="1905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" name="Straight Connector 11">
                        <a:extLst>
                          <a:ext uri="{FF2B5EF4-FFF2-40B4-BE49-F238E27FC236}">
                            <a16:creationId xmlns:a16="http://schemas.microsoft.com/office/drawing/2014/main" id="{6D6DF3A3-005D-C424-6F79-D0A4BA49B89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788578" y="1938560"/>
                        <a:ext cx="1686999" cy="485058"/>
                      </a:xfrm>
                      <a:prstGeom prst="line">
                        <a:avLst/>
                      </a:prstGeom>
                      <a:ln w="19050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980EA040-A51E-3214-1BE5-8F619BDCF9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750" y="1692987"/>
                      <a:ext cx="1861850" cy="2093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JWST</a:t>
                      </a:r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29262131-1819-ECAE-5751-4C950B4E56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2186" y="1684273"/>
                      <a:ext cx="1861850" cy="2093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ALMA</a:t>
                      </a:r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565889A1-76B0-BB7F-E0EF-BA06843CD5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9761" y="1613054"/>
                      <a:ext cx="1861850" cy="20932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err="1"/>
                        <a:t>ngVLA</a:t>
                      </a:r>
                      <a:endParaRPr lang="en-US" dirty="0"/>
                    </a:p>
                  </p:txBody>
                </p:sp>
                <p:sp>
                  <p:nvSpPr>
                    <p:cNvPr id="2" name="Rectangle 1">
                      <a:extLst>
                        <a:ext uri="{FF2B5EF4-FFF2-40B4-BE49-F238E27FC236}">
                          <a16:creationId xmlns:a16="http://schemas.microsoft.com/office/drawing/2014/main" id="{7CC09F2A-3673-F783-47AC-1A49725D81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49127" y="1682237"/>
                      <a:ext cx="1861850" cy="20932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err="1"/>
                        <a:t>ngVLA</a:t>
                      </a:r>
                      <a:endParaRPr lang="en-US" dirty="0"/>
                    </a:p>
                  </p:txBody>
                </p:sp>
              </p:grp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05A969ED-776B-1EB2-1F4B-0984983158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771900" y="3694882"/>
                    <a:ext cx="1500191" cy="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E13B5A5C-68A5-3E64-B839-2C3C73693978}"/>
                      </a:ext>
                    </a:extLst>
                  </p:cNvPr>
                  <p:cNvSpPr/>
                  <p:nvPr/>
                </p:nvSpPr>
                <p:spPr>
                  <a:xfrm>
                    <a:off x="3557459" y="3462364"/>
                    <a:ext cx="1861850" cy="2093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8000 AU</a:t>
                    </a:r>
                  </a:p>
                </p:txBody>
              </p: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2B346E65-C21D-EFDB-4764-B3373DDC18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01184" y="3684384"/>
                    <a:ext cx="919788" cy="2917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278A762D-AC34-4E2B-F431-8AAEFEBF21B4}"/>
                      </a:ext>
                    </a:extLst>
                  </p:cNvPr>
                  <p:cNvSpPr/>
                  <p:nvPr/>
                </p:nvSpPr>
                <p:spPr>
                  <a:xfrm>
                    <a:off x="5992864" y="3429806"/>
                    <a:ext cx="1861850" cy="2093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8 AU</a:t>
                    </a:r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01E0A929-8CB3-33AA-B104-4A9BBB6D0BED}"/>
                      </a:ext>
                    </a:extLst>
                  </p:cNvPr>
                  <p:cNvSpPr/>
                  <p:nvPr/>
                </p:nvSpPr>
                <p:spPr>
                  <a:xfrm>
                    <a:off x="1092132" y="3410234"/>
                    <a:ext cx="1861850" cy="2093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80000 AU</a:t>
                    </a:r>
                  </a:p>
                </p:txBody>
              </p: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9B489A9E-78E0-967E-D8CE-F4B1D0D737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41826" y="3671684"/>
                    <a:ext cx="990600" cy="0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14F0A53D-05F5-3A43-6CAB-4743CAF994A4}"/>
                    </a:ext>
                  </a:extLst>
                </p:cNvPr>
                <p:cNvSpPr/>
                <p:nvPr/>
              </p:nvSpPr>
              <p:spPr>
                <a:xfrm rot="5400000">
                  <a:off x="7002237" y="2615688"/>
                  <a:ext cx="113789" cy="235803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4404054-F90E-53B1-3F8C-872F996E0DB0}"/>
                  </a:ext>
                </a:extLst>
              </p:cNvPr>
              <p:cNvSpPr/>
              <p:nvPr/>
            </p:nvSpPr>
            <p:spPr>
              <a:xfrm>
                <a:off x="7020836" y="1770779"/>
                <a:ext cx="1448084" cy="14112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34B1D3C-13DE-76BD-0B7B-1996B06B05AC}"/>
                  </a:ext>
                </a:extLst>
              </p:cNvPr>
              <p:cNvSpPr txBox="1"/>
              <p:nvPr/>
            </p:nvSpPr>
            <p:spPr>
              <a:xfrm>
                <a:off x="8039901" y="3031017"/>
                <a:ext cx="891272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Radio photosphere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26ABED-A8F7-8385-3003-92408F96DDE0}"/>
                </a:ext>
              </a:extLst>
            </p:cNvPr>
            <p:cNvSpPr/>
            <p:nvPr/>
          </p:nvSpPr>
          <p:spPr>
            <a:xfrm>
              <a:off x="6610211" y="1092951"/>
              <a:ext cx="2281739" cy="1710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BB30D22-C09D-1DD3-9A43-E930F83F751A}"/>
                </a:ext>
              </a:extLst>
            </p:cNvPr>
            <p:cNvSpPr/>
            <p:nvPr/>
          </p:nvSpPr>
          <p:spPr>
            <a:xfrm>
              <a:off x="6556611" y="3582968"/>
              <a:ext cx="228345" cy="1596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ECE603A-DF4F-834A-869B-45D3D761DF9A}"/>
              </a:ext>
            </a:extLst>
          </p:cNvPr>
          <p:cNvSpPr txBox="1"/>
          <p:nvPr/>
        </p:nvSpPr>
        <p:spPr>
          <a:xfrm>
            <a:off x="2290184" y="3952234"/>
            <a:ext cx="5407296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 err="1">
                <a:solidFill>
                  <a:schemeClr val="bg1"/>
                </a:solidFill>
              </a:rPr>
              <a:t>ngVLA</a:t>
            </a:r>
            <a:r>
              <a:rPr lang="en-US" sz="1600" dirty="0">
                <a:solidFill>
                  <a:schemeClr val="bg1"/>
                </a:solidFill>
              </a:rPr>
              <a:t> imaging of ‘boiling’ AGB star atmosphere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ngVLA</a:t>
            </a:r>
            <a:r>
              <a:rPr lang="en-US" sz="1400" dirty="0">
                <a:solidFill>
                  <a:schemeClr val="bg1"/>
                </a:solidFill>
              </a:rPr>
              <a:t> @ 46 GHz; 1.5 mas ~ 0.04 stellar radii at d=150pc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1.3 year pulse period observed every 2-3 weeks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625678-4025-CF77-3AC6-E28AA3D689D0}"/>
              </a:ext>
            </a:extLst>
          </p:cNvPr>
          <p:cNvSpPr txBox="1"/>
          <p:nvPr/>
        </p:nvSpPr>
        <p:spPr>
          <a:xfrm>
            <a:off x="2642495" y="80689"/>
            <a:ext cx="54054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Stellar end-of-life: movies of stars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Movies of extreme mass-loss in evolved (AGB) stars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Primary enrichment mechanism of ISM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1B2AC0-DD03-7F29-D706-BC111FB35A39}"/>
              </a:ext>
            </a:extLst>
          </p:cNvPr>
          <p:cNvSpPr txBox="1"/>
          <p:nvPr/>
        </p:nvSpPr>
        <p:spPr>
          <a:xfrm>
            <a:off x="7029214" y="3715692"/>
            <a:ext cx="21542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Petretti, Akiyama &amp; Mathews 2021</a:t>
            </a:r>
          </a:p>
        </p:txBody>
      </p:sp>
    </p:spTree>
    <p:extLst>
      <p:ext uri="{BB962C8B-B14F-4D97-AF65-F5344CB8AC3E}">
        <p14:creationId xmlns:p14="http://schemas.microsoft.com/office/powerpoint/2010/main" val="28312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2F8EDB-9664-694F-AA83-C9B675320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1176"/>
            <a:ext cx="9145349" cy="5670057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B2FB51CA-B114-D7BC-C71E-A7C9F5928155}"/>
              </a:ext>
            </a:extLst>
          </p:cNvPr>
          <p:cNvSpPr txBox="1">
            <a:spLocks/>
          </p:cNvSpPr>
          <p:nvPr/>
        </p:nvSpPr>
        <p:spPr>
          <a:xfrm>
            <a:off x="4523606" y="650618"/>
            <a:ext cx="4917250" cy="1240717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1972 – Approved by Congress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1975 – 1</a:t>
            </a:r>
            <a:r>
              <a:rPr lang="en-IE" sz="1400" baseline="30000" dirty="0">
                <a:latin typeface="Times New Roman" charset="0"/>
                <a:ea typeface="Times New Roman" charset="0"/>
                <a:cs typeface="Times New Roman" charset="0"/>
              </a:rPr>
              <a:t>st</a:t>
            </a: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 antenna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1980 – Full science operations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1992 – Mexico-USA 43 GHz upgrade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2001 – Jansky VLA major electronics upgrade 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2011 – JVLA full science ops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17EBB9AA-26BA-31B9-ACCB-F103877DE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2494" y="113851"/>
            <a:ext cx="34430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charset="0"/>
                <a:ea typeface="Times New Roman" charset="0"/>
                <a:cs typeface="Times New Roman" charset="0"/>
              </a:rPr>
              <a:t>The Very Large Array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614F38-AA3F-071B-2080-A60786BA7CF1}"/>
              </a:ext>
            </a:extLst>
          </p:cNvPr>
          <p:cNvSpPr txBox="1"/>
          <p:nvPr/>
        </p:nvSpPr>
        <p:spPr>
          <a:xfrm>
            <a:off x="1631482" y="599986"/>
            <a:ext cx="262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>
                <a:latin typeface="Times New Roman" charset="0"/>
                <a:ea typeface="Times New Roman" charset="0"/>
                <a:cs typeface="Times New Roman" charset="0"/>
              </a:rPr>
              <a:t>Global Powerhouse in Radio Astronomy for 50 years</a:t>
            </a:r>
          </a:p>
        </p:txBody>
      </p:sp>
    </p:spTree>
    <p:extLst>
      <p:ext uri="{BB962C8B-B14F-4D97-AF65-F5344CB8AC3E}">
        <p14:creationId xmlns:p14="http://schemas.microsoft.com/office/powerpoint/2010/main" val="233968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A76DF-A043-43C1-D8DD-9074DD9C5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5D1791E-9603-B964-C483-BA3F7B9AACC3}"/>
              </a:ext>
            </a:extLst>
          </p:cNvPr>
          <p:cNvSpPr txBox="1"/>
          <p:nvPr/>
        </p:nvSpPr>
        <p:spPr>
          <a:xfrm>
            <a:off x="3302955" y="3485700"/>
            <a:ext cx="5137649" cy="10310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ngVLA</a:t>
            </a:r>
            <a:r>
              <a:rPr lang="en-US" sz="1400" dirty="0">
                <a:solidFill>
                  <a:srgbClr val="FF0000"/>
                </a:solidFill>
                <a:latin typeface="Gill Sans MT" panose="020B0502020104020203" pitchFamily="34" charset="77"/>
              </a:rPr>
              <a:t> 30x search volume =&gt;</a:t>
            </a:r>
            <a:r>
              <a:rPr lang="en-US" sz="1400" dirty="0">
                <a:latin typeface="Gill Sans MT" panose="020B0502020104020203" pitchFamily="34" charset="77"/>
              </a:rPr>
              <a:t> Expect 10 to 20 searchable LIGO events/year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Gill Sans MT" panose="020B0502020104020203" pitchFamily="34" charset="77"/>
              </a:rPr>
              <a:t>sub-mas resolution =&gt;</a:t>
            </a:r>
            <a:r>
              <a:rPr lang="en-US" sz="1400" dirty="0">
                <a:latin typeface="Gill Sans MT" panose="020B0502020104020203" pitchFamily="34" charset="77"/>
              </a:rPr>
              <a:t> ONLY method to determine EM source sizes and shapes on scales &lt; 0.6 pc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F2A8C0-7225-97B3-7380-20EC140B1E10}"/>
              </a:ext>
            </a:extLst>
          </p:cNvPr>
          <p:cNvSpPr txBox="1"/>
          <p:nvPr/>
        </p:nvSpPr>
        <p:spPr>
          <a:xfrm>
            <a:off x="966579" y="28705"/>
            <a:ext cx="7315896" cy="943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360"/>
              </a:spcBef>
            </a:pPr>
            <a:r>
              <a:rPr lang="en-US" sz="2400" dirty="0">
                <a:latin typeface="Gill Sans MT" pitchFamily="34" charset="0"/>
                <a:cs typeface="Gill Sans" pitchFamily="17" charset="0"/>
              </a:rPr>
              <a:t>KSG 5: New Windows on the Dynamic Universe</a:t>
            </a:r>
          </a:p>
          <a:p>
            <a:pPr algn="ctr" eaLnBrk="0" hangingPunct="0">
              <a:spcBef>
                <a:spcPts val="360"/>
              </a:spcBef>
            </a:pPr>
            <a:r>
              <a:rPr lang="en-US" sz="1400" dirty="0">
                <a:latin typeface="Gill Sans MT" panose="020B0502020104020203" pitchFamily="34" charset="77"/>
              </a:rPr>
              <a:t>Multi-messenger, time-domain astronomy (LIGO, neutrino sources, LSST, Euclid surveys, GRBs, TDEs…): radio provides unique tools to unlock physics of the ‘explosive universe’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770400-602D-8343-3458-8452AB91F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9" y="1064380"/>
            <a:ext cx="3022345" cy="18538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6724F4-DED4-135E-6984-6B49B2FEA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78" y="2246411"/>
            <a:ext cx="1171385" cy="111281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BC2A28-B110-C3A6-CC57-6A8D4A1210BA}"/>
              </a:ext>
            </a:extLst>
          </p:cNvPr>
          <p:cNvSpPr txBox="1"/>
          <p:nvPr/>
        </p:nvSpPr>
        <p:spPr>
          <a:xfrm>
            <a:off x="71911" y="3346331"/>
            <a:ext cx="3022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0"/>
              </a:rPr>
              <a:t>1</a:t>
            </a:r>
            <a:r>
              <a:rPr lang="en-US" sz="1200" baseline="30000" dirty="0">
                <a:latin typeface="Gill Sans MT" panose="020B0502020104020203" pitchFamily="34" charset="0"/>
              </a:rPr>
              <a:t>st</a:t>
            </a:r>
            <a:r>
              <a:rPr lang="en-US" sz="1200" dirty="0">
                <a:latin typeface="Gill Sans MT" panose="020B0502020104020203" pitchFamily="34" charset="0"/>
              </a:rPr>
              <a:t> GW source: multi-wavelength campaign discovered the EM counter-part to merging binary ~ 30 M</a:t>
            </a:r>
            <a:r>
              <a:rPr lang="en-US" sz="1200" baseline="-25000" dirty="0">
                <a:latin typeface="Gill Sans MT" panose="020B0502020104020203" pitchFamily="34" charset="0"/>
              </a:rPr>
              <a:t>o</a:t>
            </a:r>
            <a:r>
              <a:rPr lang="en-US" sz="1200" dirty="0">
                <a:latin typeface="Gill Sans MT" panose="020B0502020104020203" pitchFamily="34" charset="0"/>
              </a:rPr>
              <a:t> black-holes, identified with a galaxy at 430 Mpc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3C49E0F-188A-A8EC-2178-25E59EDBAB70}"/>
              </a:ext>
            </a:extLst>
          </p:cNvPr>
          <p:cNvGrpSpPr/>
          <p:nvPr/>
        </p:nvGrpSpPr>
        <p:grpSpPr>
          <a:xfrm>
            <a:off x="3154170" y="972553"/>
            <a:ext cx="5953596" cy="2373778"/>
            <a:chOff x="3190404" y="1145447"/>
            <a:chExt cx="5953596" cy="23737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347BCC0-02CD-332F-0491-1CF344E4B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543" y="1196702"/>
              <a:ext cx="1690545" cy="171293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3404CE-8CBD-230E-4037-64AD4E02B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0404" y="1145447"/>
              <a:ext cx="4168332" cy="202272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7EB94D-B44B-4A02-DD03-4FCEF3D02210}"/>
                </a:ext>
              </a:extLst>
            </p:cNvPr>
            <p:cNvSpPr txBox="1"/>
            <p:nvPr/>
          </p:nvSpPr>
          <p:spPr>
            <a:xfrm>
              <a:off x="4132874" y="2394971"/>
              <a:ext cx="11599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Gill Sans MT" panose="020B0502020104020203" pitchFamily="34" charset="77"/>
                </a:rPr>
                <a:t>Dobie ea. 2018; </a:t>
              </a:r>
            </a:p>
            <a:p>
              <a:r>
                <a:rPr lang="en-US" sz="900" dirty="0" err="1">
                  <a:latin typeface="Gill Sans MT" panose="020B0502020104020203" pitchFamily="34" charset="77"/>
                </a:rPr>
                <a:t>Mooley</a:t>
              </a:r>
              <a:r>
                <a:rPr lang="en-US" sz="900" dirty="0">
                  <a:latin typeface="Gill Sans MT" panose="020B0502020104020203" pitchFamily="34" charset="77"/>
                </a:rPr>
                <a:t> ea. 2018</a:t>
              </a:r>
            </a:p>
            <a:p>
              <a:endParaRPr lang="en-US" sz="10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C3666F-6422-13B7-4D32-45645A1C9B91}"/>
                </a:ext>
              </a:extLst>
            </p:cNvPr>
            <p:cNvSpPr txBox="1"/>
            <p:nvPr/>
          </p:nvSpPr>
          <p:spPr>
            <a:xfrm>
              <a:off x="3213211" y="3057560"/>
              <a:ext cx="59307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Gill Sans MT" panose="020B0502020104020203" pitchFamily="34" charset="77"/>
                </a:rPr>
                <a:t>Radio light curve and VLBA imaging =&gt; emerging relativistic jet from merging binary black holes: a wide-angle jet which is trapped by the explosion debris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85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0A962-021C-8AC0-0FE3-7D1FADC14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D2626D48-15F8-D254-D5CD-FF3835C86352}"/>
              </a:ext>
            </a:extLst>
          </p:cNvPr>
          <p:cNvSpPr txBox="1"/>
          <p:nvPr/>
        </p:nvSpPr>
        <p:spPr>
          <a:xfrm>
            <a:off x="120740" y="107996"/>
            <a:ext cx="37497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Imaging Black Holes </a:t>
            </a:r>
          </a:p>
          <a:p>
            <a:r>
              <a:rPr lang="en-US" sz="1600" dirty="0"/>
              <a:t>Event Horizon Telescope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M87 @ 230 GHz, 20uas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General relativistic shadow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200" dirty="0"/>
              <a:t>Diameter = 42 </a:t>
            </a:r>
            <a:r>
              <a:rPr lang="en-US" sz="1200" dirty="0" err="1"/>
              <a:t>uas</a:t>
            </a:r>
            <a:r>
              <a:rPr lang="en-US" sz="1200" dirty="0"/>
              <a:t> = 5.6 R</a:t>
            </a:r>
            <a:r>
              <a:rPr lang="en-US" sz="1200" baseline="-25000" dirty="0"/>
              <a:t>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</a:t>
            </a:r>
            <a:r>
              <a:rPr lang="en-US" sz="1400" baseline="-25000" dirty="0"/>
              <a:t>SMBH </a:t>
            </a:r>
            <a:r>
              <a:rPr lang="en-US" sz="1400" dirty="0"/>
              <a:t>= 6.5 x 10</a:t>
            </a:r>
            <a:r>
              <a:rPr lang="en-US" sz="1400" baseline="30000" dirty="0"/>
              <a:t>9</a:t>
            </a:r>
            <a:r>
              <a:rPr lang="en-US" sz="1400" dirty="0"/>
              <a:t> M</a:t>
            </a:r>
            <a:r>
              <a:rPr lang="en-US" sz="1400" baseline="-25000" dirty="0"/>
              <a:t>o</a:t>
            </a:r>
            <a:endParaRPr lang="en-US" sz="1400" dirty="0"/>
          </a:p>
        </p:txBody>
      </p:sp>
      <p:pic>
        <p:nvPicPr>
          <p:cNvPr id="2" name="Picture 1" descr="A map of the earth&#10;&#10;Description automatically generated">
            <a:extLst>
              <a:ext uri="{FF2B5EF4-FFF2-40B4-BE49-F238E27FC236}">
                <a16:creationId xmlns:a16="http://schemas.microsoft.com/office/drawing/2014/main" id="{E40D3F7E-96BB-7878-7A00-FE4259E61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655" y="44990"/>
            <a:ext cx="2127440" cy="2153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3A0181-257C-1286-C66F-05227231F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44" y="44990"/>
            <a:ext cx="2165935" cy="215381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A2534C1-BCB9-53B7-E62C-476676A907AE}"/>
              </a:ext>
            </a:extLst>
          </p:cNvPr>
          <p:cNvGrpSpPr/>
          <p:nvPr/>
        </p:nvGrpSpPr>
        <p:grpSpPr>
          <a:xfrm>
            <a:off x="654440" y="1554546"/>
            <a:ext cx="7829543" cy="3171573"/>
            <a:chOff x="654440" y="1554546"/>
            <a:chExt cx="7829543" cy="317157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F688ED7-A384-C48C-8276-16ECCD4FEB18}"/>
                </a:ext>
              </a:extLst>
            </p:cNvPr>
            <p:cNvGrpSpPr/>
            <p:nvPr/>
          </p:nvGrpSpPr>
          <p:grpSpPr>
            <a:xfrm>
              <a:off x="654440" y="1554546"/>
              <a:ext cx="7829543" cy="3171573"/>
              <a:chOff x="654440" y="1554546"/>
              <a:chExt cx="7829543" cy="3171573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2FE2368-31BD-C7AE-D58B-2241501B9467}"/>
                  </a:ext>
                </a:extLst>
              </p:cNvPr>
              <p:cNvGrpSpPr/>
              <p:nvPr/>
            </p:nvGrpSpPr>
            <p:grpSpPr>
              <a:xfrm>
                <a:off x="3787867" y="2566994"/>
                <a:ext cx="4696116" cy="2159125"/>
                <a:chOff x="3781947" y="2454973"/>
                <a:chExt cx="5309840" cy="2688527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2136FF46-913B-0396-153D-D6D2A31B08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81947" y="2454973"/>
                  <a:ext cx="5309840" cy="2688527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D2E9D091-F2C4-B2C3-41D1-5D87D8690C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98488" y="2475094"/>
                  <a:ext cx="1706100" cy="1195753"/>
                </a:xfrm>
                <a:prstGeom prst="rect">
                  <a:avLst/>
                </a:prstGeom>
              </p:spPr>
            </p:pic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E5E04E6-89EE-3526-4337-9CDF16933F63}"/>
                    </a:ext>
                  </a:extLst>
                </p:cNvPr>
                <p:cNvSpPr txBox="1"/>
                <p:nvPr/>
              </p:nvSpPr>
              <p:spPr>
                <a:xfrm>
                  <a:off x="6672172" y="2571750"/>
                  <a:ext cx="10817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</a:rPr>
                    <a:t>Walker + 2018</a:t>
                  </a:r>
                </a:p>
              </p:txBody>
            </p:sp>
          </p:grp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579F3B8-9417-F343-51D2-77CBE04052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72285" y="1554546"/>
                <a:ext cx="1850088" cy="121745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B2F86BD-6334-A245-66DB-D1B1F0A3DC04}"/>
                  </a:ext>
                </a:extLst>
              </p:cNvPr>
              <p:cNvSpPr txBox="1"/>
              <p:nvPr/>
            </p:nvSpPr>
            <p:spPr>
              <a:xfrm>
                <a:off x="6564551" y="4027643"/>
                <a:ext cx="72189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1 </a:t>
                </a:r>
                <a:r>
                  <a:rPr lang="en-US" sz="1050" dirty="0" err="1">
                    <a:solidFill>
                      <a:schemeClr val="bg1"/>
                    </a:solidFill>
                  </a:rPr>
                  <a:t>ly</a:t>
                </a: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5A661B8-F5CE-A7C6-5150-E2B8F1A811E9}"/>
                  </a:ext>
                </a:extLst>
              </p:cNvPr>
              <p:cNvGrpSpPr/>
              <p:nvPr/>
            </p:nvGrpSpPr>
            <p:grpSpPr>
              <a:xfrm>
                <a:off x="654440" y="2279453"/>
                <a:ext cx="2446270" cy="2353526"/>
                <a:chOff x="654440" y="2279453"/>
                <a:chExt cx="2446270" cy="2353526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E8E21E4D-5240-EBA9-6106-D296FFE345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0017" y="2279453"/>
                  <a:ext cx="2440693" cy="2353526"/>
                </a:xfrm>
                <a:prstGeom prst="rect">
                  <a:avLst/>
                </a:prstGeom>
              </p:spPr>
            </p:pic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06E7F836-209C-D0D8-F9BF-CD0FFFC611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0042" y="4510123"/>
                  <a:ext cx="653143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5055847-3985-4F8C-E03E-5BA5FD5093C9}"/>
                    </a:ext>
                  </a:extLst>
                </p:cNvPr>
                <p:cNvSpPr txBox="1"/>
                <p:nvPr/>
              </p:nvSpPr>
              <p:spPr>
                <a:xfrm>
                  <a:off x="1595045" y="4310743"/>
                  <a:ext cx="721894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bg1"/>
                      </a:solidFill>
                    </a:rPr>
                    <a:t>100 </a:t>
                  </a:r>
                  <a:r>
                    <a:rPr lang="en-US" sz="1050" dirty="0" err="1">
                      <a:solidFill>
                        <a:schemeClr val="bg1"/>
                      </a:solidFill>
                    </a:rPr>
                    <a:t>kly</a:t>
                  </a:r>
                  <a:endParaRPr lang="en-US" sz="105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092A8C5-E707-CB82-F557-DD0263606F82}"/>
                    </a:ext>
                  </a:extLst>
                </p:cNvPr>
                <p:cNvSpPr txBox="1"/>
                <p:nvPr/>
              </p:nvSpPr>
              <p:spPr>
                <a:xfrm>
                  <a:off x="654440" y="2279453"/>
                  <a:ext cx="166249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bg1"/>
                      </a:solidFill>
                    </a:rPr>
                    <a:t>Virgo A at 40 </a:t>
                  </a:r>
                  <a:r>
                    <a:rPr lang="en-US" sz="1050" dirty="0" err="1">
                      <a:solidFill>
                        <a:schemeClr val="bg1"/>
                      </a:solidFill>
                    </a:rPr>
                    <a:t>Mlyr</a:t>
                  </a:r>
                  <a:r>
                    <a:rPr lang="en-US" sz="1050" dirty="0">
                      <a:solidFill>
                        <a:schemeClr val="bg1"/>
                      </a:solidFill>
                    </a:rPr>
                    <a:t> (14Mpc) </a:t>
                  </a: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84637B5-0115-3AC9-A124-BF825E73197D}"/>
                </a:ext>
              </a:extLst>
            </p:cNvPr>
            <p:cNvSpPr txBox="1"/>
            <p:nvPr/>
          </p:nvSpPr>
          <p:spPr>
            <a:xfrm>
              <a:off x="4262618" y="2647026"/>
              <a:ext cx="522515" cy="253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V ~6c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724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73D58-FF96-4BD7-C961-6F0788CF7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30A1A0B-1CE6-B4BC-0584-EC6ABE1E051E}"/>
              </a:ext>
            </a:extLst>
          </p:cNvPr>
          <p:cNvGrpSpPr/>
          <p:nvPr/>
        </p:nvGrpSpPr>
        <p:grpSpPr>
          <a:xfrm>
            <a:off x="2702296" y="2050452"/>
            <a:ext cx="2508224" cy="1807963"/>
            <a:chOff x="4848863" y="2091059"/>
            <a:chExt cx="2508224" cy="180796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BD80D2-B70C-AD4A-6288-032E9AD6713F}"/>
                </a:ext>
              </a:extLst>
            </p:cNvPr>
            <p:cNvGrpSpPr/>
            <p:nvPr/>
          </p:nvGrpSpPr>
          <p:grpSpPr>
            <a:xfrm>
              <a:off x="4848863" y="2091059"/>
              <a:ext cx="2508224" cy="1807963"/>
              <a:chOff x="5574076" y="2866829"/>
              <a:chExt cx="2787814" cy="218122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D1EBD34D-ED65-BF04-992C-0500A285F845}"/>
                  </a:ext>
                </a:extLst>
              </p:cNvPr>
              <p:cNvGrpSpPr/>
              <p:nvPr/>
            </p:nvGrpSpPr>
            <p:grpSpPr>
              <a:xfrm>
                <a:off x="5574076" y="2866829"/>
                <a:ext cx="2787814" cy="2181222"/>
                <a:chOff x="1071803" y="-55995"/>
                <a:chExt cx="2787814" cy="2181222"/>
              </a:xfrm>
            </p:grpSpPr>
            <p:pic>
              <p:nvPicPr>
                <p:cNvPr id="7" name="Picture 1">
                  <a:extLst>
                    <a:ext uri="{FF2B5EF4-FFF2-40B4-BE49-F238E27FC236}">
                      <a16:creationId xmlns:a16="http://schemas.microsoft.com/office/drawing/2014/main" id="{E96D4D7E-36E5-E454-40EB-6584A941D6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1803" y="-55995"/>
                  <a:ext cx="2787814" cy="21519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771DBDC-8592-0FE5-1EAF-4137CE4103BC}"/>
                    </a:ext>
                  </a:extLst>
                </p:cNvPr>
                <p:cNvSpPr txBox="1"/>
                <p:nvPr/>
              </p:nvSpPr>
              <p:spPr>
                <a:xfrm>
                  <a:off x="1077058" y="1828173"/>
                  <a:ext cx="1253070" cy="29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Lu et al. 2023</a:t>
                  </a: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B49929F-2047-91E9-4DE1-6C8C7A4520CF}"/>
                    </a:ext>
                  </a:extLst>
                </p:cNvPr>
                <p:cNvSpPr/>
                <p:nvPr/>
              </p:nvSpPr>
              <p:spPr>
                <a:xfrm>
                  <a:off x="1140404" y="1521817"/>
                  <a:ext cx="157174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2C877E7-ED3E-F21E-156E-A12DCFCF69DC}"/>
                    </a:ext>
                  </a:extLst>
                </p:cNvPr>
                <p:cNvSpPr txBox="1"/>
                <p:nvPr/>
              </p:nvSpPr>
              <p:spPr>
                <a:xfrm>
                  <a:off x="1218991" y="977751"/>
                  <a:ext cx="557349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dirty="0">
                      <a:solidFill>
                        <a:schemeClr val="bg1"/>
                      </a:solidFill>
                    </a:rPr>
                    <a:t>50uas</a:t>
                  </a: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F7DE41-FD35-9241-2954-F41150C7FB5C}"/>
                  </a:ext>
                </a:extLst>
              </p:cNvPr>
              <p:cNvSpPr txBox="1"/>
              <p:nvPr/>
            </p:nvSpPr>
            <p:spPr>
              <a:xfrm>
                <a:off x="7292250" y="4762539"/>
                <a:ext cx="898328" cy="278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0.5mas ~ 1lyr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5814C6-D737-6F4E-74D9-0ACB8295FCE2}"/>
                </a:ext>
              </a:extLst>
            </p:cNvPr>
            <p:cNvSpPr/>
            <p:nvPr/>
          </p:nvSpPr>
          <p:spPr>
            <a:xfrm>
              <a:off x="4962041" y="2412124"/>
              <a:ext cx="818649" cy="7016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7067ED3-7096-88B9-1236-DBF6BA521928}"/>
              </a:ext>
            </a:extLst>
          </p:cNvPr>
          <p:cNvSpPr txBox="1"/>
          <p:nvPr/>
        </p:nvSpPr>
        <p:spPr>
          <a:xfrm>
            <a:off x="6049770" y="3764595"/>
            <a:ext cx="1080902" cy="283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Walker + 2018</a:t>
            </a:r>
          </a:p>
        </p:txBody>
      </p:sp>
      <p:pic>
        <p:nvPicPr>
          <p:cNvPr id="14" name="Picture 13" descr="A diagram of a sun&#10;&#10;AI-generated content may be incorrect.">
            <a:extLst>
              <a:ext uri="{FF2B5EF4-FFF2-40B4-BE49-F238E27FC236}">
                <a16:creationId xmlns:a16="http://schemas.microsoft.com/office/drawing/2014/main" id="{5D173684-3194-F2F6-BE42-3883A55D7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8" y="1892827"/>
            <a:ext cx="2560389" cy="22850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A50051C-8FEA-ABC1-C881-A5C203171064}"/>
              </a:ext>
            </a:extLst>
          </p:cNvPr>
          <p:cNvSpPr txBox="1"/>
          <p:nvPr/>
        </p:nvSpPr>
        <p:spPr>
          <a:xfrm>
            <a:off x="5036768" y="125498"/>
            <a:ext cx="1750134" cy="23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April 2018  GMVA 90 GHz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5424516-72EC-EF2A-BFB3-C7C672EA9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75" y="2139674"/>
            <a:ext cx="3495518" cy="1791340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1FBA34B-820C-1B6E-2803-667F3EC725C3}"/>
              </a:ext>
            </a:extLst>
          </p:cNvPr>
          <p:cNvCxnSpPr>
            <a:cxnSpLocks/>
          </p:cNvCxnSpPr>
          <p:nvPr/>
        </p:nvCxnSpPr>
        <p:spPr>
          <a:xfrm flipH="1" flipV="1">
            <a:off x="1981633" y="3073120"/>
            <a:ext cx="1467700" cy="16151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3480E52-A220-A8DD-417C-E7B51D35DBB3}"/>
              </a:ext>
            </a:extLst>
          </p:cNvPr>
          <p:cNvCxnSpPr>
            <a:cxnSpLocks/>
          </p:cNvCxnSpPr>
          <p:nvPr/>
        </p:nvCxnSpPr>
        <p:spPr>
          <a:xfrm flipH="1" flipV="1">
            <a:off x="4219903" y="3234639"/>
            <a:ext cx="1734207" cy="16151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74471AD-652A-0188-79FF-6E7AA6D49741}"/>
              </a:ext>
            </a:extLst>
          </p:cNvPr>
          <p:cNvSpPr txBox="1"/>
          <p:nvPr/>
        </p:nvSpPr>
        <p:spPr>
          <a:xfrm>
            <a:off x="1281882" y="160564"/>
            <a:ext cx="741517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Surprise! Global mm VLBI at 90 GHz imaging also shows ‘ring’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1.5x larger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Jet base seen on scales ~ 0.1 pc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M87 90 GHz results open a new </a:t>
            </a:r>
            <a:r>
              <a:rPr lang="en-US" sz="1400" dirty="0" err="1"/>
              <a:t>ngVLA</a:t>
            </a:r>
            <a:r>
              <a:rPr lang="en-US" sz="1400" dirty="0"/>
              <a:t> key science program: imaging the accretion disk – jet connection  on scales ~ 10 R</a:t>
            </a:r>
            <a:r>
              <a:rPr lang="en-US" sz="1400" baseline="-25000" dirty="0"/>
              <a:t>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578BC1-9DE7-60F4-3E57-DEB31D60985A}"/>
              </a:ext>
            </a:extLst>
          </p:cNvPr>
          <p:cNvSpPr txBox="1"/>
          <p:nvPr/>
        </p:nvSpPr>
        <p:spPr>
          <a:xfrm>
            <a:off x="576773" y="1993962"/>
            <a:ext cx="1798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90 GHz @ 40uas: R ~ 8.4 R</a:t>
            </a:r>
            <a:r>
              <a:rPr lang="en-US" sz="1050" baseline="-25000" dirty="0">
                <a:solidFill>
                  <a:schemeClr val="bg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37000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9E491-4023-643A-F1D4-7D04A77F9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1BA31F7-2D29-5D72-A7F5-217A0F506573}"/>
              </a:ext>
            </a:extLst>
          </p:cNvPr>
          <p:cNvSpPr txBox="1"/>
          <p:nvPr/>
        </p:nvSpPr>
        <p:spPr>
          <a:xfrm>
            <a:off x="4015450" y="867828"/>
            <a:ext cx="278261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err="1"/>
              <a:t>ngVLA</a:t>
            </a:r>
            <a:r>
              <a:rPr lang="en-US" sz="1400" dirty="0"/>
              <a:t>: increases total collecting area  4.5x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Dynamic range = 35,000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Core well resolved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Disk-Jet connection: precise imaging from 0.1 to 2 pc</a:t>
            </a:r>
            <a:endParaRPr lang="en-US" sz="12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3BC75E1-5AFE-59CE-1DF1-5F0D14EB1DB1}"/>
              </a:ext>
            </a:extLst>
          </p:cNvPr>
          <p:cNvGrpSpPr/>
          <p:nvPr/>
        </p:nvGrpSpPr>
        <p:grpSpPr>
          <a:xfrm>
            <a:off x="17862" y="740444"/>
            <a:ext cx="3887831" cy="3980412"/>
            <a:chOff x="20249" y="740444"/>
            <a:chExt cx="4407372" cy="416521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EC016E2-CFF5-CD47-C403-E9A4895559EA}"/>
                </a:ext>
              </a:extLst>
            </p:cNvPr>
            <p:cNvGrpSpPr/>
            <p:nvPr/>
          </p:nvGrpSpPr>
          <p:grpSpPr>
            <a:xfrm>
              <a:off x="20249" y="740444"/>
              <a:ext cx="4407372" cy="2333079"/>
              <a:chOff x="75443" y="533908"/>
              <a:chExt cx="3927222" cy="212697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50AC979-890D-DAE9-BA20-6EB37D049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443" y="533908"/>
                <a:ext cx="3927222" cy="2126978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9E6F791-BAE1-6ADF-B5E7-D35B2AECE819}"/>
                  </a:ext>
                </a:extLst>
              </p:cNvPr>
              <p:cNvSpPr/>
              <p:nvPr/>
            </p:nvSpPr>
            <p:spPr>
              <a:xfrm>
                <a:off x="1010653" y="1992516"/>
                <a:ext cx="178755" cy="235045"/>
              </a:xfrm>
              <a:prstGeom prst="rect">
                <a:avLst/>
              </a:prstGeom>
              <a:solidFill>
                <a:srgbClr val="09073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E4F5B2F-3B05-EBF5-E084-F05CAFDC85BB}"/>
                  </a:ext>
                </a:extLst>
              </p:cNvPr>
              <p:cNvSpPr/>
              <p:nvPr/>
            </p:nvSpPr>
            <p:spPr>
              <a:xfrm>
                <a:off x="2124618" y="2165684"/>
                <a:ext cx="409800" cy="137503"/>
              </a:xfrm>
              <a:prstGeom prst="rect">
                <a:avLst/>
              </a:prstGeom>
              <a:solidFill>
                <a:srgbClr val="09073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C52313B-0173-C0C2-39DF-89663BF68D10}"/>
                </a:ext>
              </a:extLst>
            </p:cNvPr>
            <p:cNvSpPr txBox="1"/>
            <p:nvPr/>
          </p:nvSpPr>
          <p:spPr>
            <a:xfrm>
              <a:off x="20249" y="2804593"/>
              <a:ext cx="16197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Doeleman</a:t>
              </a:r>
              <a:r>
                <a:rPr lang="en-US" sz="1200" dirty="0"/>
                <a:t> + 2023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6A7F02A-ACD6-A8E1-C3C6-34F6F0BD78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4937" y="1776764"/>
              <a:ext cx="424863" cy="129675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F6D45B7-6066-D7D7-52C0-678CE3BB4AB6}"/>
                </a:ext>
              </a:extLst>
            </p:cNvPr>
            <p:cNvCxnSpPr>
              <a:cxnSpLocks/>
            </p:cNvCxnSpPr>
            <p:nvPr/>
          </p:nvCxnSpPr>
          <p:spPr>
            <a:xfrm>
              <a:off x="2319960" y="1395663"/>
              <a:ext cx="1454518" cy="16778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96B2D0-8EB1-C47E-CB62-919591089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116" y="3081593"/>
              <a:ext cx="3237637" cy="182406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4DA962-6B70-E505-03C6-C7083F8127E4}"/>
              </a:ext>
            </a:extLst>
          </p:cNvPr>
          <p:cNvGrpSpPr/>
          <p:nvPr/>
        </p:nvGrpSpPr>
        <p:grpSpPr>
          <a:xfrm>
            <a:off x="5461510" y="2829810"/>
            <a:ext cx="3598158" cy="2038958"/>
            <a:chOff x="4715137" y="2464749"/>
            <a:chExt cx="4306207" cy="23837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4B9ECC4-C564-AA47-C032-94DF09578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5137" y="2464749"/>
              <a:ext cx="4306207" cy="23837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AD1488-0CE8-66B4-6E7B-7B9C606EA0E1}"/>
                </a:ext>
              </a:extLst>
            </p:cNvPr>
            <p:cNvSpPr txBox="1"/>
            <p:nvPr/>
          </p:nvSpPr>
          <p:spPr>
            <a:xfrm>
              <a:off x="7680973" y="3862131"/>
              <a:ext cx="1340371" cy="5757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chemeClr val="bg1"/>
                  </a:solidFill>
                </a:rPr>
                <a:t>ngVLA</a:t>
              </a:r>
              <a:r>
                <a:rPr lang="en-US" sz="1000" dirty="0">
                  <a:solidFill>
                    <a:schemeClr val="bg1"/>
                  </a:solidFill>
                </a:rPr>
                <a:t> + </a:t>
              </a:r>
              <a:r>
                <a:rPr lang="en-US" sz="1000" dirty="0" err="1">
                  <a:solidFill>
                    <a:schemeClr val="bg1"/>
                  </a:solidFill>
                </a:rPr>
                <a:t>ngEHT</a:t>
              </a:r>
              <a:r>
                <a:rPr lang="en-US" sz="1000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sz="800" dirty="0">
                  <a:solidFill>
                    <a:schemeClr val="bg1"/>
                  </a:solidFill>
                </a:rPr>
                <a:t>FWHM = 50 </a:t>
              </a:r>
              <a:r>
                <a:rPr lang="en-US" sz="800" dirty="0" err="1">
                  <a:solidFill>
                    <a:schemeClr val="bg1"/>
                  </a:solidFill>
                </a:rPr>
                <a:t>uas</a:t>
              </a:r>
              <a:r>
                <a:rPr lang="en-US" sz="800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sz="800" dirty="0">
                  <a:solidFill>
                    <a:schemeClr val="bg1"/>
                  </a:solidFill>
                </a:rPr>
                <a:t>rms = 5.8 </a:t>
              </a:r>
              <a:r>
                <a:rPr lang="en-US" sz="800" dirty="0" err="1">
                  <a:solidFill>
                    <a:schemeClr val="bg1"/>
                  </a:solidFill>
                </a:rPr>
                <a:t>uJy</a:t>
              </a:r>
              <a:r>
                <a:rPr lang="en-US" sz="800" dirty="0">
                  <a:solidFill>
                    <a:schemeClr val="bg1"/>
                  </a:solidFill>
                </a:rPr>
                <a:t>/bm 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A6A1D6-E7D6-C184-1EBD-384240C724E1}"/>
              </a:ext>
            </a:extLst>
          </p:cNvPr>
          <p:cNvGrpSpPr/>
          <p:nvPr/>
        </p:nvGrpSpPr>
        <p:grpSpPr>
          <a:xfrm>
            <a:off x="6907825" y="799031"/>
            <a:ext cx="2095048" cy="1863509"/>
            <a:chOff x="882272" y="1434899"/>
            <a:chExt cx="2652873" cy="250416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453E3A-AEEC-AD88-64A8-460635096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2272" y="1434899"/>
              <a:ext cx="2652873" cy="250416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6DDFB4-7232-40A2-21BA-2D6CFC995A80}"/>
                </a:ext>
              </a:extLst>
            </p:cNvPr>
            <p:cNvSpPr txBox="1"/>
            <p:nvPr/>
          </p:nvSpPr>
          <p:spPr>
            <a:xfrm>
              <a:off x="1615588" y="3347434"/>
              <a:ext cx="1919557" cy="330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Resolution = 37uas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4E292DB-5714-A343-3322-9AEFF48B3EED}"/>
              </a:ext>
            </a:extLst>
          </p:cNvPr>
          <p:cNvSpPr txBox="1"/>
          <p:nvPr/>
        </p:nvSpPr>
        <p:spPr>
          <a:xfrm>
            <a:off x="1409996" y="23450"/>
            <a:ext cx="63240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Imaging the Black Hole Disk – Jet connection</a:t>
            </a:r>
          </a:p>
          <a:p>
            <a:pPr algn="ctr"/>
            <a:r>
              <a:rPr lang="en-US" sz="1800" dirty="0"/>
              <a:t>Future Global VLBI at 90 GHz incl. </a:t>
            </a:r>
            <a:r>
              <a:rPr lang="en-US" sz="1800" dirty="0" err="1"/>
              <a:t>ngVLA</a:t>
            </a:r>
            <a:r>
              <a:rPr lang="en-US" sz="1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82391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5D8E-76DF-8746-8293-AB16E3C2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192" y="-26097"/>
            <a:ext cx="7000059" cy="99417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KSG3: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Molecular Deep Fields in three dimensions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F9F61A-6C0D-19B5-656C-41B91190A5C4}"/>
              </a:ext>
            </a:extLst>
          </p:cNvPr>
          <p:cNvGrpSpPr/>
          <p:nvPr/>
        </p:nvGrpSpPr>
        <p:grpSpPr>
          <a:xfrm>
            <a:off x="6025076" y="1772716"/>
            <a:ext cx="3022599" cy="3083821"/>
            <a:chOff x="6025076" y="1772716"/>
            <a:chExt cx="3022599" cy="308382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2FA96BD-5DBB-6046-A360-104F77AE14EF}"/>
                </a:ext>
              </a:extLst>
            </p:cNvPr>
            <p:cNvGrpSpPr/>
            <p:nvPr/>
          </p:nvGrpSpPr>
          <p:grpSpPr>
            <a:xfrm>
              <a:off x="6025076" y="1772716"/>
              <a:ext cx="3022599" cy="2234392"/>
              <a:chOff x="3796193" y="2652109"/>
              <a:chExt cx="2895451" cy="176639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71AAA53-900A-8E42-8D70-5E774244B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6193" y="2653783"/>
                <a:ext cx="2895451" cy="176471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824822-6B71-8546-8C9A-E464A164B400}"/>
                  </a:ext>
                </a:extLst>
              </p:cNvPr>
              <p:cNvSpPr txBox="1"/>
              <p:nvPr/>
            </p:nvSpPr>
            <p:spPr>
              <a:xfrm>
                <a:off x="4392378" y="2652109"/>
                <a:ext cx="1904624" cy="21898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>
                    <a:solidFill>
                      <a:schemeClr val="bg1"/>
                    </a:solidFill>
                  </a:rPr>
                  <a:t>ngVLA</a:t>
                </a:r>
                <a:r>
                  <a:rPr lang="en-US" sz="1200" dirty="0">
                    <a:solidFill>
                      <a:schemeClr val="bg1"/>
                    </a:solidFill>
                  </a:rPr>
                  <a:t> ~ 3000 CO galaxies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BBC186-1941-F144-9686-7F38AE30A81A}"/>
                </a:ext>
              </a:extLst>
            </p:cNvPr>
            <p:cNvSpPr txBox="1"/>
            <p:nvPr/>
          </p:nvSpPr>
          <p:spPr>
            <a:xfrm>
              <a:off x="6025076" y="4025540"/>
              <a:ext cx="2970018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/>
                  <a:cs typeface="Times New Roman"/>
                </a:rPr>
                <a:t>10x sensitivity + 2.5x bandwidth =&gt; 100-fold increase in CO detection rate over VLA,  ALMA =&gt; </a:t>
              </a:r>
              <a:r>
                <a:rPr lang="en-US" sz="1200" i="1" dirty="0">
                  <a:latin typeface="Times New Roman"/>
                  <a:cs typeface="Times New Roman"/>
                </a:rPr>
                <a:t>Galaxy counts in CO ~ deepest optical fields, with redshifts!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83E1CCD-6E6A-8A2B-107F-D6372FF55CFD}"/>
              </a:ext>
            </a:extLst>
          </p:cNvPr>
          <p:cNvSpPr txBox="1"/>
          <p:nvPr/>
        </p:nvSpPr>
        <p:spPr>
          <a:xfrm>
            <a:off x="3194384" y="782449"/>
            <a:ext cx="522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Revealing the ‘missing half’ of galaxy formation: the molecular gas = fuel for star formation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6825A7-D352-EBCD-CA2B-D469EEB9A4AF}"/>
              </a:ext>
            </a:extLst>
          </p:cNvPr>
          <p:cNvGrpSpPr/>
          <p:nvPr/>
        </p:nvGrpSpPr>
        <p:grpSpPr>
          <a:xfrm>
            <a:off x="6324" y="-8878"/>
            <a:ext cx="5732204" cy="4492462"/>
            <a:chOff x="6324" y="-8878"/>
            <a:chExt cx="5732204" cy="44924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5D46967-8C06-5D4D-B141-2708621CC2AA}"/>
                </a:ext>
              </a:extLst>
            </p:cNvPr>
            <p:cNvGrpSpPr/>
            <p:nvPr/>
          </p:nvGrpSpPr>
          <p:grpSpPr>
            <a:xfrm>
              <a:off x="104720" y="1759532"/>
              <a:ext cx="3138012" cy="2570164"/>
              <a:chOff x="3796193" y="860840"/>
              <a:chExt cx="2895451" cy="203183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126B0EA-7099-B54F-8916-62D87C860F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6193" y="860840"/>
                <a:ext cx="2895451" cy="176471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606E848-A95C-0A41-BE60-3B0E9F08F664}"/>
                  </a:ext>
                </a:extLst>
              </p:cNvPr>
              <p:cNvSpPr txBox="1"/>
              <p:nvPr/>
            </p:nvSpPr>
            <p:spPr>
              <a:xfrm>
                <a:off x="4036930" y="2673694"/>
                <a:ext cx="2413978" cy="2189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HST UDF ~ 5000 galaxies over ~ 5’ field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EAA16F-1B35-5347-96B3-4AC4FC1A5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0729" y="1757415"/>
              <a:ext cx="2117799" cy="223227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6DF81C-6710-1F41-965E-1596C4A3FDB9}"/>
                </a:ext>
              </a:extLst>
            </p:cNvPr>
            <p:cNvSpPr txBox="1"/>
            <p:nvPr/>
          </p:nvSpPr>
          <p:spPr>
            <a:xfrm>
              <a:off x="3750715" y="4052697"/>
              <a:ext cx="186833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ASPECS ALMA 200 </a:t>
              </a:r>
              <a:r>
                <a:rPr lang="en-US" sz="1100" dirty="0" err="1"/>
                <a:t>hrs</a:t>
              </a:r>
              <a:r>
                <a:rPr lang="en-US" sz="1100" dirty="0"/>
                <a:t>: 36 CO galaxies z ~ 1 to 3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E41DBD-B412-ED41-B0F3-FA52E0F2E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" y="-8878"/>
              <a:ext cx="2579711" cy="1669002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D680CC2-934E-4C21-AC4D-DB9A26E03F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66385" y="869795"/>
              <a:ext cx="87208" cy="131639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839A62-F9BF-5881-5FF4-AC26DF26328E}"/>
                </a:ext>
              </a:extLst>
            </p:cNvPr>
            <p:cNvSpPr txBox="1"/>
            <p:nvPr/>
          </p:nvSpPr>
          <p:spPr>
            <a:xfrm>
              <a:off x="853065" y="869795"/>
              <a:ext cx="86136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Epoch of Galaxy Assembly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344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5D8E-76DF-8746-8293-AB16E3C2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10601"/>
            <a:ext cx="7247710" cy="99417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KSG3: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Measuring the Dense Gas History of the Universe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7214B9-B4CF-6C4D-B40A-5025B69EC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83" y="1073511"/>
            <a:ext cx="4164415" cy="28659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F88E9A-DA11-2A4E-8D15-946872D16DA8}"/>
              </a:ext>
            </a:extLst>
          </p:cNvPr>
          <p:cNvSpPr txBox="1"/>
          <p:nvPr/>
        </p:nvSpPr>
        <p:spPr>
          <a:xfrm>
            <a:off x="1702221" y="4109117"/>
            <a:ext cx="6138660" cy="710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Precise measurement of Dense Gas History of Universe</a:t>
            </a:r>
          </a:p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kpc-scale imaging of gas dynamics: Dark matter?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C2537-BF52-7A45-B88E-5B599FF16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60855"/>
            <a:ext cx="4426882" cy="193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7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4F570E-CAF4-380F-71AD-21CD80760F2C}"/>
              </a:ext>
            </a:extLst>
          </p:cNvPr>
          <p:cNvSpPr txBox="1">
            <a:spLocks/>
          </p:cNvSpPr>
          <p:nvPr/>
        </p:nvSpPr>
        <p:spPr>
          <a:xfrm>
            <a:off x="237277" y="186120"/>
            <a:ext cx="5716574" cy="42530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Prototype: First Fringes and Images May 1 2026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DF0E58-D92C-89F1-643A-F1E3D4975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09" y="2954929"/>
            <a:ext cx="2533746" cy="19077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030AAB-27F5-6A52-FEE5-95267802F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02" y="633825"/>
            <a:ext cx="2941960" cy="22154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469F93-E112-78EA-6DFA-3E020ACC10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5364" y="1092900"/>
            <a:ext cx="3626461" cy="273051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9CD55A5-BC13-5CCB-1737-C7089A56C853}"/>
              </a:ext>
            </a:extLst>
          </p:cNvPr>
          <p:cNvGrpSpPr/>
          <p:nvPr/>
        </p:nvGrpSpPr>
        <p:grpSpPr>
          <a:xfrm>
            <a:off x="6016896" y="186120"/>
            <a:ext cx="3047291" cy="4771260"/>
            <a:chOff x="6016896" y="186120"/>
            <a:chExt cx="3047291" cy="47712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F827E72-551E-C9E9-95C0-7563F8E9A29E}"/>
                </a:ext>
              </a:extLst>
            </p:cNvPr>
            <p:cNvGrpSpPr/>
            <p:nvPr/>
          </p:nvGrpSpPr>
          <p:grpSpPr>
            <a:xfrm>
              <a:off x="6111315" y="186120"/>
              <a:ext cx="2795408" cy="2215456"/>
              <a:chOff x="1841335" y="474345"/>
              <a:chExt cx="7772400" cy="590931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62EACC1-B9E5-27F0-0309-FB02F77BD6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41335" y="474345"/>
                <a:ext cx="7772400" cy="590931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BC4F12-A7B6-A106-CD47-6DC37A8681A2}"/>
                  </a:ext>
                </a:extLst>
              </p:cNvPr>
              <p:cNvSpPr txBox="1"/>
              <p:nvPr/>
            </p:nvSpPr>
            <p:spPr>
              <a:xfrm>
                <a:off x="4757778" y="2384710"/>
                <a:ext cx="4530595" cy="98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‘Start’ on source 3C84 </a:t>
                </a:r>
              </a:p>
              <a:p>
                <a:r>
                  <a:rPr lang="en-US" sz="900" dirty="0"/>
                  <a:t>Baseline: </a:t>
                </a:r>
                <a:r>
                  <a:rPr lang="en-US" sz="900" dirty="0" err="1"/>
                  <a:t>ngVLA</a:t>
                </a:r>
                <a:r>
                  <a:rPr lang="en-US" sz="900" dirty="0"/>
                  <a:t> – VLA/E08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7BE66C69-CCCA-CF4B-D5A7-C3D4EF4D11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66344" y="1988908"/>
                <a:ext cx="332510" cy="600364"/>
              </a:xfrm>
              <a:prstGeom prst="straightConnector1">
                <a:avLst/>
              </a:prstGeom>
              <a:ln w="1905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62AB506-83E7-F84F-A83B-6EF192ADC569}"/>
                </a:ext>
              </a:extLst>
            </p:cNvPr>
            <p:cNvGrpSpPr/>
            <p:nvPr/>
          </p:nvGrpSpPr>
          <p:grpSpPr>
            <a:xfrm>
              <a:off x="6016896" y="2468359"/>
              <a:ext cx="2993185" cy="1921197"/>
              <a:chOff x="6071002" y="2468359"/>
              <a:chExt cx="2993185" cy="1921197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55DFE3FA-9AFF-E491-C331-908F2400B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1002" y="2468359"/>
                <a:ext cx="2993185" cy="1921197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357AFA-8043-3008-6A47-7D80CF255AA8}"/>
                  </a:ext>
                </a:extLst>
              </p:cNvPr>
              <p:cNvSpPr txBox="1"/>
              <p:nvPr/>
            </p:nvSpPr>
            <p:spPr>
              <a:xfrm>
                <a:off x="6265533" y="2479624"/>
                <a:ext cx="2641190" cy="561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First image 3C84 w. </a:t>
                </a:r>
                <a:r>
                  <a:rPr lang="en-US" sz="1050" dirty="0" err="1">
                    <a:solidFill>
                      <a:schemeClr val="bg1"/>
                    </a:solidFill>
                  </a:rPr>
                  <a:t>ngVLA+VLA</a:t>
                </a:r>
                <a:endParaRPr lang="en-US" sz="1050" dirty="0">
                  <a:solidFill>
                    <a:schemeClr val="bg1"/>
                  </a:solidFill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bg1"/>
                    </a:solidFill>
                  </a:rPr>
                  <a:t>8.3 GHz, 0.3” res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chemeClr val="bg1"/>
                    </a:solidFill>
                  </a:rPr>
                  <a:t>DNR ~ 50k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093366-1BD1-3B5A-0904-8D94B44C04F0}"/>
                </a:ext>
              </a:extLst>
            </p:cNvPr>
            <p:cNvSpPr txBox="1"/>
            <p:nvPr/>
          </p:nvSpPr>
          <p:spPr>
            <a:xfrm>
              <a:off x="6111315" y="4449549"/>
              <a:ext cx="295287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System works from Rx through IF to correlator to CASA!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729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2F36D-BD5E-5A65-5FF3-B218D1F51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2772F-F6C8-509D-DF3B-4C7FC1775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0A8921-E1AC-D562-D155-0790BACF5BA5}"/>
              </a:ext>
            </a:extLst>
          </p:cNvPr>
          <p:cNvSpPr txBox="1"/>
          <p:nvPr/>
        </p:nvSpPr>
        <p:spPr>
          <a:xfrm>
            <a:off x="3204054" y="-20134"/>
            <a:ext cx="2213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Project Timeline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F1DC90-7D9F-203B-0998-5C40CCCD1CAD}"/>
              </a:ext>
            </a:extLst>
          </p:cNvPr>
          <p:cNvGrpSpPr/>
          <p:nvPr/>
        </p:nvGrpSpPr>
        <p:grpSpPr>
          <a:xfrm>
            <a:off x="194398" y="233593"/>
            <a:ext cx="8913496" cy="2383633"/>
            <a:chOff x="194398" y="195716"/>
            <a:chExt cx="8913496" cy="23836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5582EB-D522-B091-0873-4AF60859D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4398" y="898886"/>
              <a:ext cx="1600200" cy="79554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4CD655-A116-2FED-DFD8-A743E1EF8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15105" y="1429603"/>
              <a:ext cx="1090103" cy="106576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3CE36E3-DFA5-0465-BD04-EF8D9E067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1115" y="604563"/>
              <a:ext cx="1369746" cy="90946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F247E3A-E47F-C158-B486-263C0AD02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5897" y="886819"/>
              <a:ext cx="1407185" cy="113711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D06BB8-02FF-5B38-6775-7DCE261FF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86" y="1759494"/>
              <a:ext cx="774778" cy="73567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836D19A-58CE-1905-D07D-497BC8545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0822" y="1759494"/>
              <a:ext cx="1277317" cy="819855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47AA34C-7E6B-F831-7DA2-0C2488AE6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629" y="490014"/>
              <a:ext cx="1188524" cy="136181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99A3AF2-DC3B-5EEF-58DA-E81756FAC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4630" y="1564379"/>
              <a:ext cx="1300643" cy="86358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2305A7-761A-5FF0-798B-49FFC9323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813" y="195716"/>
              <a:ext cx="2462081" cy="120144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7653232-BB53-8B65-0015-3E46D8C3F8A8}"/>
              </a:ext>
            </a:extLst>
          </p:cNvPr>
          <p:cNvGrpSpPr/>
          <p:nvPr/>
        </p:nvGrpSpPr>
        <p:grpSpPr>
          <a:xfrm>
            <a:off x="-14845" y="2597096"/>
            <a:ext cx="9037819" cy="1669855"/>
            <a:chOff x="-14845" y="2597096"/>
            <a:chExt cx="9037819" cy="166985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57F39C1-013B-9917-4FA7-ACFFF69A540E}"/>
                </a:ext>
              </a:extLst>
            </p:cNvPr>
            <p:cNvGrpSpPr/>
            <p:nvPr/>
          </p:nvGrpSpPr>
          <p:grpSpPr>
            <a:xfrm>
              <a:off x="-14845" y="2597096"/>
              <a:ext cx="9037819" cy="1669855"/>
              <a:chOff x="-14845" y="2495435"/>
              <a:chExt cx="9037819" cy="166985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135695F-97B7-D00F-154B-66863427A5E1}"/>
                  </a:ext>
                </a:extLst>
              </p:cNvPr>
              <p:cNvGrpSpPr/>
              <p:nvPr/>
            </p:nvGrpSpPr>
            <p:grpSpPr>
              <a:xfrm>
                <a:off x="-14845" y="2495435"/>
                <a:ext cx="9037819" cy="1669855"/>
                <a:chOff x="-21569" y="2495435"/>
                <a:chExt cx="9037819" cy="166985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5E999A72-A646-CAA5-6ABB-ABC3ED0CFD86}"/>
                    </a:ext>
                  </a:extLst>
                </p:cNvPr>
                <p:cNvGrpSpPr/>
                <p:nvPr/>
              </p:nvGrpSpPr>
              <p:grpSpPr>
                <a:xfrm>
                  <a:off x="-21569" y="2495435"/>
                  <a:ext cx="9037819" cy="1669855"/>
                  <a:chOff x="-92593" y="2833333"/>
                  <a:chExt cx="9037819" cy="1669855"/>
                </a:xfrm>
              </p:grpSpPr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A37770B3-E4B9-1607-F7E1-D89C1E52F0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52604" y="3115961"/>
                    <a:ext cx="0" cy="1107964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DA154258-958B-8E4C-2DDE-ACB838FDA6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1335" y="3144932"/>
                    <a:ext cx="0" cy="137764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F30287FB-38CB-5636-EC1C-9B3F4D347E0B}"/>
                      </a:ext>
                    </a:extLst>
                  </p:cNvPr>
                  <p:cNvSpPr txBox="1"/>
                  <p:nvPr/>
                </p:nvSpPr>
                <p:spPr>
                  <a:xfrm>
                    <a:off x="-33650" y="2844850"/>
                    <a:ext cx="537327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2018</a:t>
                    </a: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6CF93502-5DB4-DD3B-B2F3-99AFF7AE07F5}"/>
                      </a:ext>
                    </a:extLst>
                  </p:cNvPr>
                  <p:cNvSpPr txBox="1"/>
                  <p:nvPr/>
                </p:nvSpPr>
                <p:spPr>
                  <a:xfrm>
                    <a:off x="947816" y="2844850"/>
                    <a:ext cx="537327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2021</a:t>
                    </a:r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1CC47E0-C321-C8EC-E313-52A406E5E458}"/>
                      </a:ext>
                    </a:extLst>
                  </p:cNvPr>
                  <p:cNvSpPr txBox="1"/>
                  <p:nvPr/>
                </p:nvSpPr>
                <p:spPr>
                  <a:xfrm>
                    <a:off x="4982351" y="2850565"/>
                    <a:ext cx="537327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2029</a:t>
                    </a:r>
                  </a:p>
                </p:txBody>
              </p: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E22DC782-579F-5277-0C40-0B4FDF8C56A1}"/>
                      </a:ext>
                    </a:extLst>
                  </p:cNvPr>
                  <p:cNvSpPr txBox="1"/>
                  <p:nvPr/>
                </p:nvSpPr>
                <p:spPr>
                  <a:xfrm>
                    <a:off x="8107829" y="2833333"/>
                    <a:ext cx="537327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2038</a:t>
                    </a:r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3C86F914-8A2C-E601-D073-CC01BEC94B70}"/>
                      </a:ext>
                    </a:extLst>
                  </p:cNvPr>
                  <p:cNvSpPr/>
                  <p:nvPr/>
                </p:nvSpPr>
                <p:spPr>
                  <a:xfrm>
                    <a:off x="-92593" y="3625564"/>
                    <a:ext cx="1152144" cy="5078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/>
                      <a:t>Science Book</a:t>
                    </a:r>
                  </a:p>
                  <a:p>
                    <a:r>
                      <a:rPr lang="en-US" dirty="0"/>
                      <a:t>Ref. Design</a:t>
                    </a:r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781BE184-8AFC-7EDA-4CED-D6F1524C19E0}"/>
                      </a:ext>
                    </a:extLst>
                  </p:cNvPr>
                  <p:cNvSpPr/>
                  <p:nvPr/>
                </p:nvSpPr>
                <p:spPr>
                  <a:xfrm>
                    <a:off x="823242" y="4203106"/>
                    <a:ext cx="2363750" cy="30008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/>
                      <a:t>Astro2020 Report</a:t>
                    </a:r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405CDAE-F42D-6DD1-686B-759324965826}"/>
                      </a:ext>
                    </a:extLst>
                  </p:cNvPr>
                  <p:cNvSpPr/>
                  <p:nvPr/>
                </p:nvSpPr>
                <p:spPr>
                  <a:xfrm>
                    <a:off x="1345251" y="3707223"/>
                    <a:ext cx="1515835" cy="5078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/>
                      <a:t>NSF development funds</a:t>
                    </a:r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68281533-F372-B6F0-1338-7A769F1D1CF9}"/>
                      </a:ext>
                    </a:extLst>
                  </p:cNvPr>
                  <p:cNvSpPr/>
                  <p:nvPr/>
                </p:nvSpPr>
                <p:spPr>
                  <a:xfrm>
                    <a:off x="3050232" y="3728598"/>
                    <a:ext cx="1667815" cy="30008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/>
                      <a:t>Prototype at VLA</a:t>
                    </a:r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2F730115-4D7B-6A0E-981D-1409B69F801E}"/>
                      </a:ext>
                    </a:extLst>
                  </p:cNvPr>
                  <p:cNvSpPr/>
                  <p:nvPr/>
                </p:nvSpPr>
                <p:spPr>
                  <a:xfrm>
                    <a:off x="3647060" y="3290771"/>
                    <a:ext cx="872868" cy="3000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/>
                      <a:t>1</a:t>
                    </a:r>
                    <a:r>
                      <a:rPr lang="en-US" baseline="30000" dirty="0"/>
                      <a:t>st</a:t>
                    </a:r>
                    <a:r>
                      <a:rPr lang="en-US" dirty="0"/>
                      <a:t> fringes</a:t>
                    </a:r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4F467F5E-A472-CC81-F481-923F2F8BEC4A}"/>
                      </a:ext>
                    </a:extLst>
                  </p:cNvPr>
                  <p:cNvSpPr/>
                  <p:nvPr/>
                </p:nvSpPr>
                <p:spPr>
                  <a:xfrm>
                    <a:off x="6598269" y="3242513"/>
                    <a:ext cx="1268214" cy="30008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/>
                      <a:t>Early Science </a:t>
                    </a:r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F7A2B86B-8D8D-B43F-9D1C-172CA6EEE9D4}"/>
                      </a:ext>
                    </a:extLst>
                  </p:cNvPr>
                  <p:cNvSpPr/>
                  <p:nvPr/>
                </p:nvSpPr>
                <p:spPr>
                  <a:xfrm>
                    <a:off x="7902476" y="3466419"/>
                    <a:ext cx="1027748" cy="5078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/>
                      <a:t>Full Science Operations</a:t>
                    </a:r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4D62FA8E-830B-67FD-9363-9A3314D5B2E0}"/>
                      </a:ext>
                    </a:extLst>
                  </p:cNvPr>
                  <p:cNvSpPr/>
                  <p:nvPr/>
                </p:nvSpPr>
                <p:spPr>
                  <a:xfrm>
                    <a:off x="4728532" y="3739900"/>
                    <a:ext cx="1342575" cy="30008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/>
                      <a:t>NSF/MREFC FDR</a:t>
                    </a:r>
                  </a:p>
                </p:txBody>
              </p: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A885A10E-7861-72C1-3B78-7379EB0A99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88230" y="3137514"/>
                    <a:ext cx="0" cy="552586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3658FB66-9CBA-18E4-643B-3C9907D524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32672" y="3094626"/>
                    <a:ext cx="0" cy="137764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1038ED5D-FDD5-95F0-A122-8B72D86A1A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827296" y="3109550"/>
                    <a:ext cx="0" cy="137764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1D46E8DF-D0AC-CDEF-F7E3-C00602237B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10424" y="3094626"/>
                    <a:ext cx="0" cy="463364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8528C301-31BF-B74E-D5C1-E4A548FB50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77423" y="3098687"/>
                    <a:ext cx="0" cy="137764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7739F82D-CC28-1627-1608-11674BFE36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98978" y="3099500"/>
                    <a:ext cx="0" cy="417356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738FF047-A724-D3B8-68EB-8DD3289D90C6}"/>
                      </a:ext>
                    </a:extLst>
                  </p:cNvPr>
                  <p:cNvSpPr txBox="1"/>
                  <p:nvPr/>
                </p:nvSpPr>
                <p:spPr>
                  <a:xfrm>
                    <a:off x="1971536" y="2844850"/>
                    <a:ext cx="537327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2023</a:t>
                    </a:r>
                  </a:p>
                </p:txBody>
              </p: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B262B8C3-A977-1CC6-D3C2-B6D6F73154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-15894" y="3115961"/>
                    <a:ext cx="8961120" cy="0"/>
                  </a:xfrm>
                  <a:prstGeom prst="line">
                    <a:avLst/>
                  </a:prstGeom>
                  <a:ln w="635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9A7F762E-4AEC-7AE2-97E2-8F2DA7341F27}"/>
                      </a:ext>
                    </a:extLst>
                  </p:cNvPr>
                  <p:cNvSpPr txBox="1"/>
                  <p:nvPr/>
                </p:nvSpPr>
                <p:spPr>
                  <a:xfrm>
                    <a:off x="3378721" y="2853369"/>
                    <a:ext cx="537327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2026</a:t>
                    </a:r>
                  </a:p>
                </p:txBody>
              </p:sp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A4B5C38D-C459-F2FD-EDC7-85F2345B015C}"/>
                      </a:ext>
                    </a:extLst>
                  </p:cNvPr>
                  <p:cNvSpPr txBox="1"/>
                  <p:nvPr/>
                </p:nvSpPr>
                <p:spPr>
                  <a:xfrm>
                    <a:off x="411711" y="2846328"/>
                    <a:ext cx="537327" cy="3000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2019</a:t>
                    </a:r>
                  </a:p>
                </p:txBody>
              </p:sp>
              <p:cxnSp>
                <p:nvCxnSpPr>
                  <p:cNvPr id="7" name="Straight Connector 6">
                    <a:extLst>
                      <a:ext uri="{FF2B5EF4-FFF2-40B4-BE49-F238E27FC236}">
                        <a16:creationId xmlns:a16="http://schemas.microsoft.com/office/drawing/2014/main" id="{917CC3CD-B239-7D75-1225-D74F7FB578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910" y="3146412"/>
                    <a:ext cx="0" cy="472834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DEFCA4D3-6688-6E5D-D4F6-69602F96A06A}"/>
                      </a:ext>
                    </a:extLst>
                  </p:cNvPr>
                  <p:cNvSpPr/>
                  <p:nvPr/>
                </p:nvSpPr>
                <p:spPr>
                  <a:xfrm>
                    <a:off x="305308" y="3211759"/>
                    <a:ext cx="1152144" cy="5078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/>
                      <a:t>Astro2020 submission</a:t>
                    </a:r>
                  </a:p>
                </p:txBody>
              </p:sp>
              <p:cxnSp>
                <p:nvCxnSpPr>
                  <p:cNvPr id="11" name="Straight Connector 10">
                    <a:extLst>
                      <a:ext uri="{FF2B5EF4-FFF2-40B4-BE49-F238E27FC236}">
                        <a16:creationId xmlns:a16="http://schemas.microsoft.com/office/drawing/2014/main" id="{24174C18-C3EC-8024-DB38-FFC8B25A69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04155" y="3153451"/>
                    <a:ext cx="0" cy="93863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D44AEBD0-1ABB-33CD-6A30-ACE7E6B648DD}"/>
                      </a:ext>
                    </a:extLst>
                  </p:cNvPr>
                  <p:cNvSpPr/>
                  <p:nvPr/>
                </p:nvSpPr>
                <p:spPr>
                  <a:xfrm>
                    <a:off x="5788240" y="3145568"/>
                    <a:ext cx="204187" cy="938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0D9CDE3C-FE32-692B-5274-E2E1E62FB5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53193" y="3153449"/>
                    <a:ext cx="0" cy="129245"/>
                  </a:xfrm>
                  <a:prstGeom prst="line">
                    <a:avLst/>
                  </a:prstGeom>
                  <a:ln w="38100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56D97B00-8D2D-2291-53DB-D70610B1F65D}"/>
                      </a:ext>
                    </a:extLst>
                  </p:cNvPr>
                  <p:cNvSpPr/>
                  <p:nvPr/>
                </p:nvSpPr>
                <p:spPr>
                  <a:xfrm>
                    <a:off x="5442009" y="3155429"/>
                    <a:ext cx="147181" cy="12924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0676ED0C-FD3B-AD07-3486-B915953308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21885" y="2811506"/>
                  <a:ext cx="0" cy="298723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" name="Straight Arrow Connector 1">
                  <a:extLst>
                    <a:ext uri="{FF2B5EF4-FFF2-40B4-BE49-F238E27FC236}">
                      <a16:creationId xmlns:a16="http://schemas.microsoft.com/office/drawing/2014/main" id="{5E40B844-E6A9-ED18-C4D2-0C64612CD7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7316" y="2799214"/>
                  <a:ext cx="0" cy="650059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AC201F6-49D4-9616-5E8F-BAA611D627ED}"/>
                    </a:ext>
                  </a:extLst>
                </p:cNvPr>
                <p:cNvSpPr/>
                <p:nvPr/>
              </p:nvSpPr>
              <p:spPr>
                <a:xfrm>
                  <a:off x="3837214" y="2808735"/>
                  <a:ext cx="149858" cy="1292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5E2145E-E8C3-1E3A-C41A-FBCBAA69D44C}"/>
                    </a:ext>
                  </a:extLst>
                </p:cNvPr>
                <p:cNvSpPr/>
                <p:nvPr/>
              </p:nvSpPr>
              <p:spPr>
                <a:xfrm>
                  <a:off x="4360216" y="2802514"/>
                  <a:ext cx="45719" cy="137761"/>
                </a:xfrm>
                <a:prstGeom prst="rect">
                  <a:avLst/>
                </a:prstGeom>
                <a:solidFill>
                  <a:srgbClr val="A5A5A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EA0B9340-5389-B2A0-4C58-5BD30B7013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7072" y="2806876"/>
                <a:ext cx="0" cy="20301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EBF0835-9B24-CD15-C472-15FCEDF8A6D7}"/>
                  </a:ext>
                </a:extLst>
              </p:cNvPr>
              <p:cNvSpPr/>
              <p:nvPr/>
            </p:nvSpPr>
            <p:spPr>
              <a:xfrm>
                <a:off x="5435231" y="2912529"/>
                <a:ext cx="1090042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Construction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7C096CC-6554-0799-12F2-7100FD43A05E}"/>
                  </a:ext>
                </a:extLst>
              </p:cNvPr>
              <p:cNvSpPr/>
              <p:nvPr/>
            </p:nvSpPr>
            <p:spPr>
              <a:xfrm>
                <a:off x="2231012" y="3066648"/>
                <a:ext cx="1475996" cy="300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NSF/MREFC CoDR</a:t>
                </a: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C456683A-6CCB-C843-4880-D42FCB2C49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29063" y="2796970"/>
                <a:ext cx="0" cy="650059"/>
              </a:xfrm>
              <a:prstGeom prst="straightConnector1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B903227-5EFF-9540-25AB-A98F72C2C340}"/>
                  </a:ext>
                </a:extLst>
              </p:cNvPr>
              <p:cNvSpPr/>
              <p:nvPr/>
            </p:nvSpPr>
            <p:spPr>
              <a:xfrm>
                <a:off x="5843873" y="2806994"/>
                <a:ext cx="45719" cy="137761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AEF1D55-F97F-192D-6F52-65BCCB724717}"/>
                  </a:ext>
                </a:extLst>
              </p:cNvPr>
              <p:cNvSpPr txBox="1"/>
              <p:nvPr/>
            </p:nvSpPr>
            <p:spPr>
              <a:xfrm>
                <a:off x="5602467" y="2510421"/>
                <a:ext cx="53732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2030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0C3C9B9-F531-16FB-E298-333A57AC4E03}"/>
                  </a:ext>
                </a:extLst>
              </p:cNvPr>
              <p:cNvSpPr/>
              <p:nvPr/>
            </p:nvSpPr>
            <p:spPr>
              <a:xfrm>
                <a:off x="7062013" y="2807538"/>
                <a:ext cx="45719" cy="137761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B7C1570-3F64-174C-E72B-2698E5510EF7}"/>
                  </a:ext>
                </a:extLst>
              </p:cNvPr>
              <p:cNvSpPr txBox="1"/>
              <p:nvPr/>
            </p:nvSpPr>
            <p:spPr>
              <a:xfrm>
                <a:off x="6818912" y="2514874"/>
                <a:ext cx="53732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2033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49F81D-25C8-4E5F-0445-1E047DF701A3}"/>
                </a:ext>
              </a:extLst>
            </p:cNvPr>
            <p:cNvSpPr/>
            <p:nvPr/>
          </p:nvSpPr>
          <p:spPr>
            <a:xfrm>
              <a:off x="1798087" y="2917586"/>
              <a:ext cx="45719" cy="137761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13AC37C-5B8D-A9F7-6376-068D40568D23}"/>
                </a:ext>
              </a:extLst>
            </p:cNvPr>
            <p:cNvSpPr/>
            <p:nvPr/>
          </p:nvSpPr>
          <p:spPr>
            <a:xfrm>
              <a:off x="1623824" y="3005584"/>
              <a:ext cx="820641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MX CoA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612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D02F9-5BEA-B85E-3D2C-3D4858FCD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7A427-2F65-B1AF-695A-8E35FE361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2818-6D48-1044-BD14-9DC10391FEA3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2EA40-22F0-0252-CD66-0E5F28894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2" y="213131"/>
            <a:ext cx="10003182" cy="47619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D9C068-C437-93FC-AEBA-B22160ED02A5}"/>
              </a:ext>
            </a:extLst>
          </p:cNvPr>
          <p:cNvSpPr txBox="1"/>
          <p:nvPr/>
        </p:nvSpPr>
        <p:spPr>
          <a:xfrm>
            <a:off x="497505" y="1502001"/>
            <a:ext cx="12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chemeClr val="bg1"/>
                </a:solidFill>
              </a:rPr>
              <a:t>ngvla.nrao.edu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1340CA-3466-7E7D-9597-3814A19A8D78}"/>
              </a:ext>
            </a:extLst>
          </p:cNvPr>
          <p:cNvSpPr txBox="1"/>
          <p:nvPr/>
        </p:nvSpPr>
        <p:spPr>
          <a:xfrm>
            <a:off x="162320" y="2145923"/>
            <a:ext cx="4647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Gill Sans MT" panose="020B0502020104020203" pitchFamily="34" charset="77"/>
              </a:rPr>
              <a:t>ngVLA</a:t>
            </a:r>
            <a:r>
              <a:rPr lang="en-US" sz="1600" dirty="0">
                <a:solidFill>
                  <a:schemeClr val="bg1"/>
                </a:solidFill>
                <a:latin typeface="Gill Sans MT" panose="020B0502020104020203" pitchFamily="34" charset="77"/>
              </a:rPr>
              <a:t> Science Meetings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Gill Sans MT" panose="020B0502020104020203" pitchFamily="34" charset="77"/>
              </a:rPr>
              <a:t>2026: Multidisciplinary, Tohoku U., Japan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Gill Sans MT" panose="020B0502020104020203" pitchFamily="34" charset="77"/>
              </a:rPr>
              <a:t>2027: Long Baseline Science in DC Area</a:t>
            </a:r>
          </a:p>
        </p:txBody>
      </p:sp>
    </p:spTree>
    <p:extLst>
      <p:ext uri="{BB962C8B-B14F-4D97-AF65-F5344CB8AC3E}">
        <p14:creationId xmlns:p14="http://schemas.microsoft.com/office/powerpoint/2010/main" val="2163456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31" y="1599178"/>
            <a:ext cx="2204073" cy="2046317"/>
          </a:xfrm>
          <a:prstGeom prst="rect">
            <a:avLst/>
          </a:prstGeom>
        </p:spPr>
      </p:pic>
      <p:pic>
        <p:nvPicPr>
          <p:cNvPr id="43" name="Content Placeholder 3" descr="fringe_phase_illustration.pdf">
            <a:extLst>
              <a:ext uri="{FF2B5EF4-FFF2-40B4-BE49-F238E27FC236}">
                <a16:creationId xmlns:a16="http://schemas.microsoft.com/office/drawing/2014/main" id="{2508970C-51FB-9240-A6BB-B4E0545EC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7" b="-1177"/>
          <a:stretch>
            <a:fillRect/>
          </a:stretch>
        </p:blipFill>
        <p:spPr>
          <a:xfrm>
            <a:off x="2455549" y="2033752"/>
            <a:ext cx="4001671" cy="1650573"/>
          </a:xfr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B0BF9C5E-2C24-8D49-AA51-B08D9CB0275B}"/>
              </a:ext>
            </a:extLst>
          </p:cNvPr>
          <p:cNvSpPr/>
          <p:nvPr/>
        </p:nvSpPr>
        <p:spPr>
          <a:xfrm>
            <a:off x="8081189" y="664349"/>
            <a:ext cx="397866" cy="24820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013" dirty="0">
                <a:solidFill>
                  <a:schemeClr val="bg1"/>
                </a:solidFill>
              </a:rPr>
              <a:t>𝜹</a:t>
            </a:r>
            <a:r>
              <a:rPr lang="en-US" sz="1013" i="1" dirty="0">
                <a:solidFill>
                  <a:schemeClr val="bg1"/>
                </a:solidFill>
              </a:rPr>
              <a:t>s</a:t>
            </a:r>
            <a:r>
              <a:rPr lang="en-US" sz="1013" i="1" baseline="-25000" dirty="0">
                <a:solidFill>
                  <a:schemeClr val="bg1"/>
                </a:solidFill>
              </a:rPr>
              <a:t>31</a:t>
            </a:r>
            <a:endParaRPr lang="en-US" sz="1013" baseline="-25000" dirty="0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7A3F18E-094F-52BC-5601-B9E80B4C6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4198" y="2117834"/>
            <a:ext cx="1372324" cy="1324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414E4B-4935-D24B-7FFF-4961A75D22FF}"/>
              </a:ext>
            </a:extLst>
          </p:cNvPr>
          <p:cNvSpPr txBox="1"/>
          <p:nvPr/>
        </p:nvSpPr>
        <p:spPr>
          <a:xfrm>
            <a:off x="62323" y="3588059"/>
            <a:ext cx="2393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 element interferometer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8D66A4-C6AD-D7F1-5ECC-529EC8EFF569}"/>
              </a:ext>
            </a:extLst>
          </p:cNvPr>
          <p:cNvSpPr txBox="1"/>
          <p:nvPr/>
        </p:nvSpPr>
        <p:spPr>
          <a:xfrm>
            <a:off x="2924503" y="3491606"/>
            <a:ext cx="1191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 err="1"/>
              <a:t>V</a:t>
            </a:r>
            <a:r>
              <a:rPr lang="en-US" sz="1400" baseline="-25000" dirty="0" err="1"/>
              <a:t>i,j</a:t>
            </a:r>
            <a:r>
              <a:rPr lang="en-US" sz="1400" baseline="-25000" dirty="0"/>
              <a:t> </a:t>
            </a:r>
            <a:r>
              <a:rPr lang="en-US" sz="1400" dirty="0"/>
              <a:t>= </a:t>
            </a:r>
            <a:r>
              <a:rPr lang="en-US" sz="1400" dirty="0" err="1"/>
              <a:t>A</a:t>
            </a:r>
            <a:r>
              <a:rPr lang="en-US" sz="1400" baseline="-25000" dirty="0" err="1"/>
              <a:t>i,j</a:t>
            </a:r>
            <a:r>
              <a:rPr lang="en-US" sz="1400" baseline="-25000" dirty="0"/>
              <a:t> </a:t>
            </a:r>
            <a:r>
              <a:rPr lang="en-US" sz="1400" dirty="0"/>
              <a:t>e</a:t>
            </a:r>
            <a:r>
              <a:rPr lang="en-US" sz="1400" baseline="30000" dirty="0"/>
              <a:t>-</a:t>
            </a:r>
            <a:r>
              <a:rPr lang="en-US" sz="1400" baseline="30000" dirty="0" err="1"/>
              <a:t>i</a:t>
            </a:r>
            <a:r>
              <a:rPr lang="en-US" sz="1400" baseline="30000" dirty="0"/>
              <a:t>𝝓</a:t>
            </a:r>
            <a:r>
              <a:rPr lang="en-US" sz="1400" baseline="30000" dirty="0" err="1"/>
              <a:t>i,j</a:t>
            </a:r>
            <a:endParaRPr lang="en-US" sz="1400" baseline="300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D1F58D-7459-B263-96F7-D0618D642A1E}"/>
              </a:ext>
            </a:extLst>
          </p:cNvPr>
          <p:cNvSpPr txBox="1"/>
          <p:nvPr/>
        </p:nvSpPr>
        <p:spPr>
          <a:xfrm>
            <a:off x="7860360" y="739012"/>
            <a:ext cx="700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i="1" dirty="0">
                <a:latin typeface="Gill Sans MT" pitchFamily="34" charset="0"/>
                <a:cs typeface="Gill Sans" pitchFamily="17" charset="0"/>
              </a:rPr>
              <a:t>𝛉 = 𝛌/B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120594-7D98-307E-3F01-DB158BA79D66}"/>
              </a:ext>
            </a:extLst>
          </p:cNvPr>
          <p:cNvGrpSpPr/>
          <p:nvPr/>
        </p:nvGrpSpPr>
        <p:grpSpPr>
          <a:xfrm>
            <a:off x="3778469" y="129264"/>
            <a:ext cx="4096732" cy="1722557"/>
            <a:chOff x="2460223" y="552029"/>
            <a:chExt cx="3525419" cy="1526264"/>
          </a:xfrm>
        </p:grpSpPr>
        <p:pic>
          <p:nvPicPr>
            <p:cNvPr id="5" name="Picture 4" descr="A red arrow pointing to a white line&#10;&#10;Description automatically generated">
              <a:extLst>
                <a:ext uri="{FF2B5EF4-FFF2-40B4-BE49-F238E27FC236}">
                  <a16:creationId xmlns:a16="http://schemas.microsoft.com/office/drawing/2014/main" id="{548BB39E-C78B-FAF4-BA38-D02BFB16C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57967" y="675475"/>
              <a:ext cx="1827675" cy="127937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Picture 6" descr="A person looking at a lamp&#10;&#10;Description automatically generated">
              <a:extLst>
                <a:ext uri="{FF2B5EF4-FFF2-40B4-BE49-F238E27FC236}">
                  <a16:creationId xmlns:a16="http://schemas.microsoft.com/office/drawing/2014/main" id="{B9460861-C422-3D43-355F-539315D9B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460223" y="552029"/>
              <a:ext cx="1512687" cy="1526264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A3D43AB-50C0-5F19-8087-834029D047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014" y="2293405"/>
            <a:ext cx="459390" cy="7331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19B937-D751-5945-8632-BE3E58556A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29" y="3796023"/>
            <a:ext cx="3294993" cy="9489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84C91C-BCCA-6A04-6BBD-3F41C24E34EB}"/>
              </a:ext>
            </a:extLst>
          </p:cNvPr>
          <p:cNvSpPr txBox="1"/>
          <p:nvPr/>
        </p:nvSpPr>
        <p:spPr>
          <a:xfrm>
            <a:off x="260351" y="149426"/>
            <a:ext cx="351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75"/>
              </a:spcBef>
            </a:pPr>
            <a:r>
              <a:rPr lang="en-US" sz="1800" dirty="0"/>
              <a:t>Fourier optics, Huygens principle, and Young’s two slits</a:t>
            </a:r>
          </a:p>
        </p:txBody>
      </p:sp>
    </p:spTree>
    <p:extLst>
      <p:ext uri="{BB962C8B-B14F-4D97-AF65-F5344CB8AC3E}">
        <p14:creationId xmlns:p14="http://schemas.microsoft.com/office/powerpoint/2010/main" val="314824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611"/>
    </mc:Choice>
    <mc:Fallback xmlns="">
      <p:transition spd="slow" advTm="16261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A960D33-73EA-FCCE-EBFC-FE1135F14C24}"/>
              </a:ext>
            </a:extLst>
          </p:cNvPr>
          <p:cNvSpPr/>
          <p:nvPr/>
        </p:nvSpPr>
        <p:spPr>
          <a:xfrm>
            <a:off x="-68366" y="-53439"/>
            <a:ext cx="1457779" cy="1104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A745A1-E0A8-505F-5BE9-A77B8599991A}"/>
              </a:ext>
            </a:extLst>
          </p:cNvPr>
          <p:cNvSpPr/>
          <p:nvPr/>
        </p:nvSpPr>
        <p:spPr>
          <a:xfrm>
            <a:off x="-68366" y="4490040"/>
            <a:ext cx="9272187" cy="66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11431-3F8C-C939-12AB-67E9E2ED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18C5BF-7242-C3DC-C02B-12E7BDE52DD4}"/>
              </a:ext>
            </a:extLst>
          </p:cNvPr>
          <p:cNvSpPr/>
          <p:nvPr/>
        </p:nvSpPr>
        <p:spPr>
          <a:xfrm>
            <a:off x="2759102" y="1192696"/>
            <a:ext cx="3691394" cy="481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013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8463AE-4C05-91EB-33C8-B9E194CC8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85" y="1773879"/>
            <a:ext cx="4304374" cy="286366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947ACF5-C6A5-9903-C06D-71653F2178D0}"/>
              </a:ext>
            </a:extLst>
          </p:cNvPr>
          <p:cNvGrpSpPr/>
          <p:nvPr/>
        </p:nvGrpSpPr>
        <p:grpSpPr>
          <a:xfrm>
            <a:off x="6937556" y="595460"/>
            <a:ext cx="2266265" cy="2037332"/>
            <a:chOff x="3856382" y="935246"/>
            <a:chExt cx="2373726" cy="219592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39BC382-3DFE-EAA5-E1F7-D7DF38529C53}"/>
                </a:ext>
              </a:extLst>
            </p:cNvPr>
            <p:cNvGrpSpPr/>
            <p:nvPr/>
          </p:nvGrpSpPr>
          <p:grpSpPr>
            <a:xfrm>
              <a:off x="4039849" y="983069"/>
              <a:ext cx="2012496" cy="2012497"/>
              <a:chOff x="5386465" y="154506"/>
              <a:chExt cx="2683328" cy="268332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B784FE9-469D-EEA5-07E5-3A820DDB7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6465" y="154506"/>
                <a:ext cx="2683328" cy="2683329"/>
              </a:xfrm>
              <a:prstGeom prst="rect">
                <a:avLst/>
              </a:prstGeom>
              <a:ln>
                <a:solidFill>
                  <a:srgbClr val="1A3ACA"/>
                </a:solidFill>
              </a:ln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37CD006-4A68-BF5A-7B7D-10A7794A82D2}"/>
                  </a:ext>
                </a:extLst>
              </p:cNvPr>
              <p:cNvSpPr/>
              <p:nvPr/>
            </p:nvSpPr>
            <p:spPr>
              <a:xfrm>
                <a:off x="5497287" y="2405741"/>
                <a:ext cx="326570" cy="283029"/>
              </a:xfrm>
              <a:prstGeom prst="rect">
                <a:avLst/>
              </a:prstGeom>
              <a:solidFill>
                <a:srgbClr val="000839"/>
              </a:solidFill>
              <a:ln>
                <a:solidFill>
                  <a:srgbClr val="1A3A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13B67F-51D9-0134-98A5-4DF2E7768119}"/>
                </a:ext>
              </a:extLst>
            </p:cNvPr>
            <p:cNvSpPr txBox="1"/>
            <p:nvPr/>
          </p:nvSpPr>
          <p:spPr>
            <a:xfrm>
              <a:off x="4060489" y="2723322"/>
              <a:ext cx="639425" cy="261611"/>
            </a:xfrm>
            <a:prstGeom prst="rect">
              <a:avLst/>
            </a:prstGeom>
            <a:noFill/>
            <a:ln>
              <a:solidFill>
                <a:srgbClr val="1A3ACA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675" dirty="0" err="1">
                  <a:solidFill>
                    <a:schemeClr val="bg1"/>
                  </a:solidFill>
                </a:rPr>
                <a:t>Isella</a:t>
              </a:r>
              <a:r>
                <a:rPr lang="en-US" sz="675" dirty="0">
                  <a:solidFill>
                    <a:schemeClr val="bg1"/>
                  </a:solidFill>
                </a:rPr>
                <a:t> +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88DF864-ADBE-D527-F23D-1160A9819F74}"/>
                </a:ext>
              </a:extLst>
            </p:cNvPr>
            <p:cNvSpPr/>
            <p:nvPr/>
          </p:nvSpPr>
          <p:spPr>
            <a:xfrm>
              <a:off x="3856382" y="935246"/>
              <a:ext cx="2373726" cy="21959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BE84B3-26BF-2AB6-3748-2661B26D0A50}"/>
              </a:ext>
            </a:extLst>
          </p:cNvPr>
          <p:cNvGrpSpPr/>
          <p:nvPr/>
        </p:nvGrpSpPr>
        <p:grpSpPr>
          <a:xfrm>
            <a:off x="4908832" y="2864401"/>
            <a:ext cx="1948349" cy="1994779"/>
            <a:chOff x="7404513" y="3315662"/>
            <a:chExt cx="1713463" cy="169601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D20EC65-BA13-EFC5-26B7-725DCDB56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4513" y="3315662"/>
              <a:ext cx="1713463" cy="169601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1683EE-A12B-8472-46B2-38E77CC855CA}"/>
                </a:ext>
              </a:extLst>
            </p:cNvPr>
            <p:cNvSpPr txBox="1"/>
            <p:nvPr/>
          </p:nvSpPr>
          <p:spPr>
            <a:xfrm>
              <a:off x="7590731" y="3385750"/>
              <a:ext cx="95403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CO  z =4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6140151-2280-0050-1093-5F65578BAA04}"/>
              </a:ext>
            </a:extLst>
          </p:cNvPr>
          <p:cNvSpPr txBox="1"/>
          <p:nvPr/>
        </p:nvSpPr>
        <p:spPr>
          <a:xfrm>
            <a:off x="891447" y="108593"/>
            <a:ext cx="805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rgbClr val="163B71"/>
                </a:solidFill>
                <a:latin typeface="Times New Roman"/>
                <a:cs typeface="Times New Roman"/>
              </a:rPr>
              <a:t>Radio Astronomy Powerhouse from 1980 to present: Versatility!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2AA91-D2AB-43F9-1B77-A9D6BEC004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31" y="546191"/>
            <a:ext cx="2384217" cy="236326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56BD32-165E-903F-04D4-61B0B1A91061}"/>
              </a:ext>
            </a:extLst>
          </p:cNvPr>
          <p:cNvSpPr txBox="1"/>
          <p:nvPr/>
        </p:nvSpPr>
        <p:spPr>
          <a:xfrm>
            <a:off x="242437" y="557604"/>
            <a:ext cx="4059210" cy="1146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rgbClr val="163B71"/>
                </a:solidFill>
                <a:latin typeface="Times New Roman"/>
                <a:cs typeface="Times New Roman"/>
              </a:rPr>
              <a:t>10x publication rate any other radio facility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rgbClr val="163B71"/>
                </a:solidFill>
                <a:latin typeface="Times New Roman"/>
                <a:cs typeface="Times New Roman"/>
              </a:rPr>
              <a:t>300 proposals per year, oversubscription ~ 2.5/1 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rgbClr val="163B71"/>
                </a:solidFill>
                <a:latin typeface="Times New Roman"/>
                <a:cs typeface="Times New Roman"/>
              </a:rPr>
              <a:t>&gt; 500 PhD theses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rgbClr val="163B71"/>
                </a:solidFill>
                <a:latin typeface="Times New Roman"/>
                <a:cs typeface="Times New Roman"/>
              </a:rPr>
              <a:t>Among the most productive telescopes all-time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ABCA5F-E384-A95D-5851-515DF1E6DF78}"/>
              </a:ext>
            </a:extLst>
          </p:cNvPr>
          <p:cNvGrpSpPr/>
          <p:nvPr/>
        </p:nvGrpSpPr>
        <p:grpSpPr>
          <a:xfrm>
            <a:off x="7124462" y="2577126"/>
            <a:ext cx="1858846" cy="2433104"/>
            <a:chOff x="7124462" y="2577126"/>
            <a:chExt cx="1858846" cy="243310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C6D7059-73ED-238F-EF23-BD5613B30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837333" y="2864255"/>
              <a:ext cx="2433104" cy="1858846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34ABEDB-242D-43D5-58CC-B2580161BA75}"/>
                </a:ext>
              </a:extLst>
            </p:cNvPr>
            <p:cNvCxnSpPr/>
            <p:nvPr/>
          </p:nvCxnSpPr>
          <p:spPr>
            <a:xfrm flipV="1">
              <a:off x="7208321" y="2618506"/>
              <a:ext cx="0" cy="21375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090C197-ECA4-F6C2-739F-913300979157}"/>
                </a:ext>
              </a:extLst>
            </p:cNvPr>
            <p:cNvSpPr txBox="1"/>
            <p:nvPr/>
          </p:nvSpPr>
          <p:spPr>
            <a:xfrm>
              <a:off x="7178361" y="2618506"/>
              <a:ext cx="62372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100 </a:t>
              </a:r>
              <a:r>
                <a:rPr lang="en-US" sz="800" dirty="0" err="1">
                  <a:solidFill>
                    <a:schemeClr val="bg1"/>
                  </a:solidFill>
                </a:rPr>
                <a:t>kLyr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6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 generated image&#10;&#10;Description automatically generated">
            <a:extLst>
              <a:ext uri="{FF2B5EF4-FFF2-40B4-BE49-F238E27FC236}">
                <a16:creationId xmlns:a16="http://schemas.microsoft.com/office/drawing/2014/main" id="{DB47C64B-3835-A68F-560C-8E8C28227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388" y="2410767"/>
            <a:ext cx="1499348" cy="1629944"/>
          </a:xfrm>
          <a:prstGeom prst="rect">
            <a:avLst/>
          </a:prstGeom>
        </p:spPr>
      </p:pic>
      <p:pic>
        <p:nvPicPr>
          <p:cNvPr id="5" name="Picture 4" descr="A blue circle with lines&#10;&#10;Description automatically generated with medium confidence">
            <a:extLst>
              <a:ext uri="{FF2B5EF4-FFF2-40B4-BE49-F238E27FC236}">
                <a16:creationId xmlns:a16="http://schemas.microsoft.com/office/drawing/2014/main" id="{16C5CE21-993A-C9A2-61E3-830D4F93C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200" y="2447947"/>
            <a:ext cx="1630607" cy="1630607"/>
          </a:xfrm>
          <a:prstGeom prst="rect">
            <a:avLst/>
          </a:prstGeom>
        </p:spPr>
      </p:pic>
      <p:pic>
        <p:nvPicPr>
          <p:cNvPr id="7" name="Picture 6" descr="A screen shot of a graph&#10;&#10;Description automatically generated">
            <a:extLst>
              <a:ext uri="{FF2B5EF4-FFF2-40B4-BE49-F238E27FC236}">
                <a16:creationId xmlns:a16="http://schemas.microsoft.com/office/drawing/2014/main" id="{30B023F1-C0A1-D4AD-8A76-ECD704E8D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453" y="300705"/>
            <a:ext cx="1630607" cy="1630607"/>
          </a:xfrm>
          <a:prstGeom prst="rect">
            <a:avLst/>
          </a:prstGeom>
        </p:spPr>
      </p:pic>
      <p:pic>
        <p:nvPicPr>
          <p:cNvPr id="9" name="Picture 8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9169A320-DE2B-4BBA-0529-3165D87B5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490" y="292654"/>
            <a:ext cx="1522811" cy="1629944"/>
          </a:xfrm>
          <a:prstGeom prst="rect">
            <a:avLst/>
          </a:prstGeom>
        </p:spPr>
      </p:pic>
      <p:pic>
        <p:nvPicPr>
          <p:cNvPr id="10" name="Picture 9" descr="Long shot of a long line of white objects&#10;&#10;Description automatically generated">
            <a:extLst>
              <a:ext uri="{FF2B5EF4-FFF2-40B4-BE49-F238E27FC236}">
                <a16:creationId xmlns:a16="http://schemas.microsoft.com/office/drawing/2014/main" id="{08DD44F5-248D-883D-EBD4-437B0DC40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275" y="1350000"/>
            <a:ext cx="2504344" cy="20307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73D855-7058-F7BD-CC88-D2A3F89CA043}"/>
              </a:ext>
            </a:extLst>
          </p:cNvPr>
          <p:cNvSpPr txBox="1"/>
          <p:nvPr/>
        </p:nvSpPr>
        <p:spPr>
          <a:xfrm>
            <a:off x="296661" y="3594806"/>
            <a:ext cx="32910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Earth rotation: synthesize a ‘radio mirror’ with diameter = tens to thousands of km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F5885B-CF5E-23E5-B9D4-70FAEB24391C}"/>
              </a:ext>
            </a:extLst>
          </p:cNvPr>
          <p:cNvSpPr txBox="1"/>
          <p:nvPr/>
        </p:nvSpPr>
        <p:spPr>
          <a:xfrm>
            <a:off x="6515032" y="3842952"/>
            <a:ext cx="1013603" cy="219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825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Sidelobes ~ 0.03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4C5849-C689-9248-C344-F80E3B418FF7}"/>
              </a:ext>
            </a:extLst>
          </p:cNvPr>
          <p:cNvSpPr txBox="1"/>
          <p:nvPr/>
        </p:nvSpPr>
        <p:spPr>
          <a:xfrm>
            <a:off x="6591269" y="1621713"/>
            <a:ext cx="950490" cy="2192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825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Sidelobes ~ 0.3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30BB31-67DC-F20E-96CF-20C5B915C3AE}"/>
              </a:ext>
            </a:extLst>
          </p:cNvPr>
          <p:cNvSpPr txBox="1"/>
          <p:nvPr/>
        </p:nvSpPr>
        <p:spPr>
          <a:xfrm>
            <a:off x="4075579" y="97585"/>
            <a:ext cx="12592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900" dirty="0">
                <a:latin typeface="Gill Sans MT" pitchFamily="34" charset="0"/>
                <a:cs typeface="Gill Sans" pitchFamily="17" charset="0"/>
              </a:rPr>
              <a:t>Fourier = </a:t>
            </a:r>
            <a:r>
              <a:rPr lang="en-US" sz="900" dirty="0" err="1">
                <a:latin typeface="Gill Sans MT" pitchFamily="34" charset="0"/>
                <a:cs typeface="Gill Sans" pitchFamily="17" charset="0"/>
              </a:rPr>
              <a:t>u,v</a:t>
            </a:r>
            <a:r>
              <a:rPr lang="en-US" sz="900" dirty="0">
                <a:latin typeface="Gill Sans MT" pitchFamily="34" charset="0"/>
                <a:cs typeface="Gill Sans" pitchFamily="17" charset="0"/>
              </a:rPr>
              <a:t> coverage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4ED113-2B0B-F927-B636-A8366778AEAB}"/>
              </a:ext>
            </a:extLst>
          </p:cNvPr>
          <p:cNvSpPr txBox="1"/>
          <p:nvPr/>
        </p:nvSpPr>
        <p:spPr>
          <a:xfrm>
            <a:off x="6757544" y="80810"/>
            <a:ext cx="6814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050" dirty="0">
                <a:latin typeface="Gill Sans MT" pitchFamily="34" charset="0"/>
                <a:cs typeface="Gill Sans" pitchFamily="17" charset="0"/>
              </a:rPr>
              <a:t>PSF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B01EED-7734-627A-B31E-36F80EA0B618}"/>
              </a:ext>
            </a:extLst>
          </p:cNvPr>
          <p:cNvSpPr txBox="1"/>
          <p:nvPr/>
        </p:nvSpPr>
        <p:spPr>
          <a:xfrm>
            <a:off x="5646301" y="584350"/>
            <a:ext cx="331877" cy="2192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825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FT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0481F3-BA02-276E-D07E-01494F046466}"/>
              </a:ext>
            </a:extLst>
          </p:cNvPr>
          <p:cNvSpPr txBox="1"/>
          <p:nvPr/>
        </p:nvSpPr>
        <p:spPr>
          <a:xfrm>
            <a:off x="244282" y="244128"/>
            <a:ext cx="3236409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500" dirty="0">
                <a:latin typeface="Gill Sans MT" pitchFamily="34" charset="0"/>
                <a:cs typeface="Gill Sans" pitchFamily="17" charset="0"/>
              </a:rPr>
              <a:t>Quality of image depends on number of Baselines = Fourier components: </a:t>
            </a:r>
          </a:p>
          <a:p>
            <a:pPr eaLnBrk="0" hangingPunct="0">
              <a:spcBef>
                <a:spcPct val="20000"/>
              </a:spcBef>
            </a:pPr>
            <a:r>
              <a:rPr lang="en-US" dirty="0" err="1">
                <a:latin typeface="Gill Sans MT" pitchFamily="34" charset="0"/>
                <a:cs typeface="Gill Sans" pitchFamily="17" charset="0"/>
              </a:rPr>
              <a:t>N</a:t>
            </a:r>
            <a:r>
              <a:rPr lang="en-US" baseline="-25000" dirty="0" err="1">
                <a:latin typeface="Gill Sans MT" pitchFamily="34" charset="0"/>
                <a:cs typeface="Gill Sans" pitchFamily="17" charset="0"/>
              </a:rPr>
              <a:t>uv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= N</a:t>
            </a:r>
            <a:r>
              <a:rPr lang="en-US" baseline="-25000" dirty="0">
                <a:latin typeface="Gill Sans MT" pitchFamily="34" charset="0"/>
                <a:cs typeface="Gill Sans" pitchFamily="17" charset="0"/>
              </a:rPr>
              <a:t>ant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((N</a:t>
            </a:r>
            <a:r>
              <a:rPr lang="en-US" baseline="-25000" dirty="0">
                <a:latin typeface="Gill Sans MT" pitchFamily="34" charset="0"/>
                <a:cs typeface="Gill Sans" pitchFamily="17" charset="0"/>
              </a:rPr>
              <a:t>ant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-1)/2) = 351</a:t>
            </a:r>
          </a:p>
        </p:txBody>
      </p:sp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BAC76E50-64EE-BD15-69B5-BECFC89380A9}"/>
              </a:ext>
            </a:extLst>
          </p:cNvPr>
          <p:cNvSpPr/>
          <p:nvPr/>
        </p:nvSpPr>
        <p:spPr>
          <a:xfrm>
            <a:off x="5570022" y="738141"/>
            <a:ext cx="389105" cy="90395"/>
          </a:xfrm>
          <a:prstGeom prst="leftRightArrow">
            <a:avLst/>
          </a:prstGeom>
          <a:solidFill>
            <a:srgbClr val="FF0000"/>
          </a:solidFill>
          <a:ln w="63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47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81E7649-5943-C2F4-2340-069A3E40D923}"/>
              </a:ext>
            </a:extLst>
          </p:cNvPr>
          <p:cNvGrpSpPr/>
          <p:nvPr/>
        </p:nvGrpSpPr>
        <p:grpSpPr>
          <a:xfrm>
            <a:off x="1363980" y="293327"/>
            <a:ext cx="6172200" cy="4145047"/>
            <a:chOff x="754144" y="421582"/>
            <a:chExt cx="7772400" cy="5176711"/>
          </a:xfrm>
        </p:grpSpPr>
        <p:pic>
          <p:nvPicPr>
            <p:cNvPr id="3" name="Picture 2" descr="A collage of images of different types of light&#10;&#10;Description automatically generated">
              <a:extLst>
                <a:ext uri="{FF2B5EF4-FFF2-40B4-BE49-F238E27FC236}">
                  <a16:creationId xmlns:a16="http://schemas.microsoft.com/office/drawing/2014/main" id="{28947896-5E28-307B-D2D5-629AB79AB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4144" y="421582"/>
              <a:ext cx="7772400" cy="517671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C0F646-FB74-E813-AC5B-346BDC08A2BE}"/>
                </a:ext>
              </a:extLst>
            </p:cNvPr>
            <p:cNvSpPr txBox="1"/>
            <p:nvPr/>
          </p:nvSpPr>
          <p:spPr>
            <a:xfrm>
              <a:off x="5071620" y="1259708"/>
              <a:ext cx="2648932" cy="403598"/>
            </a:xfrm>
            <a:prstGeom prst="rect">
              <a:avLst/>
            </a:prstGeom>
            <a:solidFill>
              <a:srgbClr val="081B6C"/>
            </a:solidFill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5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DNR ~ peak/rms ~ 100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19A80F-FF37-0123-B47E-DB9CF2D3FBE2}"/>
                </a:ext>
              </a:extLst>
            </p:cNvPr>
            <p:cNvSpPr/>
            <p:nvPr/>
          </p:nvSpPr>
          <p:spPr>
            <a:xfrm>
              <a:off x="4939645" y="5213023"/>
              <a:ext cx="989815" cy="301657"/>
            </a:xfrm>
            <a:prstGeom prst="rect">
              <a:avLst/>
            </a:prstGeom>
            <a:solidFill>
              <a:srgbClr val="1029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EA5D60-F094-A6B6-87B1-8BB7B46C7D9F}"/>
                </a:ext>
              </a:extLst>
            </p:cNvPr>
            <p:cNvSpPr txBox="1"/>
            <p:nvPr/>
          </p:nvSpPr>
          <p:spPr>
            <a:xfrm>
              <a:off x="5398587" y="4804028"/>
              <a:ext cx="3094089" cy="686117"/>
            </a:xfrm>
            <a:prstGeom prst="rect">
              <a:avLst/>
            </a:prstGeom>
            <a:solidFill>
              <a:srgbClr val="112796"/>
            </a:solidFill>
          </p:spPr>
          <p:txBody>
            <a:bodyPr wrap="square" rtlCol="0">
              <a:spAutoFit/>
            </a:bodyPr>
            <a:lstStyle/>
            <a:p>
              <a:pPr marL="214313" indent="-2143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Correct for element </a:t>
              </a:r>
              <a:r>
                <a:rPr lang="en-US" i="1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G</a:t>
              </a:r>
              <a:r>
                <a:rPr lang="en-US" i="1" baseline="-250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i</a:t>
              </a:r>
              <a:r>
                <a:rPr lang="en-US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 </a:t>
              </a:r>
            </a:p>
            <a:p>
              <a:pPr marL="214313" indent="-2143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DNR ~ 10</a:t>
              </a:r>
              <a:r>
                <a:rPr lang="en-US" baseline="300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4185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9247" y="2701528"/>
            <a:ext cx="6858000" cy="1241822"/>
          </a:xfrm>
        </p:spPr>
        <p:txBody>
          <a:bodyPr/>
          <a:lstStyle/>
          <a:p>
            <a:r>
              <a:rPr lang="en-IE" dirty="0"/>
              <a:t>Contact / T4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B7C01C-C777-D64B-80AE-F605E205B33A}"/>
              </a:ext>
            </a:extLst>
          </p:cNvPr>
          <p:cNvGrpSpPr/>
          <p:nvPr/>
        </p:nvGrpSpPr>
        <p:grpSpPr>
          <a:xfrm>
            <a:off x="1471082" y="0"/>
            <a:ext cx="6337195" cy="5143500"/>
            <a:chOff x="2327834" y="463102"/>
            <a:chExt cx="5700922" cy="4680398"/>
          </a:xfrm>
        </p:grpSpPr>
        <p:pic>
          <p:nvPicPr>
            <p:cNvPr id="2052" name="Picture 4" descr="http://gioviart.files.wordpress.com/2013/03/contact_film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3" t="13204" r="413" b="18958"/>
            <a:stretch/>
          </p:blipFill>
          <p:spPr bwMode="auto">
            <a:xfrm>
              <a:off x="2327834" y="2971799"/>
              <a:ext cx="5691129" cy="2171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://vignette3.wikia.nocookie.net/terminator/images/9/96/Tsf26.jpg/revision/latest?cb=2009051118023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05"/>
            <a:stretch/>
          </p:blipFill>
          <p:spPr bwMode="auto">
            <a:xfrm>
              <a:off x="2337627" y="463102"/>
              <a:ext cx="5691129" cy="250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7">
            <a:extLst>
              <a:ext uri="{FF2B5EF4-FFF2-40B4-BE49-F238E27FC236}">
                <a16:creationId xmlns:a16="http://schemas.microsoft.com/office/drawing/2014/main" id="{4B536987-6DDE-264E-AEBC-BDBDAC3D1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7294" y="12700"/>
            <a:ext cx="53986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The Very Large Array</a:t>
            </a:r>
          </a:p>
          <a:p>
            <a:r>
              <a:rPr lang="en-US" altLang="en-US" sz="1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Icon in Popular Science for 50 Years</a:t>
            </a:r>
          </a:p>
        </p:txBody>
      </p:sp>
    </p:spTree>
    <p:extLst>
      <p:ext uri="{BB962C8B-B14F-4D97-AF65-F5344CB8AC3E}">
        <p14:creationId xmlns:p14="http://schemas.microsoft.com/office/powerpoint/2010/main" val="10622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6389" y="854088"/>
            <a:ext cx="5597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new facility for a new millennium: replace the VLA and VLBA to tackle new Scientific Frontiers into the mid-Century</a:t>
            </a:r>
          </a:p>
          <a:p>
            <a:r>
              <a:rPr lang="en-US" sz="1600" i="1" dirty="0"/>
              <a:t>Thermal imaging at milli-arcsec scales (&lt;10K @ 7mas, 3mm)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ED987B-81D3-8E44-9548-94CC6E0DBE1C}"/>
              </a:ext>
            </a:extLst>
          </p:cNvPr>
          <p:cNvSpPr txBox="1">
            <a:spLocks/>
          </p:cNvSpPr>
          <p:nvPr/>
        </p:nvSpPr>
        <p:spPr>
          <a:xfrm>
            <a:off x="665756" y="115584"/>
            <a:ext cx="7812488" cy="832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The next-generation Very Large Array (</a:t>
            </a:r>
            <a:r>
              <a:rPr lang="en-US" sz="3200" b="1" dirty="0" err="1"/>
              <a:t>ngVLA</a:t>
            </a:r>
            <a:r>
              <a:rPr lang="en-US" sz="3200" b="1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DE078C-0EAC-E2B7-5CB1-23B6393D8F41}"/>
              </a:ext>
            </a:extLst>
          </p:cNvPr>
          <p:cNvSpPr txBox="1"/>
          <p:nvPr/>
        </p:nvSpPr>
        <p:spPr>
          <a:xfrm>
            <a:off x="3546389" y="3343395"/>
            <a:ext cx="508690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Helvetica" panose="020B0604020202020204" pitchFamily="34" charset="0"/>
              </a:rPr>
              <a:t>10x area of JVLA/ALMA/VLBA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Helvetica" panose="020B0604020202020204" pitchFamily="34" charset="0"/>
              </a:rPr>
              <a:t>1.2 - 116 GHz Frequency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Helvetica" panose="020B0604020202020204" pitchFamily="34" charset="0"/>
              </a:rPr>
              <a:t>244 x 18m + 19 x 6m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500" dirty="0">
                <a:cs typeface="Helvetica" panose="020B0604020202020204" pitchFamily="34" charset="0"/>
              </a:rPr>
              <a:t>Centered at VLA site, extending over USA &amp; MX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500" dirty="0">
                <a:cs typeface="Helvetica" panose="020B0604020202020204" pitchFamily="34" charset="0"/>
              </a:rPr>
              <a:t>High and dry sites for 115 GHz 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500" dirty="0">
                <a:cs typeface="Helvetica" panose="020B0604020202020204" pitchFamily="34" charset="0"/>
              </a:rPr>
              <a:t>Fixed antenna locations </a:t>
            </a:r>
          </a:p>
        </p:txBody>
      </p:sp>
    </p:spTree>
    <p:extLst>
      <p:ext uri="{BB962C8B-B14F-4D97-AF65-F5344CB8AC3E}">
        <p14:creationId xmlns:p14="http://schemas.microsoft.com/office/powerpoint/2010/main" val="17406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43506-EE1F-B792-3EFE-9A034D559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11F47A8-7457-DDC1-B6C1-606BB036F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61" y="922446"/>
            <a:ext cx="3714871" cy="32539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D4938-16E0-9D82-6B6D-0B58E79F2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289" y="1516168"/>
            <a:ext cx="4350905" cy="2660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EAADF8-3F85-C1F5-3FBE-EE232EBAA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7" y="55333"/>
            <a:ext cx="1899555" cy="1734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2C9B2B-5A06-C2C9-7A22-DA5164933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354" y="177897"/>
            <a:ext cx="3467100" cy="1611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7F34DE-9053-6300-0449-0FC8C7446CF9}"/>
              </a:ext>
            </a:extLst>
          </p:cNvPr>
          <p:cNvSpPr txBox="1"/>
          <p:nvPr/>
        </p:nvSpPr>
        <p:spPr>
          <a:xfrm>
            <a:off x="2939792" y="4260893"/>
            <a:ext cx="326441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Resolution ~ </a:t>
            </a:r>
            <a:r>
              <a:rPr lang="en-US" dirty="0" err="1"/>
              <a:t>λ</a:t>
            </a:r>
            <a:r>
              <a:rPr lang="en-US" dirty="0"/>
              <a:t>/D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Optical: D  = 10 m, </a:t>
            </a:r>
            <a:r>
              <a:rPr lang="en-US" sz="1200" dirty="0" err="1"/>
              <a:t>λ</a:t>
            </a:r>
            <a:r>
              <a:rPr lang="en-US" sz="1200" dirty="0"/>
              <a:t> = 600 nm =&gt; R = 13 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Radio: D = 40 km, </a:t>
            </a:r>
            <a:r>
              <a:rPr lang="en-US" sz="1200" dirty="0" err="1"/>
              <a:t>λ</a:t>
            </a:r>
            <a:r>
              <a:rPr lang="en-US" sz="1200" dirty="0"/>
              <a:t> = 3 mm =&gt; R = 15 mas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0502F-1765-AC88-E8E0-A4FE06190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46" y="369949"/>
            <a:ext cx="4751459" cy="37275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1BA1904-9963-B7DF-B470-91E4E5FCD5C2}"/>
              </a:ext>
            </a:extLst>
          </p:cNvPr>
          <p:cNvGrpSpPr/>
          <p:nvPr/>
        </p:nvGrpSpPr>
        <p:grpSpPr>
          <a:xfrm rot="20368546">
            <a:off x="885519" y="929627"/>
            <a:ext cx="2436103" cy="2075420"/>
            <a:chOff x="2145609" y="390749"/>
            <a:chExt cx="7949440" cy="59620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1147A64-5725-A908-9808-D2F99CFA68B7}"/>
                </a:ext>
              </a:extLst>
            </p:cNvPr>
            <p:cNvGrpSpPr/>
            <p:nvPr/>
          </p:nvGrpSpPr>
          <p:grpSpPr>
            <a:xfrm>
              <a:off x="2145609" y="390749"/>
              <a:ext cx="7949440" cy="5962080"/>
              <a:chOff x="2145609" y="224891"/>
              <a:chExt cx="7949440" cy="596208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24E9910-E1DA-6AD2-46E8-8A461F3F84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 amt="5000"/>
              </a:blip>
              <a:stretch>
                <a:fillRect/>
              </a:stretch>
            </p:blipFill>
            <p:spPr>
              <a:xfrm>
                <a:off x="2145609" y="224891"/>
                <a:ext cx="7949440" cy="5962080"/>
              </a:xfrm>
              <a:prstGeom prst="rect">
                <a:avLst/>
              </a:prstGeom>
            </p:spPr>
          </p:pic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E7EA90D-03CC-2D55-B9CA-51046BEFAD28}"/>
                  </a:ext>
                </a:extLst>
              </p:cNvPr>
              <p:cNvSpPr/>
              <p:nvPr/>
            </p:nvSpPr>
            <p:spPr>
              <a:xfrm>
                <a:off x="5564220" y="1420238"/>
                <a:ext cx="434501" cy="41342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C412A0-AE5B-BF1E-04CA-DAE6143BA2C7}"/>
                </a:ext>
              </a:extLst>
            </p:cNvPr>
            <p:cNvSpPr/>
            <p:nvPr/>
          </p:nvSpPr>
          <p:spPr>
            <a:xfrm>
              <a:off x="5661499" y="2724232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90A565E-89FA-23BC-55DD-B13BC74E1046}"/>
                </a:ext>
              </a:extLst>
            </p:cNvPr>
            <p:cNvSpPr/>
            <p:nvPr/>
          </p:nvSpPr>
          <p:spPr>
            <a:xfrm>
              <a:off x="5755529" y="3448944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110A07F-709A-3CE2-35F5-B6289B218716}"/>
                </a:ext>
              </a:extLst>
            </p:cNvPr>
            <p:cNvSpPr/>
            <p:nvPr/>
          </p:nvSpPr>
          <p:spPr>
            <a:xfrm>
              <a:off x="5444248" y="3998068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34E0AFD-C4C0-78D2-D2B3-D12DA99EC187}"/>
                </a:ext>
              </a:extLst>
            </p:cNvPr>
            <p:cNvSpPr/>
            <p:nvPr/>
          </p:nvSpPr>
          <p:spPr>
            <a:xfrm>
              <a:off x="4568756" y="4481696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36BB079-2F8C-68A1-63CF-D7851B2577BE}"/>
                </a:ext>
              </a:extLst>
            </p:cNvPr>
            <p:cNvSpPr/>
            <p:nvPr/>
          </p:nvSpPr>
          <p:spPr>
            <a:xfrm>
              <a:off x="3284705" y="5182087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ED4EA09-3A78-7430-DF2C-A920EE0EF3C9}"/>
                </a:ext>
              </a:extLst>
            </p:cNvPr>
            <p:cNvSpPr/>
            <p:nvPr/>
          </p:nvSpPr>
          <p:spPr>
            <a:xfrm>
              <a:off x="6303521" y="3998068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427CABD-CDCD-99A4-41C9-C743BB1BB39A}"/>
                </a:ext>
              </a:extLst>
            </p:cNvPr>
            <p:cNvSpPr/>
            <p:nvPr/>
          </p:nvSpPr>
          <p:spPr>
            <a:xfrm>
              <a:off x="7198462" y="4304168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9A3A059-7082-626F-85AC-771F2482FCAE}"/>
                </a:ext>
              </a:extLst>
            </p:cNvPr>
            <p:cNvSpPr/>
            <p:nvPr/>
          </p:nvSpPr>
          <p:spPr>
            <a:xfrm>
              <a:off x="8615463" y="4807569"/>
              <a:ext cx="434501" cy="4134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AF3130B-9F9A-AEFB-A429-6E6F0EC68C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476" y="70178"/>
            <a:ext cx="3467099" cy="17193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14AE5-8085-A200-DCE8-F48256077E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00" y="64773"/>
            <a:ext cx="3483353" cy="173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3C6B9D6-49ED-A141-B53C-46FB83D867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33916" y="1090613"/>
            <a:ext cx="3422650" cy="3336925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4F8B3869-4BD3-FF4A-A762-1F58D2178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834" y="1192212"/>
            <a:ext cx="4286250" cy="3336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6826B0-F5E2-0E43-A11A-3E0CDA580A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4101" y="0"/>
            <a:ext cx="7955797" cy="113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Astro2020 identified the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ngVLA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as a high-priority large, ground-based facility whose construction should </a:t>
            </a:r>
            <a:r>
              <a:rPr lang="en-US" sz="2400" b="1" dirty="0"/>
              <a:t>start this 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decade.</a:t>
            </a:r>
          </a:p>
        </p:txBody>
      </p:sp>
    </p:spTree>
    <p:extLst>
      <p:ext uri="{BB962C8B-B14F-4D97-AF65-F5344CB8AC3E}">
        <p14:creationId xmlns:p14="http://schemas.microsoft.com/office/powerpoint/2010/main" val="340594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7352" y="100093"/>
            <a:ext cx="7168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  <a:cs typeface="Times New Roman"/>
              </a:rPr>
              <a:t>New Parameter (‘Discovery’) Space for the mid-Century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276" y="3855847"/>
            <a:ext cx="8405447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800" dirty="0">
                <a:cs typeface="Times New Roman"/>
              </a:rPr>
              <a:t>Complementary suite of arrays from meter to submm wavelengths</a:t>
            </a:r>
          </a:p>
          <a:p>
            <a:pPr marL="308610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&gt; 120GHz: </a:t>
            </a:r>
            <a:r>
              <a:rPr lang="en-US" sz="1600" dirty="0">
                <a:cs typeface="Times New Roman"/>
              </a:rPr>
              <a:t>ALMA 2030 superb for chemistry, dust, fine structure lines</a:t>
            </a:r>
          </a:p>
          <a:p>
            <a:pPr marL="308610" lvl="1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1.0 - 116GHz: </a:t>
            </a:r>
            <a:r>
              <a:rPr lang="en-US" sz="1600" dirty="0">
                <a:cs typeface="Times New Roman"/>
              </a:rPr>
              <a:t>ngVLA superb for terrestrial planet formation, dense gas history, black holes</a:t>
            </a:r>
          </a:p>
          <a:p>
            <a:pPr marL="308610" lvl="1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&lt; 15 GHz: </a:t>
            </a:r>
            <a:r>
              <a:rPr lang="en-US" sz="1600" dirty="0">
                <a:cs typeface="Times New Roman"/>
              </a:rPr>
              <a:t>SKA superb for pulsars, reionization, HI + continuum imaging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8D8F6B-578C-5751-A26E-52222DADF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46" y="626047"/>
            <a:ext cx="4493292" cy="303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63B5D6-869F-F523-2976-463FE3736F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45" y="1800187"/>
            <a:ext cx="4265255" cy="3225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6C7570-8D19-B060-F898-2C2233916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086" y="2169206"/>
            <a:ext cx="3611448" cy="236295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009E4D-E8E2-F541-2DB5-34E5C2F7CD58}"/>
              </a:ext>
            </a:extLst>
          </p:cNvPr>
          <p:cNvCxnSpPr>
            <a:cxnSpLocks/>
          </p:cNvCxnSpPr>
          <p:nvPr/>
        </p:nvCxnSpPr>
        <p:spPr>
          <a:xfrm>
            <a:off x="2439372" y="3610548"/>
            <a:ext cx="2828714" cy="8984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F4085D-2B60-F3E6-296C-D6616079F4B0}"/>
              </a:ext>
            </a:extLst>
          </p:cNvPr>
          <p:cNvCxnSpPr>
            <a:cxnSpLocks/>
          </p:cNvCxnSpPr>
          <p:nvPr/>
        </p:nvCxnSpPr>
        <p:spPr>
          <a:xfrm flipV="1">
            <a:off x="2439372" y="2225685"/>
            <a:ext cx="2828714" cy="9392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416FB10-7462-4315-1EE1-297E4133A6B1}"/>
              </a:ext>
            </a:extLst>
          </p:cNvPr>
          <p:cNvSpPr txBox="1"/>
          <p:nvPr/>
        </p:nvSpPr>
        <p:spPr>
          <a:xfrm>
            <a:off x="5277968" y="4134975"/>
            <a:ext cx="5181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8FEFF-B558-6B59-1E60-4CCA1B804180}"/>
              </a:ext>
            </a:extLst>
          </p:cNvPr>
          <p:cNvSpPr txBox="1"/>
          <p:nvPr/>
        </p:nvSpPr>
        <p:spPr>
          <a:xfrm>
            <a:off x="454956" y="4592679"/>
            <a:ext cx="5939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10km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F0970D-B81B-4B64-4241-B23745017C75}"/>
              </a:ext>
            </a:extLst>
          </p:cNvPr>
          <p:cNvSpPr txBox="1"/>
          <p:nvPr/>
        </p:nvSpPr>
        <p:spPr>
          <a:xfrm>
            <a:off x="7656407" y="3932328"/>
            <a:ext cx="518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10m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F8D394-69D6-A299-3DE2-D9475CE15951}"/>
              </a:ext>
            </a:extLst>
          </p:cNvPr>
          <p:cNvGrpSpPr/>
          <p:nvPr/>
        </p:nvGrpSpPr>
        <p:grpSpPr>
          <a:xfrm>
            <a:off x="1659855" y="-108190"/>
            <a:ext cx="6238522" cy="1717312"/>
            <a:chOff x="1907505" y="25160"/>
            <a:chExt cx="6238522" cy="17173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5E7BCAF-973D-995C-BE4B-6A0C60A11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505" y="25160"/>
              <a:ext cx="5178157" cy="1717312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9372CC7-E2BE-02DC-791F-A0F8D74867AD}"/>
                </a:ext>
              </a:extLst>
            </p:cNvPr>
            <p:cNvGrpSpPr/>
            <p:nvPr/>
          </p:nvGrpSpPr>
          <p:grpSpPr>
            <a:xfrm>
              <a:off x="7166786" y="232348"/>
              <a:ext cx="979241" cy="1453726"/>
              <a:chOff x="7166786" y="232348"/>
              <a:chExt cx="979241" cy="145372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DE693C-294C-C9D6-35E4-976D2BD6C30A}"/>
                  </a:ext>
                </a:extLst>
              </p:cNvPr>
              <p:cNvSpPr txBox="1"/>
              <p:nvPr/>
            </p:nvSpPr>
            <p:spPr>
              <a:xfrm>
                <a:off x="7166786" y="232348"/>
                <a:ext cx="97924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Resolution at 32GHz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540968-6C34-68F8-5779-3FE75DE7095B}"/>
                  </a:ext>
                </a:extLst>
              </p:cNvPr>
              <p:cNvSpPr txBox="1"/>
              <p:nvPr/>
            </p:nvSpPr>
            <p:spPr>
              <a:xfrm>
                <a:off x="7330190" y="1409075"/>
                <a:ext cx="5246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34”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1CCC59-9AB1-BE4C-540B-C8DE3DC0F481}"/>
                  </a:ext>
                </a:extLst>
              </p:cNvPr>
              <p:cNvSpPr txBox="1"/>
              <p:nvPr/>
            </p:nvSpPr>
            <p:spPr>
              <a:xfrm>
                <a:off x="7300389" y="1221299"/>
                <a:ext cx="7120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0.002”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CD6A2F-873D-FA69-5C74-222C13F25D1A}"/>
                  </a:ext>
                </a:extLst>
              </p:cNvPr>
              <p:cNvSpPr txBox="1"/>
              <p:nvPr/>
            </p:nvSpPr>
            <p:spPr>
              <a:xfrm>
                <a:off x="7300389" y="1029010"/>
                <a:ext cx="7120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0.018”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13EDA7-60DE-43B6-5F87-57D516C456D4}"/>
                  </a:ext>
                </a:extLst>
              </p:cNvPr>
              <p:cNvSpPr txBox="1"/>
              <p:nvPr/>
            </p:nvSpPr>
            <p:spPr>
              <a:xfrm>
                <a:off x="7300568" y="842167"/>
                <a:ext cx="7120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0.045”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53241F-EF96-77AD-5D0B-F483D127FA5F}"/>
                  </a:ext>
                </a:extLst>
              </p:cNvPr>
              <p:cNvSpPr txBox="1"/>
              <p:nvPr/>
            </p:nvSpPr>
            <p:spPr>
              <a:xfrm>
                <a:off x="7303766" y="656933"/>
                <a:ext cx="7120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0.44”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8623B3-D4E0-22E7-BCB6-F41C55C71152}"/>
                </a:ext>
              </a:extLst>
            </p:cNvPr>
            <p:cNvSpPr/>
            <p:nvPr/>
          </p:nvSpPr>
          <p:spPr>
            <a:xfrm>
              <a:off x="3213100" y="57150"/>
              <a:ext cx="3915586" cy="232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282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55281</TotalTime>
  <Words>2817</Words>
  <Application>Microsoft Macintosh PowerPoint</Application>
  <PresentationFormat>On-screen Show (16:9)</PresentationFormat>
  <Paragraphs>364</Paragraphs>
  <Slides>31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Calibri</vt:lpstr>
      <vt:lpstr>Calibri Light</vt:lpstr>
      <vt:lpstr>Courier New</vt:lpstr>
      <vt:lpstr>Gill Sans</vt:lpstr>
      <vt:lpstr>Gill Sans MT</vt:lpstr>
      <vt:lpstr>Helvetica</vt:lpstr>
      <vt:lpstr>Orbitron Medium</vt:lpstr>
      <vt:lpstr>Quicksand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Astro2020 identified the ngVLA as a high-priority large, ground-based facility whose construction should start this decade.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KSG1: Unveiling the Formation of Solar System Analogues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KSG3: Molecular Deep Fields in three dimensions</vt:lpstr>
      <vt:lpstr>KSG3: Measuring the Dense Gas History of the Universe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Chris Carilli</cp:lastModifiedBy>
  <cp:revision>824</cp:revision>
  <dcterms:created xsi:type="dcterms:W3CDTF">2016-12-02T21:40:55Z</dcterms:created>
  <dcterms:modified xsi:type="dcterms:W3CDTF">2026-06-05T16:57:57Z</dcterms:modified>
</cp:coreProperties>
</file>