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7"/>
  </p:notesMasterIdLst>
  <p:sldIdLst>
    <p:sldId id="1066" r:id="rId2"/>
    <p:sldId id="1065" r:id="rId3"/>
    <p:sldId id="318" r:id="rId4"/>
    <p:sldId id="616" r:id="rId5"/>
    <p:sldId id="625" r:id="rId6"/>
    <p:sldId id="1049" r:id="rId7"/>
    <p:sldId id="1052" r:id="rId8"/>
    <p:sldId id="1068" r:id="rId9"/>
    <p:sldId id="272" r:id="rId10"/>
    <p:sldId id="1241" r:id="rId11"/>
    <p:sldId id="1057" r:id="rId12"/>
    <p:sldId id="1237" r:id="rId13"/>
    <p:sldId id="1239" r:id="rId14"/>
    <p:sldId id="1058" r:id="rId15"/>
    <p:sldId id="617" r:id="rId16"/>
    <p:sldId id="1056" r:id="rId17"/>
    <p:sldId id="1059" r:id="rId18"/>
    <p:sldId id="438" r:id="rId19"/>
    <p:sldId id="261" r:id="rId20"/>
    <p:sldId id="1064" r:id="rId21"/>
    <p:sldId id="292" r:id="rId22"/>
    <p:sldId id="749" r:id="rId23"/>
    <p:sldId id="1063" r:id="rId24"/>
    <p:sldId id="1245" r:id="rId25"/>
    <p:sldId id="504" r:id="rId26"/>
    <p:sldId id="509" r:id="rId27"/>
    <p:sldId id="1242" r:id="rId28"/>
    <p:sldId id="1243" r:id="rId29"/>
    <p:sldId id="542" r:id="rId30"/>
    <p:sldId id="1055" r:id="rId31"/>
    <p:sldId id="569" r:id="rId32"/>
    <p:sldId id="1244" r:id="rId33"/>
    <p:sldId id="519" r:id="rId34"/>
    <p:sldId id="637" r:id="rId35"/>
    <p:sldId id="316" r:id="rId3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AE48"/>
    <a:srgbClr val="008DF5"/>
    <a:srgbClr val="C55A28"/>
    <a:srgbClr val="DD662F"/>
    <a:srgbClr val="FBFAF9"/>
    <a:srgbClr val="CD5F2B"/>
    <a:srgbClr val="57C9F7"/>
    <a:srgbClr val="BF7FBF"/>
    <a:srgbClr val="EE7D33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1" autoAdjust="0"/>
    <p:restoredTop sz="96076" autoAdjust="0"/>
  </p:normalViewPr>
  <p:slideViewPr>
    <p:cSldViewPr snapToGrid="0" snapToObjects="1" showGuides="1">
      <p:cViewPr varScale="1">
        <p:scale>
          <a:sx n="147" d="100"/>
          <a:sy n="147" d="100"/>
        </p:scale>
        <p:origin x="392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9/24/23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36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Simulated movies of the gas motions in the radio photosphere of an asymptotic</a:t>
            </a:r>
          </a:p>
          <a:p>
            <a:r>
              <a:rPr lang="en-US" dirty="0"/>
              <a:t>giant branch (AGB) star as observed with the ngVLA Main Array at 46 GHz. The</a:t>
            </a:r>
          </a:p>
          <a:p>
            <a:r>
              <a:rPr lang="en-US" dirty="0"/>
              <a:t>angular resolution is ~1.5 mas, corresponding to roughly 0.04 stellar radii.</a:t>
            </a:r>
          </a:p>
          <a:p>
            <a:r>
              <a:rPr lang="en-US" dirty="0"/>
              <a:t>Each movie covers a single 1.3-year pulsation period for a model AGB star,</a:t>
            </a:r>
          </a:p>
          <a:p>
            <a:r>
              <a:rPr lang="en-US" dirty="0"/>
              <a:t>assuming observations every 2-3 weeks. The adopted distance was 150 pc.</a:t>
            </a:r>
          </a:p>
          <a:p>
            <a:endParaRPr lang="en-US" dirty="0"/>
          </a:p>
          <a:p>
            <a:r>
              <a:rPr lang="en-US" dirty="0"/>
              <a:t>AGB star atmospheres are highly dynamic owing to a combination of radial</a:t>
            </a:r>
          </a:p>
          <a:p>
            <a:r>
              <a:rPr lang="en-US" dirty="0"/>
              <a:t>pulsations, shocks, and large-scale convective processes. These stars also shed</a:t>
            </a:r>
          </a:p>
          <a:p>
            <a:r>
              <a:rPr lang="en-US" dirty="0"/>
              <a:t>large amounts of matter through cool, dense winds. Radio waves are emitted from</a:t>
            </a:r>
          </a:p>
          <a:p>
            <a:r>
              <a:rPr lang="en-US" dirty="0"/>
              <a:t>a portion of their atmospheres that lie at a radius of roughly twice the</a:t>
            </a:r>
          </a:p>
          <a:p>
            <a:r>
              <a:rPr lang="en-US" dirty="0"/>
              <a:t>visible photosphere, and just interior to the wind launch region.</a:t>
            </a:r>
          </a:p>
          <a:p>
            <a:endParaRPr lang="en-US" dirty="0"/>
          </a:p>
          <a:p>
            <a:r>
              <a:rPr lang="en-US" dirty="0"/>
              <a:t>The adopted brightness distribution for the radio photosphere model (the</a:t>
            </a:r>
          </a:p>
          <a:p>
            <a:r>
              <a:rPr lang="en-US" dirty="0"/>
              <a:t>"ground truth model" shown in the left hand frame) was based on a 3D</a:t>
            </a:r>
          </a:p>
          <a:p>
            <a:r>
              <a:rPr lang="en-US" dirty="0"/>
              <a:t>hydrodynamic model of an AGB star atmosphere from Freytag et al. (2017). The</a:t>
            </a:r>
          </a:p>
          <a:p>
            <a:r>
              <a:rPr lang="en-US" dirty="0"/>
              <a:t>Freytag et al. model is not specific to millimeter wavelengths, but was adapted</a:t>
            </a:r>
          </a:p>
          <a:p>
            <a:r>
              <a:rPr lang="en-US" dirty="0"/>
              <a:t>here for illustrative purposes. The second frame shows the ground truth model</a:t>
            </a:r>
          </a:p>
          <a:p>
            <a:r>
              <a:rPr lang="en-US" dirty="0"/>
              <a:t>blurred with a Gaussian kernel.</a:t>
            </a:r>
          </a:p>
          <a:p>
            <a:endParaRPr lang="en-US" dirty="0"/>
          </a:p>
          <a:p>
            <a:r>
              <a:rPr lang="en-US" dirty="0"/>
              <a:t>The two frames on the right show image reconstructions of the model based</a:t>
            </a:r>
          </a:p>
          <a:p>
            <a:r>
              <a:rPr lang="en-US" dirty="0"/>
              <a:t>on simulated ngVLA Main Array observations. The integration time was 2</a:t>
            </a:r>
          </a:p>
          <a:p>
            <a:r>
              <a:rPr lang="en-US" dirty="0"/>
              <a:t>hours per frame and the assumed bandwidth was 10 GHz in dual</a:t>
            </a:r>
          </a:p>
          <a:p>
            <a:r>
              <a:rPr lang="en-US" dirty="0"/>
              <a:t>polarizations. The second frame from the right shows a multi-scale CLEAN</a:t>
            </a:r>
          </a:p>
          <a:p>
            <a:r>
              <a:rPr lang="en-US" dirty="0"/>
              <a:t>reconstruction, while the frame on the right shows the result of a</a:t>
            </a:r>
          </a:p>
          <a:p>
            <a:r>
              <a:rPr lang="en-US" dirty="0"/>
              <a:t>regularized maximum likelihood reconstruction using the SMILI package of</a:t>
            </a:r>
          </a:p>
          <a:p>
            <a:r>
              <a:rPr lang="en-US" dirty="0"/>
              <a:t>Akiyama et al. (2019).  While both methods do well at reproducing many of</a:t>
            </a:r>
          </a:p>
          <a:p>
            <a:r>
              <a:rPr lang="en-US" dirty="0"/>
              <a:t>the key features of the model, the SMILI version achieves superior angular</a:t>
            </a:r>
          </a:p>
          <a:p>
            <a:r>
              <a:rPr lang="en-US" dirty="0"/>
              <a:t>resolution.</a:t>
            </a:r>
          </a:p>
          <a:p>
            <a:endParaRPr lang="en-US" dirty="0"/>
          </a:p>
          <a:p>
            <a:r>
              <a:rPr lang="en-US" dirty="0"/>
              <a:t>These results underscore that the exquisite sensitivity and resolution of the</a:t>
            </a:r>
          </a:p>
          <a:p>
            <a:r>
              <a:rPr lang="en-US" dirty="0"/>
              <a:t>ngVLA will enable studies of the physical properties and kinematics of the</a:t>
            </a:r>
          </a:p>
          <a:p>
            <a:r>
              <a:rPr lang="en-US" dirty="0"/>
              <a:t>atmospheres of evolved stars in unprecedented detail.</a:t>
            </a:r>
          </a:p>
          <a:p>
            <a:endParaRPr lang="en-US" dirty="0"/>
          </a:p>
          <a:p>
            <a:r>
              <a:rPr lang="en-US" dirty="0"/>
              <a:t>Credit: K. Akiyama and L. D. Matthews, based on models adapted from B.</a:t>
            </a:r>
          </a:p>
          <a:p>
            <a:r>
              <a:rPr lang="en-US" dirty="0"/>
              <a:t>Freytag.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0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21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4613" y="887413"/>
            <a:ext cx="4260850" cy="239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9000" y="3457665"/>
            <a:ext cx="7592004" cy="2796183"/>
          </a:xfrm>
        </p:spPr>
        <p:txBody>
          <a:bodyPr/>
          <a:lstStyle/>
          <a:p>
            <a:r>
              <a:rPr lang="en-US" dirty="0"/>
              <a:t> 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748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48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the next U.S. Flagship Radio Observatory.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18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ngVLA</a:t>
            </a:r>
            <a:r>
              <a:rPr lang="en-US" dirty="0"/>
              <a:t> essentially checked off every box of Astro2020 scientific priorities.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9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</a:t>
            </a:r>
            <a:r>
              <a:rPr lang="en-US" baseline="0" dirty="0"/>
              <a:t> c</a:t>
            </a:r>
            <a:r>
              <a:rPr lang="en-US" dirty="0"/>
              <a:t>omparison of effective collecting area for dish-arrays</a:t>
            </a:r>
            <a:r>
              <a:rPr lang="en-US" baseline="0" dirty="0"/>
              <a:t> expected in the 2030’s. 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8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5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15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i="0" u="none" strike="noStrike" dirty="0">
                <a:solidFill>
                  <a:srgbClr val="212438"/>
                </a:solidFill>
                <a:effectLst/>
                <a:latin typeface="Quicksand"/>
              </a:rPr>
              <a:t>HD 163296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ALMA observation of HD163296 at 1mm along with a simulated 1 cm </a:t>
            </a:r>
            <a:r>
              <a:rPr lang="en-US" sz="1200" dirty="0" err="1"/>
              <a:t>ngVLA</a:t>
            </a:r>
            <a:r>
              <a:rPr lang="en-US" sz="1200" dirty="0"/>
              <a:t> observations (Ricci et al. 2019) of the innermost 24 au region at 1 au resolution for Jupiter-, Saturn-, and Neptune-like planets.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distribution of exoplanets and young planets embedded in circumstellar disks: Then </a:t>
            </a:r>
            <a:r>
              <a:rPr lang="en-US" sz="1200" dirty="0" err="1"/>
              <a:t>ngVLA</a:t>
            </a:r>
            <a:r>
              <a:rPr lang="en-US" sz="1200" dirty="0"/>
              <a:t> will discover many hundreds of planets with orbital periods &lt;10 yr.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The </a:t>
            </a:r>
            <a:r>
              <a:rPr lang="en-US" sz="1200" b="1" i="1" dirty="0" err="1"/>
              <a:t>ngVLA</a:t>
            </a:r>
            <a:r>
              <a:rPr lang="en-US" sz="1200" b="1" i="1" dirty="0"/>
              <a:t> will measure the orbital motion of planets and related features on monthly timescales: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Simulated 100 GHz </a:t>
            </a:r>
            <a:r>
              <a:rPr lang="en-US" sz="1200" dirty="0" err="1"/>
              <a:t>ngVLA</a:t>
            </a:r>
            <a:r>
              <a:rPr lang="en-US" sz="1200" dirty="0"/>
              <a:t> observations of a newborn planetary system comprising a Jupiter analogue orbiting at 5 AU from a Solar type star.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27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i="0" u="none" strike="noStrike" dirty="0">
                <a:solidFill>
                  <a:srgbClr val="212438"/>
                </a:solidFill>
                <a:effectLst/>
                <a:latin typeface="Quicksand"/>
              </a:rPr>
              <a:t>HD 163296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ALMA observation of HD163296 at 1mm along with a simulated 1 cm </a:t>
            </a:r>
            <a:r>
              <a:rPr lang="en-US" sz="1200" dirty="0" err="1"/>
              <a:t>ngVLA</a:t>
            </a:r>
            <a:r>
              <a:rPr lang="en-US" sz="1200" dirty="0"/>
              <a:t> observations (Ricci et al. 2019) of the innermost 24 au region at 1 au resolution for Jupiter-, Saturn-, and Neptune-like planets.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distribution of exoplanets and young planets embedded in circumstellar disks: Then </a:t>
            </a:r>
            <a:r>
              <a:rPr lang="en-US" sz="1200" dirty="0" err="1"/>
              <a:t>ngVLA</a:t>
            </a:r>
            <a:r>
              <a:rPr lang="en-US" sz="1200" dirty="0"/>
              <a:t> will discover many hundreds of planets with orbital periods &lt;10 yr.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The </a:t>
            </a:r>
            <a:r>
              <a:rPr lang="en-US" sz="1200" b="1" i="1" dirty="0" err="1"/>
              <a:t>ngVLA</a:t>
            </a:r>
            <a:r>
              <a:rPr lang="en-US" sz="1200" b="1" i="1" dirty="0"/>
              <a:t> will measure the orbital motion of planets and related features on monthly timescales: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Simulated 100 GHz </a:t>
            </a:r>
            <a:r>
              <a:rPr lang="en-US" sz="1200" dirty="0" err="1"/>
              <a:t>ngVLA</a:t>
            </a:r>
            <a:r>
              <a:rPr lang="en-US" sz="1200" dirty="0"/>
              <a:t> observations of a newborn planetary system comprising a Jupiter analogue orbiting at 5 AU from a Solar type star.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93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simulation of ~3 complex organic molecules, not currently detected in the ISM, but which are good candidates for detection. 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simulation assumes that the emission is coming from a compact, 1" hot core in Sgr B2(N), from molecules with column densities of 10^12 - 10^14 cm-2, at T = 200 K, and with a linewidth of 3 km/s.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simulation does *not* contain any currently-detected species, meaning that a real spectrum in this frequency range would have many, many bright lines off the scale of this graph.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red horizontal line is the ~rms of the current GBT PRIMOS observations.  These suffer greatly from beam dilution, as the 1" source is diluted in a 30" GBT beam.  This rms is about what we can reasonably get with reasonable integration times at the GBT.  Drilling deeper will take far longer than is feasible for a survey.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green line is taken from the ngVLA tech specs page for line sensitivity at 10 km/s in 1 hr, degraded for 0.3 km/s channels.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blue shaded region is the area in which I project, from a statistical analysis of the PRIMOS observations, we will hit line-confusion in this frequency range.  There is little point in integrating more than 3 sigma deeper than this.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what are the take-away messages here?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the ngVLA will almost certainly provide access to a wealth of new molecular detections of molecules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the representative species shown here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the ngVLA in reasonable integration times (say 4-20 hours) should hit line confusion in this most molecularly-rich galactic source at the 3 sigma level, something that the GBT and (J/E)VLA cannot hope to accomplish.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8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C94F-84F9-C04C-BF98-219DD097AA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09307"/>
            <a:ext cx="8636000" cy="357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489632"/>
            <a:ext cx="8636000" cy="402661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 MT" panose="020B0502020104020203" pitchFamily="34" charset="0"/>
              </a:defRPr>
            </a:lvl1pPr>
            <a:lvl2pPr>
              <a:defRPr sz="1650">
                <a:latin typeface="Gill Sans MT" panose="020B0502020104020203" pitchFamily="34" charset="0"/>
              </a:defRPr>
            </a:lvl2pPr>
            <a:lvl3pPr>
              <a:defRPr sz="1500">
                <a:latin typeface="Gill Sans MT" panose="020B0502020104020203" pitchFamily="34" charset="0"/>
              </a:defRPr>
            </a:lvl3pPr>
            <a:lvl4pPr>
              <a:defRPr sz="1350">
                <a:latin typeface="Gill Sans MT" panose="020B0502020104020203" pitchFamily="34" charset="0"/>
              </a:defRPr>
            </a:lvl4pPr>
            <a:lvl5pPr>
              <a:defRPr sz="12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277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18" y="1215504"/>
            <a:ext cx="7886700" cy="3224985"/>
          </a:xfr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 sz="1500">
                <a:latin typeface="Helvetica" pitchFamily="2" charset="0"/>
              </a:defRPr>
            </a:lvl4pPr>
            <a:lvl5pPr>
              <a:defRPr sz="15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98D1-904F-A747-9746-2F6C0ED4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8605-B378-6346-BE9F-CF5DAF74B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56BB-8C9F-4B4C-9D18-6BA91B221F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ACEA5-9CA8-3F4B-97F3-EA0E9698AF54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98921-102A-6447-8A72-EBE231E68E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FD23-A51C-4C1D-A1C6-2DC4832FFA2D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BCCD-442F-4AA2-9924-9E30E2ECD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16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5A87-7B9E-49BF-3CDB-0B0645392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93A37-FA93-5FEC-ADB9-F463DE0AA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179BD-41FF-6014-90AB-E367AEC86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3614-478A-A747-8D5D-46EBF5840A90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70A31-BB5C-16A1-5E30-863000263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7B51-D6CC-F9DD-A8D1-0877E315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2818-6D48-1044-BD14-9DC10391F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7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2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3446CB6-96D0-AA45-943F-02AF19C01A6C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349" y="402192"/>
            <a:ext cx="4219303" cy="36684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68955" y="47326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61F793-CC53-E543-BB36-CE6236F0C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FF8B86-738C-DC43-AC4A-2D8E275E29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344E05-8C7F-3D42-BC50-9CE635A9ED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6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32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  <p:sldLayoutId id="2147483677" r:id="rId5"/>
    <p:sldLayoutId id="2147483676" r:id="rId6"/>
    <p:sldLayoutId id="2147483670" r:id="rId7"/>
    <p:sldLayoutId id="2147483673" r:id="rId8"/>
    <p:sldLayoutId id="2147483678" r:id="rId9"/>
    <p:sldLayoutId id="2147483680" r:id="rId10"/>
    <p:sldLayoutId id="2147483681" r:id="rId11"/>
    <p:sldLayoutId id="2147483682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ngvla.nrao.edu/page/scibook" TargetMode="External"/><Relationship Id="rId5" Type="http://schemas.openxmlformats.org/officeDocument/2006/relationships/image" Target="../media/image52.emf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2.jpeg"/><Relationship Id="rId4" Type="http://schemas.openxmlformats.org/officeDocument/2006/relationships/image" Target="../media/image7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eg"/><Relationship Id="rId11" Type="http://schemas.openxmlformats.org/officeDocument/2006/relationships/image" Target="../media/image97.png"/><Relationship Id="rId5" Type="http://schemas.openxmlformats.org/officeDocument/2006/relationships/image" Target="../media/image91.jpg"/><Relationship Id="rId10" Type="http://schemas.openxmlformats.org/officeDocument/2006/relationships/image" Target="../media/image96.jpe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7.JPG"/><Relationship Id="rId4" Type="http://schemas.openxmlformats.org/officeDocument/2006/relationships/image" Target="../media/image101.png"/><Relationship Id="rId9" Type="http://schemas.openxmlformats.org/officeDocument/2006/relationships/image" Target="../media/image10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C0068-4D2F-78FA-025C-8F78ADB8F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6887" cy="5150891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57320" y="61346"/>
            <a:ext cx="5719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Very Large Array: Global Powerhouse in Radio Astronomy for 40+ years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128420" y="921000"/>
            <a:ext cx="5624487" cy="1240717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1972 – Approved by Congress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1975 – 1</a:t>
            </a:r>
            <a:r>
              <a:rPr lang="en-IE" sz="1400" baseline="30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IE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antenna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1980 – Full science operations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1992 – Mexican-led 43 GHz upgrade: first foray into high frequencies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2001 – Jansky VLA major electronics upgrade approved by NSF 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2011 – JVLA full science ops</a:t>
            </a:r>
          </a:p>
        </p:txBody>
      </p:sp>
    </p:spTree>
    <p:extLst>
      <p:ext uri="{BB962C8B-B14F-4D97-AF65-F5344CB8AC3E}">
        <p14:creationId xmlns:p14="http://schemas.microsoft.com/office/powerpoint/2010/main" val="23662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4044B9-2593-A1A7-790F-FA9C92448EDF}"/>
              </a:ext>
            </a:extLst>
          </p:cNvPr>
          <p:cNvSpPr txBox="1">
            <a:spLocks/>
          </p:cNvSpPr>
          <p:nvPr/>
        </p:nvSpPr>
        <p:spPr>
          <a:xfrm>
            <a:off x="100584" y="1082444"/>
            <a:ext cx="4065474" cy="205982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76 Al. Main Reflector Panels, 5-pt supports.</a:t>
            </a:r>
          </a:p>
          <a:p>
            <a:r>
              <a:rPr lang="en-US" sz="1400" dirty="0"/>
              <a:t>19 Al. Sub Reflector Panels w/ Hexapod </a:t>
            </a:r>
          </a:p>
          <a:p>
            <a:r>
              <a:rPr lang="en-US" sz="1400" dirty="0"/>
              <a:t>Tube and Node BUS</a:t>
            </a:r>
          </a:p>
          <a:p>
            <a:r>
              <a:rPr lang="en-US" sz="1400" dirty="0"/>
              <a:t>Steel Pedestal</a:t>
            </a:r>
          </a:p>
          <a:p>
            <a:r>
              <a:rPr lang="en-US" sz="1400" dirty="0"/>
              <a:t>RFI Chamber w/ Electronics/servo</a:t>
            </a:r>
          </a:p>
          <a:p>
            <a:r>
              <a:rPr lang="en-US" sz="1400" dirty="0"/>
              <a:t>CFRP Feed Arm</a:t>
            </a:r>
          </a:p>
          <a:p>
            <a:r>
              <a:rPr lang="en-US" sz="1400" dirty="0"/>
              <a:t>Metrology (Tilt meter, temp sensors)</a:t>
            </a:r>
          </a:p>
          <a:p>
            <a:endParaRPr lang="en-US" sz="14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4E3F16-01FB-564A-2E07-0D23C43B3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227798"/>
              </p:ext>
            </p:extLst>
          </p:nvPr>
        </p:nvGraphicFramePr>
        <p:xfrm>
          <a:off x="100584" y="3280476"/>
          <a:ext cx="3229228" cy="966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524">
                  <a:extLst>
                    <a:ext uri="{9D8B030D-6E8A-4147-A177-3AD203B41FA5}">
                      <a16:colId xmlns:a16="http://schemas.microsoft.com/office/drawing/2014/main" val="3039313669"/>
                    </a:ext>
                  </a:extLst>
                </a:gridCol>
                <a:gridCol w="1820704">
                  <a:extLst>
                    <a:ext uri="{9D8B030D-6E8A-4147-A177-3AD203B41FA5}">
                      <a16:colId xmlns:a16="http://schemas.microsoft.com/office/drawing/2014/main" val="3389131678"/>
                    </a:ext>
                  </a:extLst>
                </a:gridCol>
              </a:tblGrid>
              <a:tr h="210929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Key Specifications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0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530881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18m Aperture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Offset Gregorian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678309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Shaped Optics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3° Slew &amp; Settle</a:t>
                      </a:r>
                      <a:r>
                        <a:rPr lang="en-US" sz="1100" baseline="0" dirty="0"/>
                        <a:t> in 7 sec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783399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Surface: 160 µm </a:t>
                      </a:r>
                      <a:r>
                        <a:rPr lang="en-US" sz="1100" dirty="0" err="1"/>
                        <a:t>rms</a:t>
                      </a:r>
                      <a:r>
                        <a:rPr lang="en-US" sz="1100" baseline="0" dirty="0"/>
                        <a:t> 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Reference</a:t>
                      </a:r>
                      <a:r>
                        <a:rPr lang="en-US" sz="1100" baseline="0" dirty="0"/>
                        <a:t> pointing: 3” rms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842398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Precision conditions: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Total efficiency &gt;80% (X..Q)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02695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46158EC-FC07-9ACD-AD50-E2C776A4377F}"/>
              </a:ext>
            </a:extLst>
          </p:cNvPr>
          <p:cNvSpPr txBox="1">
            <a:spLocks/>
          </p:cNvSpPr>
          <p:nvPr/>
        </p:nvSpPr>
        <p:spPr>
          <a:xfrm>
            <a:off x="1515290" y="10601"/>
            <a:ext cx="7000059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18m Prototype Antenna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795C85-EDD3-56ED-82C9-CCF6DE41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323" y="894993"/>
            <a:ext cx="3309448" cy="36080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C9CBF3-5987-4542-B250-2B4EBF3B54AC}"/>
              </a:ext>
            </a:extLst>
          </p:cNvPr>
          <p:cNvSpPr/>
          <p:nvPr/>
        </p:nvSpPr>
        <p:spPr>
          <a:xfrm>
            <a:off x="6870717" y="1555070"/>
            <a:ext cx="2172699" cy="24776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/>
              <a:t>Status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Antenna proto-type contract 2022 to MTEX: under construction in Germany &amp; Spain.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Delivery to VLA site in mid 2024.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Testing includes correlation with VLA and VLBA antennas.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D280C-1EF6-7705-B465-F79EB0F09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84" y="260718"/>
            <a:ext cx="2172699" cy="82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CB984-54BC-A141-61A3-A6ACA788B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B210462-3AB4-5A89-C6C6-213B0C07B857}"/>
              </a:ext>
            </a:extLst>
          </p:cNvPr>
          <p:cNvGrpSpPr/>
          <p:nvPr/>
        </p:nvGrpSpPr>
        <p:grpSpPr>
          <a:xfrm>
            <a:off x="77410" y="1109500"/>
            <a:ext cx="5829201" cy="1950365"/>
            <a:chOff x="1232871" y="1736962"/>
            <a:chExt cx="6527392" cy="2051071"/>
          </a:xfrm>
        </p:grpSpPr>
        <p:pic>
          <p:nvPicPr>
            <p:cNvPr id="10" name="図 4">
              <a:extLst>
                <a:ext uri="{FF2B5EF4-FFF2-40B4-BE49-F238E27FC236}">
                  <a16:creationId xmlns:a16="http://schemas.microsoft.com/office/drawing/2014/main" id="{BDB51AAB-BF9D-EBD7-582E-ECF62A035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2871" y="1736962"/>
              <a:ext cx="6527392" cy="205107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E4EF47-B5ED-650E-A8A7-A9E673AA0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0430" y="1751808"/>
              <a:ext cx="2615752" cy="76313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26D64F0-2EF0-BAC7-0B27-D10C16328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0" y="3127133"/>
            <a:ext cx="5836322" cy="1950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70EB57-6F09-2D8E-EE1E-3BEC738A45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70" y="817907"/>
            <a:ext cx="3167100" cy="4171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DC927A-33F6-5FB2-4CF1-22B4B4ADA44B}"/>
              </a:ext>
            </a:extLst>
          </p:cNvPr>
          <p:cNvSpPr txBox="1"/>
          <p:nvPr/>
        </p:nvSpPr>
        <p:spPr>
          <a:xfrm>
            <a:off x="1555531" y="237420"/>
            <a:ext cx="612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International Participation and Collaboration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D05596-A7AD-8D13-D6BC-067541835373}"/>
              </a:ext>
            </a:extLst>
          </p:cNvPr>
          <p:cNvSpPr txBox="1"/>
          <p:nvPr/>
        </p:nvSpPr>
        <p:spPr>
          <a:xfrm>
            <a:off x="1860340" y="1443306"/>
            <a:ext cx="20179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Mitaka</a:t>
            </a:r>
            <a:r>
              <a:rPr lang="en-US" dirty="0">
                <a:solidFill>
                  <a:schemeClr val="bg1"/>
                </a:solidFill>
              </a:rPr>
              <a:t> Japan</a:t>
            </a:r>
          </a:p>
        </p:txBody>
      </p:sp>
    </p:spTree>
    <p:extLst>
      <p:ext uri="{BB962C8B-B14F-4D97-AF65-F5344CB8AC3E}">
        <p14:creationId xmlns:p14="http://schemas.microsoft.com/office/powerpoint/2010/main" val="39442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83659B-F222-F487-B9B6-819B82FC5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76" y="2891993"/>
            <a:ext cx="1868152" cy="16190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AB4692-A369-6E1D-D06D-B54D92B42568}"/>
              </a:ext>
            </a:extLst>
          </p:cNvPr>
          <p:cNvSpPr txBox="1"/>
          <p:nvPr/>
        </p:nvSpPr>
        <p:spPr>
          <a:xfrm>
            <a:off x="3023740" y="4555568"/>
            <a:ext cx="1441721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Massive star formation: Gomez + 2003; Galvan-Madrid + 2009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FDB0A-6557-FBDB-700B-C9A7AF2E8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34" y="3661275"/>
            <a:ext cx="837119" cy="6547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B6912-3630-C5FA-7856-E20D8DEBA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3FE542-F664-AFBC-6E4F-064BA0EB7E52}"/>
              </a:ext>
            </a:extLst>
          </p:cNvPr>
          <p:cNvSpPr/>
          <p:nvPr/>
        </p:nvSpPr>
        <p:spPr>
          <a:xfrm>
            <a:off x="0" y="0"/>
            <a:ext cx="1411550" cy="1029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22A7E-52C4-D460-1978-D1F7D0A919D0}"/>
              </a:ext>
            </a:extLst>
          </p:cNvPr>
          <p:cNvSpPr txBox="1"/>
          <p:nvPr/>
        </p:nvSpPr>
        <p:spPr>
          <a:xfrm>
            <a:off x="431264" y="514905"/>
            <a:ext cx="8423516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Q-band (43GHz) receivers 1992: first foray into 𝛎 &gt; 22GHz, led by Prof. L. Rodriguez (Jansky lecturer 2021). Results inspired JVLA and now </a:t>
            </a:r>
            <a:r>
              <a:rPr lang="en-US" sz="1600" dirty="0" err="1"/>
              <a:t>ngVLA</a:t>
            </a:r>
            <a:r>
              <a:rPr lang="en-US" sz="1600" dirty="0"/>
              <a:t>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Broad scientific usage VLA/VLBA: protostars to the first galaxies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ngVLA</a:t>
            </a:r>
            <a:r>
              <a:rPr lang="en-US" sz="1600" dirty="0"/>
              <a:t> involvement: MOU NRAO-UNAM Nov 2022 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Science Advisory Committee: </a:t>
            </a:r>
            <a:r>
              <a:rPr lang="en-US" sz="1400" dirty="0" err="1"/>
              <a:t>Loinard</a:t>
            </a:r>
            <a:r>
              <a:rPr lang="en-US" sz="1400" dirty="0"/>
              <a:t> , Carrasco-Gonzales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Technical Advisory Committee: Kurtz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Science and technical working groups: Zapata, </a:t>
            </a:r>
            <a:r>
              <a:rPr lang="en-US" sz="1400" dirty="0" err="1"/>
              <a:t>Pasetto</a:t>
            </a:r>
            <a:r>
              <a:rPr lang="en-US" sz="1400" dirty="0"/>
              <a:t>, Jimenez-Andrade, Galvan-Madrid, Trejo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38352B-F992-D465-CF4B-1613AE2EC2D2}"/>
              </a:ext>
            </a:extLst>
          </p:cNvPr>
          <p:cNvSpPr txBox="1"/>
          <p:nvPr/>
        </p:nvSpPr>
        <p:spPr>
          <a:xfrm>
            <a:off x="1269507" y="159185"/>
            <a:ext cx="660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Mexican connection: historically deep and currently vital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AAACD4-8E59-50F5-4876-EF828474A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" y="2862868"/>
            <a:ext cx="1364309" cy="16190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086D7-2CD9-1B8C-85D8-9BA04B7A2098}"/>
              </a:ext>
            </a:extLst>
          </p:cNvPr>
          <p:cNvSpPr txBox="1"/>
          <p:nvPr/>
        </p:nvSpPr>
        <p:spPr>
          <a:xfrm>
            <a:off x="8879" y="4544133"/>
            <a:ext cx="130896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𝛍quasars: Mirabel &amp; Rodriguez 1994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32E722-1EAC-36FE-D835-F88F70486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25" y="2878434"/>
            <a:ext cx="1441722" cy="16239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17A103-04B1-7FD8-417F-DA8BD4FFA996}"/>
              </a:ext>
            </a:extLst>
          </p:cNvPr>
          <p:cNvSpPr txBox="1"/>
          <p:nvPr/>
        </p:nvSpPr>
        <p:spPr>
          <a:xfrm>
            <a:off x="1472859" y="4544133"/>
            <a:ext cx="144172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Stellar outflows: Rodriguez, Lozano 1990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A57441-0AF5-0C81-20C0-465A45303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497" y="2861923"/>
            <a:ext cx="1754989" cy="1640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BB17F4-28C0-532F-C9AE-293C778A521C}"/>
              </a:ext>
            </a:extLst>
          </p:cNvPr>
          <p:cNvSpPr txBox="1"/>
          <p:nvPr/>
        </p:nvSpPr>
        <p:spPr>
          <a:xfrm>
            <a:off x="7581940" y="4538112"/>
            <a:ext cx="144172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Molecular gas z = 4.3, Jimenez + 2022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69D8777-93B1-7EB6-5975-57B67577E8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326" y="2928266"/>
            <a:ext cx="1308965" cy="15309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90F115-861B-8F29-48EE-99A2CEFDA63E}"/>
              </a:ext>
            </a:extLst>
          </p:cNvPr>
          <p:cNvSpPr txBox="1"/>
          <p:nvPr/>
        </p:nvSpPr>
        <p:spPr>
          <a:xfrm>
            <a:off x="4556326" y="4564326"/>
            <a:ext cx="101885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𝛍as astrometry: </a:t>
            </a:r>
            <a:r>
              <a:rPr lang="en-US" sz="1000" dirty="0" err="1"/>
              <a:t>Loinard</a:t>
            </a:r>
            <a:r>
              <a:rPr lang="en-US" sz="1000" dirty="0"/>
              <a:t> + 2008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087564-23EE-A02A-DB59-67CE0B7E8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11" y="2871815"/>
            <a:ext cx="1308965" cy="15700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005DC7-C50F-8E12-2798-2CB6163DF5EF}"/>
              </a:ext>
            </a:extLst>
          </p:cNvPr>
          <p:cNvSpPr txBox="1"/>
          <p:nvPr/>
        </p:nvSpPr>
        <p:spPr>
          <a:xfrm>
            <a:off x="6020715" y="4545869"/>
            <a:ext cx="101885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UCHII: Kurtz + 1994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634DFA-2AFB-0310-122C-840A8A1195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40" y="843448"/>
            <a:ext cx="2293251" cy="141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01F7E-A45A-0D36-BCDC-0C6A0870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922018-87D3-852B-E116-A1300078F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69" y="1989977"/>
            <a:ext cx="4011062" cy="2898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6B76F9-D640-8735-0C7C-590A2396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65" y="2200838"/>
            <a:ext cx="2303663" cy="24768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BB5602-63B9-E50F-13FE-FEED64BE3143}"/>
              </a:ext>
            </a:extLst>
          </p:cNvPr>
          <p:cNvSpPr txBox="1"/>
          <p:nvPr/>
        </p:nvSpPr>
        <p:spPr>
          <a:xfrm>
            <a:off x="2654019" y="20207"/>
            <a:ext cx="509578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Configuration work (Trejo +)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Site Dev MID stations in Sierras of Senora &amp; Chihuahua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400" dirty="0"/>
              <a:t>antenna foundations 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400" dirty="0"/>
              <a:t>buildings for remote sites stations 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400" dirty="0"/>
              <a:t>Fiber and power 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400" dirty="0"/>
              <a:t>Site monitoring equipment</a:t>
            </a:r>
            <a:endParaRPr lang="en-US" sz="105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Potential LONG stations: Baja, LMT-site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8D19C5-B2CC-FBFF-1707-68FB9D64B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3" y="1287262"/>
            <a:ext cx="2301373" cy="3346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F9CBB1-6444-9DAC-A9FB-113D8E6E07C1}"/>
              </a:ext>
            </a:extLst>
          </p:cNvPr>
          <p:cNvSpPr txBox="1"/>
          <p:nvPr/>
        </p:nvSpPr>
        <p:spPr>
          <a:xfrm>
            <a:off x="3141332" y="3400148"/>
            <a:ext cx="2192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Walker </a:t>
            </a:r>
            <a:r>
              <a:rPr lang="en-US" sz="1100" dirty="0" err="1">
                <a:solidFill>
                  <a:schemeClr val="bg1"/>
                </a:solidFill>
              </a:rPr>
              <a:t>ngVLA</a:t>
            </a:r>
            <a:r>
              <a:rPr lang="en-US" sz="1100" dirty="0">
                <a:solidFill>
                  <a:schemeClr val="bg1"/>
                </a:solidFill>
              </a:rPr>
              <a:t> memo 84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8F5FF-EB49-A2A0-1A53-E1AE79D29655}"/>
              </a:ext>
            </a:extLst>
          </p:cNvPr>
          <p:cNvSpPr txBox="1"/>
          <p:nvPr/>
        </p:nvSpPr>
        <p:spPr>
          <a:xfrm>
            <a:off x="257452" y="1343045"/>
            <a:ext cx="2192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Trejo + Watson </a:t>
            </a:r>
            <a:r>
              <a:rPr lang="en-US" sz="1100" dirty="0" err="1">
                <a:solidFill>
                  <a:schemeClr val="bg1"/>
                </a:solidFill>
              </a:rPr>
              <a:t>ngVLA</a:t>
            </a:r>
            <a:r>
              <a:rPr lang="en-US" sz="1100" dirty="0">
                <a:solidFill>
                  <a:schemeClr val="bg1"/>
                </a:solidFill>
              </a:rPr>
              <a:t> memo 111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3B35BA-3C67-A93B-56B6-21F995FA436C}"/>
              </a:ext>
            </a:extLst>
          </p:cNvPr>
          <p:cNvSpPr txBox="1"/>
          <p:nvPr/>
        </p:nvSpPr>
        <p:spPr>
          <a:xfrm>
            <a:off x="6975575" y="1949790"/>
            <a:ext cx="20195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Walker </a:t>
            </a:r>
            <a:r>
              <a:rPr lang="en-US" dirty="0" err="1"/>
              <a:t>ngVLA</a:t>
            </a:r>
            <a:r>
              <a:rPr lang="en-US" dirty="0"/>
              <a:t> memo 84</a:t>
            </a:r>
          </a:p>
        </p:txBody>
      </p:sp>
    </p:spTree>
    <p:extLst>
      <p:ext uri="{BB962C8B-B14F-4D97-AF65-F5344CB8AC3E}">
        <p14:creationId xmlns:p14="http://schemas.microsoft.com/office/powerpoint/2010/main" val="33739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9EBC67-09C3-8345-BBEA-691FFB8395CB}"/>
              </a:ext>
            </a:extLst>
          </p:cNvPr>
          <p:cNvSpPr txBox="1"/>
          <p:nvPr/>
        </p:nvSpPr>
        <p:spPr>
          <a:xfrm>
            <a:off x="0" y="1276071"/>
            <a:ext cx="5488457" cy="3193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38"/>
              </a:spcBef>
              <a:defRPr/>
            </a:pPr>
            <a:r>
              <a:rPr lang="en-US" sz="1800" dirty="0">
                <a:latin typeface="Gill Sans MT" panose="020B0502020104020203" pitchFamily="34" charset="77"/>
              </a:rPr>
              <a:t>Science Advisor Committee and Working Groups</a:t>
            </a:r>
          </a:p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sz="1600" dirty="0">
                <a:latin typeface="Gill Sans MT" panose="020B0502020104020203" pitchFamily="34" charset="77"/>
              </a:rPr>
              <a:t>Chairs: D. </a:t>
            </a:r>
            <a:r>
              <a:rPr lang="en-US" sz="1600" dirty="0" err="1">
                <a:latin typeface="Gill Sans MT" panose="020B0502020104020203" pitchFamily="34" charset="77"/>
              </a:rPr>
              <a:t>Wilner</a:t>
            </a:r>
            <a:r>
              <a:rPr lang="en-US" sz="1600" dirty="0">
                <a:latin typeface="Gill Sans MT" panose="020B0502020104020203" pitchFamily="34" charset="77"/>
              </a:rPr>
              <a:t> and B. Matthews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SWG1: Stars, Planetary Systems, and their Origins [Co-Chairs: B. Matthews (NRC-Victoria) &amp; D. 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Wilner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CfA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)]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SWG2: Astrochemistry and the Molecular Emergence of Life </a:t>
            </a:r>
            <a:r>
              <a:rPr lang="en-US" sz="1400" dirty="0">
                <a:solidFill>
                  <a:srgbClr val="333333"/>
                </a:solidFill>
                <a:latin typeface="Gill Sans MT" panose="020B0502020104020203" pitchFamily="34" charset="77"/>
                <a:cs typeface="Times New Roman" panose="02020603050405020304" pitchFamily="18" charset="0"/>
              </a:rPr>
              <a:t>[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B. McGuire (MIT) &amp; J. Bergner (Chicago)]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SWG3: Galaxies and Galaxy Evolution [F. Walter (MPIA) &amp; R. Somerville (Flatiron/CCA)]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SWG4: Pulsars, Cosmology, and Fundamental Physics [M. 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DeCesar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(George Mason) &amp; A. van der Horst (GWU)]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SWG5: Exploring the Dynamic Universe </a:t>
            </a:r>
            <a:r>
              <a:rPr lang="en-US" sz="1400" dirty="0">
                <a:solidFill>
                  <a:srgbClr val="333333"/>
                </a:solidFill>
                <a:latin typeface="Gill Sans MT" panose="020B0502020104020203" pitchFamily="34" charset="77"/>
                <a:cs typeface="Times New Roman" panose="02020603050405020304" pitchFamily="18" charset="0"/>
              </a:rPr>
              <a:t>[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R. 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Osten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STScI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) &amp; A. </a:t>
            </a:r>
            <a:r>
              <a:rPr lang="en-US" sz="14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Corsi</a:t>
            </a: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 (TTU)]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FB7A1-6913-654B-A9A2-3DC29F0E85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88" y="63618"/>
            <a:ext cx="3419581" cy="4418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49705B-1610-BBE9-25F4-C26689FE362B}"/>
              </a:ext>
            </a:extLst>
          </p:cNvPr>
          <p:cNvSpPr txBox="1"/>
          <p:nvPr/>
        </p:nvSpPr>
        <p:spPr>
          <a:xfrm>
            <a:off x="5650788" y="-60944"/>
            <a:ext cx="34195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>
              <a:buFont typeface="Courier New" panose="02070309020205020404" pitchFamily="49" charset="0"/>
              <a:buChar char="o"/>
            </a:pPr>
            <a:endParaRPr lang="en-US" sz="1100" dirty="0">
              <a:solidFill>
                <a:schemeClr val="bg1"/>
              </a:solidFill>
              <a:latin typeface="Gill Sans MT" panose="020B0502020104020203" pitchFamily="34" charset="77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January 2019 Science Book published by the ASP:  90 chapters, 850 pages, 300 authors 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A5A0D-7317-F74B-DFE8-8A107D8D9B4A}"/>
              </a:ext>
            </a:extLst>
          </p:cNvPr>
          <p:cNvSpPr txBox="1">
            <a:spLocks noChangeAspect="1"/>
          </p:cNvSpPr>
          <p:nvPr/>
        </p:nvSpPr>
        <p:spPr>
          <a:xfrm>
            <a:off x="1269508" y="48229"/>
            <a:ext cx="440791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ngVLA</a:t>
            </a:r>
            <a:r>
              <a:rPr lang="en-US" sz="33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Science</a:t>
            </a:r>
          </a:p>
          <a:p>
            <a:pPr algn="ctr"/>
            <a:r>
              <a:rPr lang="en-US" sz="1800" dirty="0"/>
              <a:t>Strength in Versatility: Planets to Cosmology</a:t>
            </a:r>
            <a:endParaRPr lang="en-US" sz="18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21B52-D3F4-8782-AEA1-2949D9EBC493}"/>
              </a:ext>
            </a:extLst>
          </p:cNvPr>
          <p:cNvSpPr txBox="1"/>
          <p:nvPr/>
        </p:nvSpPr>
        <p:spPr>
          <a:xfrm>
            <a:off x="6552997" y="678445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>
                <a:solidFill>
                  <a:schemeClr val="bg2"/>
                </a:solidFill>
              </a:rPr>
              <a:t>ngvla.nrao.edu</a:t>
            </a:r>
            <a:endParaRPr lang="en-US" sz="18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1B4759-4E86-5A45-92D5-6560B2346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01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43566-FF7B-B841-B03B-E230BE1F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E7115-1F3E-C642-B488-8FC71A55A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79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B4C7FD-A80C-004B-90EC-2770E00DC2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" t="-1803" r="498" b="60911"/>
          <a:stretch/>
        </p:blipFill>
        <p:spPr>
          <a:xfrm>
            <a:off x="154898" y="81036"/>
            <a:ext cx="1641796" cy="1362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EE307D-6CAB-CC4F-ADF3-B88DCC12E47C}"/>
              </a:ext>
            </a:extLst>
          </p:cNvPr>
          <p:cNvSpPr txBox="1"/>
          <p:nvPr/>
        </p:nvSpPr>
        <p:spPr>
          <a:xfrm>
            <a:off x="307297" y="1562378"/>
            <a:ext cx="7079621" cy="310854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Unveiling the Formation of Solar System Analogues on Terrestrial Scales</a:t>
            </a:r>
            <a:endParaRPr lang="en-US" sz="300" b="1" i="1" dirty="0">
              <a:latin typeface="+mj-lt"/>
              <a:cs typeface="Times New Roman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endParaRPr lang="en-US" sz="1600" b="1" i="1" dirty="0">
              <a:latin typeface="+mj-lt"/>
              <a:cs typeface="Times New Roman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Probing the Initial Conditions for Planetary Systems and Life with Astrochemistry</a:t>
            </a:r>
            <a:endParaRPr lang="en-US" sz="300" b="1" i="1" dirty="0">
              <a:latin typeface="+mj-lt"/>
              <a:cs typeface="Times New Roman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endParaRPr lang="en-US" sz="1600" b="1" i="1" dirty="0">
              <a:latin typeface="+mj-lt"/>
              <a:cs typeface="Times New Roman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Charting the Assembly, Structure, and Evolution of Galaxies Over Cosmic Time</a:t>
            </a:r>
            <a:endParaRPr lang="en-US" sz="300" dirty="0">
              <a:latin typeface="+mj-lt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endParaRPr lang="en-US" sz="1600" b="1" i="1" dirty="0">
              <a:latin typeface="+mj-lt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</a:rPr>
              <a:t>Using Pulsars in the Galactic Center as Fundamental Tests of Gravity</a:t>
            </a:r>
            <a:endParaRPr lang="en-US" sz="300" dirty="0">
              <a:latin typeface="+mj-lt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endParaRPr lang="en-US" sz="1600" b="1" i="1" dirty="0">
              <a:latin typeface="+mj-lt"/>
            </a:endParaRPr>
          </a:p>
          <a:p>
            <a:pPr marL="445770" indent="-342900">
              <a:spcBef>
                <a:spcPts val="338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</a:rPr>
              <a:t>Understanding the Formation and Evolution of Stellar and Supermassive </a:t>
            </a:r>
            <a:br>
              <a:rPr lang="en-US" sz="1600" b="1" i="1" dirty="0">
                <a:latin typeface="+mj-lt"/>
              </a:rPr>
            </a:br>
            <a:r>
              <a:rPr lang="en-US" sz="1600" b="1" i="1" dirty="0">
                <a:latin typeface="+mj-lt"/>
              </a:rPr>
              <a:t>BH’s  in the Era of Multi-Messenger Astronomy</a:t>
            </a:r>
            <a:endParaRPr lang="en-US" sz="1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30C599-BA74-8849-DA23-70DB1F68C68B}"/>
              </a:ext>
            </a:extLst>
          </p:cNvPr>
          <p:cNvSpPr txBox="1"/>
          <p:nvPr/>
        </p:nvSpPr>
        <p:spPr>
          <a:xfrm>
            <a:off x="1951592" y="81036"/>
            <a:ext cx="5939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Key Science Goals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https://ngvla.nrao.edu/page/scibook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4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1471" y="501846"/>
            <a:ext cx="7356348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16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167DF5-B157-BD41-B6FF-E8074A09C5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6462" y="408785"/>
            <a:ext cx="4353515" cy="355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KSG1: Unveiling the Formation of Solar System Analogues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460533" y="884872"/>
            <a:ext cx="4799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/>
              <a:t>The </a:t>
            </a:r>
            <a:r>
              <a:rPr lang="en-US" sz="1600" b="1" i="1" dirty="0" err="1"/>
              <a:t>ngVLA</a:t>
            </a:r>
            <a:r>
              <a:rPr lang="en-US" sz="1600" b="1" i="1" dirty="0"/>
              <a:t> will image planet formation in systems similar to our own Solar System, down to planet masses of a few earth masses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A5087-26EF-F81C-D476-74FC7BC5A618}"/>
              </a:ext>
            </a:extLst>
          </p:cNvPr>
          <p:cNvSpPr txBox="1"/>
          <p:nvPr/>
        </p:nvSpPr>
        <p:spPr>
          <a:xfrm>
            <a:off x="434407" y="2101311"/>
            <a:ext cx="479944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Required resolution: 7mas = 1 AU at 140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ALMA has this resolution at &gt; 350 GHz but PP disks are optically thick in inner 10 AU!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ngVLA</a:t>
            </a:r>
            <a:r>
              <a:rPr lang="en-US" sz="1800" dirty="0"/>
              <a:t> can achieve this sensitivity and resolution at 30 to 100 GHz, where inner disk is optically thin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F3841-4FF6-526F-9A4E-CB79063AB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15" y="0"/>
            <a:ext cx="2650477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2D8C19-6C1F-C4F5-99A6-888AFA6754B2}"/>
              </a:ext>
            </a:extLst>
          </p:cNvPr>
          <p:cNvSpPr txBox="1"/>
          <p:nvPr/>
        </p:nvSpPr>
        <p:spPr>
          <a:xfrm>
            <a:off x="6043747" y="4904931"/>
            <a:ext cx="1088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Ricci, </a:t>
            </a:r>
            <a:r>
              <a:rPr lang="en-US" sz="1200" dirty="0" err="1">
                <a:solidFill>
                  <a:schemeClr val="bg1"/>
                </a:solidFill>
              </a:rPr>
              <a:t>Isella</a:t>
            </a:r>
            <a:r>
              <a:rPr lang="en-US" sz="12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658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1471" y="501846"/>
            <a:ext cx="7356348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17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281" y="1346330"/>
            <a:ext cx="436714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Forming Jupiter in 1Myr  solar mass protostar and disk at 140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Monthly obs. over few years at 100 GHz, 7mas resolution (1 AU at 140pc)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Image dust gaps and traps, and potentially the circumplanetary disk = accretion onto planet itself!</a:t>
            </a:r>
          </a:p>
        </p:txBody>
      </p:sp>
      <p:pic>
        <p:nvPicPr>
          <p:cNvPr id="10" name="ngvla_movie.mp4">
            <a:hlinkClick r:id="" action="ppaction://media"/>
            <a:extLst>
              <a:ext uri="{FF2B5EF4-FFF2-40B4-BE49-F238E27FC236}">
                <a16:creationId xmlns:a16="http://schemas.microsoft.com/office/drawing/2014/main" id="{17D41D5B-A9CD-2E45-A9CB-0A9223E95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5023945" y="704608"/>
            <a:ext cx="3727201" cy="360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00EF7C-54C9-95DF-6F20-0955616BBC2A}"/>
              </a:ext>
            </a:extLst>
          </p:cNvPr>
          <p:cNvSpPr txBox="1"/>
          <p:nvPr/>
        </p:nvSpPr>
        <p:spPr>
          <a:xfrm>
            <a:off x="2598313" y="84911"/>
            <a:ext cx="489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Movies of Planet 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47C62-FFEC-C86B-92E7-3EC34DFE8987}"/>
              </a:ext>
            </a:extLst>
          </p:cNvPr>
          <p:cNvSpPr txBox="1"/>
          <p:nvPr/>
        </p:nvSpPr>
        <p:spPr>
          <a:xfrm>
            <a:off x="8029305" y="4545873"/>
            <a:ext cx="801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L. Ricci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0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990" y="1547667"/>
            <a:ext cx="7447554" cy="311278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888700" y="857250"/>
            <a:ext cx="7609840" cy="546100"/>
          </a:xfrm>
        </p:spPr>
        <p:txBody>
          <a:bodyPr>
            <a:normAutofit lnSpcReduction="10000"/>
          </a:bodyPr>
          <a:lstStyle/>
          <a:p>
            <a:pPr marL="3175" lvl="1" indent="0" algn="just">
              <a:buNone/>
            </a:pPr>
            <a:r>
              <a:rPr lang="en-US" dirty="0"/>
              <a:t>The ngVLA can detect complex pre-biotic molecules and provide the chemical initial conditions in forming solar systems and individual planets</a:t>
            </a:r>
          </a:p>
        </p:txBody>
      </p:sp>
      <p:sp>
        <p:nvSpPr>
          <p:cNvPr id="7" name="Rectangle 6"/>
          <p:cNvSpPr/>
          <p:nvPr/>
        </p:nvSpPr>
        <p:spPr>
          <a:xfrm>
            <a:off x="715980" y="5656"/>
            <a:ext cx="778256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KSG2: Probing the Initial Conditions for Life with Astrochemistry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9545" y="4441504"/>
            <a:ext cx="2259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Brett McGuire (NRAO)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6F3E6833-EBD6-3F4C-9AE0-241804BC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18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C196DB-8A70-4FB6-03BE-64100F7CB438}"/>
              </a:ext>
            </a:extLst>
          </p:cNvPr>
          <p:cNvSpPr txBox="1"/>
          <p:nvPr/>
        </p:nvSpPr>
        <p:spPr>
          <a:xfrm>
            <a:off x="0" y="494304"/>
            <a:ext cx="88875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ea typeface="Times New Roman" panose="02020603050405020304" pitchFamily="18" charset="0"/>
              </a:rPr>
              <a:t>M-dwarfs: most likely stars to host habitable planets</a:t>
            </a:r>
            <a:r>
              <a:rPr lang="en-US" sz="16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. M-dwarfs are known to be very active (flares, aurora), w. strong mag. </a:t>
            </a:r>
            <a:r>
              <a:rPr lang="en-US" sz="1600" dirty="0">
                <a:latin typeface="Gill Sans MT" panose="020B0502020104020203" pitchFamily="34" charset="77"/>
                <a:ea typeface="Times New Roman" panose="02020603050405020304" pitchFamily="18" charset="0"/>
              </a:rPr>
              <a:t>f</a:t>
            </a:r>
            <a:r>
              <a:rPr lang="en-US" sz="16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ields ~ 3kG</a:t>
            </a:r>
            <a:r>
              <a:rPr lang="en-US" sz="1600" dirty="0">
                <a:latin typeface="Gill Sans MT" panose="020B0502020104020203" pitchFamily="34" charset="77"/>
                <a:ea typeface="Times New Roman" panose="02020603050405020304" pitchFamily="18" charset="0"/>
              </a:rPr>
              <a:t> =&gt;</a:t>
            </a:r>
            <a:r>
              <a:rPr lang="en-US" sz="16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 strong star-planet interactions</a:t>
            </a:r>
            <a:endParaRPr lang="en-US" sz="1600" dirty="0">
              <a:latin typeface="Gill Sans MT" panose="020B0502020104020203" pitchFamily="34" charset="77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cs typeface="Times New Roman"/>
              </a:rPr>
              <a:t>Star-planet magnetospheric interactions =&gt; deleterious effect on life: </a:t>
            </a:r>
            <a:r>
              <a:rPr lang="en-US" sz="1600" i="1" dirty="0">
                <a:latin typeface="Gill Sans MT" panose="020B0502020104020203" pitchFamily="34" charset="77"/>
                <a:cs typeface="Times New Roman"/>
              </a:rPr>
              <a:t>key term in Drake equation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i="1" dirty="0" err="1">
                <a:latin typeface="Gill Sans MT" panose="020B0502020104020203" pitchFamily="34" charset="77"/>
                <a:cs typeface="Times New Roman"/>
              </a:rPr>
              <a:t>ngVLA</a:t>
            </a:r>
            <a:r>
              <a:rPr lang="en-US" sz="1600" i="1" dirty="0">
                <a:latin typeface="Gill Sans MT" panose="020B0502020104020203" pitchFamily="34" charset="77"/>
                <a:cs typeface="Times New Roman"/>
              </a:rPr>
              <a:t>: sub-</a:t>
            </a:r>
            <a:r>
              <a:rPr lang="en-US" sz="1600" i="1" dirty="0" err="1">
                <a:latin typeface="Gill Sans MT" panose="020B0502020104020203" pitchFamily="34" charset="77"/>
                <a:cs typeface="Times New Roman"/>
              </a:rPr>
              <a:t>uJy</a:t>
            </a:r>
            <a:r>
              <a:rPr lang="en-US" sz="1600" i="1" dirty="0">
                <a:latin typeface="Gill Sans MT" panose="020B0502020104020203" pitchFamily="34" charset="77"/>
                <a:cs typeface="Times New Roman"/>
              </a:rPr>
              <a:t> at sub-mas =&gt; increase searchable volume by factor ~30 =&gt; hundreds of dwarf targets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E0B0B1-4091-EB63-2254-B0657EDE7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8549" y="2537678"/>
            <a:ext cx="2586335" cy="1589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51D218-F873-B1B3-D161-6F7F1AB70F59}"/>
              </a:ext>
            </a:extLst>
          </p:cNvPr>
          <p:cNvSpPr txBox="1"/>
          <p:nvPr/>
        </p:nvSpPr>
        <p:spPr>
          <a:xfrm>
            <a:off x="121032" y="37018"/>
            <a:ext cx="682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Extreme Exo-space Weather: Impediment to Life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ACCA19-058C-F087-13B1-49FA34E0D312}"/>
              </a:ext>
            </a:extLst>
          </p:cNvPr>
          <p:cNvGrpSpPr/>
          <p:nvPr/>
        </p:nvGrpSpPr>
        <p:grpSpPr>
          <a:xfrm>
            <a:off x="1565043" y="1797269"/>
            <a:ext cx="3578499" cy="3309213"/>
            <a:chOff x="5801710" y="620771"/>
            <a:chExt cx="3411414" cy="3329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F1FE02-FDD9-5527-0199-179C99654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1710" y="620771"/>
              <a:ext cx="3179839" cy="33298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EA76A6-14EE-2512-FE84-CD74F6F030FB}"/>
                </a:ext>
              </a:extLst>
            </p:cNvPr>
            <p:cNvSpPr txBox="1"/>
            <p:nvPr/>
          </p:nvSpPr>
          <p:spPr>
            <a:xfrm>
              <a:off x="7473500" y="3023177"/>
              <a:ext cx="1739624" cy="433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VLBA 8 GHz</a:t>
              </a:r>
            </a:p>
            <a:p>
              <a:r>
                <a:rPr lang="en-US" sz="1100" dirty="0"/>
                <a:t>rms ~ 12 </a:t>
              </a:r>
              <a:r>
                <a:rPr lang="en-US" sz="1100" dirty="0" err="1"/>
                <a:t>uJy</a:t>
              </a:r>
              <a:r>
                <a:rPr lang="en-US" sz="1100" dirty="0"/>
                <a:t>/beam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B6644D-9A48-8EAF-198C-51EA69865086}"/>
                </a:ext>
              </a:extLst>
            </p:cNvPr>
            <p:cNvSpPr txBox="1"/>
            <p:nvPr/>
          </p:nvSpPr>
          <p:spPr>
            <a:xfrm>
              <a:off x="6318701" y="1357578"/>
              <a:ext cx="133142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DF5"/>
                  </a:solidFill>
                </a:rPr>
                <a:t>Radiation belts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7C65F4-EB83-235C-36E8-39D238C816AD}"/>
                </a:ext>
              </a:extLst>
            </p:cNvPr>
            <p:cNvSpPr txBox="1"/>
            <p:nvPr/>
          </p:nvSpPr>
          <p:spPr>
            <a:xfrm>
              <a:off x="7794489" y="2564117"/>
              <a:ext cx="76104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Aurora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2CB9768-38E4-A391-8C26-0C941992F1A2}"/>
                </a:ext>
              </a:extLst>
            </p:cNvPr>
            <p:cNvCxnSpPr/>
            <p:nvPr/>
          </p:nvCxnSpPr>
          <p:spPr>
            <a:xfrm>
              <a:off x="6863255" y="1637568"/>
              <a:ext cx="315311" cy="240952"/>
            </a:xfrm>
            <a:prstGeom prst="straightConnector1">
              <a:avLst/>
            </a:prstGeom>
            <a:ln>
              <a:solidFill>
                <a:srgbClr val="71AE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2C584BE-A5A5-CF4A-04B4-7416914ABE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62083" y="2201593"/>
              <a:ext cx="314389" cy="463951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52CA53B-CBE4-C8AB-0813-6DD7AEDAF592}"/>
              </a:ext>
            </a:extLst>
          </p:cNvPr>
          <p:cNvSpPr txBox="1"/>
          <p:nvPr/>
        </p:nvSpPr>
        <p:spPr>
          <a:xfrm>
            <a:off x="24430" y="2220768"/>
            <a:ext cx="170033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Gill Sans MT" panose="020B0502020104020203" pitchFamily="34" charset="77"/>
                <a:ea typeface="Times New Roman" panose="02020603050405020304" pitchFamily="18" charset="0"/>
              </a:rPr>
              <a:t>VLBA image</a:t>
            </a:r>
            <a:r>
              <a:rPr lang="en-US" sz="1400" i="1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 of 77M</a:t>
            </a:r>
            <a:r>
              <a:rPr lang="en-US" sz="1400" i="1" baseline="-250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J</a:t>
            </a:r>
            <a:r>
              <a:rPr lang="en-US" sz="1400" i="1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 ultra-cool dwarf star at 6pc. Contours: unpolarized radiation belt emission out to 18 R</a:t>
            </a:r>
            <a:r>
              <a:rPr lang="en-US" sz="1400" i="1" baseline="-25000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*</a:t>
            </a:r>
            <a:r>
              <a:rPr lang="en-US" sz="1400" i="1" baseline="-25000" dirty="0">
                <a:latin typeface="Gill Sans MT" panose="020B0502020104020203" pitchFamily="34" charset="77"/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; Grayscale: polarized auroral emission similar to Jupiter – Io </a:t>
            </a:r>
            <a:r>
              <a:rPr lang="en-US" sz="1100" i="1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 </a:t>
            </a:r>
            <a:r>
              <a:rPr lang="en-US" sz="1200" i="1" dirty="0">
                <a:effectLst/>
                <a:latin typeface="Gill Sans MT" panose="020B0502020104020203" pitchFamily="34" charset="77"/>
                <a:ea typeface="Times New Roman" panose="02020603050405020304" pitchFamily="18" charset="0"/>
              </a:rPr>
              <a:t>(Kao et al. 2023).</a:t>
            </a: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D9327-356C-9C53-7DCF-05753ADC6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05" y="2403567"/>
            <a:ext cx="2512004" cy="225515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245BD9-C3A1-837F-4A8F-C83DC1AB07A2}"/>
              </a:ext>
            </a:extLst>
          </p:cNvPr>
          <p:cNvCxnSpPr>
            <a:cxnSpLocks/>
          </p:cNvCxnSpPr>
          <p:nvPr/>
        </p:nvCxnSpPr>
        <p:spPr>
          <a:xfrm flipV="1">
            <a:off x="4205160" y="3598855"/>
            <a:ext cx="1568623" cy="230541"/>
          </a:xfrm>
          <a:prstGeom prst="straightConnector1">
            <a:avLst/>
          </a:prstGeom>
          <a:ln>
            <a:solidFill>
              <a:srgbClr val="71AE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525602-23FF-8E4C-A3F4-21757B68199C}"/>
              </a:ext>
            </a:extLst>
          </p:cNvPr>
          <p:cNvCxnSpPr>
            <a:cxnSpLocks/>
          </p:cNvCxnSpPr>
          <p:nvPr/>
        </p:nvCxnSpPr>
        <p:spPr>
          <a:xfrm>
            <a:off x="3299412" y="2690949"/>
            <a:ext cx="1824828" cy="251339"/>
          </a:xfrm>
          <a:prstGeom prst="straightConnector1">
            <a:avLst/>
          </a:prstGeom>
          <a:ln>
            <a:solidFill>
              <a:srgbClr val="71AE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505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A745A1-E0A8-505F-5BE9-A77B8599991A}"/>
              </a:ext>
            </a:extLst>
          </p:cNvPr>
          <p:cNvSpPr/>
          <p:nvPr/>
        </p:nvSpPr>
        <p:spPr>
          <a:xfrm>
            <a:off x="-68366" y="4490040"/>
            <a:ext cx="9272187" cy="66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D20EC65-BA13-EFC5-26B7-725DCDB56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06" y="3325425"/>
            <a:ext cx="1713463" cy="16960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11431-3F8C-C939-12AB-67E9E2ED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18C5BF-7242-C3DC-C02B-12E7BDE52DD4}"/>
              </a:ext>
            </a:extLst>
          </p:cNvPr>
          <p:cNvSpPr/>
          <p:nvPr/>
        </p:nvSpPr>
        <p:spPr>
          <a:xfrm>
            <a:off x="2759102" y="1192696"/>
            <a:ext cx="3691394" cy="481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6C0032-5994-D226-C5F9-2DCB06CB475D}"/>
              </a:ext>
            </a:extLst>
          </p:cNvPr>
          <p:cNvGrpSpPr/>
          <p:nvPr/>
        </p:nvGrpSpPr>
        <p:grpSpPr>
          <a:xfrm>
            <a:off x="5508703" y="1254641"/>
            <a:ext cx="3583366" cy="2131110"/>
            <a:chOff x="0" y="845029"/>
            <a:chExt cx="3836504" cy="233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AA65A0-CAF4-122B-5911-930B8EE80B78}"/>
                </a:ext>
              </a:extLst>
            </p:cNvPr>
            <p:cNvGrpSpPr/>
            <p:nvPr/>
          </p:nvGrpSpPr>
          <p:grpSpPr>
            <a:xfrm>
              <a:off x="0" y="845029"/>
              <a:ext cx="3721443" cy="2325902"/>
              <a:chOff x="0" y="894724"/>
              <a:chExt cx="3721443" cy="2325902"/>
            </a:xfrm>
          </p:grpSpPr>
          <p:pic>
            <p:nvPicPr>
              <p:cNvPr id="10" name="Picture 9" descr="SolarFlare_nrao.jpg">
                <a:extLst>
                  <a:ext uri="{FF2B5EF4-FFF2-40B4-BE49-F238E27FC236}">
                    <a16:creationId xmlns:a16="http://schemas.microsoft.com/office/drawing/2014/main" id="{8A6D1AFC-776D-8DEF-2A15-83FA05D8D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94724"/>
                <a:ext cx="3721443" cy="232590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358F8B-8D84-8AE4-BE7B-66FB428D5757}"/>
                  </a:ext>
                </a:extLst>
              </p:cNvPr>
              <p:cNvSpPr txBox="1"/>
              <p:nvPr/>
            </p:nvSpPr>
            <p:spPr>
              <a:xfrm>
                <a:off x="318405" y="1097365"/>
                <a:ext cx="104692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75" dirty="0">
                    <a:solidFill>
                      <a:schemeClr val="bg1"/>
                    </a:solidFill>
                  </a:rPr>
                  <a:t>Solar Flares @ 50msec, 1000km 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ABF96D-4C49-F310-B5CD-CEB97DD6536B}"/>
                  </a:ext>
                </a:extLst>
              </p:cNvPr>
              <p:cNvSpPr txBox="1"/>
              <p:nvPr/>
            </p:nvSpPr>
            <p:spPr>
              <a:xfrm>
                <a:off x="272261" y="2709529"/>
                <a:ext cx="52251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75">
                    <a:solidFill>
                      <a:schemeClr val="bg1"/>
                    </a:solidFill>
                  </a:rPr>
                  <a:t>Chen + </a:t>
                </a:r>
                <a:endParaRPr lang="en-US" sz="675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AF320E-6DE7-63BF-758E-516166A2E4CF}"/>
                </a:ext>
              </a:extLst>
            </p:cNvPr>
            <p:cNvSpPr/>
            <p:nvPr/>
          </p:nvSpPr>
          <p:spPr>
            <a:xfrm>
              <a:off x="0" y="845029"/>
              <a:ext cx="3836504" cy="233810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88463AE-4C05-91EB-33C8-B9E194CC8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7" y="1491686"/>
            <a:ext cx="5154530" cy="323399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947ACF5-C6A5-9903-C06D-71653F2178D0}"/>
              </a:ext>
            </a:extLst>
          </p:cNvPr>
          <p:cNvGrpSpPr/>
          <p:nvPr/>
        </p:nvGrpSpPr>
        <p:grpSpPr>
          <a:xfrm>
            <a:off x="5466687" y="3315333"/>
            <a:ext cx="1971653" cy="1829740"/>
            <a:chOff x="3856382" y="935246"/>
            <a:chExt cx="2373726" cy="21959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39BC382-3DFE-EAA5-E1F7-D7DF38529C53}"/>
                </a:ext>
              </a:extLst>
            </p:cNvPr>
            <p:cNvGrpSpPr/>
            <p:nvPr/>
          </p:nvGrpSpPr>
          <p:grpSpPr>
            <a:xfrm>
              <a:off x="4039850" y="983069"/>
              <a:ext cx="2012498" cy="2012497"/>
              <a:chOff x="5386465" y="154506"/>
              <a:chExt cx="2683330" cy="268332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784FE9-469D-EEA5-07E5-3A820DDB7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6465" y="154506"/>
                <a:ext cx="2683328" cy="2683329"/>
              </a:xfrm>
              <a:prstGeom prst="rect">
                <a:avLst/>
              </a:prstGeom>
              <a:ln>
                <a:solidFill>
                  <a:srgbClr val="1A3ACA"/>
                </a:solidFill>
              </a:ln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3A64FE-F0D0-E8F6-DD4D-1387BE486A5B}"/>
                  </a:ext>
                </a:extLst>
              </p:cNvPr>
              <p:cNvSpPr txBox="1"/>
              <p:nvPr/>
            </p:nvSpPr>
            <p:spPr>
              <a:xfrm>
                <a:off x="6500912" y="168404"/>
                <a:ext cx="1568883" cy="2954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1A3ACA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/>
                  <a:t>Planet formation @ 10Au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7CD006-4A68-BF5A-7B7D-10A7794A82D2}"/>
                  </a:ext>
                </a:extLst>
              </p:cNvPr>
              <p:cNvSpPr/>
              <p:nvPr/>
            </p:nvSpPr>
            <p:spPr>
              <a:xfrm>
                <a:off x="5497287" y="2405741"/>
                <a:ext cx="326570" cy="283029"/>
              </a:xfrm>
              <a:prstGeom prst="rect">
                <a:avLst/>
              </a:prstGeom>
              <a:solidFill>
                <a:srgbClr val="000839"/>
              </a:solidFill>
              <a:ln>
                <a:solidFill>
                  <a:srgbClr val="1A3A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13B67F-51D9-0134-98A5-4DF2E7768119}"/>
                </a:ext>
              </a:extLst>
            </p:cNvPr>
            <p:cNvSpPr txBox="1"/>
            <p:nvPr/>
          </p:nvSpPr>
          <p:spPr>
            <a:xfrm>
              <a:off x="4060489" y="2723322"/>
              <a:ext cx="639425" cy="261611"/>
            </a:xfrm>
            <a:prstGeom prst="rect">
              <a:avLst/>
            </a:prstGeom>
            <a:noFill/>
            <a:ln>
              <a:solidFill>
                <a:srgbClr val="1A3AC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675" dirty="0" err="1">
                  <a:solidFill>
                    <a:schemeClr val="bg1"/>
                  </a:solidFill>
                </a:rPr>
                <a:t>Isella</a:t>
              </a:r>
              <a:r>
                <a:rPr lang="en-US" sz="675" dirty="0">
                  <a:solidFill>
                    <a:schemeClr val="bg1"/>
                  </a:solidFill>
                </a:rPr>
                <a:t> +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88DF864-ADBE-D527-F23D-1160A9819F74}"/>
                </a:ext>
              </a:extLst>
            </p:cNvPr>
            <p:cNvSpPr/>
            <p:nvPr/>
          </p:nvSpPr>
          <p:spPr>
            <a:xfrm>
              <a:off x="3856382" y="935246"/>
              <a:ext cx="2373726" cy="21959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71683EE-A12B-8472-46B2-38E77CC855CA}"/>
              </a:ext>
            </a:extLst>
          </p:cNvPr>
          <p:cNvSpPr txBox="1"/>
          <p:nvPr/>
        </p:nvSpPr>
        <p:spPr>
          <a:xfrm>
            <a:off x="7590731" y="3385750"/>
            <a:ext cx="9540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CO  z =4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40151-2280-0050-1093-5F65578BAA04}"/>
              </a:ext>
            </a:extLst>
          </p:cNvPr>
          <p:cNvSpPr txBox="1"/>
          <p:nvPr/>
        </p:nvSpPr>
        <p:spPr>
          <a:xfrm>
            <a:off x="1441006" y="16845"/>
            <a:ext cx="8051361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rgbClr val="163B71"/>
                </a:solidFill>
                <a:latin typeface="Times New Roman"/>
                <a:cs typeface="Times New Roman"/>
              </a:rPr>
              <a:t>Radio Astronomy Powerhouse from 1980 to present: why? Versatility! 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srgbClr val="163B71"/>
                </a:solidFill>
                <a:latin typeface="Times New Roman"/>
                <a:cs typeface="Times New Roman"/>
              </a:rPr>
              <a:t>300 proposals per year, oversubscription ~ 2.5/1 for 4 decades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srgbClr val="163B71"/>
                </a:solidFill>
                <a:latin typeface="Times New Roman"/>
                <a:cs typeface="Times New Roman"/>
              </a:rPr>
              <a:t>&gt; 400 PhD theses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srgbClr val="163B71"/>
                </a:solidFill>
                <a:latin typeface="Times New Roman"/>
                <a:cs typeface="Times New Roman"/>
              </a:rPr>
              <a:t>Among the most productive telescopes all-time</a:t>
            </a:r>
          </a:p>
        </p:txBody>
      </p:sp>
    </p:spTree>
    <p:extLst>
      <p:ext uri="{BB962C8B-B14F-4D97-AF65-F5344CB8AC3E}">
        <p14:creationId xmlns:p14="http://schemas.microsoft.com/office/powerpoint/2010/main" val="39296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71617" y="513487"/>
            <a:ext cx="3988651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>
                <a:solidFill>
                  <a:schemeClr val="bg1"/>
                </a:solidFill>
                <a:latin typeface="Helvetica" pitchFamily="2" charset="0"/>
              </a:rPr>
              <a:pPr/>
              <a:t>20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8D69C4-135B-2544-8C8E-2C866823B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936" y="1290042"/>
            <a:ext cx="7870746" cy="1849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CE603A-DF4F-834A-869B-45D3D761DF9A}"/>
              </a:ext>
            </a:extLst>
          </p:cNvPr>
          <p:cNvSpPr txBox="1"/>
          <p:nvPr/>
        </p:nvSpPr>
        <p:spPr>
          <a:xfrm>
            <a:off x="685936" y="3254401"/>
            <a:ext cx="7660631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dirty="0" err="1"/>
              <a:t>ngVLA</a:t>
            </a:r>
            <a:r>
              <a:rPr lang="en-US" sz="1800" dirty="0"/>
              <a:t> imaging of ‘boiling’ AGB star atmosphere  (Akiyama &amp; Mathews 2021)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ngVLA</a:t>
            </a:r>
            <a:r>
              <a:rPr lang="en-US" sz="1600" dirty="0"/>
              <a:t> @ 46 GHz; 1.5 mas ~ 0.04 stellar radii at d=150pc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1.3 year pulse period observed every 2-3 weeks</a:t>
            </a:r>
          </a:p>
          <a:p>
            <a:pPr lvl="1"/>
            <a:endParaRPr lang="en-US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 err="1"/>
              <a:t>ngVLA</a:t>
            </a:r>
            <a:r>
              <a:rPr lang="en-US" sz="1800" dirty="0"/>
              <a:t> can resolve and determine R</a:t>
            </a:r>
            <a:r>
              <a:rPr lang="en-US" sz="1800" baseline="-25000" dirty="0"/>
              <a:t>*</a:t>
            </a:r>
            <a:r>
              <a:rPr lang="en-US" sz="1800" dirty="0"/>
              <a:t>, T</a:t>
            </a:r>
            <a:r>
              <a:rPr lang="en-US" sz="1800" baseline="-25000" dirty="0"/>
              <a:t>B</a:t>
            </a:r>
            <a:r>
              <a:rPr lang="en-US" sz="1800" dirty="0"/>
              <a:t>  for &gt; 10000 stars, incl. 500 MS stars of all spectral types: Radio ‘HR diagram’ at 85 GHz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625678-4025-CF77-3AC6-E28AA3D689D0}"/>
              </a:ext>
            </a:extLst>
          </p:cNvPr>
          <p:cNvSpPr txBox="1"/>
          <p:nvPr/>
        </p:nvSpPr>
        <p:spPr>
          <a:xfrm>
            <a:off x="1657016" y="97466"/>
            <a:ext cx="5521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Stellar Radio Photospheres</a:t>
            </a:r>
            <a:br>
              <a:rPr lang="en-US" sz="2000" dirty="0"/>
            </a:br>
            <a:r>
              <a:rPr lang="en-US" sz="2000" dirty="0"/>
              <a:t>Movies of extreme mass-loss in evolved stars</a:t>
            </a:r>
          </a:p>
          <a:p>
            <a:pPr algn="ctr"/>
            <a:r>
              <a:rPr lang="en-US" sz="2000" dirty="0"/>
              <a:t>Primary enrichment mechanism of ISM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008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E424B2B-68BB-8944-836F-98CBB7482520}"/>
              </a:ext>
            </a:extLst>
          </p:cNvPr>
          <p:cNvSpPr txBox="1"/>
          <p:nvPr/>
        </p:nvSpPr>
        <p:spPr>
          <a:xfrm>
            <a:off x="362695" y="3188964"/>
            <a:ext cx="410438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>
                <a:latin typeface="Gill Sans MT" panose="020B0502020104020203" pitchFamily="34" charset="0"/>
              </a:rPr>
              <a:t>Gravitational Waves Source</a:t>
            </a:r>
            <a:r>
              <a:rPr lang="en-US" sz="1400" dirty="0">
                <a:latin typeface="Gill Sans MT" panose="020B0502020104020203" pitchFamily="34" charset="0"/>
              </a:rPr>
              <a:t>: The multi-wavelength campaign that discovered the EM counter-part to the merging binary ~ 30 M</a:t>
            </a:r>
            <a:r>
              <a:rPr lang="en-US" sz="1400" baseline="-25000" dirty="0">
                <a:latin typeface="Gill Sans MT" panose="020B0502020104020203" pitchFamily="34" charset="0"/>
              </a:rPr>
              <a:t>o</a:t>
            </a:r>
            <a:r>
              <a:rPr lang="en-US" sz="1400" dirty="0">
                <a:latin typeface="Gill Sans MT" panose="020B0502020104020203" pitchFamily="34" charset="0"/>
              </a:rPr>
              <a:t> black-holes, identified with a galaxy at z = 0.093.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7205E-7712-A24C-BD3E-053652BE1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6" y="916544"/>
            <a:ext cx="3831819" cy="20776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1B25AC4-B39C-454F-BE39-3114DA915BA9}"/>
              </a:ext>
            </a:extLst>
          </p:cNvPr>
          <p:cNvSpPr txBox="1"/>
          <p:nvPr/>
        </p:nvSpPr>
        <p:spPr>
          <a:xfrm>
            <a:off x="1349995" y="107912"/>
            <a:ext cx="6700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36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KSG 5: New Windows on the Dynamic Universe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B88129-2A9C-4F72-2983-B3329B0B86D8}"/>
              </a:ext>
            </a:extLst>
          </p:cNvPr>
          <p:cNvGrpSpPr/>
          <p:nvPr/>
        </p:nvGrpSpPr>
        <p:grpSpPr>
          <a:xfrm>
            <a:off x="5024844" y="705450"/>
            <a:ext cx="3716064" cy="3644255"/>
            <a:chOff x="5024844" y="705450"/>
            <a:chExt cx="3716064" cy="36442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926639A-C606-93F9-3804-C350087D1BDA}"/>
                </a:ext>
              </a:extLst>
            </p:cNvPr>
            <p:cNvGrpSpPr/>
            <p:nvPr/>
          </p:nvGrpSpPr>
          <p:grpSpPr>
            <a:xfrm>
              <a:off x="5038750" y="705450"/>
              <a:ext cx="3702158" cy="3644255"/>
              <a:chOff x="5038750" y="705450"/>
              <a:chExt cx="3702158" cy="364425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F074C77-E247-3433-A4AD-5E96E9F48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4999" y="2391623"/>
                <a:ext cx="2195909" cy="194066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F109B64-1A1C-D958-38D5-5E0BB7740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6950" y="2409041"/>
                <a:ext cx="1831045" cy="194066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9A4636C-1FD5-3E41-B46C-430776A3F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50542" y="705450"/>
                <a:ext cx="3690366" cy="1682996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20E6482-DBCD-D946-9155-39BBE0E0103C}"/>
                  </a:ext>
                </a:extLst>
              </p:cNvPr>
              <p:cNvSpPr txBox="1"/>
              <p:nvPr/>
            </p:nvSpPr>
            <p:spPr>
              <a:xfrm>
                <a:off x="5419945" y="3604463"/>
                <a:ext cx="1359022" cy="26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100" dirty="0">
                    <a:solidFill>
                      <a:schemeClr val="bg1"/>
                    </a:solidFill>
                    <a:latin typeface="Gill Sans MT" pitchFamily="34" charset="0"/>
                    <a:cs typeface="Gill Sans" pitchFamily="17" charset="0"/>
                  </a:rPr>
                  <a:t>Hallinan ea. 2017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B396E3-4EAE-E541-B698-260C5CDFE735}"/>
                  </a:ext>
                </a:extLst>
              </p:cNvPr>
              <p:cNvSpPr txBox="1"/>
              <p:nvPr/>
            </p:nvSpPr>
            <p:spPr>
              <a:xfrm>
                <a:off x="5038750" y="711059"/>
                <a:ext cx="1550894" cy="26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100" dirty="0">
                    <a:solidFill>
                      <a:schemeClr val="bg1"/>
                    </a:solidFill>
                    <a:latin typeface="Gill Sans MT" pitchFamily="34" charset="0"/>
                    <a:cs typeface="Gill Sans" pitchFamily="17" charset="0"/>
                  </a:rPr>
                  <a:t>Optical Pan ea. 2017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D573F2-474D-4FA3-12C5-437277913DD0}"/>
                </a:ext>
              </a:extLst>
            </p:cNvPr>
            <p:cNvSpPr txBox="1"/>
            <p:nvPr/>
          </p:nvSpPr>
          <p:spPr>
            <a:xfrm>
              <a:off x="5024844" y="2690947"/>
              <a:ext cx="5312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10”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259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1B25AC4-B39C-454F-BE39-3114DA915BA9}"/>
              </a:ext>
            </a:extLst>
          </p:cNvPr>
          <p:cNvSpPr txBox="1"/>
          <p:nvPr/>
        </p:nvSpPr>
        <p:spPr>
          <a:xfrm>
            <a:off x="453133" y="149964"/>
            <a:ext cx="8282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36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High resolution (mas), broad band radio was key to determining the physics:   A smothered, emerging relativistic jet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EB060F-8956-ED4E-82B6-4B3BC6353BBD}"/>
              </a:ext>
            </a:extLst>
          </p:cNvPr>
          <p:cNvSpPr txBox="1"/>
          <p:nvPr/>
        </p:nvSpPr>
        <p:spPr>
          <a:xfrm>
            <a:off x="1040956" y="3663702"/>
            <a:ext cx="71072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Radio light curve and VLBA imaging =&gt; emerging relativistic jet from merging binary black holes: a wide angle jet which is trapped by the explosion debris (Dobie ea. 2018; </a:t>
            </a:r>
            <a:r>
              <a:rPr lang="en-US" sz="1600" dirty="0" err="1">
                <a:latin typeface="Gill Sans MT" panose="020B0502020104020203" pitchFamily="34" charset="77"/>
              </a:rPr>
              <a:t>Mooley</a:t>
            </a:r>
            <a:r>
              <a:rPr lang="en-US" sz="1600" dirty="0">
                <a:latin typeface="Gill Sans MT" panose="020B0502020104020203" pitchFamily="34" charset="77"/>
              </a:rPr>
              <a:t> ea. 2018).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C98481-9539-06A5-93E3-388D7A2E9355}"/>
              </a:ext>
            </a:extLst>
          </p:cNvPr>
          <p:cNvGrpSpPr/>
          <p:nvPr/>
        </p:nvGrpSpPr>
        <p:grpSpPr>
          <a:xfrm>
            <a:off x="453134" y="1001485"/>
            <a:ext cx="8089976" cy="2481943"/>
            <a:chOff x="1143001" y="951492"/>
            <a:chExt cx="6694600" cy="2058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F47D1B-D587-1C49-9C6E-B8EF72E49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1223" y="951492"/>
              <a:ext cx="2026378" cy="20583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AB0F5A-BC90-2F4A-AB87-615B06F95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1" y="1067123"/>
              <a:ext cx="2242064" cy="185860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2A9E05-DF0B-3845-A6BA-D56B056E2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6646" y="1009946"/>
              <a:ext cx="2415338" cy="190731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1CFABF-004C-D742-9961-F4A725B97E33}"/>
                </a:ext>
              </a:extLst>
            </p:cNvPr>
            <p:cNvSpPr txBox="1"/>
            <p:nvPr/>
          </p:nvSpPr>
          <p:spPr>
            <a:xfrm>
              <a:off x="4025489" y="2357438"/>
              <a:ext cx="951548" cy="313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v = 4c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3847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237F28-C029-3592-097A-3BDE8A436163}"/>
              </a:ext>
            </a:extLst>
          </p:cNvPr>
          <p:cNvSpPr txBox="1"/>
          <p:nvPr/>
        </p:nvSpPr>
        <p:spPr>
          <a:xfrm>
            <a:off x="242407" y="967292"/>
            <a:ext cx="505029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VLA sensitivity limit =&gt; detect radio emission from merging neutron stars to 40 </a:t>
            </a:r>
            <a:r>
              <a:rPr lang="en-US" sz="1600" dirty="0" err="1">
                <a:latin typeface="Gill Sans MT" panose="020B0502020104020203" pitchFamily="34" charset="77"/>
              </a:rPr>
              <a:t>Mpc</a:t>
            </a:r>
            <a:r>
              <a:rPr lang="en-US" sz="1600" dirty="0">
                <a:latin typeface="Gill Sans MT" panose="020B0502020104020203" pitchFamily="34" charset="77"/>
              </a:rPr>
              <a:t>. 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latin typeface="Gill Sans MT" panose="020B0502020104020203" pitchFamily="34" charset="77"/>
              </a:rPr>
              <a:t>ngVLA</a:t>
            </a:r>
            <a:r>
              <a:rPr lang="en-US" sz="1600" dirty="0">
                <a:latin typeface="Gill Sans MT" panose="020B0502020104020203" pitchFamily="34" charset="77"/>
              </a:rPr>
              <a:t>: 10x sensitivity =&gt; 3x further =&gt; 27x search volume. Expect 10 to 20 searchable LIGO events/year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sub-mas resolution =&gt; ONLY method to determine EM source sizes and shapes on scales &lt; 0.6 pc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Multi-messenger, time-domain astronomy (LIGO, Blazar neutrino sources, LSST and Euclid synoptic surveys, GRBs, TDEs…): radio provides unique tools unlocking physics of the ‘explosive universe’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FB42C-AF62-4A7A-E390-BC4652D9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49" y="87086"/>
            <a:ext cx="3755651" cy="2571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0A595-EE16-E92B-A436-D23D3F1EB1E3}"/>
              </a:ext>
            </a:extLst>
          </p:cNvPr>
          <p:cNvSpPr txBox="1"/>
          <p:nvPr/>
        </p:nvSpPr>
        <p:spPr>
          <a:xfrm>
            <a:off x="6601097" y="-8978"/>
            <a:ext cx="1793965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GW170817 at 30 </a:t>
            </a:r>
            <a:r>
              <a:rPr lang="en-US" sz="1100" dirty="0" err="1"/>
              <a:t>Mpc</a:t>
            </a:r>
            <a:endParaRPr 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D77E02-78E6-F60E-2A0C-173C279E3CEF}"/>
              </a:ext>
            </a:extLst>
          </p:cNvPr>
          <p:cNvSpPr txBox="1"/>
          <p:nvPr/>
        </p:nvSpPr>
        <p:spPr>
          <a:xfrm>
            <a:off x="5982788" y="1645920"/>
            <a:ext cx="13672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Corsi</a:t>
            </a:r>
            <a:r>
              <a:rPr lang="en-US" dirty="0"/>
              <a:t> ea.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59F781-222F-C44D-8BBB-6D46B8F0A39E}"/>
              </a:ext>
            </a:extLst>
          </p:cNvPr>
          <p:cNvSpPr txBox="1"/>
          <p:nvPr/>
        </p:nvSpPr>
        <p:spPr>
          <a:xfrm>
            <a:off x="383176" y="374552"/>
            <a:ext cx="445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ngVLA</a:t>
            </a:r>
            <a:r>
              <a:rPr lang="en-US" sz="2000" dirty="0"/>
              <a:t> and Gravitational Wave Sources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07073D-C4FA-C0F5-FED5-F8033DF42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49" y="2554332"/>
            <a:ext cx="3621040" cy="256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28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FCBD6ED-7181-252F-B660-8FB4FAF97E59}"/>
              </a:ext>
            </a:extLst>
          </p:cNvPr>
          <p:cNvGrpSpPr/>
          <p:nvPr/>
        </p:nvGrpSpPr>
        <p:grpSpPr>
          <a:xfrm>
            <a:off x="139333" y="1098393"/>
            <a:ext cx="3176993" cy="1699322"/>
            <a:chOff x="853436" y="618304"/>
            <a:chExt cx="3176993" cy="1699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29DC83-B528-54BA-3D2B-9348A5F5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36" y="618304"/>
              <a:ext cx="3176993" cy="1699322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7CFCD9D-76B7-328F-B6B2-2705A7C461A7}"/>
                </a:ext>
              </a:extLst>
            </p:cNvPr>
            <p:cNvCxnSpPr>
              <a:cxnSpLocks/>
            </p:cNvCxnSpPr>
            <p:nvPr/>
          </p:nvCxnSpPr>
          <p:spPr>
            <a:xfrm>
              <a:off x="2167755" y="2262291"/>
              <a:ext cx="53190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7ECC55-0E45-1A3F-EAEF-2E7D6D1C5907}"/>
                </a:ext>
              </a:extLst>
            </p:cNvPr>
            <p:cNvSpPr txBox="1"/>
            <p:nvPr/>
          </p:nvSpPr>
          <p:spPr>
            <a:xfrm>
              <a:off x="1959430" y="2034695"/>
              <a:ext cx="14986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42uas = 5.6 R</a:t>
              </a:r>
              <a:r>
                <a:rPr lang="en-US" sz="1100" baseline="-250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CD7A81-065B-BE63-A988-16C391F1CB30}"/>
                </a:ext>
              </a:extLst>
            </p:cNvPr>
            <p:cNvSpPr txBox="1"/>
            <p:nvPr/>
          </p:nvSpPr>
          <p:spPr>
            <a:xfrm>
              <a:off x="853436" y="618304"/>
              <a:ext cx="1436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M87 EHT 230 GHz @ 20uas resolution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EFBE940-76CB-89B4-EE75-4708B96D5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76" y="135076"/>
            <a:ext cx="5647324" cy="285940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089B84-3A43-A35F-A3B5-6E8D9233C86A}"/>
              </a:ext>
            </a:extLst>
          </p:cNvPr>
          <p:cNvCxnSpPr>
            <a:cxnSpLocks/>
          </p:cNvCxnSpPr>
          <p:nvPr/>
        </p:nvCxnSpPr>
        <p:spPr>
          <a:xfrm flipH="1" flipV="1">
            <a:off x="2396870" y="2054811"/>
            <a:ext cx="1862432" cy="883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3C19FD-DC6F-F3FE-6387-A34959D686FF}"/>
              </a:ext>
            </a:extLst>
          </p:cNvPr>
          <p:cNvSpPr txBox="1"/>
          <p:nvPr/>
        </p:nvSpPr>
        <p:spPr>
          <a:xfrm>
            <a:off x="295113" y="61799"/>
            <a:ext cx="321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Imaging the Black Hole Disk – Jet connection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32D852-CAB2-F229-7E80-ACAC84539EFD}"/>
              </a:ext>
            </a:extLst>
          </p:cNvPr>
          <p:cNvSpPr txBox="1"/>
          <p:nvPr/>
        </p:nvSpPr>
        <p:spPr>
          <a:xfrm>
            <a:off x="1727829" y="1065004"/>
            <a:ext cx="2856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SMBH </a:t>
            </a:r>
            <a:r>
              <a:rPr lang="en-US" dirty="0">
                <a:solidFill>
                  <a:schemeClr val="bg1"/>
                </a:solidFill>
              </a:rPr>
              <a:t>= 6.5 x 10</a:t>
            </a:r>
            <a:r>
              <a:rPr lang="en-US" baseline="30000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 M</a:t>
            </a:r>
            <a:r>
              <a:rPr lang="en-US" baseline="-250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1D803D-94A8-A6C1-AB72-76D8C6CD1DBC}"/>
              </a:ext>
            </a:extLst>
          </p:cNvPr>
          <p:cNvSpPr txBox="1"/>
          <p:nvPr/>
        </p:nvSpPr>
        <p:spPr>
          <a:xfrm>
            <a:off x="7489371" y="2969449"/>
            <a:ext cx="11234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Walker + 2018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10A11A-5E82-44C3-DB64-D89FB79AD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7" y="61799"/>
            <a:ext cx="1809669" cy="12300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C3C7D0-5F61-48BB-599B-0C3F6D22E2E8}"/>
              </a:ext>
            </a:extLst>
          </p:cNvPr>
          <p:cNvSpPr txBox="1"/>
          <p:nvPr/>
        </p:nvSpPr>
        <p:spPr>
          <a:xfrm>
            <a:off x="3821987" y="101145"/>
            <a:ext cx="13019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</a:t>
            </a:r>
            <a:r>
              <a:rPr lang="en-US" baseline="-25000" dirty="0" err="1">
                <a:solidFill>
                  <a:schemeClr val="bg1"/>
                </a:solidFill>
              </a:rPr>
              <a:t>app</a:t>
            </a:r>
            <a:r>
              <a:rPr lang="en-US" dirty="0">
                <a:solidFill>
                  <a:schemeClr val="bg1"/>
                </a:solidFill>
              </a:rPr>
              <a:t> up to 6c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C4E3FE-0434-06A3-92F1-7BBD5AF0D38E}"/>
              </a:ext>
            </a:extLst>
          </p:cNvPr>
          <p:cNvSpPr txBox="1"/>
          <p:nvPr/>
        </p:nvSpPr>
        <p:spPr>
          <a:xfrm>
            <a:off x="29808" y="3009210"/>
            <a:ext cx="5228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Event Horizon Telescope  imaging of the general relativistic shadow of the SMBH in M87 and </a:t>
            </a:r>
            <a:r>
              <a:rPr lang="en-US" sz="1400" dirty="0" err="1"/>
              <a:t>Sgr</a:t>
            </a:r>
            <a:r>
              <a:rPr lang="en-US" sz="1400" dirty="0"/>
              <a:t> A* has reinvigorated interest in radio AGN and their accretion disks and relativistic jets.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GMVA 90 GHz imaging also shows ‘ring’ but 1.5x larger, plus jet on scales ~ 0.1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M87 90 GHz results open a new </a:t>
            </a:r>
            <a:r>
              <a:rPr lang="en-US" sz="1400" dirty="0" err="1"/>
              <a:t>ngVLA</a:t>
            </a:r>
            <a:r>
              <a:rPr lang="en-US" sz="1400" dirty="0"/>
              <a:t> key science program: imaging the accretion disk – jet connection  on scales ≥ 10 R</a:t>
            </a:r>
            <a:r>
              <a:rPr lang="en-US" sz="1400" baseline="-25000" dirty="0"/>
              <a:t>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6F69CF1-3FCE-1429-4691-0C8EA0C8C43B}"/>
              </a:ext>
            </a:extLst>
          </p:cNvPr>
          <p:cNvGrpSpPr/>
          <p:nvPr/>
        </p:nvGrpSpPr>
        <p:grpSpPr>
          <a:xfrm>
            <a:off x="5393389" y="2847195"/>
            <a:ext cx="3081635" cy="2151996"/>
            <a:chOff x="882273" y="528358"/>
            <a:chExt cx="3081635" cy="2151996"/>
          </a:xfrm>
        </p:grpSpPr>
        <p:pic>
          <p:nvPicPr>
            <p:cNvPr id="35" name="Picture 1">
              <a:extLst>
                <a:ext uri="{FF2B5EF4-FFF2-40B4-BE49-F238E27FC236}">
                  <a16:creationId xmlns:a16="http://schemas.microsoft.com/office/drawing/2014/main" id="{7ECBB7C4-535C-D3CF-5ED5-F5019612E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273" y="528358"/>
              <a:ext cx="2787814" cy="2151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931989-CDDB-201F-E9A8-26A51A48738B}"/>
                </a:ext>
              </a:extLst>
            </p:cNvPr>
            <p:cNvSpPr txBox="1"/>
            <p:nvPr/>
          </p:nvSpPr>
          <p:spPr>
            <a:xfrm>
              <a:off x="882273" y="2380272"/>
              <a:ext cx="125307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Lu et al. 2023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396BCB-7CCE-2257-6E13-8BC36F306C3C}"/>
                </a:ext>
              </a:extLst>
            </p:cNvPr>
            <p:cNvSpPr txBox="1"/>
            <p:nvPr/>
          </p:nvSpPr>
          <p:spPr>
            <a:xfrm>
              <a:off x="1062237" y="534677"/>
              <a:ext cx="290167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90 GHz GMVA @ 40uas: R ~ 8.4 R</a:t>
              </a:r>
              <a:r>
                <a:rPr lang="en-US" baseline="-250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8A94C25-5F15-52C0-A471-D820954A3F7E}"/>
                </a:ext>
              </a:extLst>
            </p:cNvPr>
            <p:cNvSpPr/>
            <p:nvPr/>
          </p:nvSpPr>
          <p:spPr>
            <a:xfrm>
              <a:off x="1140404" y="1521817"/>
              <a:ext cx="157174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DF77A06-457B-20BA-6FA4-90B1E4468C6C}"/>
                </a:ext>
              </a:extLst>
            </p:cNvPr>
            <p:cNvSpPr txBox="1"/>
            <p:nvPr/>
          </p:nvSpPr>
          <p:spPr>
            <a:xfrm>
              <a:off x="1026004" y="1433323"/>
              <a:ext cx="55734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50uas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E4DAEBA-F3EB-A917-4414-99130B402410}"/>
              </a:ext>
            </a:extLst>
          </p:cNvPr>
          <p:cNvSpPr txBox="1"/>
          <p:nvPr/>
        </p:nvSpPr>
        <p:spPr>
          <a:xfrm>
            <a:off x="7584917" y="1856510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Walker + 2018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514992-E863-724B-F0A7-01BED5BA5830}"/>
              </a:ext>
            </a:extLst>
          </p:cNvPr>
          <p:cNvSpPr txBox="1"/>
          <p:nvPr/>
        </p:nvSpPr>
        <p:spPr>
          <a:xfrm>
            <a:off x="7294613" y="4745275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0.5mas</a:t>
            </a:r>
          </a:p>
        </p:txBody>
      </p:sp>
    </p:spTree>
    <p:extLst>
      <p:ext uri="{BB962C8B-B14F-4D97-AF65-F5344CB8AC3E}">
        <p14:creationId xmlns:p14="http://schemas.microsoft.com/office/powerpoint/2010/main" val="3077255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2D8D7CE-5CBC-B6E3-9E16-DA78A1CA2A30}"/>
              </a:ext>
            </a:extLst>
          </p:cNvPr>
          <p:cNvGrpSpPr/>
          <p:nvPr/>
        </p:nvGrpSpPr>
        <p:grpSpPr>
          <a:xfrm>
            <a:off x="4227655" y="606514"/>
            <a:ext cx="4759590" cy="2354396"/>
            <a:chOff x="799733" y="625430"/>
            <a:chExt cx="7626565" cy="36335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47FF37-6BD5-D223-EC9E-7DC7563FD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733" y="625430"/>
              <a:ext cx="3629795" cy="36335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F03C8E-EC38-52C0-5CEA-2523CC79F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6491" y="625430"/>
              <a:ext cx="3629807" cy="36335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2F7812-0BE3-48FC-C638-711C7B478776}"/>
                </a:ext>
              </a:extLst>
            </p:cNvPr>
            <p:cNvSpPr txBox="1"/>
            <p:nvPr/>
          </p:nvSpPr>
          <p:spPr>
            <a:xfrm>
              <a:off x="1045044" y="646998"/>
              <a:ext cx="996464" cy="441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ngEHT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3E1DB1-A424-F5F5-3E0F-BD715AB2BE36}"/>
                </a:ext>
              </a:extLst>
            </p:cNvPr>
            <p:cNvSpPr txBox="1"/>
            <p:nvPr/>
          </p:nvSpPr>
          <p:spPr>
            <a:xfrm>
              <a:off x="5107405" y="625430"/>
              <a:ext cx="1477550" cy="735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ngEHT</a:t>
              </a:r>
              <a:r>
                <a:rPr lang="en-US" sz="1200" dirty="0">
                  <a:solidFill>
                    <a:schemeClr val="bg1"/>
                  </a:solidFill>
                </a:rPr>
                <a:t> + </a:t>
              </a:r>
              <a:r>
                <a:rPr lang="en-US" sz="1200" dirty="0" err="1">
                  <a:solidFill>
                    <a:schemeClr val="bg1"/>
                  </a:solidFill>
                </a:rPr>
                <a:t>ngVLA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3EE5DF4-0F1A-01A8-4091-D0741D713EC9}"/>
                </a:ext>
              </a:extLst>
            </p:cNvPr>
            <p:cNvSpPr txBox="1"/>
            <p:nvPr/>
          </p:nvSpPr>
          <p:spPr>
            <a:xfrm>
              <a:off x="3176325" y="3562373"/>
              <a:ext cx="1383607" cy="41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GLT-Chile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A43EA9-508B-7F30-CE12-0D8B9529A57F}"/>
                </a:ext>
              </a:extLst>
            </p:cNvPr>
            <p:cNvSpPr txBox="1"/>
            <p:nvPr/>
          </p:nvSpPr>
          <p:spPr>
            <a:xfrm>
              <a:off x="3496397" y="2724930"/>
              <a:ext cx="1235778" cy="41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HI-Euro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EDF913-C03D-7BA0-4445-36B6681EC939}"/>
                </a:ext>
              </a:extLst>
            </p:cNvPr>
            <p:cNvSpPr txBox="1"/>
            <p:nvPr/>
          </p:nvSpPr>
          <p:spPr>
            <a:xfrm>
              <a:off x="3606430" y="660864"/>
              <a:ext cx="996464" cy="68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US-Africa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60D6AEC-F327-497F-34F3-19CE3959A6AA}"/>
              </a:ext>
            </a:extLst>
          </p:cNvPr>
          <p:cNvSpPr txBox="1"/>
          <p:nvPr/>
        </p:nvSpPr>
        <p:spPr>
          <a:xfrm>
            <a:off x="6807172" y="2936697"/>
            <a:ext cx="2336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86 GHz w. 10 GHz bandwidth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12hr synthesis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AE3D16-9357-EDE3-1464-86FD08213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3" y="533908"/>
            <a:ext cx="3927222" cy="21269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8C2FDD-E7FA-FE81-2405-273461F41723}"/>
              </a:ext>
            </a:extLst>
          </p:cNvPr>
          <p:cNvSpPr txBox="1"/>
          <p:nvPr/>
        </p:nvSpPr>
        <p:spPr>
          <a:xfrm>
            <a:off x="2981582" y="92121"/>
            <a:ext cx="4757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ngEHT</a:t>
            </a:r>
            <a:r>
              <a:rPr lang="en-US" sz="2000" dirty="0"/>
              <a:t> vs. </a:t>
            </a:r>
            <a:r>
              <a:rPr lang="en-US" sz="2000" dirty="0" err="1"/>
              <a:t>ngEHT</a:t>
            </a:r>
            <a:r>
              <a:rPr lang="en-US" sz="2000" dirty="0"/>
              <a:t> + </a:t>
            </a:r>
            <a:r>
              <a:rPr lang="en-US" sz="2000" dirty="0" err="1"/>
              <a:t>ngVLA</a:t>
            </a:r>
            <a:r>
              <a:rPr lang="en-US" sz="2000" dirty="0"/>
              <a:t> at 90 GHz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4410F8-5523-834C-D71A-EE1739C658EE}"/>
              </a:ext>
            </a:extLst>
          </p:cNvPr>
          <p:cNvSpPr txBox="1"/>
          <p:nvPr/>
        </p:nvSpPr>
        <p:spPr>
          <a:xfrm>
            <a:off x="156755" y="2360804"/>
            <a:ext cx="161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ngEHT</a:t>
            </a:r>
            <a:endParaRPr lang="en-US" sz="1200" dirty="0"/>
          </a:p>
          <a:p>
            <a:r>
              <a:rPr lang="en-US" sz="1200" dirty="0" err="1"/>
              <a:t>Doeleman</a:t>
            </a:r>
            <a:r>
              <a:rPr lang="en-US" sz="1200" dirty="0"/>
              <a:t> + 2023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C2A69-AE38-7EE9-8539-0DBB09EEBC49}"/>
              </a:ext>
            </a:extLst>
          </p:cNvPr>
          <p:cNvSpPr txBox="1"/>
          <p:nvPr/>
        </p:nvSpPr>
        <p:spPr>
          <a:xfrm>
            <a:off x="1305842" y="3171157"/>
            <a:ext cx="711534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Adding </a:t>
            </a:r>
            <a:r>
              <a:rPr lang="en-US" sz="1600" dirty="0" err="1"/>
              <a:t>ngVLA</a:t>
            </a:r>
            <a:r>
              <a:rPr lang="en-US" sz="1600" dirty="0"/>
              <a:t> increases total collecting area by factor ~ 4.5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Much better </a:t>
            </a:r>
            <a:r>
              <a:rPr lang="en-US" sz="1600" dirty="0" err="1"/>
              <a:t>uv</a:t>
            </a:r>
            <a:r>
              <a:rPr lang="en-US" sz="1600" dirty="0"/>
              <a:t>-coverage baselines &lt;= 6000 km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Much improved calibration capabilities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Mitigate calibration error susceptibility (∝ 1/</a:t>
            </a:r>
            <a:r>
              <a:rPr lang="en-US" sz="1600" dirty="0" err="1"/>
              <a:t>N</a:t>
            </a:r>
            <a:r>
              <a:rPr lang="en-US" sz="1600" baseline="-25000" dirty="0" err="1"/>
              <a:t>ant</a:t>
            </a:r>
            <a:r>
              <a:rPr lang="en-US" sz="1600" dirty="0"/>
              <a:t>, for full cross-correlation)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Major improvement in sensitivity and </a:t>
            </a:r>
            <a:r>
              <a:rPr lang="en-US" sz="1600" dirty="0" err="1"/>
              <a:t>uv</a:t>
            </a:r>
            <a:r>
              <a:rPr lang="en-US" sz="1600" dirty="0"/>
              <a:t>-coverage for space VLBI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9230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9618A96-8030-E992-5861-65D4B1CAB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37" y="2753506"/>
            <a:ext cx="4306207" cy="2383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4C8A3-68D9-59CB-3658-43D1A6D01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670" y="2570044"/>
            <a:ext cx="1200784" cy="11005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5CAC44-1550-45E7-D2D3-6F266AF66515}"/>
              </a:ext>
            </a:extLst>
          </p:cNvPr>
          <p:cNvSpPr txBox="1"/>
          <p:nvPr/>
        </p:nvSpPr>
        <p:spPr>
          <a:xfrm>
            <a:off x="7778536" y="4236000"/>
            <a:ext cx="1340371" cy="5309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ngVLA</a:t>
            </a:r>
            <a:r>
              <a:rPr lang="en-US" sz="1050" dirty="0">
                <a:solidFill>
                  <a:schemeClr val="bg1"/>
                </a:solidFill>
              </a:rPr>
              <a:t> + </a:t>
            </a:r>
            <a:r>
              <a:rPr lang="en-US" sz="1050" dirty="0" err="1">
                <a:solidFill>
                  <a:schemeClr val="bg1"/>
                </a:solidFill>
              </a:rPr>
              <a:t>ngEHT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  <a:p>
            <a:r>
              <a:rPr lang="en-US" sz="900" dirty="0">
                <a:solidFill>
                  <a:schemeClr val="bg1"/>
                </a:solidFill>
              </a:rPr>
              <a:t>FWHM = 54x46uas </a:t>
            </a:r>
          </a:p>
          <a:p>
            <a:r>
              <a:rPr lang="en-US" sz="900" dirty="0">
                <a:solidFill>
                  <a:schemeClr val="bg1"/>
                </a:solidFill>
              </a:rPr>
              <a:t>rms = 5.8 </a:t>
            </a:r>
            <a:r>
              <a:rPr lang="en-US" sz="900" dirty="0" err="1">
                <a:solidFill>
                  <a:schemeClr val="bg1"/>
                </a:solidFill>
              </a:rPr>
              <a:t>uJy</a:t>
            </a:r>
            <a:r>
              <a:rPr lang="en-US" sz="900" dirty="0">
                <a:solidFill>
                  <a:schemeClr val="bg1"/>
                </a:solidFill>
              </a:rPr>
              <a:t>/bm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F59456-DFA0-09A6-5F61-08BA1CE79111}"/>
              </a:ext>
            </a:extLst>
          </p:cNvPr>
          <p:cNvSpPr txBox="1"/>
          <p:nvPr/>
        </p:nvSpPr>
        <p:spPr>
          <a:xfrm>
            <a:off x="882273" y="2348557"/>
            <a:ext cx="12530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 et al. 2023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CC5442-CE63-BA0B-BE21-CA7744D768F6}"/>
              </a:ext>
            </a:extLst>
          </p:cNvPr>
          <p:cNvSpPr txBox="1"/>
          <p:nvPr/>
        </p:nvSpPr>
        <p:spPr>
          <a:xfrm>
            <a:off x="882272" y="553015"/>
            <a:ext cx="27878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M87 90 GHz GMVA @ 40uas: R ~ 8 R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6552AC-C694-13C3-988D-C713A4D764F1}"/>
              </a:ext>
            </a:extLst>
          </p:cNvPr>
          <p:cNvGrpSpPr/>
          <p:nvPr/>
        </p:nvGrpSpPr>
        <p:grpSpPr>
          <a:xfrm>
            <a:off x="4820188" y="34836"/>
            <a:ext cx="4427952" cy="2485995"/>
            <a:chOff x="74618" y="2635784"/>
            <a:chExt cx="4427952" cy="248599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AA39F10-FC99-3932-E657-C3D222487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18" y="2793521"/>
              <a:ext cx="4121450" cy="23282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A6DC38-FAFD-FF34-AFFF-71FABE21EDBE}"/>
                </a:ext>
              </a:extLst>
            </p:cNvPr>
            <p:cNvSpPr txBox="1"/>
            <p:nvPr/>
          </p:nvSpPr>
          <p:spPr>
            <a:xfrm>
              <a:off x="2983123" y="4169024"/>
              <a:ext cx="1519447" cy="530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 err="1">
                  <a:solidFill>
                    <a:schemeClr val="bg1"/>
                  </a:solidFill>
                </a:rPr>
                <a:t>ngEHT</a:t>
              </a:r>
              <a:r>
                <a:rPr lang="en-US" sz="105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900" dirty="0">
                  <a:solidFill>
                    <a:schemeClr val="bg1"/>
                  </a:solidFill>
                </a:rPr>
                <a:t>FWHM = 52x45uas </a:t>
              </a:r>
            </a:p>
            <a:p>
              <a:r>
                <a:rPr lang="en-US" sz="900" dirty="0">
                  <a:solidFill>
                    <a:schemeClr val="bg1"/>
                  </a:solidFill>
                </a:rPr>
                <a:t>rms = 20 </a:t>
              </a:r>
              <a:r>
                <a:rPr lang="en-US" sz="900" dirty="0" err="1">
                  <a:solidFill>
                    <a:schemeClr val="bg1"/>
                  </a:solidFill>
                </a:rPr>
                <a:t>uJy</a:t>
              </a:r>
              <a:r>
                <a:rPr lang="en-US" sz="900" dirty="0">
                  <a:solidFill>
                    <a:schemeClr val="bg1"/>
                  </a:solidFill>
                </a:rPr>
                <a:t>/bm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007E01-DCD0-5672-3BD0-6F96BCE3F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919" y="2635784"/>
              <a:ext cx="1122432" cy="108408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4455B4-E93B-99BE-BC59-0136F57B392F}"/>
              </a:ext>
            </a:extLst>
          </p:cNvPr>
          <p:cNvGrpSpPr/>
          <p:nvPr/>
        </p:nvGrpSpPr>
        <p:grpSpPr>
          <a:xfrm>
            <a:off x="122656" y="472027"/>
            <a:ext cx="4483161" cy="2683567"/>
            <a:chOff x="4715137" y="69939"/>
            <a:chExt cx="4492871" cy="268356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1AE6A5-7292-8B6D-423B-B72B6B0CC7D5}"/>
                </a:ext>
              </a:extLst>
            </p:cNvPr>
            <p:cNvGrpSpPr/>
            <p:nvPr/>
          </p:nvGrpSpPr>
          <p:grpSpPr>
            <a:xfrm>
              <a:off x="4715137" y="69939"/>
              <a:ext cx="4492871" cy="2683567"/>
              <a:chOff x="5528509" y="67067"/>
              <a:chExt cx="3695947" cy="212985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8BBD3CC-0B5F-F078-ACE5-AC139E0A9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8509" y="113161"/>
                <a:ext cx="3485794" cy="199652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832852-0C00-4555-4845-C7C39FC3C5A5}"/>
                  </a:ext>
                </a:extLst>
              </p:cNvPr>
              <p:cNvSpPr txBox="1"/>
              <p:nvPr/>
            </p:nvSpPr>
            <p:spPr>
              <a:xfrm>
                <a:off x="7029397" y="1414637"/>
                <a:ext cx="1838528" cy="317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90 GHz Model: 64uas ring + scaled Walker 43 GHz VLBA Jet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562B44-F4B2-2356-8046-65B57586CF05}"/>
                  </a:ext>
                </a:extLst>
              </p:cNvPr>
              <p:cNvSpPr txBox="1"/>
              <p:nvPr/>
            </p:nvSpPr>
            <p:spPr>
              <a:xfrm>
                <a:off x="7385928" y="1827590"/>
                <a:ext cx="1838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Factor 2 contours x 20uJy/beam</a:t>
                </a:r>
              </a:p>
              <a:p>
                <a:endParaRPr lang="en-US" sz="900" dirty="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AD9A12E-8593-0D8F-FD25-804202FBC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9935" y="67067"/>
                <a:ext cx="737681" cy="635333"/>
              </a:xfrm>
              <a:prstGeom prst="rect">
                <a:avLst/>
              </a:prstGeom>
            </p:spPr>
          </p:pic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52496E9-2331-9074-6D90-F82DCC008E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08775" y="627608"/>
                <a:ext cx="1" cy="6943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5FE0053-75E0-E114-9BC1-B24C88634BA8}"/>
                </a:ext>
              </a:extLst>
            </p:cNvPr>
            <p:cNvCxnSpPr>
              <a:cxnSpLocks/>
            </p:cNvCxnSpPr>
            <p:nvPr/>
          </p:nvCxnSpPr>
          <p:spPr>
            <a:xfrm>
              <a:off x="5432820" y="217715"/>
              <a:ext cx="25387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A4D98A-3035-AE94-6237-3FB14B66332E}"/>
                </a:ext>
              </a:extLst>
            </p:cNvPr>
            <p:cNvSpPr txBox="1"/>
            <p:nvPr/>
          </p:nvSpPr>
          <p:spPr>
            <a:xfrm>
              <a:off x="5367240" y="70434"/>
              <a:ext cx="55734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64uas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16B8BF9-480C-2E02-3416-4628CE467C1A}"/>
              </a:ext>
            </a:extLst>
          </p:cNvPr>
          <p:cNvSpPr txBox="1"/>
          <p:nvPr/>
        </p:nvSpPr>
        <p:spPr>
          <a:xfrm>
            <a:off x="86555" y="2765814"/>
            <a:ext cx="4362503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3.5x lower noise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Bright sources 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Comparable imaging on longest baselines (&lt; 0.1mas) 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Much better imaging for structure on scales &gt; 0.5mas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Faint sources: Much greater sensitivity on all scales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D1F235-0730-F367-4469-E0964CD57BA2}"/>
              </a:ext>
            </a:extLst>
          </p:cNvPr>
          <p:cNvSpPr txBox="1"/>
          <p:nvPr/>
        </p:nvSpPr>
        <p:spPr>
          <a:xfrm>
            <a:off x="1171711" y="43835"/>
            <a:ext cx="3152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M87 90 GHz simulations</a:t>
            </a:r>
          </a:p>
        </p:txBody>
      </p:sp>
    </p:spTree>
    <p:extLst>
      <p:ext uri="{BB962C8B-B14F-4D97-AF65-F5344CB8AC3E}">
        <p14:creationId xmlns:p14="http://schemas.microsoft.com/office/powerpoint/2010/main" val="3081005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192" y="-26097"/>
            <a:ext cx="7000059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Deep Fields in three dimensions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D46967-8C06-5D4D-B141-2708621CC2AA}"/>
              </a:ext>
            </a:extLst>
          </p:cNvPr>
          <p:cNvGrpSpPr/>
          <p:nvPr/>
        </p:nvGrpSpPr>
        <p:grpSpPr>
          <a:xfrm>
            <a:off x="104720" y="1759532"/>
            <a:ext cx="3138012" cy="2232274"/>
            <a:chOff x="3796193" y="860840"/>
            <a:chExt cx="2895451" cy="176471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26B0EA-7099-B54F-8916-62D87C860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193" y="860840"/>
              <a:ext cx="2895451" cy="176471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06E848-A95C-0A41-BE60-3B0E9F08F664}"/>
                </a:ext>
              </a:extLst>
            </p:cNvPr>
            <p:cNvSpPr txBox="1"/>
            <p:nvPr/>
          </p:nvSpPr>
          <p:spPr>
            <a:xfrm>
              <a:off x="4082363" y="2160353"/>
              <a:ext cx="2413978" cy="2189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HST UDF ~ 5000 galaxies over ~ 5’ field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2FA96BD-5DBB-6046-A360-104F77AE14EF}"/>
              </a:ext>
            </a:extLst>
          </p:cNvPr>
          <p:cNvGrpSpPr/>
          <p:nvPr/>
        </p:nvGrpSpPr>
        <p:grpSpPr>
          <a:xfrm>
            <a:off x="6025076" y="1772716"/>
            <a:ext cx="3022599" cy="2234392"/>
            <a:chOff x="3796193" y="2652109"/>
            <a:chExt cx="2895451" cy="17663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71AAA53-900A-8E42-8D70-5E774244B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193" y="2653783"/>
              <a:ext cx="2895451" cy="176471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824822-6B71-8546-8C9A-E464A164B400}"/>
                </a:ext>
              </a:extLst>
            </p:cNvPr>
            <p:cNvSpPr txBox="1"/>
            <p:nvPr/>
          </p:nvSpPr>
          <p:spPr>
            <a:xfrm>
              <a:off x="4392378" y="2652109"/>
              <a:ext cx="1904624" cy="2189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ngVLA</a:t>
              </a:r>
              <a:r>
                <a:rPr lang="en-US" sz="1200" dirty="0">
                  <a:solidFill>
                    <a:schemeClr val="bg1"/>
                  </a:solidFill>
                </a:rPr>
                <a:t> ~ 3000 CO galaxies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6EAA16F-1B35-5347-96B3-4AC4FC1A5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729" y="1757415"/>
            <a:ext cx="2117799" cy="223227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BBC186-1941-F144-9686-7F38AE30A81A}"/>
              </a:ext>
            </a:extLst>
          </p:cNvPr>
          <p:cNvSpPr txBox="1"/>
          <p:nvPr/>
        </p:nvSpPr>
        <p:spPr>
          <a:xfrm>
            <a:off x="1036322" y="4219418"/>
            <a:ext cx="743445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10x sensitivity + 2.5x bandwidth =&gt; 100-fold increase in CO detection rate over VLA,  ALMA =&gt; </a:t>
            </a:r>
            <a:r>
              <a:rPr lang="en-US" sz="1600" i="1" dirty="0">
                <a:latin typeface="Times New Roman"/>
                <a:cs typeface="Times New Roman"/>
              </a:rPr>
              <a:t>Galaxy counts in CO ~ deepest optical fields, with redshifts!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DF81C-6710-1F41-965E-1596C4A3FDB9}"/>
              </a:ext>
            </a:extLst>
          </p:cNvPr>
          <p:cNvSpPr txBox="1"/>
          <p:nvPr/>
        </p:nvSpPr>
        <p:spPr>
          <a:xfrm>
            <a:off x="3637832" y="1755298"/>
            <a:ext cx="1868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ASPECS ALMA 200 </a:t>
            </a:r>
            <a:r>
              <a:rPr lang="en-US" sz="1100" dirty="0" err="1">
                <a:solidFill>
                  <a:schemeClr val="bg1"/>
                </a:solidFill>
              </a:rPr>
              <a:t>hrs</a:t>
            </a:r>
            <a:r>
              <a:rPr lang="en-US" sz="1100" dirty="0">
                <a:solidFill>
                  <a:schemeClr val="bg1"/>
                </a:solidFill>
              </a:rPr>
              <a:t>: 36 CO galaxies z ~ 1 to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E1CCD-6E6A-8A2B-107F-D6372FF55CFD}"/>
              </a:ext>
            </a:extLst>
          </p:cNvPr>
          <p:cNvSpPr txBox="1"/>
          <p:nvPr/>
        </p:nvSpPr>
        <p:spPr>
          <a:xfrm>
            <a:off x="3194384" y="782449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Revealing the ‘missing half’ of galaxy formation: the molecular gas = fuel for star 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41DBD-B412-ED41-B0F3-FA52E0F2E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" y="-8878"/>
            <a:ext cx="2579711" cy="166900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680CC2-934E-4C21-AC4D-DB9A26E03FCB}"/>
              </a:ext>
            </a:extLst>
          </p:cNvPr>
          <p:cNvCxnSpPr/>
          <p:nvPr/>
        </p:nvCxnSpPr>
        <p:spPr>
          <a:xfrm flipH="1" flipV="1">
            <a:off x="1411550" y="968075"/>
            <a:ext cx="142043" cy="12181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247710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the Dense Gas History of the Universe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7214B9-B4CF-6C4D-B40A-5025B69EC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83" y="1073511"/>
            <a:ext cx="4164415" cy="28659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F88E9A-DA11-2A4E-8D15-946872D16DA8}"/>
              </a:ext>
            </a:extLst>
          </p:cNvPr>
          <p:cNvSpPr txBox="1"/>
          <p:nvPr/>
        </p:nvSpPr>
        <p:spPr>
          <a:xfrm>
            <a:off x="1702221" y="4109117"/>
            <a:ext cx="6138660" cy="710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Precise measurement of Dense Gas History of Universe</a:t>
            </a:r>
          </a:p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kpc-scale imaging of gas dynamics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C2537-BF52-7A45-B88E-5B599FF16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37469"/>
            <a:ext cx="4426882" cy="1936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A24D1D-AF92-28E9-DBFD-759053586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52" y="2812261"/>
            <a:ext cx="1224066" cy="12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60EB6-0FA6-D946-88E2-81D76822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D3DE0-C102-5543-9941-6B5E1BE3C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98" y="900924"/>
            <a:ext cx="1600200" cy="7955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7B7BD4-F575-F24C-B0B4-3535B1C37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061" y="460758"/>
            <a:ext cx="1090103" cy="10657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F8979A-4EA6-4844-94FD-8DA02BCF2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550" y="1526522"/>
            <a:ext cx="1719578" cy="96188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E8653A0-D30E-8D4B-B45A-5EC13799BAF7}"/>
              </a:ext>
            </a:extLst>
          </p:cNvPr>
          <p:cNvSpPr txBox="1"/>
          <p:nvPr/>
        </p:nvSpPr>
        <p:spPr>
          <a:xfrm>
            <a:off x="3204054" y="-20134"/>
            <a:ext cx="2213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Timeline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E4724A6-B61A-444E-B5B1-B82ED76823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926" y="1670150"/>
            <a:ext cx="1234780" cy="8198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30FD5C-9083-5446-B946-DBD8BCDDB8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425" y="1652438"/>
            <a:ext cx="1219073" cy="8094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6035529-0226-CE47-A073-DE6CADD51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690" y="439947"/>
            <a:ext cx="1462865" cy="118211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CBAA3E-B2C1-3144-B710-FB298A265C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313" y="1703250"/>
            <a:ext cx="1591056" cy="74556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5FFBB42-63CD-154A-94FB-6A9DABF56A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05" y="421760"/>
            <a:ext cx="1710023" cy="876934"/>
          </a:xfrm>
          <a:prstGeom prst="rect">
            <a:avLst/>
          </a:prstGeom>
        </p:spPr>
      </p:pic>
      <p:pic>
        <p:nvPicPr>
          <p:cNvPr id="37" name="Grafik 5">
            <a:extLst>
              <a:ext uri="{FF2B5EF4-FFF2-40B4-BE49-F238E27FC236}">
                <a16:creationId xmlns:a16="http://schemas.microsoft.com/office/drawing/2014/main" id="{805ACA5F-E611-D34C-8033-CBA478B684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386" y="679215"/>
            <a:ext cx="1902391" cy="1897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E5028-AADF-CCC6-D200-D0AB3C30EB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2" y="1747279"/>
            <a:ext cx="774778" cy="73567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AF6C243-4B3C-9531-9761-53433C088C36}"/>
              </a:ext>
            </a:extLst>
          </p:cNvPr>
          <p:cNvGrpSpPr/>
          <p:nvPr/>
        </p:nvGrpSpPr>
        <p:grpSpPr>
          <a:xfrm>
            <a:off x="-21569" y="2506952"/>
            <a:ext cx="9486030" cy="1658338"/>
            <a:chOff x="-92593" y="2844850"/>
            <a:chExt cx="9486030" cy="1658338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2034DC8-C095-B144-BBF1-1A14C7DAF3B0}"/>
                </a:ext>
              </a:extLst>
            </p:cNvPr>
            <p:cNvCxnSpPr>
              <a:cxnSpLocks/>
            </p:cNvCxnSpPr>
            <p:nvPr/>
          </p:nvCxnSpPr>
          <p:spPr>
            <a:xfrm>
              <a:off x="1352604" y="3115961"/>
              <a:ext cx="0" cy="11079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2702BDD-C0F4-0943-A343-A392C9C796C5}"/>
                </a:ext>
              </a:extLst>
            </p:cNvPr>
            <p:cNvCxnSpPr>
              <a:cxnSpLocks/>
            </p:cNvCxnSpPr>
            <p:nvPr/>
          </p:nvCxnSpPr>
          <p:spPr>
            <a:xfrm>
              <a:off x="601335" y="3144932"/>
              <a:ext cx="0" cy="1377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EC0A24-5DE8-6848-9677-52B3227A5C5A}"/>
                </a:ext>
              </a:extLst>
            </p:cNvPr>
            <p:cNvSpPr txBox="1"/>
            <p:nvPr/>
          </p:nvSpPr>
          <p:spPr>
            <a:xfrm>
              <a:off x="-33650" y="2844850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7535E0-E039-D042-B53F-52839E5CC729}"/>
                </a:ext>
              </a:extLst>
            </p:cNvPr>
            <p:cNvSpPr txBox="1"/>
            <p:nvPr/>
          </p:nvSpPr>
          <p:spPr>
            <a:xfrm>
              <a:off x="947816" y="2844850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9D9AF8-3F67-B74F-8C52-9AB2D331EF30}"/>
                </a:ext>
              </a:extLst>
            </p:cNvPr>
            <p:cNvSpPr txBox="1"/>
            <p:nvPr/>
          </p:nvSpPr>
          <p:spPr>
            <a:xfrm>
              <a:off x="5338705" y="2850565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2029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845D696-A484-B145-8B55-F3E6195BF1DA}"/>
                </a:ext>
              </a:extLst>
            </p:cNvPr>
            <p:cNvSpPr txBox="1"/>
            <p:nvPr/>
          </p:nvSpPr>
          <p:spPr>
            <a:xfrm>
              <a:off x="7865028" y="2844850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2035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CD44B50-A103-9847-B461-17AE8311722A}"/>
                </a:ext>
              </a:extLst>
            </p:cNvPr>
            <p:cNvSpPr/>
            <p:nvPr/>
          </p:nvSpPr>
          <p:spPr>
            <a:xfrm>
              <a:off x="-92593" y="3625564"/>
              <a:ext cx="115214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Science Book</a:t>
              </a:r>
            </a:p>
            <a:p>
              <a:r>
                <a:rPr lang="en-US" dirty="0"/>
                <a:t>Ref. Design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6D9A641-49F7-334D-A018-05AF0B49E339}"/>
                </a:ext>
              </a:extLst>
            </p:cNvPr>
            <p:cNvSpPr/>
            <p:nvPr/>
          </p:nvSpPr>
          <p:spPr>
            <a:xfrm>
              <a:off x="823242" y="4203106"/>
              <a:ext cx="2363750" cy="30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Astro2020 Report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B5240F0-9F2C-C743-83EB-5517BF719182}"/>
                </a:ext>
              </a:extLst>
            </p:cNvPr>
            <p:cNvSpPr/>
            <p:nvPr/>
          </p:nvSpPr>
          <p:spPr>
            <a:xfrm>
              <a:off x="1345251" y="3707223"/>
              <a:ext cx="151583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NSF development funds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8D49F6A-720F-6842-880F-5BC30EA37C48}"/>
                </a:ext>
              </a:extLst>
            </p:cNvPr>
            <p:cNvSpPr/>
            <p:nvPr/>
          </p:nvSpPr>
          <p:spPr>
            <a:xfrm>
              <a:off x="1949744" y="3248628"/>
              <a:ext cx="16678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Prototype antenna at VLA Site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720A78C-AA21-AC44-A375-A081C8EE5796}"/>
                </a:ext>
              </a:extLst>
            </p:cNvPr>
            <p:cNvSpPr/>
            <p:nvPr/>
          </p:nvSpPr>
          <p:spPr>
            <a:xfrm>
              <a:off x="3648907" y="3207849"/>
              <a:ext cx="1090042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Construction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F9FA14F-277F-9A43-8259-F7DD3468DE2B}"/>
                </a:ext>
              </a:extLst>
            </p:cNvPr>
            <p:cNvSpPr/>
            <p:nvPr/>
          </p:nvSpPr>
          <p:spPr>
            <a:xfrm>
              <a:off x="5164204" y="3244365"/>
              <a:ext cx="212632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Early Science Operations </a:t>
              </a:r>
              <a:br>
                <a:rPr lang="en-US" dirty="0"/>
              </a:br>
              <a:r>
                <a:rPr lang="en-US" dirty="0"/>
                <a:t>(&gt; VLA capabilities)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63A6A94-3947-0D47-A9E5-1B217A10C35F}"/>
                </a:ext>
              </a:extLst>
            </p:cNvPr>
            <p:cNvSpPr/>
            <p:nvPr/>
          </p:nvSpPr>
          <p:spPr>
            <a:xfrm>
              <a:off x="7790050" y="3466419"/>
              <a:ext cx="160338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Full Science Operations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7E48420-AA5B-1B48-AD85-A3F3B19C0660}"/>
                </a:ext>
              </a:extLst>
            </p:cNvPr>
            <p:cNvSpPr/>
            <p:nvPr/>
          </p:nvSpPr>
          <p:spPr>
            <a:xfrm>
              <a:off x="3034084" y="3588580"/>
              <a:ext cx="1342575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NSF/MREFC FDR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C93BA7B-48A8-3A41-B033-625541C4709C}"/>
                </a:ext>
              </a:extLst>
            </p:cNvPr>
            <p:cNvCxnSpPr>
              <a:cxnSpLocks/>
            </p:cNvCxnSpPr>
            <p:nvPr/>
          </p:nvCxnSpPr>
          <p:spPr>
            <a:xfrm>
              <a:off x="1610175" y="3137514"/>
              <a:ext cx="0" cy="55258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9EB41DA-E2CE-4741-8EE6-FF82335EBFEE}"/>
                </a:ext>
              </a:extLst>
            </p:cNvPr>
            <p:cNvCxnSpPr>
              <a:cxnSpLocks/>
            </p:cNvCxnSpPr>
            <p:nvPr/>
          </p:nvCxnSpPr>
          <p:spPr>
            <a:xfrm>
              <a:off x="2636088" y="3094626"/>
              <a:ext cx="0" cy="1377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EBA5AE4-6273-2E47-AD3D-932D1B36764A}"/>
                </a:ext>
              </a:extLst>
            </p:cNvPr>
            <p:cNvCxnSpPr>
              <a:cxnSpLocks/>
            </p:cNvCxnSpPr>
            <p:nvPr/>
          </p:nvCxnSpPr>
          <p:spPr>
            <a:xfrm>
              <a:off x="3827296" y="3109550"/>
              <a:ext cx="0" cy="1377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C517ABE-D747-464C-8E72-9BDE22936690}"/>
                </a:ext>
              </a:extLst>
            </p:cNvPr>
            <p:cNvCxnSpPr>
              <a:cxnSpLocks/>
            </p:cNvCxnSpPr>
            <p:nvPr/>
          </p:nvCxnSpPr>
          <p:spPr>
            <a:xfrm>
              <a:off x="3610424" y="3094626"/>
              <a:ext cx="0" cy="4633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17D4FF0-0DFA-6749-8596-CFB04FC93AE8}"/>
                </a:ext>
              </a:extLst>
            </p:cNvPr>
            <p:cNvCxnSpPr>
              <a:cxnSpLocks/>
            </p:cNvCxnSpPr>
            <p:nvPr/>
          </p:nvCxnSpPr>
          <p:spPr>
            <a:xfrm>
              <a:off x="5877423" y="3098687"/>
              <a:ext cx="0" cy="1377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E2A38C6-7DBE-FC44-BBE7-0DAF7951BAA7}"/>
                </a:ext>
              </a:extLst>
            </p:cNvPr>
            <p:cNvCxnSpPr>
              <a:cxnSpLocks/>
            </p:cNvCxnSpPr>
            <p:nvPr/>
          </p:nvCxnSpPr>
          <p:spPr>
            <a:xfrm>
              <a:off x="8256573" y="3099500"/>
              <a:ext cx="0" cy="41735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36174F-D19F-3E4A-9CD9-5F1D28768B2C}"/>
                </a:ext>
              </a:extLst>
            </p:cNvPr>
            <p:cNvSpPr txBox="1"/>
            <p:nvPr/>
          </p:nvSpPr>
          <p:spPr>
            <a:xfrm>
              <a:off x="1971536" y="2844850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2023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F2EF9BB-A9FA-5145-87A8-1790812DE079}"/>
                </a:ext>
              </a:extLst>
            </p:cNvPr>
            <p:cNvCxnSpPr>
              <a:cxnSpLocks/>
            </p:cNvCxnSpPr>
            <p:nvPr/>
          </p:nvCxnSpPr>
          <p:spPr>
            <a:xfrm>
              <a:off x="-15894" y="3115961"/>
              <a:ext cx="896112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4AC4B3-B80D-4A62-9E66-2ABAD559CF39}"/>
                </a:ext>
              </a:extLst>
            </p:cNvPr>
            <p:cNvSpPr txBox="1"/>
            <p:nvPr/>
          </p:nvSpPr>
          <p:spPr>
            <a:xfrm>
              <a:off x="3378721" y="2853369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2026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1060B3-93F2-CC10-9266-F3CC51642212}"/>
                </a:ext>
              </a:extLst>
            </p:cNvPr>
            <p:cNvSpPr txBox="1"/>
            <p:nvPr/>
          </p:nvSpPr>
          <p:spPr>
            <a:xfrm>
              <a:off x="411711" y="2846328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2019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8E8B6EA-02FE-9083-8216-0077BDE5C245}"/>
                </a:ext>
              </a:extLst>
            </p:cNvPr>
            <p:cNvCxnSpPr>
              <a:cxnSpLocks/>
            </p:cNvCxnSpPr>
            <p:nvPr/>
          </p:nvCxnSpPr>
          <p:spPr>
            <a:xfrm>
              <a:off x="87910" y="3146412"/>
              <a:ext cx="0" cy="47283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931AF3-28E6-AE32-8E53-4E76B02833FA}"/>
                </a:ext>
              </a:extLst>
            </p:cNvPr>
            <p:cNvSpPr/>
            <p:nvPr/>
          </p:nvSpPr>
          <p:spPr>
            <a:xfrm>
              <a:off x="305308" y="3211759"/>
              <a:ext cx="115214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Astro2020 submission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BC0CF9-F6B9-5608-F8D9-4021AEC3B22F}"/>
                </a:ext>
              </a:extLst>
            </p:cNvPr>
            <p:cNvCxnSpPr>
              <a:cxnSpLocks/>
            </p:cNvCxnSpPr>
            <p:nvPr/>
          </p:nvCxnSpPr>
          <p:spPr>
            <a:xfrm>
              <a:off x="5504155" y="3153451"/>
              <a:ext cx="0" cy="9386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2BF4DF-8D8B-3492-8761-A285960784CD}"/>
                </a:ext>
              </a:extLst>
            </p:cNvPr>
            <p:cNvSpPr/>
            <p:nvPr/>
          </p:nvSpPr>
          <p:spPr>
            <a:xfrm>
              <a:off x="5788240" y="3153451"/>
              <a:ext cx="204187" cy="93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65CE9F8-8AF1-08E4-F1FE-3F36F538D385}"/>
                </a:ext>
              </a:extLst>
            </p:cNvPr>
            <p:cNvCxnSpPr>
              <a:cxnSpLocks/>
            </p:cNvCxnSpPr>
            <p:nvPr/>
          </p:nvCxnSpPr>
          <p:spPr>
            <a:xfrm>
              <a:off x="5374217" y="3153451"/>
              <a:ext cx="0" cy="129245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D2F2CB-45F4-263C-CE37-05DAABF06E43}"/>
                </a:ext>
              </a:extLst>
            </p:cNvPr>
            <p:cNvSpPr/>
            <p:nvPr/>
          </p:nvSpPr>
          <p:spPr>
            <a:xfrm>
              <a:off x="5442009" y="3155429"/>
              <a:ext cx="147181" cy="129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FB3F201-8810-B85C-2B6B-675E849ACC8E}"/>
              </a:ext>
            </a:extLst>
          </p:cNvPr>
          <p:cNvSpPr txBox="1"/>
          <p:nvPr/>
        </p:nvSpPr>
        <p:spPr>
          <a:xfrm>
            <a:off x="2796581" y="3650715"/>
            <a:ext cx="5678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Construction full cost accounting:  $2.3B  [FY2018]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5969B0-D107-774A-6631-0AB43E48318D}"/>
              </a:ext>
            </a:extLst>
          </p:cNvPr>
          <p:cNvCxnSpPr>
            <a:cxnSpLocks/>
          </p:cNvCxnSpPr>
          <p:nvPr/>
        </p:nvCxnSpPr>
        <p:spPr>
          <a:xfrm>
            <a:off x="2330950" y="2804191"/>
            <a:ext cx="0" cy="14120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7BE41E8-DDA5-2A2E-778E-A8A411C87820}"/>
              </a:ext>
            </a:extLst>
          </p:cNvPr>
          <p:cNvSpPr txBox="1"/>
          <p:nvPr/>
        </p:nvSpPr>
        <p:spPr>
          <a:xfrm>
            <a:off x="502420" y="4207514"/>
            <a:ext cx="82061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July 2023: ‘</a:t>
            </a:r>
            <a:r>
              <a:rPr lang="en-US" sz="1600" i="1" dirty="0">
                <a:solidFill>
                  <a:srgbClr val="FF0000"/>
                </a:solidFill>
              </a:rPr>
              <a:t>NSF has formally entered the </a:t>
            </a:r>
            <a:r>
              <a:rPr lang="en-US" sz="1600" i="1" dirty="0" err="1">
                <a:solidFill>
                  <a:srgbClr val="FF0000"/>
                </a:solidFill>
              </a:rPr>
              <a:t>ngVLA</a:t>
            </a:r>
            <a:r>
              <a:rPr lang="en-US" sz="1600" i="1" dirty="0">
                <a:solidFill>
                  <a:srgbClr val="FF0000"/>
                </a:solidFill>
              </a:rPr>
              <a:t> project into the MREFC design process at the Conceptual Design Phase. The NSF-led Conceptual Design Review is expected next Spring.’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Sept 2023</a:t>
            </a:r>
            <a:r>
              <a:rPr lang="en-US" sz="1600" i="1" dirty="0">
                <a:solidFill>
                  <a:srgbClr val="FF0000"/>
                </a:solidFill>
              </a:rPr>
              <a:t>: ‘Three year NSF development funding at $7M/year.’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E7BF50A-C740-07A8-675E-CC7EF9817E32}"/>
              </a:ext>
            </a:extLst>
          </p:cNvPr>
          <p:cNvCxnSpPr>
            <a:cxnSpLocks/>
          </p:cNvCxnSpPr>
          <p:nvPr/>
        </p:nvCxnSpPr>
        <p:spPr>
          <a:xfrm>
            <a:off x="2698403" y="2754234"/>
            <a:ext cx="0" cy="2519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2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9247" y="2701528"/>
            <a:ext cx="6858000" cy="1241822"/>
          </a:xfrm>
        </p:spPr>
        <p:txBody>
          <a:bodyPr/>
          <a:lstStyle/>
          <a:p>
            <a:r>
              <a:rPr lang="en-IE" dirty="0"/>
              <a:t>Contact / T4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B7C01C-C777-D64B-80AE-F605E205B33A}"/>
              </a:ext>
            </a:extLst>
          </p:cNvPr>
          <p:cNvGrpSpPr/>
          <p:nvPr/>
        </p:nvGrpSpPr>
        <p:grpSpPr>
          <a:xfrm>
            <a:off x="1471082" y="0"/>
            <a:ext cx="6337195" cy="5143500"/>
            <a:chOff x="2327834" y="463102"/>
            <a:chExt cx="5700922" cy="4680398"/>
          </a:xfrm>
        </p:grpSpPr>
        <p:pic>
          <p:nvPicPr>
            <p:cNvPr id="2052" name="Picture 4" descr="http://gioviart.files.wordpress.com/2013/03/contact_fil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3" t="13204" r="413" b="18958"/>
            <a:stretch/>
          </p:blipFill>
          <p:spPr bwMode="auto">
            <a:xfrm>
              <a:off x="2327834" y="2971799"/>
              <a:ext cx="5691129" cy="217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vignette3.wikia.nocookie.net/terminator/images/9/96/Tsf26.jpg/revision/latest?cb=2009051118023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05"/>
            <a:stretch/>
          </p:blipFill>
          <p:spPr bwMode="auto">
            <a:xfrm>
              <a:off x="2337627" y="463102"/>
              <a:ext cx="5691129" cy="250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2A1BB4-F441-D34A-A7EB-088FBA2D816F}"/>
              </a:ext>
            </a:extLst>
          </p:cNvPr>
          <p:cNvGrpSpPr/>
          <p:nvPr/>
        </p:nvGrpSpPr>
        <p:grpSpPr>
          <a:xfrm>
            <a:off x="1473452" y="2178237"/>
            <a:ext cx="7420500" cy="1100371"/>
            <a:chOff x="1338631" y="2180560"/>
            <a:chExt cx="6579334" cy="803811"/>
          </a:xfrm>
        </p:grpSpPr>
        <p:sp>
          <p:nvSpPr>
            <p:cNvPr id="6" name="TextBox 5"/>
            <p:cNvSpPr txBox="1"/>
            <p:nvPr/>
          </p:nvSpPr>
          <p:spPr>
            <a:xfrm>
              <a:off x="1338631" y="2180560"/>
              <a:ext cx="5320862" cy="4721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”I've always wanted to see the Very Large Array in New Mexico. </a:t>
              </a:r>
              <a:r>
                <a:rPr lang="en-US" sz="1200" i="1" dirty="0"/>
                <a:t>It's not the biggest in the world, of course, or the most modern, but it is iconic, </a:t>
              </a:r>
              <a:r>
                <a:rPr lang="en-US" sz="1200" dirty="0"/>
                <a:t>and I grew up wanting to see it. It's quite spectacular. Out there in the desert.” John Luther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447" y="2180560"/>
              <a:ext cx="1209518" cy="803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22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40E108C-D711-4745-9EA7-8F54110C38F7}"/>
              </a:ext>
            </a:extLst>
          </p:cNvPr>
          <p:cNvSpPr txBox="1">
            <a:spLocks/>
          </p:cNvSpPr>
          <p:nvPr/>
        </p:nvSpPr>
        <p:spPr>
          <a:xfrm>
            <a:off x="885669" y="124124"/>
            <a:ext cx="7835263" cy="425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Prototype manufacturing and site antenna infrastructure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D6DDAD-788F-495F-A846-90B703D1F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932" y="2020930"/>
            <a:ext cx="1081314" cy="1311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83814A-B73C-47B7-84E0-87AE7FB62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957" y="981738"/>
            <a:ext cx="2293337" cy="1720003"/>
          </a:xfrm>
          <a:prstGeom prst="rect">
            <a:avLst/>
          </a:prstGeom>
        </p:spPr>
      </p:pic>
      <p:pic>
        <p:nvPicPr>
          <p:cNvPr id="29" name="Grafik 5">
            <a:extLst>
              <a:ext uri="{FF2B5EF4-FFF2-40B4-BE49-F238E27FC236}">
                <a16:creationId xmlns:a16="http://schemas.microsoft.com/office/drawing/2014/main" id="{599DEEB3-ADF2-4801-8AB4-B6D4C5EEB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681" y="637948"/>
            <a:ext cx="1748488" cy="1311366"/>
          </a:xfrm>
          <a:prstGeom prst="rect">
            <a:avLst/>
          </a:prstGeom>
        </p:spPr>
      </p:pic>
      <p:pic>
        <p:nvPicPr>
          <p:cNvPr id="30" name="Grafik 6">
            <a:extLst>
              <a:ext uri="{FF2B5EF4-FFF2-40B4-BE49-F238E27FC236}">
                <a16:creationId xmlns:a16="http://schemas.microsoft.com/office/drawing/2014/main" id="{0474E45C-4948-46F1-9F80-4F5581B19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602" y="646555"/>
            <a:ext cx="983525" cy="13113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B1925B6-67BC-4964-873F-D55E951AE7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100" t="22518" r="27559" b="10663"/>
          <a:stretch/>
        </p:blipFill>
        <p:spPr>
          <a:xfrm>
            <a:off x="261476" y="597295"/>
            <a:ext cx="1157705" cy="2306517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56650D12-6307-4C26-9CE8-ECED8165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96D761-9F6A-0C48-364D-8094A0BE46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723" y="2173597"/>
            <a:ext cx="2229127" cy="2969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462D3F-7D9D-66A2-7140-7C5CE55E87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236" y="675906"/>
            <a:ext cx="983525" cy="1311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EDB4F2-1EE2-6B6F-A65B-B841763B91B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93"/>
          <a:stretch/>
        </p:blipFill>
        <p:spPr>
          <a:xfrm>
            <a:off x="1736760" y="3385860"/>
            <a:ext cx="3066541" cy="1619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A86BA5-88FA-934A-6855-872C6EEBA6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-83761" y="3507550"/>
            <a:ext cx="1924046" cy="1081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426330-88B8-7E48-7A9A-22C73F763098}"/>
              </a:ext>
            </a:extLst>
          </p:cNvPr>
          <p:cNvSpPr txBox="1"/>
          <p:nvPr/>
        </p:nvSpPr>
        <p:spPr>
          <a:xfrm>
            <a:off x="7180235" y="4693929"/>
            <a:ext cx="15361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Saxony, DE</a:t>
            </a:r>
          </a:p>
        </p:txBody>
      </p:sp>
    </p:spTree>
    <p:extLst>
      <p:ext uri="{BB962C8B-B14F-4D97-AF65-F5344CB8AC3E}">
        <p14:creationId xmlns:p14="http://schemas.microsoft.com/office/powerpoint/2010/main" val="355260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9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AA39F10-FC99-3932-E657-C3D222487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8" y="2793521"/>
            <a:ext cx="4121450" cy="2328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618A96-8030-E992-5861-65D4B1CAB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37" y="2753506"/>
            <a:ext cx="4306207" cy="238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A6DC38-FAFD-FF34-AFFF-71FABE21EDBE}"/>
              </a:ext>
            </a:extLst>
          </p:cNvPr>
          <p:cNvSpPr txBox="1"/>
          <p:nvPr/>
        </p:nvSpPr>
        <p:spPr>
          <a:xfrm>
            <a:off x="2983123" y="4169024"/>
            <a:ext cx="1519447" cy="5309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ngEHT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  <a:p>
            <a:r>
              <a:rPr lang="en-US" sz="900" dirty="0">
                <a:solidFill>
                  <a:schemeClr val="bg1"/>
                </a:solidFill>
              </a:rPr>
              <a:t>FWHM = 52x45uas </a:t>
            </a:r>
          </a:p>
          <a:p>
            <a:r>
              <a:rPr lang="en-US" sz="900" dirty="0">
                <a:solidFill>
                  <a:schemeClr val="bg1"/>
                </a:solidFill>
              </a:rPr>
              <a:t>rms = 23 </a:t>
            </a:r>
            <a:r>
              <a:rPr lang="en-US" sz="900" dirty="0" err="1">
                <a:solidFill>
                  <a:schemeClr val="bg1"/>
                </a:solidFill>
              </a:rPr>
              <a:t>uJy</a:t>
            </a:r>
            <a:r>
              <a:rPr lang="en-US" sz="900" dirty="0">
                <a:solidFill>
                  <a:schemeClr val="bg1"/>
                </a:solidFill>
              </a:rPr>
              <a:t>/bm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14C8A3-68D9-59CB-3658-43D1A6D01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022" y="2680354"/>
            <a:ext cx="1080432" cy="9902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E833CB-D889-D6C0-02D8-05A7C95B28B4}"/>
              </a:ext>
            </a:extLst>
          </p:cNvPr>
          <p:cNvSpPr txBox="1"/>
          <p:nvPr/>
        </p:nvSpPr>
        <p:spPr>
          <a:xfrm>
            <a:off x="400175" y="69939"/>
            <a:ext cx="4757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Imaging Black Holes and their Jets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5CAC44-1550-45E7-D2D3-6F266AF66515}"/>
              </a:ext>
            </a:extLst>
          </p:cNvPr>
          <p:cNvSpPr txBox="1"/>
          <p:nvPr/>
        </p:nvSpPr>
        <p:spPr>
          <a:xfrm>
            <a:off x="7778536" y="4236000"/>
            <a:ext cx="1340371" cy="5309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ngVLA</a:t>
            </a:r>
            <a:r>
              <a:rPr lang="en-US" sz="1050" dirty="0">
                <a:solidFill>
                  <a:schemeClr val="bg1"/>
                </a:solidFill>
              </a:rPr>
              <a:t> + </a:t>
            </a:r>
            <a:r>
              <a:rPr lang="en-US" sz="1050" dirty="0" err="1">
                <a:solidFill>
                  <a:schemeClr val="bg1"/>
                </a:solidFill>
              </a:rPr>
              <a:t>ngEHT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  <a:p>
            <a:r>
              <a:rPr lang="en-US" sz="900" dirty="0">
                <a:solidFill>
                  <a:schemeClr val="bg1"/>
                </a:solidFill>
              </a:rPr>
              <a:t>FWHM = 54x46uas </a:t>
            </a:r>
          </a:p>
          <a:p>
            <a:r>
              <a:rPr lang="en-US" sz="900" dirty="0">
                <a:solidFill>
                  <a:schemeClr val="bg1"/>
                </a:solidFill>
              </a:rPr>
              <a:t>rms = 5.8 </a:t>
            </a:r>
            <a:r>
              <a:rPr lang="en-US" sz="900" dirty="0" err="1">
                <a:solidFill>
                  <a:schemeClr val="bg1"/>
                </a:solidFill>
              </a:rPr>
              <a:t>uJy</a:t>
            </a:r>
            <a:r>
              <a:rPr lang="en-US" sz="900" dirty="0">
                <a:solidFill>
                  <a:schemeClr val="bg1"/>
                </a:solidFill>
              </a:rPr>
              <a:t>/bm 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21AE6A5-7292-8B6D-423B-B72B6B0CC7D5}"/>
              </a:ext>
            </a:extLst>
          </p:cNvPr>
          <p:cNvGrpSpPr/>
          <p:nvPr/>
        </p:nvGrpSpPr>
        <p:grpSpPr>
          <a:xfrm>
            <a:off x="4715137" y="69939"/>
            <a:ext cx="4492871" cy="2683567"/>
            <a:chOff x="5528509" y="67067"/>
            <a:chExt cx="3695947" cy="212985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8BBD3CC-0B5F-F078-ACE5-AC139E0A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509" y="113161"/>
              <a:ext cx="3485794" cy="19965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832852-0C00-4555-4845-C7C39FC3C5A5}"/>
                </a:ext>
              </a:extLst>
            </p:cNvPr>
            <p:cNvSpPr txBox="1"/>
            <p:nvPr/>
          </p:nvSpPr>
          <p:spPr>
            <a:xfrm>
              <a:off x="7029397" y="1414637"/>
              <a:ext cx="1838528" cy="317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90 GHz Model: 64uas ring + scaled Walker 43 GHz VLBA Jet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562B44-F4B2-2356-8046-65B57586CF05}"/>
                </a:ext>
              </a:extLst>
            </p:cNvPr>
            <p:cNvSpPr txBox="1"/>
            <p:nvPr/>
          </p:nvSpPr>
          <p:spPr>
            <a:xfrm>
              <a:off x="7385928" y="1827590"/>
              <a:ext cx="1838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Factor 2 contours x 20uJy/beam</a:t>
              </a:r>
            </a:p>
            <a:p>
              <a:endParaRPr lang="en-US" sz="9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AD9A12E-8593-0D8F-FD25-804202FBC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935" y="67067"/>
              <a:ext cx="737681" cy="635333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52496E9-2331-9074-6D90-F82DCC008E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8775" y="627608"/>
              <a:ext cx="1" cy="6943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6007E01-DCD0-5672-3BD0-6F96BCE3F0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71" y="2744136"/>
            <a:ext cx="974179" cy="9408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5D84DB1-A56F-01AE-232E-7DE474954D15}"/>
              </a:ext>
            </a:extLst>
          </p:cNvPr>
          <p:cNvGrpSpPr/>
          <p:nvPr/>
        </p:nvGrpSpPr>
        <p:grpSpPr>
          <a:xfrm>
            <a:off x="882272" y="528358"/>
            <a:ext cx="2787815" cy="2151996"/>
            <a:chOff x="882272" y="528358"/>
            <a:chExt cx="2787815" cy="2151996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7CF2C86C-4D36-D862-8E21-E865F6A59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273" y="528358"/>
              <a:ext cx="2787814" cy="2151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F59456-DFA0-09A6-5F61-08BA1CE79111}"/>
                </a:ext>
              </a:extLst>
            </p:cNvPr>
            <p:cNvSpPr txBox="1"/>
            <p:nvPr/>
          </p:nvSpPr>
          <p:spPr>
            <a:xfrm>
              <a:off x="882273" y="2348557"/>
              <a:ext cx="125307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Lu et al. 2023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7CC5442-CE63-BA0B-BE21-CA7744D768F6}"/>
                </a:ext>
              </a:extLst>
            </p:cNvPr>
            <p:cNvSpPr txBox="1"/>
            <p:nvPr/>
          </p:nvSpPr>
          <p:spPr>
            <a:xfrm>
              <a:off x="882272" y="553015"/>
              <a:ext cx="278781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M87 90 GHz GMVA @ 40uas: R ~ 8 R</a:t>
              </a:r>
              <a:r>
                <a:rPr lang="en-US" baseline="-250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CEF8D6-B6E7-63C0-EA12-96B2040C8B67}"/>
                </a:ext>
              </a:extLst>
            </p:cNvPr>
            <p:cNvSpPr/>
            <p:nvPr/>
          </p:nvSpPr>
          <p:spPr>
            <a:xfrm>
              <a:off x="1140404" y="1521817"/>
              <a:ext cx="157174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D85328-90C7-CF35-BADB-31D69E0FE13F}"/>
                </a:ext>
              </a:extLst>
            </p:cNvPr>
            <p:cNvSpPr txBox="1"/>
            <p:nvPr/>
          </p:nvSpPr>
          <p:spPr>
            <a:xfrm>
              <a:off x="1026004" y="1433323"/>
              <a:ext cx="55734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50uas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FE0053-75E0-E114-9BC1-B24C88634BA8}"/>
              </a:ext>
            </a:extLst>
          </p:cNvPr>
          <p:cNvCxnSpPr>
            <a:cxnSpLocks/>
          </p:cNvCxnSpPr>
          <p:nvPr/>
        </p:nvCxnSpPr>
        <p:spPr>
          <a:xfrm>
            <a:off x="5432820" y="217715"/>
            <a:ext cx="2538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2A4D98A-3035-AE94-6237-3FB14B66332E}"/>
              </a:ext>
            </a:extLst>
          </p:cNvPr>
          <p:cNvSpPr txBox="1"/>
          <p:nvPr/>
        </p:nvSpPr>
        <p:spPr>
          <a:xfrm>
            <a:off x="5367240" y="70434"/>
            <a:ext cx="5573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64uas</a:t>
            </a:r>
          </a:p>
        </p:txBody>
      </p:sp>
    </p:spTree>
    <p:extLst>
      <p:ext uri="{BB962C8B-B14F-4D97-AF65-F5344CB8AC3E}">
        <p14:creationId xmlns:p14="http://schemas.microsoft.com/office/powerpoint/2010/main" val="1233021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E6548-88C9-9F4F-BAF3-3AB7EE36F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KSG4: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Pulsars in the Galactic Center as Fundamental Tests of Gravity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F69B7-B39D-5641-81A0-1355E32CE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18" y="1215504"/>
            <a:ext cx="3984682" cy="3242196"/>
          </a:xfrm>
        </p:spPr>
        <p:txBody>
          <a:bodyPr>
            <a:normAutofit/>
          </a:bodyPr>
          <a:lstStyle/>
          <a:p>
            <a:r>
              <a:rPr lang="en-US" sz="1600" dirty="0"/>
              <a:t>Predicted population of pulsars in the Galactic Center: need high frequency due to ISM pulse dispersion</a:t>
            </a:r>
          </a:p>
          <a:p>
            <a:r>
              <a:rPr lang="en-US" sz="1600" dirty="0"/>
              <a:t>Pulsars = clocks moving in the spacetime potential of </a:t>
            </a:r>
            <a:r>
              <a:rPr lang="en-US" sz="1600" dirty="0" err="1"/>
              <a:t>Sgr</a:t>
            </a:r>
            <a:r>
              <a:rPr lang="en-US" sz="1600" dirty="0"/>
              <a:t> A* SMBH: ultimate tests of strong field GR</a:t>
            </a:r>
          </a:p>
          <a:p>
            <a:r>
              <a:rPr lang="en-US" sz="1600" dirty="0"/>
              <a:t>Use the population of pulsars in the Galactic Center to constrain its</a:t>
            </a:r>
          </a:p>
          <a:p>
            <a:pPr lvl="1"/>
            <a:r>
              <a:rPr lang="en-US" sz="1400" dirty="0"/>
              <a:t>Star formation history </a:t>
            </a:r>
          </a:p>
          <a:p>
            <a:pPr lvl="1"/>
            <a:r>
              <a:rPr lang="en-US" sz="1400" dirty="0"/>
              <a:t>Stellar dynamics </a:t>
            </a:r>
          </a:p>
          <a:p>
            <a:pPr lvl="1"/>
            <a:r>
              <a:rPr lang="en-US" sz="1400" dirty="0"/>
              <a:t>Stellar evolution </a:t>
            </a:r>
          </a:p>
          <a:p>
            <a:pPr lvl="1"/>
            <a:r>
              <a:rPr lang="en-US" sz="1400" dirty="0"/>
              <a:t>Magnetoionic medium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E163C-BA79-1143-B80A-C8F310D43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790FE-8DEC-E443-9E5B-FD9172C007A7}"/>
              </a:ext>
            </a:extLst>
          </p:cNvPr>
          <p:cNvSpPr txBox="1"/>
          <p:nvPr/>
        </p:nvSpPr>
        <p:spPr>
          <a:xfrm>
            <a:off x="5019041" y="3855827"/>
            <a:ext cx="3496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63B71"/>
                </a:solidFill>
                <a:latin typeface="Helvetica Oblique" pitchFamily="2" charset="0"/>
              </a:rPr>
              <a:t>By discovering pulsars around </a:t>
            </a:r>
            <a:r>
              <a:rPr lang="en-US" sz="1200" i="1" dirty="0" err="1">
                <a:solidFill>
                  <a:srgbClr val="163B71"/>
                </a:solidFill>
                <a:latin typeface="Helvetica Oblique" pitchFamily="2" charset="0"/>
              </a:rPr>
              <a:t>Sgr</a:t>
            </a:r>
            <a:r>
              <a:rPr lang="en-US" sz="1200" i="1" dirty="0">
                <a:solidFill>
                  <a:srgbClr val="163B71"/>
                </a:solidFill>
                <a:latin typeface="Helvetica Oblique" pitchFamily="2" charset="0"/>
              </a:rPr>
              <a:t> A*, the </a:t>
            </a:r>
            <a:r>
              <a:rPr lang="en-US" sz="1200" i="1" dirty="0" err="1">
                <a:solidFill>
                  <a:srgbClr val="163B71"/>
                </a:solidFill>
                <a:latin typeface="Helvetica Oblique" pitchFamily="2" charset="0"/>
              </a:rPr>
              <a:t>ngVLA</a:t>
            </a:r>
            <a:r>
              <a:rPr lang="en-US" sz="1200" i="1" dirty="0">
                <a:solidFill>
                  <a:srgbClr val="163B71"/>
                </a:solidFill>
                <a:latin typeface="Helvetica Oblique" pitchFamily="2" charset="0"/>
              </a:rPr>
              <a:t> will provide new opportunities to test theories of gravity.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25FABEA2-0D01-3C43-B054-F2C383396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554" y="1125611"/>
            <a:ext cx="3693967" cy="2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4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74B77A-D14F-CD41-942C-590AD143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2" y="10602"/>
            <a:ext cx="3554729" cy="107143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ngVLA 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7F592-B331-2B49-AD21-99689926C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89130"/>
            <a:ext cx="6677025" cy="329565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1900" dirty="0"/>
              <a:t>Project Office leadership team: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Project Director: Tony Beasley</a:t>
            </a:r>
          </a:p>
          <a:p>
            <a:pPr lvl="1"/>
            <a:r>
              <a:rPr lang="en-US" sz="1400" dirty="0"/>
              <a:t>Project Scientist: Eric Murphy </a:t>
            </a:r>
          </a:p>
          <a:p>
            <a:pPr lvl="1"/>
            <a:r>
              <a:rPr lang="en-US" sz="1400" dirty="0"/>
              <a:t>Project Engineer: Rob Selina</a:t>
            </a:r>
          </a:p>
          <a:p>
            <a:pPr lvl="1"/>
            <a:r>
              <a:rPr lang="en-US" sz="1400" dirty="0"/>
              <a:t>System Engineer: Pieter Kotze</a:t>
            </a:r>
          </a:p>
          <a:p>
            <a:pPr lvl="1"/>
            <a:r>
              <a:rPr lang="en-US" sz="1400" dirty="0"/>
              <a:t>Project Managers: Willem Esterhuyse &amp;</a:t>
            </a:r>
            <a:br>
              <a:rPr lang="en-US" sz="1400" dirty="0"/>
            </a:br>
            <a:r>
              <a:rPr lang="en-US" sz="1400" dirty="0"/>
              <a:t>			Bill Hojnowski</a:t>
            </a:r>
            <a:endParaRPr lang="en-US" sz="1600" dirty="0"/>
          </a:p>
          <a:p>
            <a:r>
              <a:rPr lang="en-US" sz="1800" dirty="0"/>
              <a:t>11 Integrated Product Teams (IPTs).</a:t>
            </a:r>
          </a:p>
          <a:p>
            <a:r>
              <a:rPr lang="en-US" sz="1800" dirty="0"/>
              <a:t>MREFC project definition.	</a:t>
            </a:r>
          </a:p>
          <a:p>
            <a:pPr>
              <a:tabLst>
                <a:tab pos="403215" algn="l"/>
              </a:tabLst>
            </a:pPr>
            <a:r>
              <a:rPr lang="en-US" sz="1800" dirty="0"/>
              <a:t>Actively engaged science/technical </a:t>
            </a:r>
            <a:br>
              <a:rPr lang="en-US" sz="1800" dirty="0"/>
            </a:br>
            <a:r>
              <a:rPr lang="en-US" sz="1800" dirty="0"/>
              <a:t>advisory councils.</a:t>
            </a:r>
          </a:p>
          <a:p>
            <a:pPr marL="342892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marL="257168" lvl="1" indent="0">
              <a:buNone/>
            </a:pPr>
            <a:endParaRPr lang="en-US" sz="2000" dirty="0"/>
          </a:p>
          <a:p>
            <a:pPr marL="257168" lvl="1" indent="0">
              <a:buNone/>
            </a:pPr>
            <a:endParaRPr lang="en-US" sz="2000" dirty="0"/>
          </a:p>
          <a:p>
            <a:pPr marL="257168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1F6F768-7FE0-C441-92D6-C9DAF799E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2" y="4691120"/>
            <a:ext cx="409330" cy="332519"/>
          </a:xfrm>
        </p:spPr>
        <p:txBody>
          <a:bodyPr/>
          <a:lstStyle/>
          <a:p>
            <a:fld id="{C007A3FA-37C8-B64A-9EE6-D07431EEED58}" type="slidenum">
              <a:rPr lang="en-US" smtClean="0"/>
              <a:t>34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D4D32-B406-4A42-8E65-08946B8F85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5372" y="10602"/>
            <a:ext cx="5085466" cy="43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3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65118" y="18083"/>
            <a:ext cx="7263246" cy="813187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Arial" panose="020B0604020202020204" pitchFamily="34" charset="0"/>
              </a:rPr>
              <a:t>Front End Concept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084" y="1111827"/>
            <a:ext cx="6238846" cy="334144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 Bands in 2 Cryogenic Dewars.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1.2-3.5 GHz and 3.5-12.3 GHz Quad-Ridge Horns, 3.25:1 bandwidth, coaxial LNAs.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12.3-50.5 GHz using three 1.67:1 BW corrugated horns and waveguide LNAs.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70-116 GHz 1.67:1 BW corrugated horn and waveguide LNAs with block down conversion.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Single stage down-conversion to baseband for 5 bands. Direct SSB or IQ sampling using modular devices @ FE.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Two-stage Gifford-McMahon cryogenic system with variable-speed cryocoolers and compressors for reference design.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930" y="182880"/>
            <a:ext cx="2746477" cy="1936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930" y="2207167"/>
            <a:ext cx="2746477" cy="222243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23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6389" y="854088"/>
            <a:ext cx="5597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new facility for a new millennium: replace the VLA and VLBA to tackle new Scientific Frontiers into the mid-Century</a:t>
            </a:r>
          </a:p>
          <a:p>
            <a:r>
              <a:rPr lang="en-US" sz="1600" i="1" dirty="0"/>
              <a:t>Thermal imaging at milli-arcsec scales (&lt;10K @ 7mas, 3mm)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ED987B-81D3-8E44-9548-94CC6E0DBE1C}"/>
              </a:ext>
            </a:extLst>
          </p:cNvPr>
          <p:cNvSpPr txBox="1">
            <a:spLocks/>
          </p:cNvSpPr>
          <p:nvPr/>
        </p:nvSpPr>
        <p:spPr>
          <a:xfrm>
            <a:off x="665756" y="115584"/>
            <a:ext cx="7812488" cy="832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The next-generation Very Large Array (</a:t>
            </a:r>
            <a:r>
              <a:rPr lang="en-US" sz="3200" b="1" dirty="0" err="1">
                <a:solidFill>
                  <a:schemeClr val="bg1"/>
                </a:solidFill>
              </a:rPr>
              <a:t>ngVLA</a:t>
            </a:r>
            <a:r>
              <a:rPr lang="en-US" sz="32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85C0B-0863-6B08-8AC5-3682CF3D552C}"/>
              </a:ext>
            </a:extLst>
          </p:cNvPr>
          <p:cNvSpPr txBox="1"/>
          <p:nvPr/>
        </p:nvSpPr>
        <p:spPr>
          <a:xfrm>
            <a:off x="3546389" y="3241796"/>
            <a:ext cx="508690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10x area of JVLA/ALMA/VLBA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10x</a:t>
            </a:r>
            <a:r>
              <a:rPr lang="en-US" sz="1800" b="1" dirty="0">
                <a:cs typeface="Helvetica" panose="020B0604020202020204" pitchFamily="34" charset="0"/>
              </a:rPr>
              <a:t> </a:t>
            </a:r>
            <a:r>
              <a:rPr lang="en-US" sz="1800" dirty="0">
                <a:cs typeface="Helvetica" panose="020B0604020202020204" pitchFamily="34" charset="0"/>
              </a:rPr>
              <a:t>higher resolution than  JVLA/ALMA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1.2 - 116 GHz Frequency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244 x 18m + 19 x 6m offset Gregorian Antennas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Centered at VLA site, extending over USA &amp; MX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High and dry sites for 115 GHz 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Fixed antenna locations </a:t>
            </a:r>
          </a:p>
        </p:txBody>
      </p:sp>
    </p:spTree>
    <p:extLst>
      <p:ext uri="{BB962C8B-B14F-4D97-AF65-F5344CB8AC3E}">
        <p14:creationId xmlns:p14="http://schemas.microsoft.com/office/powerpoint/2010/main" val="17406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3C6B9D6-49ED-A141-B53C-46FB83D86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33916" y="1090613"/>
            <a:ext cx="3422650" cy="333692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F8B3869-4BD3-FF4A-A762-1F58D2178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834" y="1192212"/>
            <a:ext cx="4286250" cy="3336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826B0-F5E2-0E43-A11A-3E0CDA580A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4101" y="0"/>
            <a:ext cx="7955797" cy="113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Astro2020 identified the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ngVLA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as a high-priority large, ground-based facility whose construction should </a:t>
            </a:r>
            <a:r>
              <a:rPr lang="en-US" sz="2400" b="1" dirty="0"/>
              <a:t>start this 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decade.</a:t>
            </a:r>
          </a:p>
        </p:txBody>
      </p:sp>
    </p:spTree>
    <p:extLst>
      <p:ext uri="{BB962C8B-B14F-4D97-AF65-F5344CB8AC3E}">
        <p14:creationId xmlns:p14="http://schemas.microsoft.com/office/powerpoint/2010/main" val="34059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7352" y="100093"/>
            <a:ext cx="716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  <a:cs typeface="Times New Roman"/>
              </a:rPr>
              <a:t>New Parameter (‘Discovery’) Space for the mid-Century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276" y="3855847"/>
            <a:ext cx="8405447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dirty="0">
                <a:cs typeface="Times New Roman"/>
              </a:rPr>
              <a:t>Complementary suite of arrays from meter to submm wavelengths</a:t>
            </a:r>
          </a:p>
          <a:p>
            <a:pPr marL="308610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&gt; 120GHz: </a:t>
            </a:r>
            <a:r>
              <a:rPr lang="en-US" sz="1600" dirty="0">
                <a:cs typeface="Times New Roman"/>
              </a:rPr>
              <a:t>ALMA 2030 superb for chemistry, dust, fine structure lines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1.0 - 116GHz: </a:t>
            </a:r>
            <a:r>
              <a:rPr lang="en-US" sz="1600" dirty="0">
                <a:cs typeface="Times New Roman"/>
              </a:rPr>
              <a:t>ngVLA superb for terrestrial planet formation, dense gas history, black holes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&lt; 15 GHz: </a:t>
            </a:r>
            <a:r>
              <a:rPr lang="en-US" sz="1600" dirty="0">
                <a:cs typeface="Times New Roman"/>
              </a:rPr>
              <a:t>SKA superb for pulsars, reionization, HI + continuum imaging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D8F6B-578C-5751-A26E-52222DADF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047"/>
            <a:ext cx="4493292" cy="3035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4FC8B5-95C7-2C1A-B203-3D99ACB7A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02" y="596864"/>
            <a:ext cx="4608811" cy="313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9B799E-04B2-49B2-3677-21D420472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39" y="2251816"/>
            <a:ext cx="3574304" cy="23552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3B5D10-E9B8-F687-4027-54CBE6B8F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7" y="1737718"/>
            <a:ext cx="5030802" cy="333263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732115" y="3509138"/>
            <a:ext cx="189530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81002" y="3500823"/>
            <a:ext cx="10972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350 miles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7BCAF-973D-995C-BE4B-6A0C60A11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7" y="13020"/>
            <a:ext cx="5178157" cy="171731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009E4D-E8E2-F541-2DB5-34E5C2F7CD58}"/>
              </a:ext>
            </a:extLst>
          </p:cNvPr>
          <p:cNvCxnSpPr>
            <a:cxnSpLocks/>
          </p:cNvCxnSpPr>
          <p:nvPr/>
        </p:nvCxnSpPr>
        <p:spPr>
          <a:xfrm flipV="1">
            <a:off x="2181002" y="2251816"/>
            <a:ext cx="3207237" cy="9168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F4085D-2B60-F3E6-296C-D6616079F4B0}"/>
              </a:ext>
            </a:extLst>
          </p:cNvPr>
          <p:cNvCxnSpPr>
            <a:cxnSpLocks/>
          </p:cNvCxnSpPr>
          <p:nvPr/>
        </p:nvCxnSpPr>
        <p:spPr>
          <a:xfrm>
            <a:off x="2181002" y="3612334"/>
            <a:ext cx="3207237" cy="9873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75B0BFF-E277-F5F8-27F1-BF63456A2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0" y="175325"/>
            <a:ext cx="1978857" cy="164707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CA91A4-8503-0713-34C9-63E3AC61019E}"/>
              </a:ext>
            </a:extLst>
          </p:cNvPr>
          <p:cNvCxnSpPr/>
          <p:nvPr/>
        </p:nvCxnSpPr>
        <p:spPr>
          <a:xfrm flipV="1">
            <a:off x="7253056" y="1473693"/>
            <a:ext cx="106532" cy="18554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6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8D2195B-CBFF-9557-EFE9-F9ED36610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62" y="17756"/>
            <a:ext cx="7413683" cy="42597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E9A250-A3C1-068A-D9CF-BBA0C5E62713}"/>
              </a:ext>
            </a:extLst>
          </p:cNvPr>
          <p:cNvSpPr txBox="1"/>
          <p:nvPr/>
        </p:nvSpPr>
        <p:spPr>
          <a:xfrm>
            <a:off x="1145219" y="4364524"/>
            <a:ext cx="733295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10m to 9000km =&gt; 200” to 0.2 mas @ 32GHz: subarrays will be key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Real-time fiber IF data transmission to all antennas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698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0829767-4C4D-7246-8CB2-68EBEF0AA00D}"/>
              </a:ext>
            </a:extLst>
          </p:cNvPr>
          <p:cNvSpPr txBox="1"/>
          <p:nvPr/>
        </p:nvSpPr>
        <p:spPr>
          <a:xfrm>
            <a:off x="104170" y="1103303"/>
            <a:ext cx="628996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2019 Reference Design: Build on ALMA, JVLA, SKA development =&gt; low-technical-risk and well costed concept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U.S. Multiagency Interest (DOD, NASA): ICRF, Space Situational Awareness (radar), Spacecraft tracking/imaging, `burst-telemetry’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E9C479-DA58-564B-815B-2F15A1935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2666" y="47904"/>
            <a:ext cx="2749867" cy="2110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D8C746-AC7A-C155-08A6-3F2F7163A55E}"/>
              </a:ext>
            </a:extLst>
          </p:cNvPr>
          <p:cNvSpPr txBox="1"/>
          <p:nvPr/>
        </p:nvSpPr>
        <p:spPr>
          <a:xfrm>
            <a:off x="1804477" y="110970"/>
            <a:ext cx="3838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Technical Design: Well advanced and costed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BBD9E-0899-D119-3AA6-FBE96F1AD196}"/>
              </a:ext>
            </a:extLst>
          </p:cNvPr>
          <p:cNvSpPr txBox="1"/>
          <p:nvPr/>
        </p:nvSpPr>
        <p:spPr>
          <a:xfrm>
            <a:off x="7627600" y="4802489"/>
            <a:ext cx="14031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Saxony, Germany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0C2FBCF7-5076-7FF5-1F4B-5077105615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949776"/>
              </p:ext>
            </p:extLst>
          </p:nvPr>
        </p:nvGraphicFramePr>
        <p:xfrm>
          <a:off x="240412" y="2428457"/>
          <a:ext cx="5402743" cy="1561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6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4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83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2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3582">
                  <a:extLst>
                    <a:ext uri="{9D8B030D-6E8A-4147-A177-3AD203B41FA5}">
                      <a16:colId xmlns:a16="http://schemas.microsoft.com/office/drawing/2014/main" val="557869080"/>
                    </a:ext>
                  </a:extLst>
                </a:gridCol>
                <a:gridCol w="763910">
                  <a:extLst>
                    <a:ext uri="{9D8B030D-6E8A-4147-A177-3AD203B41FA5}">
                      <a16:colId xmlns:a16="http://schemas.microsoft.com/office/drawing/2014/main" val="299456259"/>
                    </a:ext>
                  </a:extLst>
                </a:gridCol>
              </a:tblGrid>
              <a:tr h="4386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Band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# 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Dewar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</a:t>
                      </a:r>
                      <a:r>
                        <a:rPr lang="en-US" sz="1100" baseline="-25000" dirty="0">
                          <a:effectLst/>
                        </a:rPr>
                        <a:t>L</a:t>
                      </a:r>
                      <a:br>
                        <a:rPr lang="en-US" sz="1100" baseline="-250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GHz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</a:t>
                      </a:r>
                      <a:r>
                        <a:rPr lang="en-US" sz="1100" baseline="-25000" dirty="0">
                          <a:effectLst/>
                        </a:rPr>
                        <a:t>M</a:t>
                      </a:r>
                      <a:br>
                        <a:rPr lang="en-US" sz="1100" baseline="-250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GHz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</a:t>
                      </a:r>
                      <a:r>
                        <a:rPr lang="en-US" sz="1100" baseline="-25000" dirty="0">
                          <a:effectLst/>
                        </a:rPr>
                        <a:t>H</a:t>
                      </a:r>
                      <a:br>
                        <a:rPr lang="en-US" sz="1100" baseline="-250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GHz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</a:t>
                      </a:r>
                      <a:r>
                        <a:rPr lang="en-US" sz="1100" baseline="-25000" dirty="0">
                          <a:effectLst/>
                        </a:rPr>
                        <a:t>H</a:t>
                      </a:r>
                      <a:r>
                        <a:rPr lang="en-US" sz="1100" dirty="0">
                          <a:effectLst/>
                        </a:rPr>
                        <a:t>: f</a:t>
                      </a:r>
                      <a:r>
                        <a:rPr lang="en-US" sz="1100" baseline="-25000" dirty="0">
                          <a:effectLst/>
                        </a:rPr>
                        <a:t>L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Max BW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GHz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rms 1hr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uJy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Resolution mas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0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1.2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2.35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2.91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2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7.90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12.3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3.51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2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12.3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16.4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1.67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2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27.3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34.0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1.66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14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2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40.5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50.5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1.66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0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70.0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93.0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1.66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0.76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6BD8532-2B1A-E568-B4AA-A318305EA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930" y="2207167"/>
            <a:ext cx="2746477" cy="222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9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54754</TotalTime>
  <Words>3437</Words>
  <Application>Microsoft Macintosh PowerPoint</Application>
  <PresentationFormat>On-screen Show (16:9)</PresentationFormat>
  <Paragraphs>437</Paragraphs>
  <Slides>35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Gill Sans MT</vt:lpstr>
      <vt:lpstr>Helvetica</vt:lpstr>
      <vt:lpstr>Helvetica Oblique</vt:lpstr>
      <vt:lpstr>Orbitron Medium</vt:lpstr>
      <vt:lpstr>Quicksand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Astro2020 identified the ngVLA as a high-priority large, ground-based facility whose construction should start this decade.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KSG1: Unveiling the Formation of Solar System Analogues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KSG3: Molecular Deep Fields in three dimensions</vt:lpstr>
      <vt:lpstr>KSG3: Measuring the Dense Gas History of the Universe</vt:lpstr>
      <vt:lpstr>PowerPoint Presentation</vt:lpstr>
      <vt:lpstr>PowerPoint Presentation</vt:lpstr>
      <vt:lpstr>PowerPoint Presentation</vt:lpstr>
      <vt:lpstr>PowerPoint Presentation</vt:lpstr>
      <vt:lpstr>KSG4: Using Pulsars in the Galactic Center as Fundamental Tests of Gravity</vt:lpstr>
      <vt:lpstr>ngVLA Project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808</cp:revision>
  <dcterms:created xsi:type="dcterms:W3CDTF">2016-12-02T21:40:55Z</dcterms:created>
  <dcterms:modified xsi:type="dcterms:W3CDTF">2023-09-24T21:38:31Z</dcterms:modified>
</cp:coreProperties>
</file>