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1325" r:id="rId3"/>
    <p:sldId id="1328" r:id="rId4"/>
    <p:sldId id="1269" r:id="rId5"/>
    <p:sldId id="1327" r:id="rId6"/>
    <p:sldId id="1272" r:id="rId7"/>
    <p:sldId id="1321" r:id="rId8"/>
    <p:sldId id="1293" r:id="rId9"/>
    <p:sldId id="1329" r:id="rId10"/>
    <p:sldId id="1305" r:id="rId11"/>
    <p:sldId id="1302" r:id="rId12"/>
    <p:sldId id="1312" r:id="rId13"/>
    <p:sldId id="1313" r:id="rId14"/>
    <p:sldId id="1332" r:id="rId15"/>
    <p:sldId id="1330" r:id="rId16"/>
    <p:sldId id="1282" r:id="rId17"/>
    <p:sldId id="528" r:id="rId18"/>
    <p:sldId id="1331" r:id="rId19"/>
    <p:sldId id="740" r:id="rId20"/>
    <p:sldId id="565" r:id="rId21"/>
    <p:sldId id="1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8888"/>
    <a:srgbClr val="363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3"/>
    <p:restoredTop sz="94572"/>
  </p:normalViewPr>
  <p:slideViewPr>
    <p:cSldViewPr snapToGrid="0">
      <p:cViewPr varScale="1">
        <p:scale>
          <a:sx n="137" d="100"/>
          <a:sy n="137" d="100"/>
        </p:scale>
        <p:origin x="7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FC309-E885-5048-87EC-61D8BC244A09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6915A-3323-0E44-A855-5C80B372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6915A-3323-0E44-A855-5C80B372EA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2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505B-99AB-AD39-A8D7-10BB62663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B7532F-4DAD-9EC6-2380-D4330B8B2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A2F844-5125-C7CD-3021-7CFDEAA43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5233C-CA6B-1E96-6658-E6E33BC95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0749C4-5D83-8546-ACB5-DEA37BBEFB7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B4FD-01FC-A075-57CF-01CE5C020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909FE-EBB3-A558-6EE0-8FF07A988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FACE1-9B19-3D45-F043-00C8594B3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193F2-5354-AF55-24FB-53062EE5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5B32-519F-DFF2-9519-FDEB0FCAD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7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4C496-19E5-BC18-EA82-24B75B5D5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222D2-50FB-E3F5-7078-64A980D4E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94DCB-3874-5CE9-38E0-FA23C029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420EA-E666-2C58-8140-E3D7073E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4194B-AC45-68F6-AEF7-2A5E56A3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7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79CE2F-916A-26B1-5815-2DCAD51430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1DD982-B0C8-19EF-1B00-904CB312F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867E1-1A1D-D3E6-930B-A8B4EE15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D1358-4202-D7C7-0709-44D685F5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6F31E-A39D-FA26-C188-99F50427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1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91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75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11" y="145743"/>
            <a:ext cx="11514667" cy="4772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87" y="652843"/>
            <a:ext cx="11514667" cy="536881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ill Sans MT" panose="020B0502020104020203" pitchFamily="34" charset="0"/>
              </a:defRPr>
            </a:lvl1pPr>
            <a:lvl2pPr>
              <a:defRPr sz="2200">
                <a:latin typeface="Gill Sans MT" panose="020B0502020104020203" pitchFamily="34" charset="0"/>
              </a:defRPr>
            </a:lvl2pPr>
            <a:lvl3pPr>
              <a:defRPr sz="2000">
                <a:latin typeface="Gill Sans MT" panose="020B0502020104020203" pitchFamily="34" charset="0"/>
              </a:defRPr>
            </a:lvl3pPr>
            <a:lvl4pPr>
              <a:defRPr sz="1800">
                <a:latin typeface="Gill Sans MT" panose="020B0502020104020203" pitchFamily="34" charset="0"/>
              </a:defRPr>
            </a:lvl4pPr>
            <a:lvl5pPr>
              <a:defRPr sz="16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494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5835650"/>
            <a:ext cx="7874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80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829D-FA6A-A9F3-1651-2BF2021AA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F0E7-5549-08F8-F948-3F0412F43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C8A21-8ADF-A8BC-3AA2-6F3B3D45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F9515-CB59-6171-0B60-44999B9B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87617-A8CC-87EB-27D9-2603B76E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C18E-DFE0-1475-2B96-A4CA97C0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803AA-518E-5A94-77AE-053332003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122D7-118B-4B52-EB1B-0F4D4A512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D78DA-4969-61D7-5D97-0623CEF37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98DA2-65D0-3132-66E0-F543B2D2E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07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15B8-C060-52CC-E085-F50E7B007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E02A-BDCB-95DE-9C2B-43CA43AD7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4B0ED-1346-031F-D659-1439ED12A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51C5D-5838-FFBE-8215-9AE06589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8E8D1-4CA5-0DED-90BC-40AE928F4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C6104-2AAF-2A62-82D8-BE10EC82F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3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10AA4-30E1-37EB-5772-32C4E10C3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A3284-FCFD-AE93-280A-AB0E99277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40CB9-80F8-7E20-A659-165C2C4E3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03FAE-6377-7769-11E3-F970BCFAC7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95CDFE-4EC9-1A55-EB2C-6CEF0301BC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708D6-E2E1-4340-0DD5-88197FF3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2689B-18A3-8F9F-0672-07E39494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391C7-70A6-2495-8627-9F2C831C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7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4FFB-C31F-6B6D-0905-E26F6C70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6B1449-EFBB-9E2C-519E-3A0848A88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CCD69-52F8-C6B3-7AE3-C9B0F3ADE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9823F-6750-A383-D9F9-47F27BAD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85A63-7426-D168-183B-DACB72080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6039F-6F7A-5814-CFE3-0181FCAD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0C9CF-A47B-5B31-2486-B4FAE4722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27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C7AA9-B776-B86B-D97E-23ED727C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5A9C0-E0E8-B344-EF5C-1EDC930FF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6B9D9-6E5F-C725-CB7A-5E8F18CD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96634-3AA4-79AA-823E-0B5FF8D7B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9C923-E2DF-36FD-6DF5-6133F7E8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EBC818-B2AF-6EE4-64E9-4699F69DD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62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91E9B-2141-FB5A-AEA3-040A6508B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0D106-8CBB-BFC8-54D6-9391B8101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6AAC3-2717-D270-FC76-9323140D7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1D108-7BFC-DCC3-1F1D-CA9A22534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5DE8E-D0FF-C0FD-D4F3-AD8C11BB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BF2483-BC28-FAD3-12F3-E175462EA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9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37B61-1F04-224F-47BB-E7635FA2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DD27D-37C7-743B-3BC7-7D4B05F68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5C396-EEEF-34BA-22FA-68CC74764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EA882-F9A9-224F-AE36-49EDE914776E}" type="datetimeFigureOut">
              <a:rPr lang="en-US" smtClean="0"/>
              <a:t>3/16/26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A2251-63B4-FB4F-424B-5BF385C02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16C5E-6471-F0A5-F9EC-B223111BA3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52556-AE83-E74E-BD30-B5AEE814B5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9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B27A3C0-D283-B103-F688-79C8CB20909E}"/>
              </a:ext>
            </a:extLst>
          </p:cNvPr>
          <p:cNvSpPr txBox="1">
            <a:spLocks/>
          </p:cNvSpPr>
          <p:nvPr/>
        </p:nvSpPr>
        <p:spPr>
          <a:xfrm>
            <a:off x="462708" y="351192"/>
            <a:ext cx="11302410" cy="4772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77"/>
              </a:rPr>
              <a:t>Optical Masking Interferometry using Radio Astronomy Techniques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77"/>
              </a:rPr>
              <a:t>Fourier Imaging, Deconvolution, and Self-calibration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1258C-B9F8-AA2A-7C19-EF5AC7FB5341}"/>
              </a:ext>
            </a:extLst>
          </p:cNvPr>
          <p:cNvSpPr txBox="1"/>
          <p:nvPr/>
        </p:nvSpPr>
        <p:spPr>
          <a:xfrm>
            <a:off x="2768987" y="2631730"/>
            <a:ext cx="6474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C. Carilli (NRAO), B. Nikolic (Cavendish), L. Torino (CELLS/ALBA), U. </a:t>
            </a:r>
            <a:r>
              <a:rPr lang="en-US" dirty="0" err="1">
                <a:latin typeface="Gill Sans MT" panose="020B0502020104020203" pitchFamily="34" charset="77"/>
              </a:rPr>
              <a:t>Iriso</a:t>
            </a:r>
            <a:r>
              <a:rPr lang="en-US" dirty="0">
                <a:latin typeface="Gill Sans MT" panose="020B0502020104020203" pitchFamily="34" charset="77"/>
              </a:rPr>
              <a:t> (CELLS/ALBA), N. Thyagarajan (CSIRO)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AA8A9-AC02-1F04-1F48-E898032E74C8}"/>
              </a:ext>
            </a:extLst>
          </p:cNvPr>
          <p:cNvSpPr txBox="1"/>
          <p:nvPr/>
        </p:nvSpPr>
        <p:spPr>
          <a:xfrm>
            <a:off x="3474944" y="6081611"/>
            <a:ext cx="665221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Copyright © 2024 AUI, U. Cambridge, CELLS/ALBA, CSIRO. All Rights Reserved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E9BDD-AA9E-2E01-FFBE-13FC779BB4C5}"/>
              </a:ext>
            </a:extLst>
          </p:cNvPr>
          <p:cNvSpPr txBox="1"/>
          <p:nvPr/>
        </p:nvSpPr>
        <p:spPr>
          <a:xfrm>
            <a:off x="910695" y="1120100"/>
            <a:ext cx="104064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Measuring the size and shape of extremely bright, micron-scale light sources: synchrotrons, free-electron lasers, plasma light source lithography…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Nano-meter wavefront sensing: metrology and manufacturing, ophthalmology, directed energy… </a:t>
            </a:r>
          </a:p>
        </p:txBody>
      </p:sp>
      <p:pic>
        <p:nvPicPr>
          <p:cNvPr id="8" name="Picture 7" descr="A red arrow pointing to a white line&#10;&#10;Description automatically generated">
            <a:extLst>
              <a:ext uri="{FF2B5EF4-FFF2-40B4-BE49-F238E27FC236}">
                <a16:creationId xmlns:a16="http://schemas.microsoft.com/office/drawing/2014/main" id="{4311623D-4792-7B26-2F61-812FB9A7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728" y="3613894"/>
            <a:ext cx="3722411" cy="20011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4AF7D-3674-A13B-5AA3-93D4F41F9111}"/>
              </a:ext>
            </a:extLst>
          </p:cNvPr>
          <p:cNvSpPr txBox="1"/>
          <p:nvPr/>
        </p:nvSpPr>
        <p:spPr>
          <a:xfrm>
            <a:off x="7742139" y="4138491"/>
            <a:ext cx="331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Fourier optics, Huygens principle, and Young’s two slits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049186-F9BF-121D-6B88-D21B270B0EF9}"/>
              </a:ext>
            </a:extLst>
          </p:cNvPr>
          <p:cNvSpPr txBox="1"/>
          <p:nvPr/>
        </p:nvSpPr>
        <p:spPr>
          <a:xfrm>
            <a:off x="518432" y="4337518"/>
            <a:ext cx="3280181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12,104,901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18/878,488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patent app. No. 19/079,876</a:t>
            </a:r>
          </a:p>
        </p:txBody>
      </p:sp>
    </p:spTree>
    <p:extLst>
      <p:ext uri="{BB962C8B-B14F-4D97-AF65-F5344CB8AC3E}">
        <p14:creationId xmlns:p14="http://schemas.microsoft.com/office/powerpoint/2010/main" val="286023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701D4F-86D8-4834-8DD7-D6147A5FD980}"/>
              </a:ext>
            </a:extLst>
          </p:cNvPr>
          <p:cNvSpPr txBox="1">
            <a:spLocks/>
          </p:cNvSpPr>
          <p:nvPr/>
        </p:nvSpPr>
        <p:spPr>
          <a:xfrm>
            <a:off x="1560412" y="-13349"/>
            <a:ext cx="9279022" cy="856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a-ES" sz="2800" dirty="0" err="1">
                <a:latin typeface="Gill Sans MT" panose="020B0502020104020203" pitchFamily="34" charset="77"/>
              </a:rPr>
              <a:t>Core</a:t>
            </a:r>
            <a:r>
              <a:rPr lang="ca-ES" sz="2800" dirty="0">
                <a:latin typeface="Gill Sans MT" panose="020B0502020104020203" pitchFamily="34" charset="77"/>
              </a:rPr>
              <a:t>-Halo </a:t>
            </a:r>
            <a:r>
              <a:rPr lang="ca-ES" sz="2800" dirty="0" err="1">
                <a:latin typeface="Gill Sans MT" panose="020B0502020104020203" pitchFamily="34" charset="77"/>
              </a:rPr>
              <a:t>problem</a:t>
            </a:r>
            <a:r>
              <a:rPr lang="ca-ES" sz="2800" dirty="0">
                <a:latin typeface="Gill Sans MT" panose="020B0502020104020203" pitchFamily="34" charset="77"/>
              </a:rPr>
              <a:t>: </a:t>
            </a:r>
            <a:r>
              <a:rPr lang="ca-ES" sz="2800" dirty="0" err="1">
                <a:latin typeface="Gill Sans MT" panose="020B0502020104020203" pitchFamily="34" charset="77"/>
              </a:rPr>
              <a:t>Imaging</a:t>
            </a:r>
            <a:r>
              <a:rPr lang="ca-ES" sz="2800" dirty="0">
                <a:latin typeface="Gill Sans MT" panose="020B0502020104020203" pitchFamily="34" charset="77"/>
              </a:rPr>
              <a:t> </a:t>
            </a:r>
            <a:r>
              <a:rPr lang="ca-ES" sz="2800" dirty="0" err="1">
                <a:latin typeface="Gill Sans MT" panose="020B0502020104020203" pitchFamily="34" charset="77"/>
              </a:rPr>
              <a:t>Double-Gaussian</a:t>
            </a:r>
            <a:r>
              <a:rPr lang="ca-ES" sz="2800" dirty="0">
                <a:latin typeface="Gill Sans MT" panose="020B0502020104020203" pitchFamily="34" charset="77"/>
              </a:rPr>
              <a:t> </a:t>
            </a:r>
            <a:r>
              <a:rPr lang="ca-ES" sz="2800" dirty="0" err="1">
                <a:latin typeface="Gill Sans MT" panose="020B0502020104020203" pitchFamily="34" charset="77"/>
              </a:rPr>
              <a:t>Beams</a:t>
            </a:r>
            <a:endParaRPr lang="en-US" sz="2800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E54B4-6293-4B49-825F-B88094C7065F}"/>
              </a:ext>
            </a:extLst>
          </p:cNvPr>
          <p:cNvSpPr txBox="1"/>
          <p:nvPr/>
        </p:nvSpPr>
        <p:spPr>
          <a:xfrm>
            <a:off x="2444238" y="662856"/>
            <a:ext cx="738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000" dirty="0" err="1">
                <a:latin typeface="Gill Sans MT" panose="020B0502020104020203" pitchFamily="34" charset="77"/>
              </a:rPr>
              <a:t>Critical</a:t>
            </a:r>
            <a:r>
              <a:rPr lang="es-ES" sz="2000" dirty="0">
                <a:latin typeface="Gill Sans MT" panose="020B0502020104020203" pitchFamily="34" charset="77"/>
              </a:rPr>
              <a:t> </a:t>
            </a:r>
            <a:r>
              <a:rPr lang="es-ES" sz="2000" dirty="0" err="1">
                <a:latin typeface="Gill Sans MT" panose="020B0502020104020203" pitchFamily="34" charset="77"/>
              </a:rPr>
              <a:t>issue</a:t>
            </a:r>
            <a:r>
              <a:rPr lang="es-ES" sz="2000" dirty="0">
                <a:latin typeface="Gill Sans MT" panose="020B0502020104020203" pitchFamily="34" charset="77"/>
              </a:rPr>
              <a:t> </a:t>
            </a:r>
            <a:r>
              <a:rPr lang="es-ES" sz="2000" dirty="0" err="1">
                <a:latin typeface="Gill Sans MT" panose="020B0502020104020203" pitchFamily="34" charset="77"/>
              </a:rPr>
              <a:t>for</a:t>
            </a:r>
            <a:r>
              <a:rPr lang="es-ES" sz="2000" dirty="0">
                <a:latin typeface="Gill Sans MT" panose="020B0502020104020203" pitchFamily="34" charset="77"/>
              </a:rPr>
              <a:t> LHC and future HL-LHC: </a:t>
            </a:r>
            <a:r>
              <a:rPr lang="es-ES" sz="2000" dirty="0" err="1">
                <a:latin typeface="Gill Sans MT" panose="020B0502020104020203" pitchFamily="34" charset="77"/>
              </a:rPr>
              <a:t>power</a:t>
            </a:r>
            <a:r>
              <a:rPr lang="es-ES" sz="2000" dirty="0">
                <a:latin typeface="Gill Sans MT" panose="020B0502020104020203" pitchFamily="34" charset="77"/>
              </a:rPr>
              <a:t> </a:t>
            </a:r>
            <a:r>
              <a:rPr lang="es-ES" sz="2000" dirty="0" err="1">
                <a:latin typeface="Gill Sans MT" panose="020B0502020104020203" pitchFamily="34" charset="77"/>
              </a:rPr>
              <a:t>going</a:t>
            </a:r>
            <a:r>
              <a:rPr lang="es-ES" sz="2000" dirty="0">
                <a:latin typeface="Gill Sans MT" panose="020B0502020104020203" pitchFamily="34" charset="77"/>
              </a:rPr>
              <a:t> </a:t>
            </a:r>
            <a:r>
              <a:rPr lang="es-ES" sz="2000" dirty="0" err="1">
                <a:latin typeface="Gill Sans MT" panose="020B0502020104020203" pitchFamily="34" charset="77"/>
              </a:rPr>
              <a:t>into</a:t>
            </a:r>
            <a:r>
              <a:rPr lang="es-ES" sz="2000" dirty="0">
                <a:latin typeface="Gill Sans MT" panose="020B0502020104020203" pitchFamily="34" charset="77"/>
              </a:rPr>
              <a:t> ‘halo’?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240302-0815-1077-F836-3E9DD8969CA6}"/>
              </a:ext>
            </a:extLst>
          </p:cNvPr>
          <p:cNvGrpSpPr/>
          <p:nvPr/>
        </p:nvGrpSpPr>
        <p:grpSpPr>
          <a:xfrm>
            <a:off x="284229" y="1642350"/>
            <a:ext cx="6670340" cy="2796448"/>
            <a:chOff x="609665" y="3546903"/>
            <a:chExt cx="6670340" cy="279644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9C4D2E-4C65-4A3B-843E-493349E07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52"/>
            <a:stretch/>
          </p:blipFill>
          <p:spPr>
            <a:xfrm>
              <a:off x="609665" y="3546903"/>
              <a:ext cx="2160009" cy="277542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B7E7DA5-8236-434F-9FA7-221FFB07C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2843" y="3558885"/>
              <a:ext cx="2190018" cy="276904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31C531-423F-4E10-94D1-CCD75C42C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4966" y="3567922"/>
              <a:ext cx="2155039" cy="277542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90D2F64-E691-4269-AE2F-3ADE42E5C58E}"/>
              </a:ext>
            </a:extLst>
          </p:cNvPr>
          <p:cNvSpPr/>
          <p:nvPr/>
        </p:nvSpPr>
        <p:spPr>
          <a:xfrm>
            <a:off x="7601596" y="4570587"/>
            <a:ext cx="441312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Measure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’halo’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reliably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down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to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~1%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bunch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ratio 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2D SRI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currently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being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tested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at LHC, and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incorporated</a:t>
            </a:r>
            <a:r>
              <a:rPr lang="es-ES" sz="2000" dirty="0">
                <a:latin typeface="Gill Sans MT" panose="020B0502020104020203" pitchFamily="34" charset="77"/>
                <a:sym typeface="Wingdings" panose="05000000000000000000" pitchFamily="2" charset="2"/>
              </a:rPr>
              <a:t> in HL-LHC </a:t>
            </a:r>
            <a:r>
              <a:rPr lang="es-ES" sz="2000" dirty="0" err="1">
                <a:latin typeface="Gill Sans MT" panose="020B0502020104020203" pitchFamily="34" charset="77"/>
                <a:sym typeface="Wingdings" panose="05000000000000000000" pitchFamily="2" charset="2"/>
              </a:rPr>
              <a:t>design</a:t>
            </a:r>
            <a:endParaRPr lang="es-ES" sz="2000" dirty="0">
              <a:latin typeface="Gill Sans MT" panose="020B0502020104020203" pitchFamily="34" charset="77"/>
              <a:sym typeface="Wingdings" panose="05000000000000000000" pitchFamily="2" charset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447DB-8524-42EE-80A1-E0B3D14303E6}"/>
              </a:ext>
            </a:extLst>
          </p:cNvPr>
          <p:cNvSpPr txBox="1"/>
          <p:nvPr/>
        </p:nvSpPr>
        <p:spPr>
          <a:xfrm>
            <a:off x="218052" y="1303796"/>
            <a:ext cx="2021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/>
              <a:t>X-</a:t>
            </a:r>
            <a:r>
              <a:rPr lang="es-ES" sz="1600" dirty="0" err="1"/>
              <a:t>ray</a:t>
            </a:r>
            <a:r>
              <a:rPr lang="es-ES" sz="1600" dirty="0"/>
              <a:t> </a:t>
            </a:r>
            <a:r>
              <a:rPr lang="es-ES" sz="1600" dirty="0" err="1"/>
              <a:t>pinhole</a:t>
            </a:r>
            <a:r>
              <a:rPr lang="es-ES" sz="1600" dirty="0"/>
              <a:t> </a:t>
            </a:r>
            <a:r>
              <a:rPr lang="es-ES" sz="1600" dirty="0" err="1"/>
              <a:t>Images</a:t>
            </a:r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A6BBD0-9067-7984-FE79-AC1FCF480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3790" y="1364719"/>
            <a:ext cx="4173921" cy="31671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94D64C-C5CF-7C0C-2C1A-C15C2050BB6D}"/>
              </a:ext>
            </a:extLst>
          </p:cNvPr>
          <p:cNvSpPr txBox="1"/>
          <p:nvPr/>
        </p:nvSpPr>
        <p:spPr>
          <a:xfrm>
            <a:off x="756746" y="1737790"/>
            <a:ext cx="46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5E0776-5EDA-B322-C581-FE5503AAB5DA}"/>
              </a:ext>
            </a:extLst>
          </p:cNvPr>
          <p:cNvSpPr txBox="1"/>
          <p:nvPr/>
        </p:nvSpPr>
        <p:spPr>
          <a:xfrm>
            <a:off x="2969169" y="1711517"/>
            <a:ext cx="46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44EA5-AE41-559F-6BE6-0495CF3575DD}"/>
              </a:ext>
            </a:extLst>
          </p:cNvPr>
          <p:cNvSpPr txBox="1"/>
          <p:nvPr/>
        </p:nvSpPr>
        <p:spPr>
          <a:xfrm>
            <a:off x="5280309" y="1737790"/>
            <a:ext cx="460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096602-46A4-3740-A6CA-BF4567F46457}"/>
              </a:ext>
            </a:extLst>
          </p:cNvPr>
          <p:cNvSpPr txBox="1"/>
          <p:nvPr/>
        </p:nvSpPr>
        <p:spPr>
          <a:xfrm>
            <a:off x="284229" y="4827010"/>
            <a:ext cx="729433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>
                <a:latin typeface="Gill Sans MT" panose="020B0502020104020203" pitchFamily="34" charset="77"/>
              </a:rPr>
              <a:t>ALBA: </a:t>
            </a:r>
            <a:r>
              <a:rPr lang="es-ES" dirty="0" err="1">
                <a:latin typeface="Gill Sans MT" panose="020B0502020104020203" pitchFamily="34" charset="77"/>
              </a:rPr>
              <a:t>Create</a:t>
            </a:r>
            <a:r>
              <a:rPr lang="es-ES" dirty="0">
                <a:latin typeface="Gill Sans MT" panose="020B0502020104020203" pitchFamily="34" charset="77"/>
              </a:rPr>
              <a:t> </a:t>
            </a:r>
            <a:r>
              <a:rPr lang="es-ES" dirty="0" err="1">
                <a:latin typeface="Gill Sans MT" panose="020B0502020104020203" pitchFamily="34" charset="77"/>
              </a:rPr>
              <a:t>double</a:t>
            </a:r>
            <a:r>
              <a:rPr lang="es-ES" dirty="0">
                <a:latin typeface="Gill Sans MT" panose="020B0502020104020203" pitchFamily="34" charset="77"/>
              </a:rPr>
              <a:t> Gaussian </a:t>
            </a:r>
            <a:r>
              <a:rPr lang="es-ES" dirty="0" err="1">
                <a:latin typeface="Gill Sans MT" panose="020B0502020104020203" pitchFamily="34" charset="77"/>
              </a:rPr>
              <a:t>beams</a:t>
            </a:r>
            <a:r>
              <a:rPr lang="es-ES" dirty="0">
                <a:latin typeface="Gill Sans MT" panose="020B0502020104020203" pitchFamily="34" charset="77"/>
              </a:rPr>
              <a:t> </a:t>
            </a:r>
            <a:r>
              <a:rPr lang="es-ES" dirty="0" err="1">
                <a:latin typeface="Gill Sans MT" panose="020B0502020104020203" pitchFamily="34" charset="77"/>
              </a:rPr>
              <a:t>using</a:t>
            </a:r>
            <a:r>
              <a:rPr lang="es-ES" dirty="0">
                <a:latin typeface="Gill Sans MT" panose="020B0502020104020203" pitchFamily="34" charset="77"/>
              </a:rPr>
              <a:t> </a:t>
            </a:r>
            <a:r>
              <a:rPr lang="es-ES" dirty="0" err="1">
                <a:latin typeface="Gill Sans MT" panose="020B0502020104020203" pitchFamily="34" charset="77"/>
              </a:rPr>
              <a:t>bunch-by-bunch</a:t>
            </a:r>
            <a:r>
              <a:rPr lang="es-ES" dirty="0">
                <a:latin typeface="Gill Sans MT" panose="020B0502020104020203" pitchFamily="34" charset="77"/>
              </a:rPr>
              <a:t> </a:t>
            </a:r>
            <a:r>
              <a:rPr lang="es-ES" dirty="0" err="1">
                <a:latin typeface="Gill Sans MT" panose="020B0502020104020203" pitchFamily="34" charset="77"/>
              </a:rPr>
              <a:t>system</a:t>
            </a:r>
            <a:endParaRPr lang="es-ES" dirty="0">
              <a:latin typeface="Gill Sans MT" panose="020B0502020104020203" pitchFamily="34" charset="77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err="1">
                <a:latin typeface="Gill Sans MT" panose="020B0502020104020203" pitchFamily="34" charset="77"/>
              </a:rPr>
              <a:t>Fit</a:t>
            </a:r>
            <a:r>
              <a:rPr lang="es-ES" dirty="0">
                <a:latin typeface="Gill Sans MT" panose="020B0502020104020203" pitchFamily="34" charset="77"/>
              </a:rPr>
              <a:t> </a:t>
            </a:r>
            <a:r>
              <a:rPr lang="es-ES" dirty="0" err="1">
                <a:latin typeface="Gill Sans MT" panose="020B0502020104020203" pitchFamily="34" charset="77"/>
              </a:rPr>
              <a:t>double</a:t>
            </a:r>
            <a:r>
              <a:rPr lang="es-ES" dirty="0">
                <a:latin typeface="Gill Sans MT" panose="020B0502020104020203" pitchFamily="34" charset="77"/>
              </a:rPr>
              <a:t> Gaussian </a:t>
            </a:r>
            <a:r>
              <a:rPr lang="es-ES" dirty="0" err="1">
                <a:latin typeface="Gill Sans MT" panose="020B0502020104020203" pitchFamily="34" charset="77"/>
              </a:rPr>
              <a:t>to</a:t>
            </a:r>
            <a:r>
              <a:rPr lang="es-ES" dirty="0">
                <a:latin typeface="Gill Sans MT" panose="020B0502020104020203" pitchFamily="34" charset="77"/>
              </a:rPr>
              <a:t> 7-hole </a:t>
            </a:r>
            <a:r>
              <a:rPr lang="es-ES" dirty="0" err="1">
                <a:latin typeface="Gill Sans MT" panose="020B0502020104020203" pitchFamily="34" charset="77"/>
              </a:rPr>
              <a:t>interferograms</a:t>
            </a:r>
            <a:endParaRPr lang="es-E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561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9046B0-771D-4241-C013-1E87AD07B21B}"/>
              </a:ext>
            </a:extLst>
          </p:cNvPr>
          <p:cNvSpPr txBox="1"/>
          <p:nvPr/>
        </p:nvSpPr>
        <p:spPr>
          <a:xfrm>
            <a:off x="197636" y="3451029"/>
            <a:ext cx="746655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 err="1">
                <a:latin typeface="Gill Sans MT" pitchFamily="34" charset="0"/>
                <a:cs typeface="Gill Sans" pitchFamily="17" charset="0"/>
              </a:rPr>
              <a:t>Selfcal</a:t>
            </a:r>
            <a:r>
              <a:rPr lang="en-US" sz="2400" dirty="0">
                <a:latin typeface="Gill Sans MT" pitchFamily="34" charset="0"/>
                <a:cs typeface="Gill Sans" pitchFamily="17" charset="0"/>
              </a:rPr>
              <a:t> Gain phase = nm-precision measure of photon pathlength</a:t>
            </a:r>
          </a:p>
          <a:p>
            <a:pPr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endParaRPr lang="en-US" sz="2000" dirty="0"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Mean = static pathlength difference (’metrology’)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Variations (</a:t>
            </a:r>
            <a:r>
              <a:rPr lang="en-US" sz="2000" dirty="0" err="1">
                <a:latin typeface="Gill Sans MT" pitchFamily="34" charset="0"/>
                <a:cs typeface="Gill Sans" pitchFamily="17" charset="0"/>
              </a:rPr>
              <a:t>millisec</a:t>
            </a:r>
            <a:r>
              <a:rPr lang="en-US" sz="2000" dirty="0">
                <a:latin typeface="Gill Sans MT" pitchFamily="34" charset="0"/>
                <a:cs typeface="Gill Sans" pitchFamily="17" charset="0"/>
              </a:rPr>
              <a:t>) = vibrations and turbulence (‘adaptive optics’)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4DDC41-DAA5-3A88-634F-104D75CAE1DB}"/>
              </a:ext>
            </a:extLst>
          </p:cNvPr>
          <p:cNvSpPr txBox="1"/>
          <p:nvPr/>
        </p:nvSpPr>
        <p:spPr>
          <a:xfrm>
            <a:off x="231922" y="18748"/>
            <a:ext cx="7517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Gill Sans" pitchFamily="17" charset="0"/>
              </a:rPr>
              <a:t>Wavefront Sensing: measure surface of constant phase of EM wave</a:t>
            </a:r>
            <a:endParaRPr lang="en-US" sz="2400" dirty="0">
              <a:latin typeface="Gill Sans MT" panose="020B0502020104020203" pitchFamily="34" charset="77"/>
              <a:cs typeface="Gill Sans" pitchFamily="17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B9774A2-33D3-9665-438D-4F12F7F11A6E}"/>
              </a:ext>
            </a:extLst>
          </p:cNvPr>
          <p:cNvGrpSpPr/>
          <p:nvPr/>
        </p:nvGrpSpPr>
        <p:grpSpPr>
          <a:xfrm>
            <a:off x="8149328" y="10305"/>
            <a:ext cx="4232890" cy="3906903"/>
            <a:chOff x="7758248" y="647081"/>
            <a:chExt cx="3841569" cy="4135676"/>
          </a:xfrm>
        </p:grpSpPr>
        <p:pic>
          <p:nvPicPr>
            <p:cNvPr id="17" name="Picture 16" descr="A graph of a number of red and orange lines&#10;&#10;AI-generated content may be incorrect.">
              <a:extLst>
                <a:ext uri="{FF2B5EF4-FFF2-40B4-BE49-F238E27FC236}">
                  <a16:creationId xmlns:a16="http://schemas.microsoft.com/office/drawing/2014/main" id="{25424FAB-B2D4-B885-494D-BD385E704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1380" y="2600000"/>
              <a:ext cx="3708437" cy="2182757"/>
            </a:xfrm>
            <a:prstGeom prst="rect">
              <a:avLst/>
            </a:prstGeom>
          </p:spPr>
        </p:pic>
        <p:pic>
          <p:nvPicPr>
            <p:cNvPr id="19" name="Picture 18" descr="A graph of a number of lines&#10;&#10;AI-generated content may be incorrect.">
              <a:extLst>
                <a:ext uri="{FF2B5EF4-FFF2-40B4-BE49-F238E27FC236}">
                  <a16:creationId xmlns:a16="http://schemas.microsoft.com/office/drawing/2014/main" id="{C0B907F4-6986-9219-D64F-A02ACA4B3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58248" y="647081"/>
              <a:ext cx="3536769" cy="2182357"/>
            </a:xfrm>
            <a:prstGeom prst="rect">
              <a:avLst/>
            </a:prstGeom>
          </p:spPr>
        </p:pic>
      </p:grpSp>
      <p:pic>
        <p:nvPicPr>
          <p:cNvPr id="4" name="Picture 3" descr="A diagram of a ray of light&#10;&#10;AI-generated content may be incorrect.">
            <a:extLst>
              <a:ext uri="{FF2B5EF4-FFF2-40B4-BE49-F238E27FC236}">
                <a16:creationId xmlns:a16="http://schemas.microsoft.com/office/drawing/2014/main" id="{69EEE163-1D08-786A-F9B7-EDE48CD59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48" y="820167"/>
            <a:ext cx="6545858" cy="24782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9DB332-AB1B-F7C0-1FF3-9CA626E2EC40}"/>
              </a:ext>
            </a:extLst>
          </p:cNvPr>
          <p:cNvSpPr txBox="1"/>
          <p:nvPr/>
        </p:nvSpPr>
        <p:spPr>
          <a:xfrm>
            <a:off x="2507270" y="4274902"/>
            <a:ext cx="1952054" cy="408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Gill Sans" pitchFamily="17" charset="0"/>
              </a:rPr>
              <a:t>𝛅L</a:t>
            </a:r>
            <a:r>
              <a:rPr lang="en-US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cs typeface="Gill Sans" pitchFamily="17" charset="0"/>
              </a:rPr>
              <a:t>= 𝛌 x 𝛉</a:t>
            </a:r>
            <a:r>
              <a:rPr lang="en-US" sz="2000" baseline="-25000" dirty="0" err="1">
                <a:solidFill>
                  <a:srgbClr val="FF0000"/>
                </a:solidFill>
                <a:cs typeface="Gill Sans" pitchFamily="17" charset="0"/>
              </a:rPr>
              <a:t>i</a:t>
            </a:r>
            <a:r>
              <a:rPr lang="en-US" sz="2000" dirty="0">
                <a:solidFill>
                  <a:srgbClr val="FF0000"/>
                </a:solidFill>
                <a:cs typeface="Gill Sans" pitchFamily="17" charset="0"/>
              </a:rPr>
              <a:t>/360</a:t>
            </a:r>
            <a:r>
              <a:rPr lang="en-US" sz="2000" baseline="30000" dirty="0">
                <a:solidFill>
                  <a:srgbClr val="FF0000"/>
                </a:solidFill>
                <a:cs typeface="Gill Sans" pitchFamily="17" charset="0"/>
              </a:rPr>
              <a:t>o</a:t>
            </a:r>
            <a:r>
              <a:rPr lang="en-US" sz="2000" dirty="0"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0F839-4EAA-A7BB-9A34-240B46ED87DC}"/>
              </a:ext>
            </a:extLst>
          </p:cNvPr>
          <p:cNvSpPr txBox="1"/>
          <p:nvPr/>
        </p:nvSpPr>
        <p:spPr>
          <a:xfrm>
            <a:off x="8420338" y="157247"/>
            <a:ext cx="425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</a:t>
            </a:r>
            <a:r>
              <a:rPr lang="en-US" sz="1200" baseline="30000" dirty="0"/>
              <a:t>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9B6FE-F806-AFC0-91A3-89B91512FCB6}"/>
              </a:ext>
            </a:extLst>
          </p:cNvPr>
          <p:cNvSpPr txBox="1"/>
          <p:nvPr/>
        </p:nvSpPr>
        <p:spPr>
          <a:xfrm>
            <a:off x="8066897" y="1466409"/>
            <a:ext cx="646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-140</a:t>
            </a:r>
            <a:r>
              <a:rPr lang="en-US" sz="1200" baseline="300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5F3E2-D832-F525-D934-B26BC11207CA}"/>
              </a:ext>
            </a:extLst>
          </p:cNvPr>
          <p:cNvSpPr txBox="1"/>
          <p:nvPr/>
        </p:nvSpPr>
        <p:spPr>
          <a:xfrm>
            <a:off x="7729503" y="1950409"/>
            <a:ext cx="9403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15</a:t>
            </a:r>
            <a:r>
              <a:rPr lang="en-US" sz="1200" baseline="30000" dirty="0"/>
              <a:t>o</a:t>
            </a:r>
            <a:r>
              <a:rPr lang="en-US" sz="1200" dirty="0"/>
              <a:t> = 17nm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AF0B5-66D0-D61C-6792-F123407389D0}"/>
              </a:ext>
            </a:extLst>
          </p:cNvPr>
          <p:cNvSpPr txBox="1"/>
          <p:nvPr/>
        </p:nvSpPr>
        <p:spPr>
          <a:xfrm>
            <a:off x="8196508" y="3528386"/>
            <a:ext cx="512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-15</a:t>
            </a:r>
            <a:r>
              <a:rPr lang="en-US" sz="1200" baseline="30000" dirty="0"/>
              <a:t>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BC2F3E-B297-83D9-EE90-36BB65A46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964" y="3916830"/>
            <a:ext cx="3859035" cy="2518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66945B-988C-C4CB-EE45-A17E537D05D2}"/>
              </a:ext>
            </a:extLst>
          </p:cNvPr>
          <p:cNvSpPr txBox="1"/>
          <p:nvPr/>
        </p:nvSpPr>
        <p:spPr>
          <a:xfrm>
            <a:off x="7546106" y="4054765"/>
            <a:ext cx="1089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</a:t>
            </a:r>
            <a:r>
              <a:rPr lang="en-US" sz="1400" baseline="30000" dirty="0"/>
              <a:t>o</a:t>
            </a:r>
            <a:r>
              <a:rPr lang="en-US" sz="1400" dirty="0"/>
              <a:t> = 56nm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3B11B2-36A8-63CC-5BB4-9C3766B829CA}"/>
              </a:ext>
            </a:extLst>
          </p:cNvPr>
          <p:cNvSpPr txBox="1"/>
          <p:nvPr/>
        </p:nvSpPr>
        <p:spPr>
          <a:xfrm>
            <a:off x="7307810" y="5778964"/>
            <a:ext cx="1374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-125</a:t>
            </a:r>
            <a:r>
              <a:rPr lang="en-US" sz="1400" baseline="30000" dirty="0"/>
              <a:t>o</a:t>
            </a:r>
            <a:r>
              <a:rPr lang="en-US" sz="1400" dirty="0"/>
              <a:t> = 138nm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9399AA-C994-1C87-C103-070BCB4CC120}"/>
              </a:ext>
            </a:extLst>
          </p:cNvPr>
          <p:cNvSpPr txBox="1"/>
          <p:nvPr/>
        </p:nvSpPr>
        <p:spPr>
          <a:xfrm>
            <a:off x="7652774" y="803683"/>
            <a:ext cx="7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Gill Sans" pitchFamily="17" charset="0"/>
              </a:rPr>
              <a:t>𝛉</a:t>
            </a:r>
            <a:r>
              <a:rPr lang="en-US" baseline="-25000" dirty="0">
                <a:cs typeface="Gill Sans" pitchFamily="17" charset="0"/>
              </a:rPr>
              <a:t>vis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7053-64C8-313B-9944-E6BCAB25E929}"/>
              </a:ext>
            </a:extLst>
          </p:cNvPr>
          <p:cNvSpPr txBox="1"/>
          <p:nvPr/>
        </p:nvSpPr>
        <p:spPr>
          <a:xfrm>
            <a:off x="7720143" y="4904401"/>
            <a:ext cx="74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Gill Sans" pitchFamily="17" charset="0"/>
              </a:rPr>
              <a:t>𝛉</a:t>
            </a:r>
            <a:r>
              <a:rPr lang="en-US" baseline="-25000" dirty="0">
                <a:cs typeface="Gill Sans" pitchFamily="17" charset="0"/>
              </a:rPr>
              <a:t>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3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of a square&#10;&#10;AI-generated content may be incorrect.">
            <a:extLst>
              <a:ext uri="{FF2B5EF4-FFF2-40B4-BE49-F238E27FC236}">
                <a16:creationId xmlns:a16="http://schemas.microsoft.com/office/drawing/2014/main" id="{28F0BD1E-97DE-64BD-6148-C9BA6FB89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005" y="1907302"/>
            <a:ext cx="3846652" cy="2340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01F4F-9C7D-A6EB-4A0C-D34F0FF5FAF7}"/>
              </a:ext>
            </a:extLst>
          </p:cNvPr>
          <p:cNvSpPr txBox="1"/>
          <p:nvPr/>
        </p:nvSpPr>
        <p:spPr>
          <a:xfrm>
            <a:off x="4410886" y="59109"/>
            <a:ext cx="504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Tilting mirror tests</a:t>
            </a:r>
            <a:endParaRPr lang="en-US" sz="2800" dirty="0">
              <a:latin typeface="Gill Sans MT" panose="020B0502020104020203" pitchFamily="34" charset="77"/>
              <a:cs typeface="Gill Sans" pitchFamily="17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6767A-0CBD-FE7A-F0E8-88D05258FD98}"/>
              </a:ext>
            </a:extLst>
          </p:cNvPr>
          <p:cNvSpPr txBox="1"/>
          <p:nvPr/>
        </p:nvSpPr>
        <p:spPr>
          <a:xfrm>
            <a:off x="3452399" y="4385075"/>
            <a:ext cx="4632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Reproduce </a:t>
            </a:r>
            <a:r>
              <a:rPr lang="en-US" sz="2000" dirty="0">
                <a:latin typeface="Gill Sans MT" panose="020B0502020104020203" pitchFamily="34" charset="77"/>
                <a:cs typeface="Times New Roman" panose="02020603050405020304" pitchFamily="18" charset="0"/>
              </a:rPr>
              <a:t>WF tilts to ~ 0.1” (5e-7 rad)</a:t>
            </a:r>
            <a:r>
              <a:rPr lang="en-US" sz="2000" dirty="0">
                <a:latin typeface="Gill Sans MT" panose="020B0502020104020203" pitchFamily="34" charset="77"/>
              </a:rPr>
              <a:t> </a:t>
            </a:r>
          </a:p>
        </p:txBody>
      </p:sp>
      <p:pic>
        <p:nvPicPr>
          <p:cNvPr id="11" name="Picture 10" descr="A graph of a mirror&#10;&#10;AI-generated content may be incorrect.">
            <a:extLst>
              <a:ext uri="{FF2B5EF4-FFF2-40B4-BE49-F238E27FC236}">
                <a16:creationId xmlns:a16="http://schemas.microsoft.com/office/drawing/2014/main" id="{1A8F0411-989D-3C93-7584-3E3F21C9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88" y="1542883"/>
            <a:ext cx="3378679" cy="22840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F5E0DD-5814-25C8-025F-CFE32A9E8354}"/>
              </a:ext>
            </a:extLst>
          </p:cNvPr>
          <p:cNvSpPr txBox="1"/>
          <p:nvPr/>
        </p:nvSpPr>
        <p:spPr>
          <a:xfrm>
            <a:off x="2365560" y="299949"/>
            <a:ext cx="8793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Times New Roman" panose="02020603050405020304" pitchFamily="18" charset="0"/>
              </a:rPr>
              <a:t>Tests: 0”, 2”, 4”, 6”, 8” wavefront tilts around Y axis (= X tilt)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Accuracy ~ small fraction of wavelength 𝝺 (nm precision per </a:t>
            </a:r>
            <a:r>
              <a:rPr lang="en-US" sz="2000" dirty="0" err="1">
                <a:latin typeface="Gill Sans MT" panose="020B0502020104020203" pitchFamily="34" charset="77"/>
                <a:cs typeface="Gill Sans" pitchFamily="17" charset="0"/>
              </a:rPr>
              <a:t>millisec</a:t>
            </a:r>
            <a:r>
              <a:rPr lang="en-US" sz="2000" dirty="0">
                <a:latin typeface="Gill Sans MT" panose="020B0502020104020203" pitchFamily="34" charset="77"/>
                <a:cs typeface="Gill Sans" pitchFamily="17" charset="0"/>
              </a:rPr>
              <a:t> exposure)</a:t>
            </a:r>
          </a:p>
        </p:txBody>
      </p:sp>
      <p:pic>
        <p:nvPicPr>
          <p:cNvPr id="9" name="Picture 8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A596FDB2-829C-2966-D173-8CC3BDC0E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67" y="1460658"/>
            <a:ext cx="4170799" cy="2642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4E01BF-CE1B-6B89-23A1-CC1AC9970C1A}"/>
              </a:ext>
            </a:extLst>
          </p:cNvPr>
          <p:cNvSpPr txBox="1"/>
          <p:nvPr/>
        </p:nvSpPr>
        <p:spPr>
          <a:xfrm>
            <a:off x="8227245" y="4394406"/>
            <a:ext cx="3846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Times New Roman" panose="02020603050405020304" pitchFamily="18" charset="0"/>
              </a:rPr>
              <a:t>Non-planar static metrology distortions seen up to 12 nm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  <a:cs typeface="Times New Roman" panose="02020603050405020304" pitchFamily="18" charset="0"/>
              </a:rPr>
              <a:t>Repeatable to rms ~ 2 nm at each hole</a:t>
            </a:r>
          </a:p>
        </p:txBody>
      </p:sp>
      <p:pic>
        <p:nvPicPr>
          <p:cNvPr id="3" name="Picture 2" descr="A graph of a line graph&#10;&#10;AI-generated content may be incorrect.">
            <a:extLst>
              <a:ext uri="{FF2B5EF4-FFF2-40B4-BE49-F238E27FC236}">
                <a16:creationId xmlns:a16="http://schemas.microsoft.com/office/drawing/2014/main" id="{DB7DEC5D-5DC6-F134-1C30-7B121AE4D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38" y="3730469"/>
            <a:ext cx="2909145" cy="228408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09E230-64B5-D223-9F6C-6D89A4A3F0C5}"/>
              </a:ext>
            </a:extLst>
          </p:cNvPr>
          <p:cNvCxnSpPr/>
          <p:nvPr/>
        </p:nvCxnSpPr>
        <p:spPr>
          <a:xfrm>
            <a:off x="5468983" y="2464526"/>
            <a:ext cx="914400" cy="0"/>
          </a:xfrm>
          <a:prstGeom prst="line">
            <a:avLst/>
          </a:prstGeom>
          <a:ln w="1905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45584B-2893-FB78-AE3C-8A360BFCDEBE}"/>
              </a:ext>
            </a:extLst>
          </p:cNvPr>
          <p:cNvCxnSpPr/>
          <p:nvPr/>
        </p:nvCxnSpPr>
        <p:spPr>
          <a:xfrm>
            <a:off x="6235337" y="2264229"/>
            <a:ext cx="0" cy="20029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5922762-61D6-4653-DA36-8780BB929C28}"/>
              </a:ext>
            </a:extLst>
          </p:cNvPr>
          <p:cNvSpPr txBox="1"/>
          <p:nvPr/>
        </p:nvSpPr>
        <p:spPr>
          <a:xfrm>
            <a:off x="6233754" y="2231070"/>
            <a:ext cx="4637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cs typeface="Gill Sans" pitchFamily="17" charset="0"/>
              </a:rPr>
              <a:t>𝛅L</a:t>
            </a:r>
            <a:r>
              <a:rPr lang="en-US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D81659-FC6E-D23B-B2E6-063057592FDA}"/>
              </a:ext>
            </a:extLst>
          </p:cNvPr>
          <p:cNvSpPr txBox="1"/>
          <p:nvPr/>
        </p:nvSpPr>
        <p:spPr>
          <a:xfrm>
            <a:off x="10083331" y="2555110"/>
            <a:ext cx="391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cs typeface="Gill Sans" pitchFamily="17" charset="0"/>
              </a:rPr>
              <a:t>𝛅L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endParaRPr lang="en-US" sz="14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BFB422-3F79-5639-F798-44E41075AA0D}"/>
              </a:ext>
            </a:extLst>
          </p:cNvPr>
          <p:cNvCxnSpPr>
            <a:cxnSpLocks/>
          </p:cNvCxnSpPr>
          <p:nvPr/>
        </p:nvCxnSpPr>
        <p:spPr>
          <a:xfrm>
            <a:off x="10419817" y="2548519"/>
            <a:ext cx="0" cy="32096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3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B567DB5-4081-C025-1D8D-3A3CCFE014AB}"/>
              </a:ext>
            </a:extLst>
          </p:cNvPr>
          <p:cNvSpPr txBox="1"/>
          <p:nvPr/>
        </p:nvSpPr>
        <p:spPr>
          <a:xfrm>
            <a:off x="3284139" y="125890"/>
            <a:ext cx="665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Application on JWST 7-hole AMI system</a:t>
            </a:r>
          </a:p>
        </p:txBody>
      </p:sp>
      <p:pic>
        <p:nvPicPr>
          <p:cNvPr id="11" name="Picture 2" descr="Vista de tres quarts de la part superior">
            <a:extLst>
              <a:ext uri="{FF2B5EF4-FFF2-40B4-BE49-F238E27FC236}">
                <a16:creationId xmlns:a16="http://schemas.microsoft.com/office/drawing/2014/main" id="{287BE89E-F8E0-CD13-AEC3-49078A06F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8508" r="13913" b="13020"/>
          <a:stretch/>
        </p:blipFill>
        <p:spPr bwMode="auto">
          <a:xfrm>
            <a:off x="1152830" y="1510631"/>
            <a:ext cx="2340970" cy="188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FAFFA2-18C2-D33A-FD16-891424014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16"/>
          <a:stretch/>
        </p:blipFill>
        <p:spPr>
          <a:xfrm>
            <a:off x="5967517" y="1330593"/>
            <a:ext cx="2498918" cy="224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2D0930-5DD7-AB17-C919-53AED2D63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574" y="1431952"/>
            <a:ext cx="2165161" cy="2145538"/>
          </a:xfrm>
          <a:prstGeom prst="rect">
            <a:avLst/>
          </a:prstGeom>
        </p:spPr>
      </p:pic>
      <p:pic>
        <p:nvPicPr>
          <p:cNvPr id="17" name="Picture 16" descr="A circular object with hexagons&#10;&#10;AI-generated content may be incorrect.">
            <a:extLst>
              <a:ext uri="{FF2B5EF4-FFF2-40B4-BE49-F238E27FC236}">
                <a16:creationId xmlns:a16="http://schemas.microsoft.com/office/drawing/2014/main" id="{240405FA-7A27-0AD8-7EB2-9C877AE9A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56190" y="1772977"/>
            <a:ext cx="1474329" cy="14634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9F5453-EC15-EEF2-1A42-34CD367E8270}"/>
              </a:ext>
            </a:extLst>
          </p:cNvPr>
          <p:cNvSpPr txBox="1"/>
          <p:nvPr/>
        </p:nvSpPr>
        <p:spPr>
          <a:xfrm>
            <a:off x="2821839" y="613215"/>
            <a:ext cx="7498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Dusty Binary Star WR137 at 4.8um and 3.8um ~ 0.1”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Self-calibration + CLEAN Deconvolution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7A1AE9-BAEA-3D23-0329-8997931FB766}"/>
              </a:ext>
            </a:extLst>
          </p:cNvPr>
          <p:cNvGrpSpPr/>
          <p:nvPr/>
        </p:nvGrpSpPr>
        <p:grpSpPr>
          <a:xfrm>
            <a:off x="599921" y="3593752"/>
            <a:ext cx="10992158" cy="3015498"/>
            <a:chOff x="599921" y="3593752"/>
            <a:chExt cx="10992158" cy="3015498"/>
          </a:xfrm>
        </p:grpSpPr>
        <p:pic>
          <p:nvPicPr>
            <p:cNvPr id="6" name="Picture 5" descr="A graph of different colored lines&#10;&#10;AI-generated content may be incorrect.">
              <a:extLst>
                <a:ext uri="{FF2B5EF4-FFF2-40B4-BE49-F238E27FC236}">
                  <a16:creationId xmlns:a16="http://schemas.microsoft.com/office/drawing/2014/main" id="{91BFAAEB-65BA-D32F-3FBC-76744E66E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9930" y="3601070"/>
              <a:ext cx="5522149" cy="2103020"/>
            </a:xfrm>
            <a:prstGeom prst="rect">
              <a:avLst/>
            </a:prstGeom>
          </p:spPr>
        </p:pic>
        <p:pic>
          <p:nvPicPr>
            <p:cNvPr id="20" name="Picture 19" descr="A graph of a graph of a graph&#10;&#10;AI-generated content may be incorrect.">
              <a:extLst>
                <a:ext uri="{FF2B5EF4-FFF2-40B4-BE49-F238E27FC236}">
                  <a16:creationId xmlns:a16="http://schemas.microsoft.com/office/drawing/2014/main" id="{0F3FD864-1449-D53F-8C6F-118D0C7E0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9921" y="3593752"/>
              <a:ext cx="5301258" cy="205407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5622D2F-EB07-3E29-3ED2-5DE7B6184F3F}"/>
                </a:ext>
              </a:extLst>
            </p:cNvPr>
            <p:cNvSpPr txBox="1"/>
            <p:nvPr/>
          </p:nvSpPr>
          <p:spPr>
            <a:xfrm>
              <a:off x="2133851" y="5647825"/>
              <a:ext cx="37673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Visibility time series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High S/N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Very stable (rms ~ 1%, 1</a:t>
              </a:r>
              <a:r>
                <a:rPr lang="en-US" baseline="30000" dirty="0"/>
                <a:t>o</a:t>
              </a:r>
              <a:r>
                <a:rPr lang="en-US" dirty="0"/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C39584-8F84-6132-7F3B-48E4DCBA4CD9}"/>
                </a:ext>
              </a:extLst>
            </p:cNvPr>
            <p:cNvSpPr txBox="1"/>
            <p:nvPr/>
          </p:nvSpPr>
          <p:spPr>
            <a:xfrm>
              <a:off x="7286934" y="5655143"/>
              <a:ext cx="41596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Gain solution time series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High S/N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Very stable (rms ~ 0.1%, 0.6</a:t>
              </a:r>
              <a:r>
                <a:rPr lang="en-US" baseline="30000" dirty="0"/>
                <a:t>o</a:t>
              </a:r>
              <a:r>
                <a:rPr lang="en-US" dirty="0"/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CA8E1B-E68E-8E8C-A20B-A943C06BFC6D}"/>
                </a:ext>
              </a:extLst>
            </p:cNvPr>
            <p:cNvSpPr txBox="1"/>
            <p:nvPr/>
          </p:nvSpPr>
          <p:spPr>
            <a:xfrm>
              <a:off x="5967517" y="3659591"/>
              <a:ext cx="4113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3%</a:t>
              </a:r>
            </a:p>
          </p:txBody>
        </p:sp>
      </p:grpSp>
      <p:sp>
        <p:nvSpPr>
          <p:cNvPr id="24" name="Up Arrow 23">
            <a:extLst>
              <a:ext uri="{FF2B5EF4-FFF2-40B4-BE49-F238E27FC236}">
                <a16:creationId xmlns:a16="http://schemas.microsoft.com/office/drawing/2014/main" id="{CC99BD57-DA6A-95F4-D103-C4F6D620F369}"/>
              </a:ext>
            </a:extLst>
          </p:cNvPr>
          <p:cNvSpPr/>
          <p:nvPr/>
        </p:nvSpPr>
        <p:spPr>
          <a:xfrm rot="5400000">
            <a:off x="8712404" y="2227479"/>
            <a:ext cx="164590" cy="36210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ED8CDD-4AA8-0BE7-5AF5-67198126DAB3}"/>
              </a:ext>
            </a:extLst>
          </p:cNvPr>
          <p:cNvSpPr txBox="1"/>
          <p:nvPr/>
        </p:nvSpPr>
        <p:spPr>
          <a:xfrm>
            <a:off x="8595362" y="2070199"/>
            <a:ext cx="569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FT</a:t>
            </a:r>
          </a:p>
        </p:txBody>
      </p:sp>
    </p:spTree>
    <p:extLst>
      <p:ext uri="{BB962C8B-B14F-4D97-AF65-F5344CB8AC3E}">
        <p14:creationId xmlns:p14="http://schemas.microsoft.com/office/powerpoint/2010/main" val="291146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3F4AE-34E8-81C7-43E1-8A099D92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198D1D-AF75-5C9A-7BAB-11C84B94F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673" y="1970379"/>
            <a:ext cx="6835262" cy="24842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F521D-CC85-B1E7-936B-75CED23F6470}"/>
              </a:ext>
            </a:extLst>
          </p:cNvPr>
          <p:cNvGrpSpPr/>
          <p:nvPr/>
        </p:nvGrpSpPr>
        <p:grpSpPr>
          <a:xfrm>
            <a:off x="7145839" y="1891684"/>
            <a:ext cx="4983125" cy="4062900"/>
            <a:chOff x="7145839" y="1891684"/>
            <a:chExt cx="4983125" cy="4062900"/>
          </a:xfrm>
        </p:grpSpPr>
        <p:pic>
          <p:nvPicPr>
            <p:cNvPr id="9" name="Picture 8" descr="A diagram of a graph&#10;&#10;AI-generated content may be incorrect.">
              <a:extLst>
                <a:ext uri="{FF2B5EF4-FFF2-40B4-BE49-F238E27FC236}">
                  <a16:creationId xmlns:a16="http://schemas.microsoft.com/office/drawing/2014/main" id="{D37721B5-883E-58CC-D7A4-0BBBD6736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5839" y="1891684"/>
              <a:ext cx="4983125" cy="245818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5347FC-350E-8F6F-0BEE-9AD7BAF83078}"/>
                </a:ext>
              </a:extLst>
            </p:cNvPr>
            <p:cNvSpPr txBox="1"/>
            <p:nvPr/>
          </p:nvSpPr>
          <p:spPr>
            <a:xfrm>
              <a:off x="7145839" y="4554201"/>
              <a:ext cx="4750501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/>
                <a:t>Gain phase solutions =&gt; Mirror segment pistons to &lt; 27nm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/>
                <a:t>Similar to those derived with AMIGO forward-modeling (</a:t>
              </a:r>
              <a:r>
                <a:rPr lang="en-US" sz="2000" dirty="0" err="1"/>
                <a:t>Desdoigts</a:t>
              </a:r>
              <a:r>
                <a:rPr lang="en-US" sz="2000" dirty="0"/>
                <a:t> ea. 2025) 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02D2048-E3DF-AE63-5DEB-AD74E2896ED9}"/>
                </a:ext>
              </a:extLst>
            </p:cNvPr>
            <p:cNvSpPr txBox="1"/>
            <p:nvPr/>
          </p:nvSpPr>
          <p:spPr>
            <a:xfrm>
              <a:off x="7484238" y="2069972"/>
              <a:ext cx="68705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err="1"/>
                <a:t>Selfcal</a:t>
              </a:r>
              <a:endParaRPr lang="en-US" sz="11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F3F8366-6C8A-B0A8-013C-9BAABDF48E9C}"/>
              </a:ext>
            </a:extLst>
          </p:cNvPr>
          <p:cNvSpPr txBox="1"/>
          <p:nvPr/>
        </p:nvSpPr>
        <p:spPr>
          <a:xfrm>
            <a:off x="837842" y="1537714"/>
            <a:ext cx="1732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Standard closure phase modeling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C5003D-C436-19DC-4AEB-C221113EB213}"/>
              </a:ext>
            </a:extLst>
          </p:cNvPr>
          <p:cNvSpPr txBox="1"/>
          <p:nvPr/>
        </p:nvSpPr>
        <p:spPr>
          <a:xfrm>
            <a:off x="3862701" y="1740692"/>
            <a:ext cx="1806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Self-</a:t>
            </a:r>
            <a:r>
              <a:rPr lang="en-US" sz="1400" dirty="0" err="1"/>
              <a:t>cal</a:t>
            </a:r>
            <a:r>
              <a:rPr lang="en-US" sz="1400" dirty="0"/>
              <a:t> + CLEAN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86064-72E4-9084-149D-A27C7C56A37B}"/>
              </a:ext>
            </a:extLst>
          </p:cNvPr>
          <p:cNvSpPr txBox="1"/>
          <p:nvPr/>
        </p:nvSpPr>
        <p:spPr>
          <a:xfrm>
            <a:off x="647338" y="2069972"/>
            <a:ext cx="1236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Lau </a:t>
            </a:r>
            <a:r>
              <a:rPr lang="en-US" sz="1400" dirty="0" err="1">
                <a:solidFill>
                  <a:schemeClr val="bg1"/>
                </a:solidFill>
              </a:rPr>
              <a:t>ea</a:t>
            </a:r>
            <a:r>
              <a:rPr lang="en-US" sz="1400" dirty="0">
                <a:solidFill>
                  <a:schemeClr val="bg1"/>
                </a:solidFill>
              </a:rPr>
              <a:t>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837DB-C50B-A49C-685C-D8CBAE183A77}"/>
              </a:ext>
            </a:extLst>
          </p:cNvPr>
          <p:cNvSpPr txBox="1"/>
          <p:nvPr/>
        </p:nvSpPr>
        <p:spPr>
          <a:xfrm>
            <a:off x="1271244" y="4608061"/>
            <a:ext cx="460434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Reproduce structure to 300mas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Dynamic range source ~ 240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Dynamic range calibrator star ~ 1000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DF812D-B282-24BE-297A-6F941D0FC1E3}"/>
              </a:ext>
            </a:extLst>
          </p:cNvPr>
          <p:cNvSpPr txBox="1"/>
          <p:nvPr/>
        </p:nvSpPr>
        <p:spPr>
          <a:xfrm>
            <a:off x="2854036" y="2200777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4.8um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37531D-9E66-D223-274D-47272E6AB9F9}"/>
              </a:ext>
            </a:extLst>
          </p:cNvPr>
          <p:cNvSpPr txBox="1"/>
          <p:nvPr/>
        </p:nvSpPr>
        <p:spPr>
          <a:xfrm>
            <a:off x="4955485" y="2187387"/>
            <a:ext cx="905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3.8um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94336-5875-5E92-E70C-1A7CB683BE08}"/>
              </a:ext>
            </a:extLst>
          </p:cNvPr>
          <p:cNvSpPr txBox="1"/>
          <p:nvPr/>
        </p:nvSpPr>
        <p:spPr>
          <a:xfrm>
            <a:off x="3284139" y="125890"/>
            <a:ext cx="665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Application on JWST 7-hole AMI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39AEC-108F-D615-9C05-25D5F09A3B84}"/>
              </a:ext>
            </a:extLst>
          </p:cNvPr>
          <p:cNvSpPr txBox="1"/>
          <p:nvPr/>
        </p:nvSpPr>
        <p:spPr>
          <a:xfrm>
            <a:off x="2821839" y="613215"/>
            <a:ext cx="7498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Dusty Binary Star WR137 at 4.8um and 3.8um ~ 0.1”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Self-calibration + CLEAN Deconvolution</a:t>
            </a:r>
          </a:p>
        </p:txBody>
      </p:sp>
    </p:spTree>
    <p:extLst>
      <p:ext uri="{BB962C8B-B14F-4D97-AF65-F5344CB8AC3E}">
        <p14:creationId xmlns:p14="http://schemas.microsoft.com/office/powerpoint/2010/main" val="31411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08F3D8-1A22-AAB7-54FE-8E03569BFAAB}"/>
              </a:ext>
            </a:extLst>
          </p:cNvPr>
          <p:cNvSpPr txBox="1"/>
          <p:nvPr/>
        </p:nvSpPr>
        <p:spPr>
          <a:xfrm>
            <a:off x="339634" y="693328"/>
            <a:ext cx="5867202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Why RA Self-Cal not used in Optical Interferometry?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Paucity of photons: few source photons per coherence time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Employ model fitting to </a:t>
            </a:r>
            <a:r>
              <a:rPr lang="en-US" sz="1600" i="1" dirty="0">
                <a:solidFill>
                  <a:srgbClr val="FF0000"/>
                </a:solidFill>
              </a:rPr>
              <a:t>Closure phases + Vis Amplitudes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Closure phase is robust to element-based gain phases =&gt; allows for averaging of many low S/N measurements w/o loss of coherence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32BE6D-4775-7A10-11A1-C061392AB444}"/>
              </a:ext>
            </a:extLst>
          </p:cNvPr>
          <p:cNvSpPr txBox="1"/>
          <p:nvPr/>
        </p:nvSpPr>
        <p:spPr>
          <a:xfrm>
            <a:off x="6853646" y="693328"/>
            <a:ext cx="523385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Our Laboratory Optical Interferometry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High S/N: millions of photons/vis/msec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Employ </a:t>
            </a:r>
            <a:r>
              <a:rPr lang="en-US" sz="1600" i="1" dirty="0">
                <a:solidFill>
                  <a:srgbClr val="FF0000"/>
                </a:solidFill>
              </a:rPr>
              <a:t>Vis phases and amplitudes + </a:t>
            </a:r>
            <a:r>
              <a:rPr lang="en-US" sz="1600" i="1" dirty="0" err="1">
                <a:solidFill>
                  <a:srgbClr val="FF0000"/>
                </a:solidFill>
              </a:rPr>
              <a:t>Selfcal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per coherence time + deconvolution/model fitting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Advantages: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More constraints:   [N(N-1)/2]  vs  [N(N-1)/2 – (N-1)]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Closure phase = measure source symmetry; Vis phase more general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Employ myriad Vis-based deconvolution techniques </a:t>
            </a:r>
          </a:p>
          <a:p>
            <a:pPr marL="742950" lvl="1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US" sz="1400" dirty="0"/>
              <a:t>Correct illumination and path-length = nm-precision wavefront sensing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308C04-96E1-28A0-8C1B-F653CFFA2A99}"/>
              </a:ext>
            </a:extLst>
          </p:cNvPr>
          <p:cNvSpPr txBox="1"/>
          <p:nvPr/>
        </p:nvSpPr>
        <p:spPr>
          <a:xfrm>
            <a:off x="2309420" y="4084445"/>
            <a:ext cx="779483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JWST AMI: </a:t>
            </a:r>
            <a:r>
              <a:rPr lang="en-US" dirty="0" err="1"/>
              <a:t>selfcal</a:t>
            </a:r>
            <a:r>
              <a:rPr lang="en-US" dirty="0"/>
              <a:t> + deconvolution in optical astronomical interferometry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High Strehl ratio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Long Coherence time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Large collecting area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=&gt; High S/N per coherence time allows for use of visibilities + </a:t>
            </a:r>
            <a:r>
              <a:rPr lang="en-US" sz="1600" dirty="0" err="1"/>
              <a:t>selfcal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Possible in future ground based optical astronomical interferometry?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14BE4-6AA3-26D7-3DD2-4DCA49ACC311}"/>
              </a:ext>
            </a:extLst>
          </p:cNvPr>
          <p:cNvSpPr txBox="1"/>
          <p:nvPr/>
        </p:nvSpPr>
        <p:spPr>
          <a:xfrm>
            <a:off x="3113313" y="120073"/>
            <a:ext cx="5633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What’s new?</a:t>
            </a:r>
          </a:p>
        </p:txBody>
      </p:sp>
    </p:spTree>
    <p:extLst>
      <p:ext uri="{BB962C8B-B14F-4D97-AF65-F5344CB8AC3E}">
        <p14:creationId xmlns:p14="http://schemas.microsoft.com/office/powerpoint/2010/main" val="1363709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2DC54B-8A58-B3B0-44EC-D5F7B1899A9C}"/>
              </a:ext>
            </a:extLst>
          </p:cNvPr>
          <p:cNvSpPr/>
          <p:nvPr/>
        </p:nvSpPr>
        <p:spPr>
          <a:xfrm>
            <a:off x="1427780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A7CC700-7F9D-A92E-982B-71B9DF4A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952" y="2129082"/>
            <a:ext cx="4113714" cy="3001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941A60-D3C2-2961-7398-9E6F9E917585}"/>
              </a:ext>
            </a:extLst>
          </p:cNvPr>
          <p:cNvSpPr txBox="1"/>
          <p:nvPr/>
        </p:nvSpPr>
        <p:spPr>
          <a:xfrm>
            <a:off x="7251371" y="2315933"/>
            <a:ext cx="3280181" cy="270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arXiv:2510.13502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arXiv:2503.10820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arXiv:2405.12090 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arXiv:2409.11135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arXiv:2406.02114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2025, 42, 1261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2024, 41, 1513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2022PASA...39...14T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JOSA-A 2022, 39, 2214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6BB7D-DCD9-D1C3-AB6C-6C7E967B12E7}"/>
              </a:ext>
            </a:extLst>
          </p:cNvPr>
          <p:cNvSpPr txBox="1"/>
          <p:nvPr/>
        </p:nvSpPr>
        <p:spPr>
          <a:xfrm>
            <a:off x="2146021" y="883777"/>
            <a:ext cx="8750987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Real-time, non-invasive measurement of micron scale sources to &lt; 1% accuracy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Wavefront sensing:  nm precision on msec timescales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JWST AMI = first astronomical application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6102F0-A8A3-4D87-64CE-676900D571AC}"/>
              </a:ext>
            </a:extLst>
          </p:cNvPr>
          <p:cNvSpPr txBox="1"/>
          <p:nvPr/>
        </p:nvSpPr>
        <p:spPr>
          <a:xfrm>
            <a:off x="2893177" y="110374"/>
            <a:ext cx="6887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characterization using optical masking interferometry with radio astronomical techniques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AE0A99-64CE-BAA1-F899-76E1D68A2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228" y="5268346"/>
            <a:ext cx="3377545" cy="121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08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6F15248-AE24-9B4B-44CC-B1BA45744492}"/>
              </a:ext>
            </a:extLst>
          </p:cNvPr>
          <p:cNvGrpSpPr/>
          <p:nvPr/>
        </p:nvGrpSpPr>
        <p:grpSpPr>
          <a:xfrm>
            <a:off x="2112843" y="1390122"/>
            <a:ext cx="8610704" cy="3948451"/>
            <a:chOff x="812570" y="2193246"/>
            <a:chExt cx="8610704" cy="3948451"/>
          </a:xfrm>
        </p:grpSpPr>
        <p:pic>
          <p:nvPicPr>
            <p:cNvPr id="5" name="Picture 4" descr="A close-up of a grid&#10;&#10;Description automatically generated">
              <a:extLst>
                <a:ext uri="{FF2B5EF4-FFF2-40B4-BE49-F238E27FC236}">
                  <a16:creationId xmlns:a16="http://schemas.microsoft.com/office/drawing/2014/main" id="{133CDDEA-D1B3-D176-C2B1-E8B1465C5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570" y="2233796"/>
              <a:ext cx="3907901" cy="39079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2A6EB0-65FD-9A83-2BF6-CAE6C657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6161" y="2233795"/>
              <a:ext cx="3907901" cy="39079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DFB3B6-72CA-1F98-1FDC-337269E040EC}"/>
                </a:ext>
              </a:extLst>
            </p:cNvPr>
            <p:cNvSpPr txBox="1"/>
            <p:nvPr/>
          </p:nvSpPr>
          <p:spPr>
            <a:xfrm>
              <a:off x="7263359" y="2193246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5 Hole Mask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CEBCED-57B7-264C-F4B8-00EF9619DCD9}"/>
                </a:ext>
              </a:extLst>
            </p:cNvPr>
            <p:cNvSpPr txBox="1"/>
            <p:nvPr/>
          </p:nvSpPr>
          <p:spPr>
            <a:xfrm>
              <a:off x="3157882" y="2199928"/>
              <a:ext cx="2159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 Hole Mask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C4EACAB-419A-F9BC-1F6D-F4594A06BEFF}"/>
              </a:ext>
            </a:extLst>
          </p:cNvPr>
          <p:cNvSpPr txBox="1"/>
          <p:nvPr/>
        </p:nvSpPr>
        <p:spPr>
          <a:xfrm>
            <a:off x="3453272" y="130525"/>
            <a:ext cx="5709939" cy="114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Closure Phase in Image Domain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Shape-Orientation-Size conservation</a:t>
            </a:r>
          </a:p>
        </p:txBody>
      </p:sp>
    </p:spTree>
    <p:extLst>
      <p:ext uri="{BB962C8B-B14F-4D97-AF65-F5344CB8AC3E}">
        <p14:creationId xmlns:p14="http://schemas.microsoft.com/office/powerpoint/2010/main" val="47280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552E127-A5B0-82E2-7D38-3E6444192B35}"/>
              </a:ext>
            </a:extLst>
          </p:cNvPr>
          <p:cNvGrpSpPr/>
          <p:nvPr/>
        </p:nvGrpSpPr>
        <p:grpSpPr>
          <a:xfrm>
            <a:off x="2113744" y="2430076"/>
            <a:ext cx="8420143" cy="2867560"/>
            <a:chOff x="15087600" y="8320287"/>
            <a:chExt cx="14914627" cy="3899806"/>
          </a:xfrm>
        </p:grpSpPr>
        <p:pic>
          <p:nvPicPr>
            <p:cNvPr id="10" name="Picture 9" descr="A comparison of a number of points&#10;&#10;AI-generated content may be incorrect.">
              <a:extLst>
                <a:ext uri="{FF2B5EF4-FFF2-40B4-BE49-F238E27FC236}">
                  <a16:creationId xmlns:a16="http://schemas.microsoft.com/office/drawing/2014/main" id="{2A3F717E-1B9E-0AEE-924B-202CB4CCE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85363" y="8569183"/>
              <a:ext cx="9716864" cy="3650910"/>
            </a:xfrm>
            <a:prstGeom prst="rect">
              <a:avLst/>
            </a:prstGeom>
          </p:spPr>
        </p:pic>
        <p:pic>
          <p:nvPicPr>
            <p:cNvPr id="11" name="Picture 10" descr="A graph of a number of objects&#10;&#10;AI-generated content may be incorrect.">
              <a:extLst>
                <a:ext uri="{FF2B5EF4-FFF2-40B4-BE49-F238E27FC236}">
                  <a16:creationId xmlns:a16="http://schemas.microsoft.com/office/drawing/2014/main" id="{502C2597-811F-22FC-6D25-839B505CE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87600" y="8320287"/>
              <a:ext cx="5197763" cy="389832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737D171-D4EC-5409-8249-E3228661E487}"/>
              </a:ext>
            </a:extLst>
          </p:cNvPr>
          <p:cNvSpPr txBox="1"/>
          <p:nvPr/>
        </p:nvSpPr>
        <p:spPr>
          <a:xfrm>
            <a:off x="3657600" y="411465"/>
            <a:ext cx="56839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Problems with JWST 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Under-sampling PSF by large pixels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Charge migration =? PSF smearing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Near-field optics of mask in reimaged aperture plane</a:t>
            </a:r>
          </a:p>
          <a:p>
            <a:endParaRPr lang="en-US" sz="1600" dirty="0"/>
          </a:p>
          <a:p>
            <a:r>
              <a:rPr lang="en-US" sz="1600" dirty="0"/>
              <a:t>=&gt; large baseline-based errors that DO NOT obey closure and ARE NOT fixed by self-</a:t>
            </a:r>
            <a:r>
              <a:rPr lang="en-US" sz="1600" dirty="0" err="1"/>
              <a:t>cal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FF076E-576A-F10B-70C0-371E07270B7B}"/>
              </a:ext>
            </a:extLst>
          </p:cNvPr>
          <p:cNvSpPr txBox="1"/>
          <p:nvPr/>
        </p:nvSpPr>
        <p:spPr>
          <a:xfrm>
            <a:off x="2212237" y="5343735"/>
            <a:ext cx="3065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Visibilities amplitudes should all =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EAB28-13CC-1B72-BFB2-D87F4144080B}"/>
              </a:ext>
            </a:extLst>
          </p:cNvPr>
          <p:cNvSpPr txBox="1"/>
          <p:nvPr/>
        </p:nvSpPr>
        <p:spPr>
          <a:xfrm>
            <a:off x="5277306" y="5315083"/>
            <a:ext cx="2444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Closure phases should all =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AE3D57-4E03-CA44-BFE8-99E308240CD7}"/>
              </a:ext>
            </a:extLst>
          </p:cNvPr>
          <p:cNvSpPr txBox="1"/>
          <p:nvPr/>
        </p:nvSpPr>
        <p:spPr>
          <a:xfrm>
            <a:off x="8015021" y="5315083"/>
            <a:ext cx="3008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Closure amplitudes should all = 1</a:t>
            </a:r>
          </a:p>
        </p:txBody>
      </p:sp>
    </p:spTree>
    <p:extLst>
      <p:ext uri="{BB962C8B-B14F-4D97-AF65-F5344CB8AC3E}">
        <p14:creationId xmlns:p14="http://schemas.microsoft.com/office/powerpoint/2010/main" val="3547856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07DA05D7-D026-4B0E-A1DA-AF7F0E46D6F5}"/>
              </a:ext>
            </a:extLst>
          </p:cNvPr>
          <p:cNvGrpSpPr/>
          <p:nvPr/>
        </p:nvGrpSpPr>
        <p:grpSpPr>
          <a:xfrm>
            <a:off x="1300539" y="1091929"/>
            <a:ext cx="10199665" cy="5158028"/>
            <a:chOff x="1300539" y="1091929"/>
            <a:chExt cx="10199665" cy="51580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02EF504-85F4-A875-0A6D-64944C5B21AE}"/>
                </a:ext>
              </a:extLst>
            </p:cNvPr>
            <p:cNvGrpSpPr/>
            <p:nvPr/>
          </p:nvGrpSpPr>
          <p:grpSpPr>
            <a:xfrm>
              <a:off x="1300539" y="1091929"/>
              <a:ext cx="10001828" cy="2652380"/>
              <a:chOff x="1300539" y="3600003"/>
              <a:chExt cx="10001828" cy="2652380"/>
            </a:xfrm>
          </p:grpSpPr>
          <p:pic>
            <p:nvPicPr>
              <p:cNvPr id="7" name="Picture 6" descr="A chart of a circular object&#10;&#10;AI-generated content may be incorrect.">
                <a:extLst>
                  <a:ext uri="{FF2B5EF4-FFF2-40B4-BE49-F238E27FC236}">
                    <a16:creationId xmlns:a16="http://schemas.microsoft.com/office/drawing/2014/main" id="{BF3CEAFD-3C32-5281-F148-29C6C352BF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25295" y="3619326"/>
                <a:ext cx="3510742" cy="2633057"/>
              </a:xfrm>
              <a:prstGeom prst="rect">
                <a:avLst/>
              </a:prstGeom>
            </p:spPr>
          </p:pic>
          <p:pic>
            <p:nvPicPr>
              <p:cNvPr id="3" name="Picture 2" descr="A green square with numbers and a green rectangle&#10;&#10;AI-generated content may be incorrect.">
                <a:extLst>
                  <a:ext uri="{FF2B5EF4-FFF2-40B4-BE49-F238E27FC236}">
                    <a16:creationId xmlns:a16="http://schemas.microsoft.com/office/drawing/2014/main" id="{49C0DA93-CDC1-0432-088B-BD73886C35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00539" y="3619326"/>
                <a:ext cx="3510742" cy="2633057"/>
              </a:xfrm>
              <a:prstGeom prst="rect">
                <a:avLst/>
              </a:prstGeom>
            </p:spPr>
          </p:pic>
          <p:pic>
            <p:nvPicPr>
              <p:cNvPr id="15" name="Picture 14" descr="A colorful circle with numbers and lines&#10;&#10;AI-generated content may be incorrect.">
                <a:extLst>
                  <a:ext uri="{FF2B5EF4-FFF2-40B4-BE49-F238E27FC236}">
                    <a16:creationId xmlns:a16="http://schemas.microsoft.com/office/drawing/2014/main" id="{90912A7B-F24D-649F-8F1A-19CC43D5E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91625" y="3600003"/>
                <a:ext cx="3510742" cy="2633057"/>
              </a:xfrm>
              <a:prstGeom prst="rect">
                <a:avLst/>
              </a:prstGeom>
            </p:spPr>
          </p:pic>
        </p:grpSp>
        <p:pic>
          <p:nvPicPr>
            <p:cNvPr id="5" name="Picture 4" descr="A chart of a circle with numbers and a chart of a circle&#10;&#10;AI-generated content may be incorrect.">
              <a:extLst>
                <a:ext uri="{FF2B5EF4-FFF2-40B4-BE49-F238E27FC236}">
                  <a16:creationId xmlns:a16="http://schemas.microsoft.com/office/drawing/2014/main" id="{2F944E76-5EB8-A7F4-83DF-D82934D1A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4157" y="3583858"/>
              <a:ext cx="3344030" cy="2627452"/>
            </a:xfrm>
            <a:prstGeom prst="rect">
              <a:avLst/>
            </a:prstGeom>
          </p:spPr>
        </p:pic>
        <p:pic>
          <p:nvPicPr>
            <p:cNvPr id="9" name="Picture 8" descr="A chart of a circle with a number of colored circles&#10;&#10;AI-generated content may be incorrect.">
              <a:extLst>
                <a:ext uri="{FF2B5EF4-FFF2-40B4-BE49-F238E27FC236}">
                  <a16:creationId xmlns:a16="http://schemas.microsoft.com/office/drawing/2014/main" id="{4F2510C5-011B-276E-B5E8-2B4DE0AB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97692" y="3583858"/>
              <a:ext cx="3375757" cy="2652380"/>
            </a:xfrm>
            <a:prstGeom prst="rect">
              <a:avLst/>
            </a:prstGeom>
          </p:spPr>
        </p:pic>
        <p:pic>
          <p:nvPicPr>
            <p:cNvPr id="13" name="Picture 12" descr="A chart of a circle with numbers and a chart of a circle&#10;&#10;AI-generated content may be incorrect.">
              <a:extLst>
                <a:ext uri="{FF2B5EF4-FFF2-40B4-BE49-F238E27FC236}">
                  <a16:creationId xmlns:a16="http://schemas.microsoft.com/office/drawing/2014/main" id="{BCDBCA7A-84DA-AAD2-45FE-9DE376C57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6197" y="3597576"/>
              <a:ext cx="3375758" cy="2652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4F4715-915F-B9C0-CA1F-98D03CEB5694}"/>
                </a:ext>
              </a:extLst>
            </p:cNvPr>
            <p:cNvSpPr txBox="1"/>
            <p:nvPr/>
          </p:nvSpPr>
          <p:spPr>
            <a:xfrm>
              <a:off x="1892325" y="1379467"/>
              <a:ext cx="16342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No distortion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53ACFE5-FF6B-C753-9498-23864EA73FE6}"/>
                </a:ext>
              </a:extLst>
            </p:cNvPr>
            <p:cNvSpPr txBox="1"/>
            <p:nvPr/>
          </p:nvSpPr>
          <p:spPr>
            <a:xfrm>
              <a:off x="5065635" y="1384049"/>
              <a:ext cx="9432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Focus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B497A15-8689-DBD4-3A35-BD61C981C372}"/>
                </a:ext>
              </a:extLst>
            </p:cNvPr>
            <p:cNvSpPr txBox="1"/>
            <p:nvPr/>
          </p:nvSpPr>
          <p:spPr>
            <a:xfrm>
              <a:off x="8367117" y="1379467"/>
              <a:ext cx="13516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Astigmatism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98F5C9-6A21-58D7-EBCC-1284A13F628C}"/>
                </a:ext>
              </a:extLst>
            </p:cNvPr>
            <p:cNvSpPr txBox="1"/>
            <p:nvPr/>
          </p:nvSpPr>
          <p:spPr>
            <a:xfrm>
              <a:off x="10739985" y="1279786"/>
              <a:ext cx="760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30nm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C5DD06-0D70-0B7E-9A1D-1B8EC99D6C65}"/>
                </a:ext>
              </a:extLst>
            </p:cNvPr>
            <p:cNvSpPr txBox="1"/>
            <p:nvPr/>
          </p:nvSpPr>
          <p:spPr>
            <a:xfrm>
              <a:off x="4157062" y="3206657"/>
              <a:ext cx="73628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-3nm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B1396-797E-CAC8-C0EC-B3C5A237C4E8}"/>
                </a:ext>
              </a:extLst>
            </p:cNvPr>
            <p:cNvSpPr txBox="1"/>
            <p:nvPr/>
          </p:nvSpPr>
          <p:spPr>
            <a:xfrm>
              <a:off x="4157864" y="1253659"/>
              <a:ext cx="647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1nm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CC901C-F1BC-E76E-AA5E-AFF458E03D5A}"/>
                </a:ext>
              </a:extLst>
            </p:cNvPr>
            <p:cNvSpPr txBox="1"/>
            <p:nvPr/>
          </p:nvSpPr>
          <p:spPr>
            <a:xfrm>
              <a:off x="10720825" y="3259022"/>
              <a:ext cx="760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-30nm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ED34F35-FA3A-8948-3808-CA5BBAD8B1BA}"/>
              </a:ext>
            </a:extLst>
          </p:cNvPr>
          <p:cNvSpPr txBox="1"/>
          <p:nvPr/>
        </p:nvSpPr>
        <p:spPr>
          <a:xfrm>
            <a:off x="3157274" y="332163"/>
            <a:ext cx="6277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Fitting higher order distortions: SRI modeling with Zernike Polynomials and 7 hole mask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2F3ED-5540-5B9A-4E79-2C69001CC64E}"/>
              </a:ext>
            </a:extLst>
          </p:cNvPr>
          <p:cNvSpPr txBox="1"/>
          <p:nvPr/>
        </p:nvSpPr>
        <p:spPr>
          <a:xfrm>
            <a:off x="729315" y="4658859"/>
            <a:ext cx="10898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D5297C-F019-E0E5-726B-1E96DE98BA2B}"/>
              </a:ext>
            </a:extLst>
          </p:cNvPr>
          <p:cNvSpPr txBox="1"/>
          <p:nvPr/>
        </p:nvSpPr>
        <p:spPr>
          <a:xfrm>
            <a:off x="729316" y="2186253"/>
            <a:ext cx="1089891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5723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9C12-349A-7B96-C6EC-CD72C30BC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77417923-8A86-E5C8-1936-B8A9F5CBAECE}"/>
              </a:ext>
            </a:extLst>
          </p:cNvPr>
          <p:cNvGrpSpPr/>
          <p:nvPr/>
        </p:nvGrpSpPr>
        <p:grpSpPr>
          <a:xfrm>
            <a:off x="159409" y="347244"/>
            <a:ext cx="6286500" cy="3027418"/>
            <a:chOff x="159409" y="436894"/>
            <a:chExt cx="6286500" cy="3027418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2BF85999-F29A-B0B0-2437-39E2A97BF3F8}"/>
                </a:ext>
              </a:extLst>
            </p:cNvPr>
            <p:cNvGrpSpPr/>
            <p:nvPr/>
          </p:nvGrpSpPr>
          <p:grpSpPr>
            <a:xfrm>
              <a:off x="159409" y="436894"/>
              <a:ext cx="6286500" cy="3027418"/>
              <a:chOff x="159409" y="436894"/>
              <a:chExt cx="6286500" cy="3027418"/>
            </a:xfrm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2285392C-2B42-FDAE-2EF6-7EE6E66D5097}"/>
                  </a:ext>
                </a:extLst>
              </p:cNvPr>
              <p:cNvGrpSpPr/>
              <p:nvPr/>
            </p:nvGrpSpPr>
            <p:grpSpPr>
              <a:xfrm>
                <a:off x="159409" y="436894"/>
                <a:ext cx="6286500" cy="3027418"/>
                <a:chOff x="159409" y="436894"/>
                <a:chExt cx="6286500" cy="3027418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2F303A25-4AB5-FAD2-3BD3-8A78B7035FE8}"/>
                    </a:ext>
                  </a:extLst>
                </p:cNvPr>
                <p:cNvGrpSpPr/>
                <p:nvPr/>
              </p:nvGrpSpPr>
              <p:grpSpPr>
                <a:xfrm>
                  <a:off x="159409" y="436894"/>
                  <a:ext cx="6286500" cy="3027418"/>
                  <a:chOff x="5726139" y="66463"/>
                  <a:chExt cx="6286500" cy="3027418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23E7629D-F7DC-C967-F0C4-40BA96EC53AA}"/>
                      </a:ext>
                    </a:extLst>
                  </p:cNvPr>
                  <p:cNvGrpSpPr/>
                  <p:nvPr/>
                </p:nvGrpSpPr>
                <p:grpSpPr>
                  <a:xfrm>
                    <a:off x="5726139" y="66463"/>
                    <a:ext cx="6286500" cy="3027418"/>
                    <a:chOff x="5726139" y="57498"/>
                    <a:chExt cx="6286500" cy="3027418"/>
                  </a:xfrm>
                </p:grpSpPr>
                <p:grpSp>
                  <p:nvGrpSpPr>
                    <p:cNvPr id="17" name="Group 16">
                      <a:extLst>
                        <a:ext uri="{FF2B5EF4-FFF2-40B4-BE49-F238E27FC236}">
                          <a16:creationId xmlns:a16="http://schemas.microsoft.com/office/drawing/2014/main" id="{7139C39A-943E-F5AD-4B79-9BC3020764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6139" y="57498"/>
                      <a:ext cx="6286500" cy="3027418"/>
                      <a:chOff x="290945" y="599009"/>
                      <a:chExt cx="6286500" cy="3027418"/>
                    </a:xfrm>
                  </p:grpSpPr>
                  <p:pic>
                    <p:nvPicPr>
                      <p:cNvPr id="18" name="Picture 17" descr="A diagram of a wavefront&#10;&#10;AI-generated content may be incorrect.">
                        <a:extLst>
                          <a:ext uri="{FF2B5EF4-FFF2-40B4-BE49-F238E27FC236}">
                            <a16:creationId xmlns:a16="http://schemas.microsoft.com/office/drawing/2014/main" id="{4788395D-CDB4-44AC-4F05-F8763313DB2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0945" y="599009"/>
                        <a:ext cx="6286500" cy="302741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9" name="Rectangle 18">
                        <a:extLst>
                          <a:ext uri="{FF2B5EF4-FFF2-40B4-BE49-F238E27FC236}">
                            <a16:creationId xmlns:a16="http://schemas.microsoft.com/office/drawing/2014/main" id="{4CB6BB71-CCCB-09CA-B4E1-2E6F68B5E1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5954" y="1246909"/>
                        <a:ext cx="629227" cy="5459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endParaRPr>
                      </a:p>
                    </p:txBody>
                  </p:sp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7CC8BAA7-C6D8-31ED-F008-71457552A5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0255" y="1302722"/>
                        <a:ext cx="732119" cy="3170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endParaRPr>
                      </a:p>
                    </p:txBody>
                  </p:sp>
                  <p:sp>
                    <p:nvSpPr>
                      <p:cNvPr id="21" name="TextBox 20">
                        <a:extLst>
                          <a:ext uri="{FF2B5EF4-FFF2-40B4-BE49-F238E27FC236}">
                            <a16:creationId xmlns:a16="http://schemas.microsoft.com/office/drawing/2014/main" id="{EA6B3129-A48E-CA4A-52A4-EC50BBA5B8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5954" y="2426571"/>
                        <a:ext cx="1388437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600" dirty="0">
                            <a:latin typeface="Gill Sans MT" panose="020B0502020104020203" pitchFamily="34" charset="77"/>
                          </a:rPr>
                          <a:t>Light Source</a:t>
                        </a:r>
                      </a:p>
                    </p:txBody>
                  </p:sp>
                </p:grp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DEDA2AED-D019-556A-74B3-AEF7AA38A2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41848" y="1243929"/>
                      <a:ext cx="157655" cy="2349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A0AE7E81-EA56-CC82-79F1-3F3D9BF47D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38139" y="1499886"/>
                      <a:ext cx="173421" cy="23493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0866074D-9518-CF16-645D-BDA9EEF2D0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9924" y="1080650"/>
                      <a:ext cx="157655" cy="1279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D7E483E4-E6D5-EB3C-70AC-012D981298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47407" y="1734203"/>
                      <a:ext cx="157655" cy="1508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7FBC5FA0-59DD-5164-B80B-B8A1A7420D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33492" y="1606533"/>
                      <a:ext cx="157655" cy="1508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Rectangle 34">
                      <a:extLst>
                        <a:ext uri="{FF2B5EF4-FFF2-40B4-BE49-F238E27FC236}">
                          <a16:creationId xmlns:a16="http://schemas.microsoft.com/office/drawing/2014/main" id="{706EED48-D7D8-F367-7127-8FA36391E8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7847" y="1270205"/>
                      <a:ext cx="262760" cy="20866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8" name="Straight Connector 37">
                      <a:extLst>
                        <a:ext uri="{FF2B5EF4-FFF2-40B4-BE49-F238E27FC236}">
                          <a16:creationId xmlns:a16="http://schemas.microsoft.com/office/drawing/2014/main" id="{1EC67A51-D7E5-76ED-D854-F30A3784D1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933793" y="578069"/>
                      <a:ext cx="0" cy="1758841"/>
                    </a:xfrm>
                    <a:prstGeom prst="line">
                      <a:avLst/>
                    </a:prstGeom>
                    <a:ln w="28575">
                      <a:solidFill>
                        <a:srgbClr val="363334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Straight Connector 46">
                      <a:extLst>
                        <a:ext uri="{FF2B5EF4-FFF2-40B4-BE49-F238E27FC236}">
                          <a16:creationId xmlns:a16="http://schemas.microsoft.com/office/drawing/2014/main" id="{E6E80C4D-4883-5827-9522-3386AA9811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933793" y="919759"/>
                      <a:ext cx="0" cy="141817"/>
                    </a:xfrm>
                    <a:prstGeom prst="line">
                      <a:avLst/>
                    </a:prstGeom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Straight Connector 48">
                      <a:extLst>
                        <a:ext uri="{FF2B5EF4-FFF2-40B4-BE49-F238E27FC236}">
                          <a16:creationId xmlns:a16="http://schemas.microsoft.com/office/drawing/2014/main" id="{902085F8-BA18-0CA8-6A47-5C0D4E7B8E7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939047" y="1881455"/>
                      <a:ext cx="0" cy="141817"/>
                    </a:xfrm>
                    <a:prstGeom prst="line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CCB39548-C1D7-5837-2653-6696FBF33E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33793" y="1010654"/>
                    <a:ext cx="957678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A728C83C-D425-C7DF-F025-CCEA2AC08172}"/>
                      </a:ext>
                    </a:extLst>
                  </p:cNvPr>
                  <p:cNvSpPr/>
                  <p:nvPr/>
                </p:nvSpPr>
                <p:spPr>
                  <a:xfrm>
                    <a:off x="9666729" y="1885061"/>
                    <a:ext cx="266163" cy="14717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3676CCEF-9543-9E14-D3AC-21CEE68174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33793" y="1969879"/>
                    <a:ext cx="1002503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CC9F296F-31FC-BDDF-FBD9-BB2F53F1C358}"/>
                    </a:ext>
                  </a:extLst>
                </p:cNvPr>
                <p:cNvSpPr/>
                <p:nvPr/>
              </p:nvSpPr>
              <p:spPr>
                <a:xfrm>
                  <a:off x="2465294" y="582706"/>
                  <a:ext cx="824753" cy="1284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14705216-D9FC-7805-C19B-05CCC9A434B2}"/>
                    </a:ext>
                  </a:extLst>
                </p:cNvPr>
                <p:cNvSpPr/>
                <p:nvPr/>
              </p:nvSpPr>
              <p:spPr>
                <a:xfrm>
                  <a:off x="2336877" y="1875038"/>
                  <a:ext cx="824753" cy="12845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8486ED2-885F-EA33-8177-5A6E89406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77" y="1876194"/>
                <a:ext cx="4489539" cy="704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44A133-C3C5-D539-2686-1676DF77FDA9}"/>
                </a:ext>
              </a:extLst>
            </p:cNvPr>
            <p:cNvSpPr/>
            <p:nvPr/>
          </p:nvSpPr>
          <p:spPr>
            <a:xfrm>
              <a:off x="1694329" y="2552146"/>
              <a:ext cx="828025" cy="5026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38AA3B-5F9D-02DE-0F38-5B86AC274C5A}"/>
                </a:ext>
              </a:extLst>
            </p:cNvPr>
            <p:cNvSpPr/>
            <p:nvPr/>
          </p:nvSpPr>
          <p:spPr>
            <a:xfrm>
              <a:off x="3003178" y="2763637"/>
              <a:ext cx="828025" cy="452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97CDB4-2670-6327-E415-0AD8639A71EE}"/>
                </a:ext>
              </a:extLst>
            </p:cNvPr>
            <p:cNvSpPr txBox="1"/>
            <p:nvPr/>
          </p:nvSpPr>
          <p:spPr>
            <a:xfrm>
              <a:off x="1577213" y="909293"/>
              <a:ext cx="1568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Planar wavefront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0EE633F-0547-8E50-B130-426DBBD210C2}"/>
              </a:ext>
            </a:extLst>
          </p:cNvPr>
          <p:cNvGrpSpPr/>
          <p:nvPr/>
        </p:nvGrpSpPr>
        <p:grpSpPr>
          <a:xfrm>
            <a:off x="6974553" y="2835363"/>
            <a:ext cx="4772767" cy="2316435"/>
            <a:chOff x="3328763" y="863953"/>
            <a:chExt cx="5511251" cy="2779353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70DBFB0-FC19-9CE3-4894-987E201D1071}"/>
                </a:ext>
              </a:extLst>
            </p:cNvPr>
            <p:cNvGrpSpPr/>
            <p:nvPr/>
          </p:nvGrpSpPr>
          <p:grpSpPr>
            <a:xfrm>
              <a:off x="3328763" y="863953"/>
              <a:ext cx="2562900" cy="2779353"/>
              <a:chOff x="6481033" y="3799039"/>
              <a:chExt cx="2562900" cy="2779353"/>
            </a:xfrm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446ED982-72FC-815A-6DA6-3AD4095E4134}"/>
                  </a:ext>
                </a:extLst>
              </p:cNvPr>
              <p:cNvGrpSpPr/>
              <p:nvPr/>
            </p:nvGrpSpPr>
            <p:grpSpPr>
              <a:xfrm>
                <a:off x="6481033" y="3799039"/>
                <a:ext cx="2562900" cy="2779353"/>
                <a:chOff x="6720380" y="3540380"/>
                <a:chExt cx="2278713" cy="2531974"/>
              </a:xfrm>
            </p:grpSpPr>
            <p:pic>
              <p:nvPicPr>
                <p:cNvPr id="123" name="Picture 122" descr="A graph of a red chart with white text&#10;&#10;AI-generated content may be incorrect.">
                  <a:extLst>
                    <a:ext uri="{FF2B5EF4-FFF2-40B4-BE49-F238E27FC236}">
                      <a16:creationId xmlns:a16="http://schemas.microsoft.com/office/drawing/2014/main" id="{F631F63D-1364-DDD0-F1C2-FBF42BBA6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6593750" y="3667010"/>
                  <a:ext cx="2531974" cy="2278713"/>
                </a:xfrm>
                <a:prstGeom prst="rect">
                  <a:avLst/>
                </a:prstGeom>
              </p:spPr>
            </p:pic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D0B21978-D855-4F37-0550-40C9249C86F3}"/>
                    </a:ext>
                  </a:extLst>
                </p:cNvPr>
                <p:cNvSpPr txBox="1"/>
                <p:nvPr/>
              </p:nvSpPr>
              <p:spPr>
                <a:xfrm>
                  <a:off x="6998500" y="4291322"/>
                  <a:ext cx="818282" cy="336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eaLnBrk="0" hangingPunct="0">
                    <a:spcBef>
                      <a:spcPct val="20000"/>
                    </a:spcBef>
                  </a:pPr>
                  <a:r>
                    <a:rPr lang="en-US" sz="1400" i="1" dirty="0">
                      <a:solidFill>
                        <a:schemeClr val="bg1"/>
                      </a:solidFill>
                      <a:latin typeface="Gill Sans MT" pitchFamily="34" charset="0"/>
                      <a:cs typeface="Gill Sans" pitchFamily="17" charset="0"/>
                    </a:rPr>
                    <a:t>v = B/𝛌</a:t>
                  </a:r>
                </a:p>
              </p:txBody>
            </p: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97D891F3-9FDA-E5D8-1E1A-3E1E0C22D0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3190" y="4305301"/>
                  <a:ext cx="0" cy="313286"/>
                </a:xfrm>
                <a:prstGeom prst="straightConnector1">
                  <a:avLst/>
                </a:prstGeom>
                <a:ln w="9525"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12318AAA-E5CC-A847-9B37-0D5FC43B1086}"/>
                  </a:ext>
                </a:extLst>
              </p:cNvPr>
              <p:cNvSpPr txBox="1"/>
              <p:nvPr/>
            </p:nvSpPr>
            <p:spPr>
              <a:xfrm rot="16200000">
                <a:off x="7528866" y="5391053"/>
                <a:ext cx="544631" cy="2000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7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1-0</a:t>
                </a: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D7C4A2D-599C-CD19-1DC0-E1BB0AECCB37}"/>
                </a:ext>
              </a:extLst>
            </p:cNvPr>
            <p:cNvGrpSpPr/>
            <p:nvPr/>
          </p:nvGrpSpPr>
          <p:grpSpPr>
            <a:xfrm>
              <a:off x="6091279" y="1035866"/>
              <a:ext cx="2748735" cy="2338812"/>
              <a:chOff x="1143000" y="596900"/>
              <a:chExt cx="6858000" cy="5664200"/>
            </a:xfrm>
          </p:grpSpPr>
          <p:pic>
            <p:nvPicPr>
              <p:cNvPr id="118" name="Picture 117" descr="A graph of different colored circles&#10;&#10;AI-generated content may be incorrect.">
                <a:extLst>
                  <a:ext uri="{FF2B5EF4-FFF2-40B4-BE49-F238E27FC236}">
                    <a16:creationId xmlns:a16="http://schemas.microsoft.com/office/drawing/2014/main" id="{90688121-A972-71FE-44C5-6617A25079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3000" y="596900"/>
                <a:ext cx="6858000" cy="5664200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46768D7F-167A-26B9-C380-B3F57C201D91}"/>
                  </a:ext>
                </a:extLst>
              </p:cNvPr>
              <p:cNvSpPr/>
              <p:nvPr/>
            </p:nvSpPr>
            <p:spPr>
              <a:xfrm>
                <a:off x="5257800" y="1226127"/>
                <a:ext cx="1163782" cy="2514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F4BC19E-57D7-BFCA-7402-7034DBF22B70}"/>
                  </a:ext>
                </a:extLst>
              </p:cNvPr>
              <p:cNvSpPr/>
              <p:nvPr/>
            </p:nvSpPr>
            <p:spPr>
              <a:xfrm>
                <a:off x="2022765" y="2885209"/>
                <a:ext cx="1163782" cy="2514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0057298-7A7D-7CDA-B772-4DA3E409B671}"/>
              </a:ext>
            </a:extLst>
          </p:cNvPr>
          <p:cNvGrpSpPr/>
          <p:nvPr/>
        </p:nvGrpSpPr>
        <p:grpSpPr>
          <a:xfrm>
            <a:off x="6918850" y="690518"/>
            <a:ext cx="1914323" cy="1738712"/>
            <a:chOff x="6791905" y="976662"/>
            <a:chExt cx="2018311" cy="2064202"/>
          </a:xfrm>
        </p:grpSpPr>
        <p:pic>
          <p:nvPicPr>
            <p:cNvPr id="112" name="Picture 111" descr="A close up of a light&#10;&#10;AI-generated content may be incorrect.">
              <a:extLst>
                <a:ext uri="{FF2B5EF4-FFF2-40B4-BE49-F238E27FC236}">
                  <a16:creationId xmlns:a16="http://schemas.microsoft.com/office/drawing/2014/main" id="{AC3F2737-BF7A-5E58-2D86-129BEF89A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2619" y="976662"/>
              <a:ext cx="1917597" cy="2064202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CFE5C16-3F26-FBC6-F4DC-CB6A93DF3218}"/>
                </a:ext>
              </a:extLst>
            </p:cNvPr>
            <p:cNvSpPr txBox="1"/>
            <p:nvPr/>
          </p:nvSpPr>
          <p:spPr>
            <a:xfrm>
              <a:off x="6791905" y="1819445"/>
              <a:ext cx="649183" cy="31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100" i="1" dirty="0">
                  <a:solidFill>
                    <a:schemeClr val="bg1"/>
                  </a:solidFill>
                  <a:latin typeface="Gill Sans MT" pitchFamily="34" charset="0"/>
                  <a:cs typeface="Gill Sans" pitchFamily="17" charset="0"/>
                </a:rPr>
                <a:t>𝛉 = 𝛌/B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F5D0568E-8253-52F0-6644-7D898B99E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0437" y="1873944"/>
              <a:ext cx="0" cy="192289"/>
            </a:xfrm>
            <a:prstGeom prst="straightConnector1">
              <a:avLst/>
            </a:prstGeom>
            <a:ln w="9525">
              <a:solidFill>
                <a:schemeClr val="bg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6" name="Picture 125" descr="A graph of a red line&#10;&#10;AI-generated content may be incorrect.">
            <a:extLst>
              <a:ext uri="{FF2B5EF4-FFF2-40B4-BE49-F238E27FC236}">
                <a16:creationId xmlns:a16="http://schemas.microsoft.com/office/drawing/2014/main" id="{96E36A20-3F2E-1644-0653-46D9BFE3D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92825" y="669501"/>
            <a:ext cx="2854349" cy="1775915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220069E-6FD3-2FE9-0CB7-62E58C43D217}"/>
              </a:ext>
            </a:extLst>
          </p:cNvPr>
          <p:cNvSpPr txBox="1"/>
          <p:nvPr/>
        </p:nvSpPr>
        <p:spPr>
          <a:xfrm>
            <a:off x="8066197" y="2566229"/>
            <a:ext cx="390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FT 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E31B9D0D-A89C-6E2B-A7B4-B76ED087257C}"/>
              </a:ext>
            </a:extLst>
          </p:cNvPr>
          <p:cNvSpPr txBox="1"/>
          <p:nvPr/>
        </p:nvSpPr>
        <p:spPr>
          <a:xfrm>
            <a:off x="10503101" y="4698421"/>
            <a:ext cx="41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F81AB14-04B5-B499-9959-1ADCE542CF32}"/>
              </a:ext>
            </a:extLst>
          </p:cNvPr>
          <p:cNvSpPr txBox="1"/>
          <p:nvPr/>
        </p:nvSpPr>
        <p:spPr>
          <a:xfrm>
            <a:off x="9166588" y="3637120"/>
            <a:ext cx="419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E3545223-B21A-8850-2A00-9E2A8A0C423B}"/>
              </a:ext>
            </a:extLst>
          </p:cNvPr>
          <p:cNvSpPr txBox="1"/>
          <p:nvPr/>
        </p:nvSpPr>
        <p:spPr>
          <a:xfrm>
            <a:off x="11630778" y="3812821"/>
            <a:ext cx="8032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rad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3A3681-9D2A-E019-FBED-CE3710D82852}"/>
              </a:ext>
            </a:extLst>
          </p:cNvPr>
          <p:cNvSpPr txBox="1"/>
          <p:nvPr/>
        </p:nvSpPr>
        <p:spPr>
          <a:xfrm>
            <a:off x="2595946" y="48477"/>
            <a:ext cx="7000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Aperture Mask Interferometry </a:t>
            </a:r>
          </a:p>
        </p:txBody>
      </p:sp>
      <p:sp>
        <p:nvSpPr>
          <p:cNvPr id="137" name="Down Arrow 136">
            <a:extLst>
              <a:ext uri="{FF2B5EF4-FFF2-40B4-BE49-F238E27FC236}">
                <a16:creationId xmlns:a16="http://schemas.microsoft.com/office/drawing/2014/main" id="{3FBCD3FB-3CF3-97C0-CB0E-530814E3C3DC}"/>
              </a:ext>
            </a:extLst>
          </p:cNvPr>
          <p:cNvSpPr/>
          <p:nvPr/>
        </p:nvSpPr>
        <p:spPr>
          <a:xfrm>
            <a:off x="7862047" y="2566229"/>
            <a:ext cx="169135" cy="33855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7E330-099C-2659-1413-5563602CAD54}"/>
              </a:ext>
            </a:extLst>
          </p:cNvPr>
          <p:cNvGrpSpPr/>
          <p:nvPr/>
        </p:nvGrpSpPr>
        <p:grpSpPr>
          <a:xfrm>
            <a:off x="8937189" y="552576"/>
            <a:ext cx="1432748" cy="559747"/>
            <a:chOff x="3515075" y="1269178"/>
            <a:chExt cx="1432748" cy="559747"/>
          </a:xfrm>
        </p:grpSpPr>
        <p:pic>
          <p:nvPicPr>
            <p:cNvPr id="3" name="Picture 2" descr="A mathematical equation with black text&#10;&#10;AI-generated content may be incorrect.">
              <a:extLst>
                <a:ext uri="{FF2B5EF4-FFF2-40B4-BE49-F238E27FC236}">
                  <a16:creationId xmlns:a16="http://schemas.microsoft.com/office/drawing/2014/main" id="{A7FEC7AE-436D-D556-1BFC-56FE4FBE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8115" y="1269178"/>
              <a:ext cx="819708" cy="5597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63CFF3-8141-26CD-06B6-B5FC96607381}"/>
                </a:ext>
              </a:extLst>
            </p:cNvPr>
            <p:cNvSpPr txBox="1"/>
            <p:nvPr/>
          </p:nvSpPr>
          <p:spPr>
            <a:xfrm>
              <a:off x="3515075" y="1335473"/>
              <a:ext cx="12547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2000" dirty="0"/>
                <a:t> </a:t>
              </a:r>
              <a:r>
                <a:rPr lang="en-US" sz="2000" dirty="0" err="1"/>
                <a:t>A</a:t>
              </a:r>
              <a:r>
                <a:rPr lang="en-US" sz="2000" baseline="-25000" dirty="0" err="1"/>
                <a:t>i,j</a:t>
              </a:r>
              <a:r>
                <a:rPr lang="en-US" sz="2000" baseline="-25000" dirty="0"/>
                <a:t> </a:t>
              </a:r>
              <a:r>
                <a:rPr lang="en-US" sz="2000" dirty="0"/>
                <a:t>=</a:t>
              </a:r>
              <a:endParaRPr lang="en-US" sz="1200" dirty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00470B-0DF7-13E6-D705-A35DED283763}"/>
              </a:ext>
            </a:extLst>
          </p:cNvPr>
          <p:cNvGrpSpPr/>
          <p:nvPr/>
        </p:nvGrpSpPr>
        <p:grpSpPr>
          <a:xfrm>
            <a:off x="147957" y="2866586"/>
            <a:ext cx="6789271" cy="750316"/>
            <a:chOff x="147957" y="3422398"/>
            <a:chExt cx="6789271" cy="6015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5493839-B92A-D636-1C70-94F0BD8C8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7957" y="3422398"/>
              <a:ext cx="5465341" cy="6015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D42B86-8E73-F84E-5785-55E0F269A84E}"/>
                </a:ext>
              </a:extLst>
            </p:cNvPr>
            <p:cNvSpPr txBox="1"/>
            <p:nvPr/>
          </p:nvSpPr>
          <p:spPr>
            <a:xfrm>
              <a:off x="5511897" y="3550524"/>
              <a:ext cx="1425331" cy="370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= </a:t>
              </a:r>
              <a:r>
                <a:rPr lang="en-US" sz="2400" dirty="0" err="1">
                  <a:solidFill>
                    <a:srgbClr val="FF0000"/>
                  </a:solidFill>
                  <a:latin typeface="Gill Sans MT" panose="020B0502020104020203" pitchFamily="34" charset="77"/>
                </a:rPr>
                <a:t>A</a:t>
              </a:r>
              <a:r>
                <a:rPr lang="en-US" sz="2400" baseline="-25000" dirty="0" err="1">
                  <a:solidFill>
                    <a:srgbClr val="FF0000"/>
                  </a:solidFill>
                  <a:latin typeface="Gill Sans MT" panose="020B0502020104020203" pitchFamily="34" charset="77"/>
                </a:rPr>
                <a:t>i,j</a:t>
              </a:r>
              <a:r>
                <a:rPr lang="en-US" sz="2400" baseline="-250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e</a:t>
              </a:r>
              <a:r>
                <a:rPr lang="en-US" sz="2400" baseline="300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-</a:t>
              </a:r>
              <a:r>
                <a:rPr lang="en-US" sz="2400" baseline="30000" dirty="0" err="1">
                  <a:solidFill>
                    <a:srgbClr val="FF0000"/>
                  </a:solidFill>
                  <a:latin typeface="Gill Sans MT" panose="020B0502020104020203" pitchFamily="34" charset="77"/>
                </a:rPr>
                <a:t>i</a:t>
              </a:r>
              <a:r>
                <a:rPr lang="en-US" sz="2400" baseline="30000" dirty="0">
                  <a:solidFill>
                    <a:srgbClr val="FF0000"/>
                  </a:solidFill>
                  <a:latin typeface="Gill Sans MT" panose="020B0502020104020203" pitchFamily="34" charset="77"/>
                </a:rPr>
                <a:t>𝝓</a:t>
              </a:r>
              <a:r>
                <a:rPr lang="en-US" sz="2400" baseline="30000" dirty="0" err="1">
                  <a:solidFill>
                    <a:srgbClr val="FF0000"/>
                  </a:solidFill>
                  <a:latin typeface="Gill Sans MT" panose="020B0502020104020203" pitchFamily="34" charset="77"/>
                </a:rPr>
                <a:t>i,j</a:t>
              </a:r>
              <a:endParaRPr lang="en-US" sz="2400" dirty="0">
                <a:solidFill>
                  <a:srgbClr val="FF0000"/>
                </a:solidFill>
                <a:latin typeface="Gill Sans MT" panose="020B0502020104020203" pitchFamily="34" charset="7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DE4B794-7C19-6076-9F9B-3328C70BC7DF}"/>
              </a:ext>
            </a:extLst>
          </p:cNvPr>
          <p:cNvSpPr txBox="1"/>
          <p:nvPr/>
        </p:nvSpPr>
        <p:spPr>
          <a:xfrm>
            <a:off x="7050659" y="5233566"/>
            <a:ext cx="482757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 and spatial frequency set by geometry of baseline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Position of fringe determined by phase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 determined by ‘mutual coherence’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A0CCCD-7983-CDAD-7143-2CFFA8BEE2EB}"/>
              </a:ext>
            </a:extLst>
          </p:cNvPr>
          <p:cNvGrpSpPr/>
          <p:nvPr/>
        </p:nvGrpSpPr>
        <p:grpSpPr>
          <a:xfrm>
            <a:off x="263683" y="3700403"/>
            <a:ext cx="5893104" cy="2896020"/>
            <a:chOff x="263683" y="3579106"/>
            <a:chExt cx="5893104" cy="28960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3081CDD-D7FF-65D1-9972-7ED68046E344}"/>
                </a:ext>
              </a:extLst>
            </p:cNvPr>
            <p:cNvGrpSpPr/>
            <p:nvPr/>
          </p:nvGrpSpPr>
          <p:grpSpPr>
            <a:xfrm>
              <a:off x="263683" y="3579106"/>
              <a:ext cx="5893104" cy="2896020"/>
              <a:chOff x="263683" y="3579106"/>
              <a:chExt cx="5893104" cy="2896020"/>
            </a:xfrm>
          </p:grpSpPr>
          <p:pic>
            <p:nvPicPr>
              <p:cNvPr id="15" name="Picture 14" descr="A black and white math symbols&#10;&#10;AI-generated content may be incorrect.">
                <a:extLst>
                  <a:ext uri="{FF2B5EF4-FFF2-40B4-BE49-F238E27FC236}">
                    <a16:creationId xmlns:a16="http://schemas.microsoft.com/office/drawing/2014/main" id="{6BED5BFF-5AB9-0138-5C2C-53468A4E31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09477" y="5619129"/>
                <a:ext cx="4133711" cy="855997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57DA7D86-FDD5-AA00-1E3B-056F013E5155}"/>
                  </a:ext>
                </a:extLst>
              </p:cNvPr>
              <p:cNvGrpSpPr/>
              <p:nvPr/>
            </p:nvGrpSpPr>
            <p:grpSpPr>
              <a:xfrm>
                <a:off x="263683" y="3579106"/>
                <a:ext cx="5893104" cy="1903889"/>
                <a:chOff x="-7723" y="3724496"/>
                <a:chExt cx="6385949" cy="2055995"/>
              </a:xfrm>
            </p:grpSpPr>
            <p:pic>
              <p:nvPicPr>
                <p:cNvPr id="22" name="Picture 21" descr="A diagram of a number of lights&#10;&#10;AI-generated content may be incorrect.">
                  <a:extLst>
                    <a:ext uri="{FF2B5EF4-FFF2-40B4-BE49-F238E27FC236}">
                      <a16:creationId xmlns:a16="http://schemas.microsoft.com/office/drawing/2014/main" id="{B13E0DEB-C35A-CD2A-66CF-9970D4D868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02827" y="3732120"/>
                  <a:ext cx="2075399" cy="2025985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close-up of a light&#10;&#10;AI-generated content may be incorrect.">
                  <a:extLst>
                    <a:ext uri="{FF2B5EF4-FFF2-40B4-BE49-F238E27FC236}">
                      <a16:creationId xmlns:a16="http://schemas.microsoft.com/office/drawing/2014/main" id="{45BD7EF5-41D9-FE27-EA2E-5498327908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45585" y="3743313"/>
                  <a:ext cx="2579156" cy="2025985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F145974-74A1-305A-A37B-3133BDB526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-7723" y="3724496"/>
                  <a:ext cx="2049784" cy="2055995"/>
                </a:xfrm>
                <a:prstGeom prst="rect">
                  <a:avLst/>
                </a:prstGeom>
              </p:spPr>
            </p:pic>
          </p:grpSp>
        </p:grpSp>
        <p:sp>
          <p:nvSpPr>
            <p:cNvPr id="29" name="Down Arrow 28">
              <a:extLst>
                <a:ext uri="{FF2B5EF4-FFF2-40B4-BE49-F238E27FC236}">
                  <a16:creationId xmlns:a16="http://schemas.microsoft.com/office/drawing/2014/main" id="{045CD435-5E2E-8466-4416-345FDCB7D391}"/>
                </a:ext>
              </a:extLst>
            </p:cNvPr>
            <p:cNvSpPr/>
            <p:nvPr/>
          </p:nvSpPr>
          <p:spPr>
            <a:xfrm rot="16200000" flipH="1">
              <a:off x="4149223" y="4368377"/>
              <a:ext cx="154078" cy="338554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18EE8D-359E-C1C8-241D-91CCDF2B674C}"/>
                </a:ext>
              </a:extLst>
            </p:cNvPr>
            <p:cNvSpPr txBox="1"/>
            <p:nvPr/>
          </p:nvSpPr>
          <p:spPr>
            <a:xfrm>
              <a:off x="4034590" y="4203266"/>
              <a:ext cx="3908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FT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9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79F205-0DA8-9867-E99E-FED1F35A9871}"/>
              </a:ext>
            </a:extLst>
          </p:cNvPr>
          <p:cNvSpPr/>
          <p:nvPr/>
        </p:nvSpPr>
        <p:spPr>
          <a:xfrm>
            <a:off x="1423640" y="5530583"/>
            <a:ext cx="9522153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aph of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44FAAAA2-0105-D517-F467-70CC5E44C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004" y="359855"/>
            <a:ext cx="5430984" cy="42276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39A1C-17E2-2784-9FD5-9B7DC0B801A1}"/>
              </a:ext>
            </a:extLst>
          </p:cNvPr>
          <p:cNvSpPr txBox="1"/>
          <p:nvPr/>
        </p:nvSpPr>
        <p:spPr>
          <a:xfrm>
            <a:off x="2689351" y="61504"/>
            <a:ext cx="6601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Why non-redundant mask?</a:t>
            </a:r>
          </a:p>
        </p:txBody>
      </p:sp>
      <p:pic>
        <p:nvPicPr>
          <p:cNvPr id="14" name="Picture 13" descr="A diagram of a number of circles&#10;&#10;Description automatically generated">
            <a:extLst>
              <a:ext uri="{FF2B5EF4-FFF2-40B4-BE49-F238E27FC236}">
                <a16:creationId xmlns:a16="http://schemas.microsoft.com/office/drawing/2014/main" id="{A68C8BE8-6922-CF64-2418-EB44B5FE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13" y="954260"/>
            <a:ext cx="3287173" cy="318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2ED09-8977-5924-A5A4-39DCDB1DB454}"/>
              </a:ext>
            </a:extLst>
          </p:cNvPr>
          <p:cNvSpPr txBox="1"/>
          <p:nvPr/>
        </p:nvSpPr>
        <p:spPr>
          <a:xfrm>
            <a:off x="2525438" y="4616981"/>
            <a:ext cx="7408318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Decoherence on redundant baselines due to phase fluctuations across mask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Coherence for redundant samples lower by 5%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rms for redundant samples ~ 6x non-redundant</a:t>
            </a:r>
          </a:p>
        </p:txBody>
      </p:sp>
    </p:spTree>
    <p:extLst>
      <p:ext uri="{BB962C8B-B14F-4D97-AF65-F5344CB8AC3E}">
        <p14:creationId xmlns:p14="http://schemas.microsoft.com/office/powerpoint/2010/main" val="4211525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1C1C2-55ED-FFC9-377E-74977AF529E6}"/>
              </a:ext>
            </a:extLst>
          </p:cNvPr>
          <p:cNvSpPr/>
          <p:nvPr/>
        </p:nvSpPr>
        <p:spPr>
          <a:xfrm>
            <a:off x="1423640" y="5542156"/>
            <a:ext cx="9411629" cy="13158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A731C-15F3-8540-8B0F-2D71FFF0B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52" y="1020944"/>
            <a:ext cx="4895918" cy="26902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FFEF26-9F91-B04B-9104-058E2CD16BFC}"/>
              </a:ext>
            </a:extLst>
          </p:cNvPr>
          <p:cNvSpPr txBox="1"/>
          <p:nvPr/>
        </p:nvSpPr>
        <p:spPr>
          <a:xfrm>
            <a:off x="2572928" y="4198620"/>
            <a:ext cx="7655230" cy="15158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Coherent amplification of voltages, E</a:t>
            </a:r>
            <a:r>
              <a:rPr lang="en-US" sz="2000" baseline="-25000" dirty="0"/>
              <a:t> 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Geometric delays set by electronics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Complex cross multiply and average to visibilities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Images made from Fourier transform of visibilities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650C60-AAE8-4144-94CC-C3D4D52D9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631" y="-531339"/>
            <a:ext cx="4793993" cy="41799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2C5DA2-64B4-A548-AF9C-8B687F5CC831}"/>
              </a:ext>
            </a:extLst>
          </p:cNvPr>
          <p:cNvSpPr/>
          <p:nvPr/>
        </p:nvSpPr>
        <p:spPr>
          <a:xfrm>
            <a:off x="8999456" y="3230962"/>
            <a:ext cx="1967783" cy="316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F63C38-A332-0243-8E9C-0581690B0475}"/>
              </a:ext>
            </a:extLst>
          </p:cNvPr>
          <p:cNvSpPr txBox="1"/>
          <p:nvPr/>
        </p:nvSpPr>
        <p:spPr>
          <a:xfrm>
            <a:off x="7166542" y="3316940"/>
            <a:ext cx="271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</a:t>
            </a:r>
            <a:r>
              <a:rPr lang="en-US" sz="2000" baseline="-25000" dirty="0" err="1"/>
              <a:t>i,j</a:t>
            </a:r>
            <a:r>
              <a:rPr lang="en-US" sz="2000" dirty="0"/>
              <a:t> = E</a:t>
            </a:r>
            <a:r>
              <a:rPr lang="en-US" sz="2000" baseline="-25000" dirty="0"/>
              <a:t>i</a:t>
            </a:r>
            <a:r>
              <a:rPr lang="en-US" sz="2000" dirty="0"/>
              <a:t> x </a:t>
            </a:r>
            <a:r>
              <a:rPr lang="en-US" sz="2000" dirty="0" err="1"/>
              <a:t>E</a:t>
            </a:r>
            <a:r>
              <a:rPr lang="en-US" sz="2000" baseline="-25000" dirty="0" err="1"/>
              <a:t>j</a:t>
            </a:r>
            <a:r>
              <a:rPr lang="en-US" sz="2000" baseline="30000" dirty="0"/>
              <a:t>* </a:t>
            </a:r>
            <a:r>
              <a:rPr lang="en-US" sz="2000" dirty="0"/>
              <a:t>= </a:t>
            </a:r>
            <a:r>
              <a:rPr lang="en-US" sz="2000" dirty="0" err="1"/>
              <a:t>A</a:t>
            </a:r>
            <a:r>
              <a:rPr lang="en-US" sz="2000" baseline="-25000" dirty="0" err="1"/>
              <a:t>i,j</a:t>
            </a:r>
            <a:r>
              <a:rPr lang="en-US" sz="2000" baseline="-25000" dirty="0"/>
              <a:t> </a:t>
            </a:r>
            <a:r>
              <a:rPr lang="en-US" sz="2000" dirty="0"/>
              <a:t>e</a:t>
            </a:r>
            <a:r>
              <a:rPr lang="en-US" sz="2000" baseline="30000" dirty="0"/>
              <a:t>-</a:t>
            </a:r>
            <a:r>
              <a:rPr lang="en-US" sz="2000" baseline="30000" dirty="0" err="1"/>
              <a:t>i</a:t>
            </a:r>
            <a:r>
              <a:rPr lang="en-US" sz="2000" baseline="30000" dirty="0"/>
              <a:t>𝝓</a:t>
            </a:r>
            <a:r>
              <a:rPr lang="en-US" sz="2000" baseline="30000" dirty="0" err="1"/>
              <a:t>i,j</a:t>
            </a:r>
            <a:r>
              <a:rPr lang="en-US" sz="2000" baseline="30000" dirty="0"/>
              <a:t> </a:t>
            </a:r>
            <a:endParaRPr lang="en-US" sz="2000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908A68-0ACA-D648-9ED5-CE936B056D86}"/>
              </a:ext>
            </a:extLst>
          </p:cNvPr>
          <p:cNvSpPr txBox="1"/>
          <p:nvPr/>
        </p:nvSpPr>
        <p:spPr>
          <a:xfrm>
            <a:off x="466166" y="173726"/>
            <a:ext cx="5944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Radio measurements are visibilities = aperture plane </a:t>
            </a:r>
          </a:p>
        </p:txBody>
      </p:sp>
    </p:spTree>
    <p:extLst>
      <p:ext uri="{BB962C8B-B14F-4D97-AF65-F5344CB8AC3E}">
        <p14:creationId xmlns:p14="http://schemas.microsoft.com/office/powerpoint/2010/main" val="3954636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46500-73A9-BF46-1062-C63461099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4B2FAF30-E441-3186-BEE6-C5B3BA894801}"/>
              </a:ext>
            </a:extLst>
          </p:cNvPr>
          <p:cNvGrpSpPr/>
          <p:nvPr/>
        </p:nvGrpSpPr>
        <p:grpSpPr>
          <a:xfrm>
            <a:off x="114251" y="445669"/>
            <a:ext cx="6286500" cy="3027418"/>
            <a:chOff x="159409" y="436894"/>
            <a:chExt cx="6286500" cy="302741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F23BA0B-8933-F9D0-81FB-A485725F671C}"/>
                </a:ext>
              </a:extLst>
            </p:cNvPr>
            <p:cNvGrpSpPr/>
            <p:nvPr/>
          </p:nvGrpSpPr>
          <p:grpSpPr>
            <a:xfrm>
              <a:off x="159409" y="436894"/>
              <a:ext cx="6286500" cy="3027418"/>
              <a:chOff x="5726139" y="66463"/>
              <a:chExt cx="6286500" cy="3027418"/>
            </a:xfrm>
          </p:grpSpPr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502A0D0A-A07C-ACCD-59A0-BAC50D8987E2}"/>
                  </a:ext>
                </a:extLst>
              </p:cNvPr>
              <p:cNvGrpSpPr/>
              <p:nvPr/>
            </p:nvGrpSpPr>
            <p:grpSpPr>
              <a:xfrm>
                <a:off x="5726139" y="66463"/>
                <a:ext cx="6286500" cy="3027418"/>
                <a:chOff x="5726139" y="57498"/>
                <a:chExt cx="6286500" cy="3027418"/>
              </a:xfrm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533239B0-78AE-7B04-7ED2-6156FA54FEB9}"/>
                    </a:ext>
                  </a:extLst>
                </p:cNvPr>
                <p:cNvGrpSpPr/>
                <p:nvPr/>
              </p:nvGrpSpPr>
              <p:grpSpPr>
                <a:xfrm>
                  <a:off x="5726139" y="57498"/>
                  <a:ext cx="6286500" cy="3027418"/>
                  <a:chOff x="290945" y="599009"/>
                  <a:chExt cx="6286500" cy="3027418"/>
                </a:xfrm>
              </p:grpSpPr>
              <p:pic>
                <p:nvPicPr>
                  <p:cNvPr id="106" name="Picture 105" descr="A diagram of a wavefront&#10;&#10;AI-generated content may be incorrect.">
                    <a:extLst>
                      <a:ext uri="{FF2B5EF4-FFF2-40B4-BE49-F238E27FC236}">
                        <a16:creationId xmlns:a16="http://schemas.microsoft.com/office/drawing/2014/main" id="{48085276-FB43-9C6D-6D9E-85919B91CB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90945" y="599009"/>
                    <a:ext cx="6286500" cy="3027418"/>
                  </a:xfrm>
                  <a:prstGeom prst="rect">
                    <a:avLst/>
                  </a:prstGeom>
                </p:spPr>
              </p:pic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E375D35B-61F0-96A3-806B-39F778D5F9C5}"/>
                      </a:ext>
                    </a:extLst>
                  </p:cNvPr>
                  <p:cNvSpPr/>
                  <p:nvPr/>
                </p:nvSpPr>
                <p:spPr>
                  <a:xfrm>
                    <a:off x="305954" y="1246909"/>
                    <a:ext cx="629227" cy="54599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E23085B7-B9CA-A325-4ABE-0C6B734B94FD}"/>
                      </a:ext>
                    </a:extLst>
                  </p:cNvPr>
                  <p:cNvSpPr/>
                  <p:nvPr/>
                </p:nvSpPr>
                <p:spPr>
                  <a:xfrm>
                    <a:off x="690255" y="1302722"/>
                    <a:ext cx="732119" cy="31709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  <a:latin typeface="Gill Sans MT" panose="020B0502020104020203" pitchFamily="34" charset="77"/>
                    </a:endParaRPr>
                  </a:p>
                </p:txBody>
              </p:sp>
              <p:sp>
                <p:nvSpPr>
                  <p:cNvPr id="109" name="TextBox 108">
                    <a:extLst>
                      <a:ext uri="{FF2B5EF4-FFF2-40B4-BE49-F238E27FC236}">
                        <a16:creationId xmlns:a16="http://schemas.microsoft.com/office/drawing/2014/main" id="{40E6F6F3-B926-ACDC-0C4A-52099DE896A2}"/>
                      </a:ext>
                    </a:extLst>
                  </p:cNvPr>
                  <p:cNvSpPr txBox="1"/>
                  <p:nvPr/>
                </p:nvSpPr>
                <p:spPr>
                  <a:xfrm>
                    <a:off x="305954" y="2426571"/>
                    <a:ext cx="1388437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>
                        <a:latin typeface="Gill Sans MT" panose="020B0502020104020203" pitchFamily="34" charset="77"/>
                      </a:rPr>
                      <a:t>Light Source</a:t>
                    </a:r>
                  </a:p>
                </p:txBody>
              </p:sp>
            </p:grp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2923CE1D-20A4-BE57-C5FE-7F1D6BD5F27E}"/>
                    </a:ext>
                  </a:extLst>
                </p:cNvPr>
                <p:cNvSpPr/>
                <p:nvPr/>
              </p:nvSpPr>
              <p:spPr>
                <a:xfrm>
                  <a:off x="9541848" y="1243929"/>
                  <a:ext cx="157655" cy="2349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4BC49C0-E71F-E188-F466-7BDDD1CA2404}"/>
                    </a:ext>
                  </a:extLst>
                </p:cNvPr>
                <p:cNvSpPr/>
                <p:nvPr/>
              </p:nvSpPr>
              <p:spPr>
                <a:xfrm>
                  <a:off x="9538139" y="1499886"/>
                  <a:ext cx="173421" cy="23493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40D13EE2-AE1A-2D4C-5BC5-C85B78BFEF30}"/>
                    </a:ext>
                  </a:extLst>
                </p:cNvPr>
                <p:cNvSpPr/>
                <p:nvPr/>
              </p:nvSpPr>
              <p:spPr>
                <a:xfrm>
                  <a:off x="9329924" y="1080650"/>
                  <a:ext cx="157655" cy="1279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A70083F7-8987-8F69-E118-5B63A05B2D5B}"/>
                    </a:ext>
                  </a:extLst>
                </p:cNvPr>
                <p:cNvSpPr/>
                <p:nvPr/>
              </p:nvSpPr>
              <p:spPr>
                <a:xfrm>
                  <a:off x="9347407" y="1734203"/>
                  <a:ext cx="157655" cy="15085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391107B-CC71-DA1D-F1C4-68240176D2A5}"/>
                    </a:ext>
                  </a:extLst>
                </p:cNvPr>
                <p:cNvSpPr/>
                <p:nvPr/>
              </p:nvSpPr>
              <p:spPr>
                <a:xfrm>
                  <a:off x="9133492" y="1606533"/>
                  <a:ext cx="157655" cy="1508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251BE2FC-006C-584F-DAE5-A07BF10EBAD9}"/>
                    </a:ext>
                  </a:extLst>
                </p:cNvPr>
                <p:cNvSpPr/>
                <p:nvPr/>
              </p:nvSpPr>
              <p:spPr>
                <a:xfrm>
                  <a:off x="9077847" y="1270205"/>
                  <a:ext cx="262760" cy="2086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34798FE0-1FA8-E124-8201-EB977ECB34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33793" y="578069"/>
                  <a:ext cx="0" cy="1758841"/>
                </a:xfrm>
                <a:prstGeom prst="line">
                  <a:avLst/>
                </a:prstGeom>
                <a:ln w="28575">
                  <a:solidFill>
                    <a:srgbClr val="363334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8F71834D-3244-28EE-8B0E-637411BEDFF7}"/>
                    </a:ext>
                  </a:extLst>
                </p:cNvPr>
                <p:cNvCxnSpPr/>
                <p:nvPr/>
              </p:nvCxnSpPr>
              <p:spPr>
                <a:xfrm>
                  <a:off x="8933793" y="919759"/>
                  <a:ext cx="0" cy="141817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6BB32D8-3AF7-1AA9-B249-5B6259482A83}"/>
                    </a:ext>
                  </a:extLst>
                </p:cNvPr>
                <p:cNvCxnSpPr/>
                <p:nvPr/>
              </p:nvCxnSpPr>
              <p:spPr>
                <a:xfrm>
                  <a:off x="8939047" y="1881455"/>
                  <a:ext cx="0" cy="14181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F324DB23-3099-E4F3-4435-5F65319FAC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3793" y="1010654"/>
                <a:ext cx="957678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331BBE6-4859-F66E-0524-4C94B7794768}"/>
                  </a:ext>
                </a:extLst>
              </p:cNvPr>
              <p:cNvSpPr/>
              <p:nvPr/>
            </p:nvSpPr>
            <p:spPr>
              <a:xfrm>
                <a:off x="9666729" y="1885061"/>
                <a:ext cx="266163" cy="1471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F5CA2E0F-8138-7F8C-E2F3-D56781327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33793" y="1969879"/>
                <a:ext cx="100250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560036B-1084-172D-1027-C1360774E7A7}"/>
                </a:ext>
              </a:extLst>
            </p:cNvPr>
            <p:cNvCxnSpPr>
              <a:cxnSpLocks/>
            </p:cNvCxnSpPr>
            <p:nvPr/>
          </p:nvCxnSpPr>
          <p:spPr>
            <a:xfrm>
              <a:off x="717177" y="1876194"/>
              <a:ext cx="4489539" cy="70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9C71DF-D142-76BF-562C-5B887A327C4D}"/>
              </a:ext>
            </a:extLst>
          </p:cNvPr>
          <p:cNvSpPr txBox="1"/>
          <p:nvPr/>
        </p:nvSpPr>
        <p:spPr>
          <a:xfrm>
            <a:off x="1951798" y="48491"/>
            <a:ext cx="375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latin typeface="Gill Sans MT" pitchFamily="34" charset="0"/>
                <a:cs typeface="Gill Sans" pitchFamily="17" charset="0"/>
              </a:rPr>
              <a:t>Self-Calibration</a:t>
            </a:r>
            <a:r>
              <a:rPr lang="en-US" sz="2400" dirty="0">
                <a:latin typeface="Gill Sans MT" pitchFamily="34" charset="0"/>
                <a:cs typeface="Gill Sans" pitchFamily="17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D68E92-485E-8DF3-EB52-E381960DD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8" y="3366372"/>
            <a:ext cx="6137632" cy="8104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02C70F-C77C-AB1D-DE0B-29F51B89B5B9}"/>
              </a:ext>
            </a:extLst>
          </p:cNvPr>
          <p:cNvSpPr txBox="1"/>
          <p:nvPr/>
        </p:nvSpPr>
        <p:spPr>
          <a:xfrm>
            <a:off x="6843001" y="291886"/>
            <a:ext cx="5219739" cy="13111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Propagation effects distort/attenuate wavefront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Solution: </a:t>
            </a:r>
            <a:r>
              <a:rPr lang="en-US" dirty="0">
                <a:latin typeface="Gill Sans MT" panose="020B0502020104020203" pitchFamily="34" charset="77"/>
              </a:rPr>
              <a:t>Joint fit complex voltage gains and source structure 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Over-constrained: [𝑁(𝑁 − 1)]/2 Vis vs. </a:t>
            </a:r>
            <a:r>
              <a:rPr lang="en-US" dirty="0" err="1">
                <a:latin typeface="Gill Sans MT" panose="020B0502020104020203" pitchFamily="34" charset="77"/>
              </a:rPr>
              <a:t>N</a:t>
            </a:r>
            <a:r>
              <a:rPr lang="en-US" baseline="-25000" dirty="0" err="1">
                <a:latin typeface="Gill Sans MT" panose="020B0502020104020203" pitchFamily="34" charset="77"/>
              </a:rPr>
              <a:t>gains</a:t>
            </a:r>
            <a:r>
              <a:rPr lang="en-US" dirty="0">
                <a:latin typeface="Gill Sans MT" panose="020B0502020104020203" pitchFamily="34" charset="77"/>
              </a:rPr>
              <a:t> + </a:t>
            </a:r>
            <a:r>
              <a:rPr lang="en-US" dirty="0" err="1">
                <a:latin typeface="Gill Sans MT" panose="020B0502020104020203" pitchFamily="34" charset="77"/>
              </a:rPr>
              <a:t>M</a:t>
            </a:r>
            <a:r>
              <a:rPr lang="en-US" baseline="-25000" dirty="0" err="1">
                <a:latin typeface="Gill Sans MT" panose="020B0502020104020203" pitchFamily="34" charset="77"/>
              </a:rPr>
              <a:t>src</a:t>
            </a:r>
            <a:endParaRPr lang="en-US" baseline="-25000" dirty="0">
              <a:latin typeface="Gill Sans MT" panose="020B05020201040202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7CE45-71CD-00AD-A9A1-004DC9D5496B}"/>
              </a:ext>
            </a:extLst>
          </p:cNvPr>
          <p:cNvSpPr txBox="1"/>
          <p:nvPr/>
        </p:nvSpPr>
        <p:spPr>
          <a:xfrm>
            <a:off x="563720" y="4302262"/>
            <a:ext cx="5773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Gain amp, </a:t>
            </a:r>
            <a:r>
              <a:rPr lang="en-US" i="1" dirty="0"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cs typeface="Times New Roman" panose="02020603050405020304" pitchFamily="18" charset="0"/>
              </a:rPr>
              <a:t>i</a:t>
            </a:r>
            <a:r>
              <a:rPr lang="en-US" dirty="0">
                <a:cs typeface="Times New Roman" panose="02020603050405020304" pitchFamily="18" charset="0"/>
              </a:rPr>
              <a:t> = aperture plane illumination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Gain phases, 𝛉</a:t>
            </a:r>
            <a:r>
              <a:rPr lang="en-US" baseline="-25000" dirty="0" err="1">
                <a:cs typeface="Times New Roman" panose="02020603050405020304" pitchFamily="18" charset="0"/>
              </a:rPr>
              <a:t>i</a:t>
            </a:r>
            <a:r>
              <a:rPr lang="en-US" dirty="0">
                <a:cs typeface="Times New Roman" panose="02020603050405020304" pitchFamily="18" charset="0"/>
              </a:rPr>
              <a:t> ∝ photon path-length through system</a:t>
            </a:r>
          </a:p>
          <a:p>
            <a:pPr>
              <a:spcBef>
                <a:spcPts val="600"/>
              </a:spcBef>
            </a:pPr>
            <a:r>
              <a:rPr lang="en-US" dirty="0">
                <a:cs typeface="Times New Roman" panose="02020603050405020304" pitchFamily="18" charset="0"/>
              </a:rPr>
              <a:t>            </a:t>
            </a:r>
            <a:r>
              <a:rPr lang="en-US" dirty="0">
                <a:solidFill>
                  <a:srgbClr val="FF0000"/>
                </a:solidFill>
                <a:cs typeface="Gill Sans" pitchFamily="17" charset="0"/>
              </a:rPr>
              <a:t>𝛅L</a:t>
            </a:r>
            <a:r>
              <a:rPr lang="en-US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cs typeface="Gill Sans" pitchFamily="17" charset="0"/>
              </a:rPr>
              <a:t>= 𝛌 x 𝛉</a:t>
            </a:r>
            <a:r>
              <a:rPr lang="en-US" baseline="-25000" dirty="0" err="1">
                <a:solidFill>
                  <a:srgbClr val="FF0000"/>
                </a:solidFill>
                <a:cs typeface="Gill Sans" pitchFamily="17" charset="0"/>
              </a:rPr>
              <a:t>i</a:t>
            </a:r>
            <a:r>
              <a:rPr lang="en-US" dirty="0">
                <a:solidFill>
                  <a:srgbClr val="FF0000"/>
                </a:solidFill>
                <a:cs typeface="Gill Sans" pitchFamily="17" charset="0"/>
              </a:rPr>
              <a:t>/360</a:t>
            </a:r>
            <a:r>
              <a:rPr lang="en-US" baseline="30000" dirty="0">
                <a:solidFill>
                  <a:srgbClr val="FF0000"/>
                </a:solidFill>
                <a:cs typeface="Gill Sans" pitchFamily="17" charset="0"/>
              </a:rPr>
              <a:t>o</a:t>
            </a:r>
            <a:r>
              <a:rPr lang="en-US" dirty="0">
                <a:cs typeface="Times New Roman" panose="02020603050405020304" pitchFamily="18" charset="0"/>
              </a:rPr>
              <a:t>  = wavefront sensing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B599FA-3071-7DAE-FB61-753A60FA60D5}"/>
              </a:ext>
            </a:extLst>
          </p:cNvPr>
          <p:cNvGrpSpPr/>
          <p:nvPr/>
        </p:nvGrpSpPr>
        <p:grpSpPr>
          <a:xfrm>
            <a:off x="7492445" y="1953562"/>
            <a:ext cx="3862833" cy="3604268"/>
            <a:chOff x="7383236" y="1584177"/>
            <a:chExt cx="3862833" cy="36042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4BEDC1-934E-0990-FB81-1121CA04DCD5}"/>
                </a:ext>
              </a:extLst>
            </p:cNvPr>
            <p:cNvSpPr txBox="1"/>
            <p:nvPr/>
          </p:nvSpPr>
          <p:spPr>
            <a:xfrm>
              <a:off x="9406759" y="4265115"/>
              <a:ext cx="1839310" cy="9233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Generate new model (fitting / deconvolution)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7C8779-8F23-7792-24C0-71DEE92A81D4}"/>
                </a:ext>
              </a:extLst>
            </p:cNvPr>
            <p:cNvSpPr txBox="1"/>
            <p:nvPr/>
          </p:nvSpPr>
          <p:spPr>
            <a:xfrm>
              <a:off x="7383236" y="2512080"/>
              <a:ext cx="167679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Source Model Visibilities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1AAFB3-21A3-0C4E-2952-4C86934038BA}"/>
                </a:ext>
              </a:extLst>
            </p:cNvPr>
            <p:cNvSpPr txBox="1"/>
            <p:nvPr/>
          </p:nvSpPr>
          <p:spPr>
            <a:xfrm>
              <a:off x="9406759" y="2512080"/>
              <a:ext cx="183931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Solve element gains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7E6341-237B-8571-BE8C-247E49EAF683}"/>
                </a:ext>
              </a:extLst>
            </p:cNvPr>
            <p:cNvSpPr txBox="1"/>
            <p:nvPr/>
          </p:nvSpPr>
          <p:spPr>
            <a:xfrm>
              <a:off x="9406759" y="3376424"/>
              <a:ext cx="183931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Correct visibilities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65A481-42F6-66EB-87B1-80F8FA670F1C}"/>
                </a:ext>
              </a:extLst>
            </p:cNvPr>
            <p:cNvSpPr txBox="1"/>
            <p:nvPr/>
          </p:nvSpPr>
          <p:spPr>
            <a:xfrm>
              <a:off x="9406759" y="1584177"/>
              <a:ext cx="183931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Measured Visibilities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0BD2D78-FAC4-1712-A2EF-ADD7790D11AB}"/>
                </a:ext>
              </a:extLst>
            </p:cNvPr>
            <p:cNvCxnSpPr>
              <a:stCxn id="22" idx="2"/>
              <a:endCxn id="20" idx="0"/>
            </p:cNvCxnSpPr>
            <p:nvPr/>
          </p:nvCxnSpPr>
          <p:spPr>
            <a:xfrm>
              <a:off x="10326414" y="2230508"/>
              <a:ext cx="0" cy="2815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9460DB2-31F5-BB64-F6DB-A3E4BB62E61B}"/>
                </a:ext>
              </a:extLst>
            </p:cNvPr>
            <p:cNvCxnSpPr/>
            <p:nvPr/>
          </p:nvCxnSpPr>
          <p:spPr>
            <a:xfrm>
              <a:off x="10338855" y="4025097"/>
              <a:ext cx="0" cy="2815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66DDC88-4EE2-B121-AB61-9416D16EB61E}"/>
                </a:ext>
              </a:extLst>
            </p:cNvPr>
            <p:cNvCxnSpPr/>
            <p:nvPr/>
          </p:nvCxnSpPr>
          <p:spPr>
            <a:xfrm>
              <a:off x="10338853" y="3138692"/>
              <a:ext cx="0" cy="2815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F831800-EB29-9C8D-5C3E-8C9D07281C3A}"/>
                </a:ext>
              </a:extLst>
            </p:cNvPr>
            <p:cNvCxnSpPr>
              <a:cxnSpLocks/>
              <a:stCxn id="17" idx="3"/>
              <a:endCxn id="20" idx="1"/>
            </p:cNvCxnSpPr>
            <p:nvPr/>
          </p:nvCxnSpPr>
          <p:spPr>
            <a:xfrm>
              <a:off x="9060030" y="2835246"/>
              <a:ext cx="34672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10D4297-14AC-735A-AEFE-C60673417F2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8378890" y="3138692"/>
              <a:ext cx="1027869" cy="15880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6E161A-6B35-C842-C3B2-2441BF4CCF35}"/>
              </a:ext>
            </a:extLst>
          </p:cNvPr>
          <p:cNvGrpSpPr/>
          <p:nvPr/>
        </p:nvGrpSpPr>
        <p:grpSpPr>
          <a:xfrm>
            <a:off x="443873" y="4147625"/>
            <a:ext cx="6399128" cy="2159075"/>
            <a:chOff x="2088954" y="3211015"/>
            <a:chExt cx="6380728" cy="1943998"/>
          </a:xfrm>
        </p:grpSpPr>
        <p:pic>
          <p:nvPicPr>
            <p:cNvPr id="29" name="Picture 28" descr="A graph of a graph with a circular pattern&#10;&#10;AI-generated content may be incorrect.">
              <a:extLst>
                <a:ext uri="{FF2B5EF4-FFF2-40B4-BE49-F238E27FC236}">
                  <a16:creationId xmlns:a16="http://schemas.microsoft.com/office/drawing/2014/main" id="{231D7C81-7A81-6B6F-E6BC-FE95230F8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41354" y="3211015"/>
              <a:ext cx="2228328" cy="1885940"/>
            </a:xfrm>
            <a:prstGeom prst="rect">
              <a:avLst/>
            </a:prstGeom>
          </p:spPr>
        </p:pic>
        <p:pic>
          <p:nvPicPr>
            <p:cNvPr id="30" name="Picture 29" descr="A black and white map of contours&#10;&#10;AI-generated content may be incorrect.">
              <a:extLst>
                <a:ext uri="{FF2B5EF4-FFF2-40B4-BE49-F238E27FC236}">
                  <a16:creationId xmlns:a16="http://schemas.microsoft.com/office/drawing/2014/main" id="{4C375C5B-2CD7-F929-6A60-A29E93DB3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2209" y="3269073"/>
              <a:ext cx="2331392" cy="1885940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8B690CB-B744-69CB-DCFD-5F18C5A1BBEA}"/>
                </a:ext>
              </a:extLst>
            </p:cNvPr>
            <p:cNvGrpSpPr/>
            <p:nvPr/>
          </p:nvGrpSpPr>
          <p:grpSpPr>
            <a:xfrm>
              <a:off x="2088954" y="3264010"/>
              <a:ext cx="2739531" cy="1842276"/>
              <a:chOff x="1707564" y="3258635"/>
              <a:chExt cx="2739531" cy="1842276"/>
            </a:xfrm>
          </p:grpSpPr>
          <p:pic>
            <p:nvPicPr>
              <p:cNvPr id="32" name="Picture 31" descr="A graph of a number of numbers&#10;&#10;AI-generated content may be incorrect.">
                <a:extLst>
                  <a:ext uri="{FF2B5EF4-FFF2-40B4-BE49-F238E27FC236}">
                    <a16:creationId xmlns:a16="http://schemas.microsoft.com/office/drawing/2014/main" id="{858EA8E6-ACFC-8AD6-1FFB-113CEAF69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7564" y="3258635"/>
                <a:ext cx="2739531" cy="184227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0B6AADE-674A-83A7-D6F5-F3F41BB71E3D}"/>
                  </a:ext>
                </a:extLst>
              </p:cNvPr>
              <p:cNvSpPr txBox="1"/>
              <p:nvPr/>
            </p:nvSpPr>
            <p:spPr>
              <a:xfrm>
                <a:off x="2076400" y="3446193"/>
                <a:ext cx="124570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050" dirty="0">
                    <a:latin typeface="Gill Sans MT" pitchFamily="34" charset="0"/>
                    <a:cs typeface="Gill Sans" pitchFamily="17" charset="0"/>
                  </a:rPr>
                  <a:t>VLA 8 GHz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51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D31E-FB06-4FA2-0963-50908B15BA7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53600" y="6512466"/>
            <a:ext cx="457200" cy="365125"/>
          </a:xfrm>
        </p:spPr>
        <p:txBody>
          <a:bodyPr/>
          <a:lstStyle/>
          <a:p>
            <a:pPr>
              <a:defRPr/>
            </a:pPr>
            <a:fld id="{C55471F3-B0BD-EE4A-8213-7D5C253EB8E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Picture 7" descr="A circular metal structure with many holes&#10;&#10;Description automatically generated">
            <a:extLst>
              <a:ext uri="{FF2B5EF4-FFF2-40B4-BE49-F238E27FC236}">
                <a16:creationId xmlns:a16="http://schemas.microsoft.com/office/drawing/2014/main" id="{B75F260E-9EBB-D8A1-8613-F1B8B75F5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496" y="650151"/>
            <a:ext cx="7943186" cy="2911946"/>
          </a:xfrm>
          <a:prstGeom prst="rect">
            <a:avLst/>
          </a:prstGeom>
        </p:spPr>
      </p:pic>
      <p:pic>
        <p:nvPicPr>
          <p:cNvPr id="11" name="Picture 10" descr="A couple of people walking in a warehouse&#10;&#10;Description automatically generated">
            <a:extLst>
              <a:ext uri="{FF2B5EF4-FFF2-40B4-BE49-F238E27FC236}">
                <a16:creationId xmlns:a16="http://schemas.microsoft.com/office/drawing/2014/main" id="{CE54BEBC-5543-07CE-3360-2C3ECE9F7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02" y="3774971"/>
            <a:ext cx="2705056" cy="20287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E99B4B-804B-9860-97D0-4E21E62B84B9}"/>
              </a:ext>
            </a:extLst>
          </p:cNvPr>
          <p:cNvSpPr txBox="1"/>
          <p:nvPr/>
        </p:nvSpPr>
        <p:spPr>
          <a:xfrm>
            <a:off x="1461474" y="3844395"/>
            <a:ext cx="374729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Circumference = 270m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Electron energy = 3 GeV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Synchrotron photons IR to X-ray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10</a:t>
            </a:r>
            <a:r>
              <a:rPr lang="en-US" baseline="30000" dirty="0">
                <a:latin typeface="Gill Sans MT" panose="020B0502020104020203" pitchFamily="34" charset="77"/>
                <a:cs typeface="Gill Sans" pitchFamily="17" charset="0"/>
              </a:rPr>
              <a:t>9</a:t>
            </a:r>
            <a:r>
              <a:rPr lang="en-US" dirty="0">
                <a:latin typeface="Gill Sans MT" panose="020B0502020104020203" pitchFamily="34" charset="77"/>
                <a:cs typeface="Gill Sans" pitchFamily="17" charset="0"/>
              </a:rPr>
              <a:t> optical photons/</a:t>
            </a:r>
            <a:r>
              <a:rPr lang="en-US" dirty="0" err="1">
                <a:latin typeface="Gill Sans MT" panose="020B0502020104020203" pitchFamily="34" charset="77"/>
                <a:cs typeface="Gill Sans" pitchFamily="17" charset="0"/>
              </a:rPr>
              <a:t>millisec</a:t>
            </a:r>
            <a:endParaRPr lang="en-US" dirty="0">
              <a:latin typeface="Gill Sans MT" panose="020B0502020104020203" pitchFamily="34" charset="77"/>
              <a:cs typeface="Gill Sans" pitchFamily="17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9415FE-93BA-5E4E-86E9-F12F72B7733A}"/>
              </a:ext>
            </a:extLst>
          </p:cNvPr>
          <p:cNvSpPr txBox="1"/>
          <p:nvPr/>
        </p:nvSpPr>
        <p:spPr>
          <a:xfrm>
            <a:off x="3140052" y="80877"/>
            <a:ext cx="6523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ALBA Synchrotron Light Source, Barcelona, Spain</a:t>
            </a:r>
          </a:p>
        </p:txBody>
      </p:sp>
      <p:pic>
        <p:nvPicPr>
          <p:cNvPr id="7" name="Picture 6" descr="A group of men standing in a room with pipes and wires&#10;&#10;Description automatically generated">
            <a:extLst>
              <a:ext uri="{FF2B5EF4-FFF2-40B4-BE49-F238E27FC236}">
                <a16:creationId xmlns:a16="http://schemas.microsoft.com/office/drawing/2014/main" id="{B729903A-D2F6-EDA5-65A7-395728B4D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524" y="3774971"/>
            <a:ext cx="2705057" cy="202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3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14BC25D-71AA-67BA-352A-075178F6352B}"/>
              </a:ext>
            </a:extLst>
          </p:cNvPr>
          <p:cNvSpPr/>
          <p:nvPr/>
        </p:nvSpPr>
        <p:spPr>
          <a:xfrm>
            <a:off x="1363810" y="6097313"/>
            <a:ext cx="9487070" cy="624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ED303F2-9CCC-3D95-6206-101FD29C999D}"/>
              </a:ext>
            </a:extLst>
          </p:cNvPr>
          <p:cNvGrpSpPr/>
          <p:nvPr/>
        </p:nvGrpSpPr>
        <p:grpSpPr>
          <a:xfrm>
            <a:off x="2432152" y="425229"/>
            <a:ext cx="7584839" cy="4373003"/>
            <a:chOff x="948239" y="631656"/>
            <a:chExt cx="7584839" cy="4940839"/>
          </a:xfrm>
        </p:grpSpPr>
        <p:pic>
          <p:nvPicPr>
            <p:cNvPr id="10" name="Picture 9" descr="A model of a train track&#10;&#10;Description automatically generated">
              <a:extLst>
                <a:ext uri="{FF2B5EF4-FFF2-40B4-BE49-F238E27FC236}">
                  <a16:creationId xmlns:a16="http://schemas.microsoft.com/office/drawing/2014/main" id="{2FF34509-648D-53EE-0839-906A1345A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239" y="1024246"/>
              <a:ext cx="7281361" cy="45482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211F0B-ABB7-E4ED-6EA9-CD5E60D043D2}"/>
                </a:ext>
              </a:extLst>
            </p:cNvPr>
            <p:cNvSpPr txBox="1"/>
            <p:nvPr/>
          </p:nvSpPr>
          <p:spPr>
            <a:xfrm>
              <a:off x="3787920" y="2592260"/>
              <a:ext cx="871369" cy="417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dirty="0">
                  <a:latin typeface="Gill Sans MT" pitchFamily="34" charset="0"/>
                  <a:cs typeface="Gill Sans" pitchFamily="17" charset="0"/>
                </a:rPr>
                <a:t>e</a:t>
              </a:r>
              <a:r>
                <a:rPr lang="en-US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dirty="0">
                  <a:latin typeface="Gill Sans MT" pitchFamily="34" charset="0"/>
                  <a:cs typeface="Gill Sans" pitchFamily="17" charset="0"/>
                </a:rPr>
                <a:t> gun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F1DFD1-7E6B-A36A-EE6E-7D64D25FF5F4}"/>
                </a:ext>
              </a:extLst>
            </p:cNvPr>
            <p:cNvSpPr txBox="1"/>
            <p:nvPr/>
          </p:nvSpPr>
          <p:spPr>
            <a:xfrm>
              <a:off x="4867270" y="2065732"/>
              <a:ext cx="1129553" cy="5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Insertion Ring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D2A434D-27B7-7B0C-C0EE-2E227C581949}"/>
                </a:ext>
              </a:extLst>
            </p:cNvPr>
            <p:cNvCxnSpPr>
              <a:cxnSpLocks/>
            </p:cNvCxnSpPr>
            <p:nvPr/>
          </p:nvCxnSpPr>
          <p:spPr>
            <a:xfrm>
              <a:off x="3625326" y="1154876"/>
              <a:ext cx="162594" cy="473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13F5D6-AA44-6170-821C-1F08F350A3A1}"/>
                </a:ext>
              </a:extLst>
            </p:cNvPr>
            <p:cNvSpPr txBox="1"/>
            <p:nvPr/>
          </p:nvSpPr>
          <p:spPr>
            <a:xfrm>
              <a:off x="3352235" y="631656"/>
              <a:ext cx="871370" cy="5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C7ADC-847F-DF3B-E0C0-FEE975E55A2E}"/>
                </a:ext>
              </a:extLst>
            </p:cNvPr>
            <p:cNvSpPr txBox="1"/>
            <p:nvPr/>
          </p:nvSpPr>
          <p:spPr>
            <a:xfrm>
              <a:off x="1867234" y="1548942"/>
              <a:ext cx="871370" cy="5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Bending magnet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B8C3EC0-7BBF-60C1-6075-E1C1126A3F71}"/>
                </a:ext>
              </a:extLst>
            </p:cNvPr>
            <p:cNvCxnSpPr>
              <a:cxnSpLocks/>
            </p:cNvCxnSpPr>
            <p:nvPr/>
          </p:nvCxnSpPr>
          <p:spPr>
            <a:xfrm>
              <a:off x="2334183" y="2020819"/>
              <a:ext cx="220818" cy="2064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9F6E720-2C57-DDE2-A552-96ACADD228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17498" y="3593055"/>
              <a:ext cx="359664" cy="5212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F1DFD9-35F9-FE6A-AB22-CA7B2CFC6AE8}"/>
                </a:ext>
              </a:extLst>
            </p:cNvPr>
            <p:cNvSpPr txBox="1"/>
            <p:nvPr/>
          </p:nvSpPr>
          <p:spPr>
            <a:xfrm>
              <a:off x="2521180" y="4082031"/>
              <a:ext cx="1814152" cy="347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Undulator or wiggler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949CCB-60FB-AEA1-C6A8-D904CA45A7CE}"/>
                </a:ext>
              </a:extLst>
            </p:cNvPr>
            <p:cNvSpPr txBox="1"/>
            <p:nvPr/>
          </p:nvSpPr>
          <p:spPr>
            <a:xfrm>
              <a:off x="6956845" y="1037381"/>
              <a:ext cx="1576233" cy="59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Photon Beam lines =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6BB9FAE-2611-21C6-6765-CA1077638AFF}"/>
                </a:ext>
              </a:extLst>
            </p:cNvPr>
            <p:cNvCxnSpPr>
              <a:cxnSpLocks/>
            </p:cNvCxnSpPr>
            <p:nvPr/>
          </p:nvCxnSpPr>
          <p:spPr>
            <a:xfrm>
              <a:off x="7228415" y="1628541"/>
              <a:ext cx="0" cy="5513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545A1D-4D74-314E-676A-1CF253FA0BBB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6597905" y="1332961"/>
              <a:ext cx="358940" cy="2159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F90E39-7B96-3E9A-330D-3368BF159707}"/>
              </a:ext>
            </a:extLst>
          </p:cNvPr>
          <p:cNvGrpSpPr/>
          <p:nvPr/>
        </p:nvGrpSpPr>
        <p:grpSpPr>
          <a:xfrm>
            <a:off x="973257" y="4113676"/>
            <a:ext cx="5915775" cy="2063424"/>
            <a:chOff x="1672505" y="4382620"/>
            <a:chExt cx="5915775" cy="20634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7395207-FA27-B03D-2524-D4BE65BE3A9C}"/>
                </a:ext>
              </a:extLst>
            </p:cNvPr>
            <p:cNvGrpSpPr/>
            <p:nvPr/>
          </p:nvGrpSpPr>
          <p:grpSpPr>
            <a:xfrm>
              <a:off x="1672505" y="4382620"/>
              <a:ext cx="4207608" cy="2063424"/>
              <a:chOff x="148505" y="4382620"/>
              <a:chExt cx="4207608" cy="206342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02D3C89-98E8-1511-C0BB-770F9FBA1A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505" y="4382620"/>
                <a:ext cx="3580246" cy="2063424"/>
              </a:xfrm>
              <a:prstGeom prst="rect">
                <a:avLst/>
              </a:prstGeom>
            </p:spPr>
          </p:pic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9793D9C8-8F0E-7E81-E8A5-DC1B1FF9DD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31092" y="4808822"/>
                <a:ext cx="333487" cy="21159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95E782-46E2-3229-7408-33DB8824D652}"/>
                  </a:ext>
                </a:extLst>
              </p:cNvPr>
              <p:cNvSpPr txBox="1"/>
              <p:nvPr/>
            </p:nvSpPr>
            <p:spPr>
              <a:xfrm>
                <a:off x="2283164" y="4466775"/>
                <a:ext cx="20729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sz="1400" dirty="0">
                    <a:solidFill>
                      <a:srgbClr val="FF0000"/>
                    </a:solidFill>
                    <a:latin typeface="Gill Sans MT" pitchFamily="34" charset="0"/>
                    <a:cs typeface="Gill Sans" pitchFamily="17" charset="0"/>
                  </a:rPr>
                  <a:t>Radial acceleration at bending magnets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819940-7E4B-31EB-2F92-993FCCF2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18604">
              <a:off x="3795787" y="5578671"/>
              <a:ext cx="3792493" cy="4939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D8B708-1DB6-E657-84BB-FED5DFFCE203}"/>
                </a:ext>
              </a:extLst>
            </p:cNvPr>
            <p:cNvSpPr txBox="1"/>
            <p:nvPr/>
          </p:nvSpPr>
          <p:spPr>
            <a:xfrm>
              <a:off x="4643718" y="5249736"/>
              <a:ext cx="2485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Doppler beaming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B9AE8D-7CC4-46F3-E100-3EE00BFCB98B}"/>
              </a:ext>
            </a:extLst>
          </p:cNvPr>
          <p:cNvGrpSpPr/>
          <p:nvPr/>
        </p:nvGrpSpPr>
        <p:grpSpPr>
          <a:xfrm>
            <a:off x="7511300" y="3675374"/>
            <a:ext cx="4425490" cy="2680949"/>
            <a:chOff x="7511300" y="3675374"/>
            <a:chExt cx="4425490" cy="2680949"/>
          </a:xfrm>
        </p:grpSpPr>
        <p:pic>
          <p:nvPicPr>
            <p:cNvPr id="13" name="Picture 12" descr="A diagram of a circular object&#10;&#10;Description automatically generated with medium confidence">
              <a:extLst>
                <a:ext uri="{FF2B5EF4-FFF2-40B4-BE49-F238E27FC236}">
                  <a16:creationId xmlns:a16="http://schemas.microsoft.com/office/drawing/2014/main" id="{0A85AF68-5FE1-B551-8F91-B38C26A2F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1300" y="3675374"/>
              <a:ext cx="4425490" cy="268094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EBC2451-7311-E083-D2F4-5FB830C1A178}"/>
                </a:ext>
              </a:extLst>
            </p:cNvPr>
            <p:cNvSpPr/>
            <p:nvPr/>
          </p:nvSpPr>
          <p:spPr>
            <a:xfrm>
              <a:off x="7871012" y="3945905"/>
              <a:ext cx="1380564" cy="1319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AC89B26-5132-A9EE-D652-D9E27EA3C0DC}"/>
                </a:ext>
              </a:extLst>
            </p:cNvPr>
            <p:cNvSpPr txBox="1"/>
            <p:nvPr/>
          </p:nvSpPr>
          <p:spPr>
            <a:xfrm>
              <a:off x="7844117" y="3872637"/>
              <a:ext cx="3818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hangingPunct="0"/>
              <a:r>
                <a:rPr lang="en-US" sz="1600" i="1" dirty="0">
                  <a:latin typeface="Gill Sans MT" pitchFamily="34" charset="0"/>
                  <a:cs typeface="Gill Sans" pitchFamily="17" charset="0"/>
                </a:rPr>
                <a:t>Key performance metric: Gaussian e</a:t>
              </a:r>
              <a:r>
                <a:rPr lang="en-US" sz="1600" i="1" baseline="30000" dirty="0">
                  <a:latin typeface="Gill Sans MT" pitchFamily="34" charset="0"/>
                  <a:cs typeface="Gill Sans" pitchFamily="17" charset="0"/>
                </a:rPr>
                <a:t>-</a:t>
              </a:r>
              <a:r>
                <a:rPr lang="en-US" sz="1600" i="1" dirty="0">
                  <a:latin typeface="Gill Sans MT" pitchFamily="34" charset="0"/>
                  <a:cs typeface="Gill Sans" pitchFamily="17" charset="0"/>
                </a:rPr>
                <a:t> beam size</a:t>
              </a:r>
            </a:p>
            <a:p>
              <a:pPr algn="ctr" eaLnBrk="0" hangingPunct="0"/>
              <a:r>
                <a:rPr lang="en-US" sz="1600" i="1" dirty="0">
                  <a:latin typeface="Gill Sans MT" pitchFamily="34" charset="0"/>
                  <a:cs typeface="Gill Sans" pitchFamily="17" charset="0"/>
                </a:rPr>
                <a:t>smaller =&gt; better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DA3AAB-2C1D-608E-7C47-207426A25421}"/>
              </a:ext>
            </a:extLst>
          </p:cNvPr>
          <p:cNvSpPr txBox="1"/>
          <p:nvPr/>
        </p:nvSpPr>
        <p:spPr>
          <a:xfrm>
            <a:off x="9985083" y="353437"/>
            <a:ext cx="2671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X-ray crystallography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X-ray spectroscopy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X-ray metrology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X-ray lithography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Infrared spectroscopy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MT" panose="020B0502020104020203" pitchFamily="34" charset="77"/>
              </a:rPr>
              <a:t>Optical interferometry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06247B-FD22-2C98-4905-8E4408D2C452}"/>
              </a:ext>
            </a:extLst>
          </p:cNvPr>
          <p:cNvSpPr txBox="1"/>
          <p:nvPr/>
        </p:nvSpPr>
        <p:spPr>
          <a:xfrm>
            <a:off x="10162368" y="5659923"/>
            <a:ext cx="140759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60um x 24 um</a:t>
            </a:r>
          </a:p>
          <a:p>
            <a:r>
              <a:rPr lang="en-US" sz="1400" dirty="0"/>
              <a:t>Xray pinhole</a:t>
            </a:r>
          </a:p>
        </p:txBody>
      </p:sp>
    </p:spTree>
    <p:extLst>
      <p:ext uri="{BB962C8B-B14F-4D97-AF65-F5344CB8AC3E}">
        <p14:creationId xmlns:p14="http://schemas.microsoft.com/office/powerpoint/2010/main" val="4110567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158D0A3-0AAD-C86A-D1FA-5BDCC64EC3E2}"/>
              </a:ext>
            </a:extLst>
          </p:cNvPr>
          <p:cNvGrpSpPr/>
          <p:nvPr/>
        </p:nvGrpSpPr>
        <p:grpSpPr>
          <a:xfrm>
            <a:off x="7122637" y="3112769"/>
            <a:ext cx="2614895" cy="2643758"/>
            <a:chOff x="299156" y="2990567"/>
            <a:chExt cx="2798181" cy="3730908"/>
          </a:xfrm>
        </p:grpSpPr>
        <p:pic>
          <p:nvPicPr>
            <p:cNvPr id="10" name="Picture 9" descr="A large metal box with a magnifying glass&#10;&#10;Description automatically generated">
              <a:extLst>
                <a:ext uri="{FF2B5EF4-FFF2-40B4-BE49-F238E27FC236}">
                  <a16:creationId xmlns:a16="http://schemas.microsoft.com/office/drawing/2014/main" id="{2DC27EAA-58CA-5654-06DC-B9409FAFF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167207" y="3456930"/>
              <a:ext cx="3730908" cy="279818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69AD4E-5C63-FB83-8CF0-49CF41686691}"/>
                </a:ext>
              </a:extLst>
            </p:cNvPr>
            <p:cNvCxnSpPr/>
            <p:nvPr/>
          </p:nvCxnSpPr>
          <p:spPr>
            <a:xfrm>
              <a:off x="1443210" y="5332164"/>
              <a:ext cx="440674" cy="2754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514141-7FCC-06CD-526B-97E5D96A40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706" y="4494535"/>
              <a:ext cx="972740" cy="16144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0D5BD62-7B6C-3115-90AD-F77765E063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8928" y="4655981"/>
              <a:ext cx="4956" cy="87116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5CFBF81-CE78-119B-EB56-1B4ECBB783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27678" y="4494535"/>
              <a:ext cx="202304" cy="8072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5ED384-928D-EA4E-020E-97A2AC3C84F7}"/>
              </a:ext>
            </a:extLst>
          </p:cNvPr>
          <p:cNvSpPr txBox="1"/>
          <p:nvPr/>
        </p:nvSpPr>
        <p:spPr>
          <a:xfrm>
            <a:off x="1877417" y="108291"/>
            <a:ext cx="843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Xanadu:  ALBA optical synchrotron radiation interferometry lab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6236F9-E885-7210-5303-A83F52600660}"/>
              </a:ext>
            </a:extLst>
          </p:cNvPr>
          <p:cNvCxnSpPr>
            <a:cxnSpLocks/>
          </p:cNvCxnSpPr>
          <p:nvPr/>
        </p:nvCxnSpPr>
        <p:spPr>
          <a:xfrm flipH="1">
            <a:off x="6219129" y="4785802"/>
            <a:ext cx="224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ACC78A-C035-249C-1261-405E250A6E3C}"/>
              </a:ext>
            </a:extLst>
          </p:cNvPr>
          <p:cNvCxnSpPr>
            <a:cxnSpLocks/>
          </p:cNvCxnSpPr>
          <p:nvPr/>
        </p:nvCxnSpPr>
        <p:spPr>
          <a:xfrm flipH="1">
            <a:off x="6371529" y="4938202"/>
            <a:ext cx="2246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table with several objects on it&#10;&#10;AI-generated content may be incorrect.">
            <a:extLst>
              <a:ext uri="{FF2B5EF4-FFF2-40B4-BE49-F238E27FC236}">
                <a16:creationId xmlns:a16="http://schemas.microsoft.com/office/drawing/2014/main" id="{52BF3F83-F8AC-0971-7AA7-F5979EB81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574" y="3070739"/>
            <a:ext cx="4444837" cy="2727815"/>
          </a:xfrm>
          <a:prstGeom prst="rect">
            <a:avLst/>
          </a:prstGeom>
        </p:spPr>
      </p:pic>
      <p:pic>
        <p:nvPicPr>
          <p:cNvPr id="6" name="Picture 5" descr="A person holding a small square with holes in them&#10;&#10;Description automatically generated">
            <a:extLst>
              <a:ext uri="{FF2B5EF4-FFF2-40B4-BE49-F238E27FC236}">
                <a16:creationId xmlns:a16="http://schemas.microsoft.com/office/drawing/2014/main" id="{57093EC0-2B56-F011-F299-360C80022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8492" y="2510313"/>
            <a:ext cx="2110570" cy="172538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6548B5-4D08-0523-FCB9-837FABDD6D48}"/>
              </a:ext>
            </a:extLst>
          </p:cNvPr>
          <p:cNvSpPr txBox="1"/>
          <p:nvPr/>
        </p:nvSpPr>
        <p:spPr>
          <a:xfrm>
            <a:off x="265357" y="3144067"/>
            <a:ext cx="22972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dirty="0">
                <a:latin typeface="Gill Sans MT" pitchFamily="34" charset="0"/>
                <a:cs typeface="Gill Sans" pitchFamily="17" charset="0"/>
              </a:rPr>
              <a:t>Experiments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2 to 7 hole masks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1mm diameter holes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Baselines 5mm to 24mm (3.5”)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Wavelength = 400nm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600" dirty="0">
                <a:latin typeface="Gill Sans MT" pitchFamily="34" charset="0"/>
                <a:cs typeface="Gill Sans" pitchFamily="17" charset="0"/>
              </a:rPr>
              <a:t>30 frames: 0.3ms every 1sec </a:t>
            </a:r>
          </a:p>
        </p:txBody>
      </p:sp>
      <p:pic>
        <p:nvPicPr>
          <p:cNvPr id="34" name="Picture 33" descr="A diagram of a light source&#10;&#10;AI-generated content may be incorrect.">
            <a:extLst>
              <a:ext uri="{FF2B5EF4-FFF2-40B4-BE49-F238E27FC236}">
                <a16:creationId xmlns:a16="http://schemas.microsoft.com/office/drawing/2014/main" id="{DD3E7E9E-A131-3F7C-B852-CF9C3B1F6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92" y="620392"/>
            <a:ext cx="7772400" cy="2437630"/>
          </a:xfrm>
          <a:prstGeom prst="rect">
            <a:avLst/>
          </a:prstGeom>
        </p:spPr>
      </p:pic>
      <p:pic>
        <p:nvPicPr>
          <p:cNvPr id="4" name="Picture 3" descr="A close up of a piece of paper&#10;&#10;AI-generated content may be incorrect.">
            <a:extLst>
              <a:ext uri="{FF2B5EF4-FFF2-40B4-BE49-F238E27FC236}">
                <a16:creationId xmlns:a16="http://schemas.microsoft.com/office/drawing/2014/main" id="{1DBCEB92-ECB7-23D8-6CD3-10D4F95DE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492" y="4347687"/>
            <a:ext cx="2167937" cy="18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9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70CB99-CB80-6FCE-7DFC-5121DC593CD8}"/>
              </a:ext>
            </a:extLst>
          </p:cNvPr>
          <p:cNvSpPr/>
          <p:nvPr/>
        </p:nvSpPr>
        <p:spPr>
          <a:xfrm>
            <a:off x="1346667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12919A-C775-41BC-8453-6D4337A82494}"/>
              </a:ext>
            </a:extLst>
          </p:cNvPr>
          <p:cNvSpPr txBox="1"/>
          <p:nvPr/>
        </p:nvSpPr>
        <p:spPr>
          <a:xfrm>
            <a:off x="3393382" y="145413"/>
            <a:ext cx="637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Non-redundant 7 hole Mask:  JWST Template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AAB17C-FC4C-B50B-D2A8-DDB1305484FF}"/>
              </a:ext>
            </a:extLst>
          </p:cNvPr>
          <p:cNvGrpSpPr/>
          <p:nvPr/>
        </p:nvGrpSpPr>
        <p:grpSpPr>
          <a:xfrm>
            <a:off x="2436234" y="683799"/>
            <a:ext cx="7891107" cy="5842507"/>
            <a:chOff x="2436234" y="683799"/>
            <a:chExt cx="7458297" cy="5547023"/>
          </a:xfrm>
        </p:grpSpPr>
        <p:pic>
          <p:nvPicPr>
            <p:cNvPr id="5" name="Picture 4" descr="A group of images of different colors&#10;&#10;AI-generated content may be incorrect.">
              <a:extLst>
                <a:ext uri="{FF2B5EF4-FFF2-40B4-BE49-F238E27FC236}">
                  <a16:creationId xmlns:a16="http://schemas.microsoft.com/office/drawing/2014/main" id="{48505DED-42CC-C76F-3D3A-CF79EBA87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9613" y="683799"/>
              <a:ext cx="7294918" cy="524832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BAEA4E-4690-752B-6D95-302A362D89CF}"/>
                </a:ext>
              </a:extLst>
            </p:cNvPr>
            <p:cNvSpPr txBox="1"/>
            <p:nvPr/>
          </p:nvSpPr>
          <p:spPr>
            <a:xfrm>
              <a:off x="4333614" y="5861490"/>
              <a:ext cx="657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Gill Sans MT" pitchFamily="34" charset="0"/>
                  <a:cs typeface="Gill Sans" pitchFamily="17" charset="0"/>
                </a:rPr>
                <a:t>u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30E047D-4835-289D-3D9E-575E936261C3}"/>
                </a:ext>
              </a:extLst>
            </p:cNvPr>
            <p:cNvSpPr txBox="1"/>
            <p:nvPr/>
          </p:nvSpPr>
          <p:spPr>
            <a:xfrm rot="16200000">
              <a:off x="2291939" y="4222289"/>
              <a:ext cx="657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>
                <a:spcBef>
                  <a:spcPct val="20000"/>
                </a:spcBef>
              </a:pPr>
              <a:r>
                <a:rPr lang="en-US" i="1" dirty="0">
                  <a:latin typeface="Gill Sans MT" pitchFamily="34" charset="0"/>
                  <a:cs typeface="Gill Sans" pitchFamily="17" charset="0"/>
                </a:rPr>
                <a:t>v</a:t>
              </a:r>
            </a:p>
          </p:txBody>
        </p:sp>
        <p:pic>
          <p:nvPicPr>
            <p:cNvPr id="8" name="Picture 7" descr="A red and yellow light&#10;&#10;AI-generated content may be incorrect.">
              <a:extLst>
                <a:ext uri="{FF2B5EF4-FFF2-40B4-BE49-F238E27FC236}">
                  <a16:creationId xmlns:a16="http://schemas.microsoft.com/office/drawing/2014/main" id="{5E094A79-713F-2ED0-BCF6-ADCC63822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0309" y="925877"/>
              <a:ext cx="2196562" cy="2310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390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D4CC5A-B879-1D45-7200-BBCB3AD25181}"/>
              </a:ext>
            </a:extLst>
          </p:cNvPr>
          <p:cNvSpPr/>
          <p:nvPr/>
        </p:nvSpPr>
        <p:spPr>
          <a:xfrm>
            <a:off x="1346667" y="5788310"/>
            <a:ext cx="9607773" cy="1069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664BBD-4E76-88A5-906D-5703A0043B13}"/>
              </a:ext>
            </a:extLst>
          </p:cNvPr>
          <p:cNvGrpSpPr/>
          <p:nvPr/>
        </p:nvGrpSpPr>
        <p:grpSpPr>
          <a:xfrm>
            <a:off x="6662009" y="818699"/>
            <a:ext cx="3895780" cy="2778219"/>
            <a:chOff x="638124" y="878904"/>
            <a:chExt cx="3967329" cy="2995738"/>
          </a:xfrm>
        </p:grpSpPr>
        <p:pic>
          <p:nvPicPr>
            <p:cNvPr id="19" name="Picture 18" descr="A graph with colored dots&#10;&#10;AI-generated content may be incorrect.">
              <a:extLst>
                <a:ext uri="{FF2B5EF4-FFF2-40B4-BE49-F238E27FC236}">
                  <a16:creationId xmlns:a16="http://schemas.microsoft.com/office/drawing/2014/main" id="{872CB819-A218-5E7D-2311-A5B5DDCC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8124" y="878904"/>
              <a:ext cx="3967329" cy="29957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828F10-F138-6DC1-CD86-990CA595DB5E}"/>
                </a:ext>
              </a:extLst>
            </p:cNvPr>
            <p:cNvSpPr txBox="1"/>
            <p:nvPr/>
          </p:nvSpPr>
          <p:spPr>
            <a:xfrm>
              <a:off x="1141778" y="2940448"/>
              <a:ext cx="3001031" cy="61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Selfcal</a:t>
              </a: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 </a:t>
              </a:r>
              <a:r>
                <a:rPr lang="en-US" sz="1400" dirty="0" err="1">
                  <a:latin typeface="Gill Sans MT" pitchFamily="34" charset="0"/>
                  <a:cs typeface="Gill Sans" pitchFamily="17" charset="0"/>
                </a:rPr>
                <a:t>G</a:t>
              </a:r>
              <a:r>
                <a:rPr lang="en-US" sz="1400" baseline="-25000" dirty="0" err="1">
                  <a:latin typeface="Gill Sans MT" pitchFamily="34" charset="0"/>
                  <a:cs typeface="Gill Sans" pitchFamily="17" charset="0"/>
                </a:rPr>
                <a:t>amp</a:t>
              </a: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 stable ~ 1%  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Wingdings" pitchFamily="2" charset="2"/>
                <a:buChar char="Ø"/>
              </a:pPr>
              <a:r>
                <a:rPr lang="en-US" sz="1400" dirty="0">
                  <a:latin typeface="Gill Sans MT" pitchFamily="34" charset="0"/>
                  <a:cs typeface="Gill Sans" pitchFamily="17" charset="0"/>
                </a:rPr>
                <a:t>Voltage gains differ by up to 30%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3476B91-5CC4-B319-5A3F-AF77A34E8FC4}"/>
              </a:ext>
            </a:extLst>
          </p:cNvPr>
          <p:cNvGrpSpPr/>
          <p:nvPr/>
        </p:nvGrpSpPr>
        <p:grpSpPr>
          <a:xfrm>
            <a:off x="7047641" y="3776397"/>
            <a:ext cx="3204229" cy="2324048"/>
            <a:chOff x="970075" y="185176"/>
            <a:chExt cx="7220388" cy="5226391"/>
          </a:xfrm>
        </p:grpSpPr>
        <p:pic>
          <p:nvPicPr>
            <p:cNvPr id="6" name="Picture 5" descr="A blurry image of a number six&#10;&#10;Description automatically generated">
              <a:extLst>
                <a:ext uri="{FF2B5EF4-FFF2-40B4-BE49-F238E27FC236}">
                  <a16:creationId xmlns:a16="http://schemas.microsoft.com/office/drawing/2014/main" id="{3550C0B1-8657-8C34-8774-36567E523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0075" y="185176"/>
              <a:ext cx="7130260" cy="52263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BF92EB0-C7CA-D21F-8E58-F43DD4EB5B44}"/>
                </a:ext>
              </a:extLst>
            </p:cNvPr>
            <p:cNvSpPr txBox="1"/>
            <p:nvPr/>
          </p:nvSpPr>
          <p:spPr>
            <a:xfrm>
              <a:off x="2737134" y="3086035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7B9ADE-9590-9DB8-03B5-21253EC61FEE}"/>
                </a:ext>
              </a:extLst>
            </p:cNvPr>
            <p:cNvSpPr txBox="1"/>
            <p:nvPr/>
          </p:nvSpPr>
          <p:spPr>
            <a:xfrm>
              <a:off x="2652668" y="1429193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7364E-948F-6D36-4BE6-C83D23D44DA9}"/>
                </a:ext>
              </a:extLst>
            </p:cNvPr>
            <p:cNvSpPr txBox="1"/>
            <p:nvPr/>
          </p:nvSpPr>
          <p:spPr>
            <a:xfrm>
              <a:off x="3689981" y="996365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1.24</a:t>
              </a:r>
              <a:endParaRPr lang="en-US" sz="12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D0992E-BC19-F14A-FA7A-C22ACD8902E6}"/>
                </a:ext>
              </a:extLst>
            </p:cNvPr>
            <p:cNvSpPr txBox="1"/>
            <p:nvPr/>
          </p:nvSpPr>
          <p:spPr>
            <a:xfrm>
              <a:off x="5450184" y="996365"/>
              <a:ext cx="1839294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D2FBE-9274-4462-89E3-E793796C72A2}"/>
                </a:ext>
              </a:extLst>
            </p:cNvPr>
            <p:cNvSpPr txBox="1"/>
            <p:nvPr/>
          </p:nvSpPr>
          <p:spPr>
            <a:xfrm>
              <a:off x="6155780" y="1384752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1.19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D60B25-ECB3-1180-BFAF-5E70FC45CEF5}"/>
                </a:ext>
              </a:extLst>
            </p:cNvPr>
            <p:cNvSpPr txBox="1"/>
            <p:nvPr/>
          </p:nvSpPr>
          <p:spPr>
            <a:xfrm>
              <a:off x="6223647" y="2150247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1.31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6ED90C-A515-7025-A4FC-63825847E7D5}"/>
                </a:ext>
              </a:extLst>
            </p:cNvPr>
            <p:cNvSpPr txBox="1"/>
            <p:nvPr/>
          </p:nvSpPr>
          <p:spPr>
            <a:xfrm>
              <a:off x="4467456" y="3726280"/>
              <a:ext cx="1966816" cy="62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1.00</a:t>
              </a:r>
            </a:p>
          </p:txBody>
        </p:sp>
      </p:grp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49E35E55-B582-C76A-1980-5F66A80F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855" y="816596"/>
            <a:ext cx="3633244" cy="27249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914549D-0760-3AF9-343A-317502C74D0B}"/>
              </a:ext>
            </a:extLst>
          </p:cNvPr>
          <p:cNvGrpSpPr/>
          <p:nvPr/>
        </p:nvGrpSpPr>
        <p:grpSpPr>
          <a:xfrm>
            <a:off x="2287092" y="3496576"/>
            <a:ext cx="3895781" cy="2778219"/>
            <a:chOff x="4617957" y="637875"/>
            <a:chExt cx="4822527" cy="3393358"/>
          </a:xfrm>
        </p:grpSpPr>
        <p:pic>
          <p:nvPicPr>
            <p:cNvPr id="5" name="Picture 4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BD005368-52FC-DE10-870B-F9BE5771A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17957" y="637875"/>
              <a:ext cx="4822527" cy="339335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DB4802-7DEC-8A32-70A1-8FAC7B2DE179}"/>
                </a:ext>
              </a:extLst>
            </p:cNvPr>
            <p:cNvSpPr txBox="1"/>
            <p:nvPr/>
          </p:nvSpPr>
          <p:spPr>
            <a:xfrm>
              <a:off x="5566126" y="2740232"/>
              <a:ext cx="2857078" cy="7744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Coherences &gt; 60%</a:t>
              </a:r>
            </a:p>
            <a:p>
              <a:pPr marL="2857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Gill Sans MT" pitchFamily="34" charset="0"/>
                  <a:cs typeface="Gill Sans" pitchFamily="17" charset="0"/>
                </a:rPr>
                <a:t>Stable &lt; 1%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A684FB-3583-30E4-1E2D-4037669ED770}"/>
                </a:ext>
              </a:extLst>
            </p:cNvPr>
            <p:cNvSpPr/>
            <p:nvPr/>
          </p:nvSpPr>
          <p:spPr>
            <a:xfrm>
              <a:off x="4997446" y="3857495"/>
              <a:ext cx="3013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790837-C58C-C52B-4A03-34AF1592916F}"/>
              </a:ext>
            </a:extLst>
          </p:cNvPr>
          <p:cNvSpPr txBox="1"/>
          <p:nvPr/>
        </p:nvSpPr>
        <p:spPr>
          <a:xfrm>
            <a:off x="1786468" y="113437"/>
            <a:ext cx="8642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Gaussian model self-calibration in CASA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US" sz="2000" dirty="0">
                <a:latin typeface="Gill Sans MT" pitchFamily="34" charset="0"/>
                <a:cs typeface="Gill Sans" pitchFamily="17" charset="0"/>
              </a:rPr>
              <a:t>Amplitudes = illumination </a:t>
            </a:r>
          </a:p>
        </p:txBody>
      </p:sp>
    </p:spTree>
    <p:extLst>
      <p:ext uri="{BB962C8B-B14F-4D97-AF65-F5344CB8AC3E}">
        <p14:creationId xmlns:p14="http://schemas.microsoft.com/office/powerpoint/2010/main" val="1226992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D4179-D4A9-5C82-0B70-C02FD718F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601F92-CDF2-1E46-11FB-3469BC90E425}"/>
              </a:ext>
            </a:extLst>
          </p:cNvPr>
          <p:cNvSpPr txBox="1"/>
          <p:nvPr/>
        </p:nvSpPr>
        <p:spPr>
          <a:xfrm>
            <a:off x="2975449" y="129156"/>
            <a:ext cx="6658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2400" dirty="0">
                <a:latin typeface="Gill Sans MT" pitchFamily="34" charset="0"/>
                <a:cs typeface="Gill Sans" pitchFamily="17" charset="0"/>
              </a:rPr>
              <a:t>Real-time 2D Electron Beam Shape to 1% accuracy </a:t>
            </a:r>
          </a:p>
        </p:txBody>
      </p:sp>
      <p:pic>
        <p:nvPicPr>
          <p:cNvPr id="4" name="Picture 3" descr="A graph with a line graph and a line graph&#10;&#10;Description automatically generated with medium confidence">
            <a:extLst>
              <a:ext uri="{FF2B5EF4-FFF2-40B4-BE49-F238E27FC236}">
                <a16:creationId xmlns:a16="http://schemas.microsoft.com/office/drawing/2014/main" id="{888A2DD1-1C5D-5E4F-7E91-162864837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98" y="1057686"/>
            <a:ext cx="3669045" cy="25825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22A609-5229-0028-8F6E-A2BA3456ADE7}"/>
              </a:ext>
            </a:extLst>
          </p:cNvPr>
          <p:cNvGrpSpPr/>
          <p:nvPr/>
        </p:nvGrpSpPr>
        <p:grpSpPr>
          <a:xfrm>
            <a:off x="970385" y="3892094"/>
            <a:ext cx="5125616" cy="2104980"/>
            <a:chOff x="8090571" y="3447395"/>
            <a:chExt cx="3984297" cy="168670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78468-3787-E7EF-3B19-706D97FBA5EC}"/>
                </a:ext>
              </a:extLst>
            </p:cNvPr>
            <p:cNvGrpSpPr/>
            <p:nvPr/>
          </p:nvGrpSpPr>
          <p:grpSpPr>
            <a:xfrm>
              <a:off x="8090571" y="3447395"/>
              <a:ext cx="3984297" cy="1686705"/>
              <a:chOff x="256522" y="3772124"/>
              <a:chExt cx="4822155" cy="2006952"/>
            </a:xfrm>
          </p:grpSpPr>
          <p:pic>
            <p:nvPicPr>
              <p:cNvPr id="14" name="Picture 13" descr="A table with numbers and a few black text&#10;&#10;Description automatically generated with medium confidence">
                <a:extLst>
                  <a:ext uri="{FF2B5EF4-FFF2-40B4-BE49-F238E27FC236}">
                    <a16:creationId xmlns:a16="http://schemas.microsoft.com/office/drawing/2014/main" id="{545209CA-4462-6AE3-2F25-8E3DC02B9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6522" y="3772124"/>
                <a:ext cx="4822155" cy="172029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FC633A1-EE9E-5DE9-AA92-2426928D5A24}"/>
                  </a:ext>
                </a:extLst>
              </p:cNvPr>
              <p:cNvSpPr txBox="1"/>
              <p:nvPr/>
            </p:nvSpPr>
            <p:spPr>
              <a:xfrm>
                <a:off x="296524" y="5429363"/>
                <a:ext cx="4549463" cy="349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0" hangingPunct="0">
                  <a:spcBef>
                    <a:spcPct val="20000"/>
                  </a:spcBef>
                </a:pPr>
                <a:r>
                  <a:rPr lang="en-US" dirty="0">
                    <a:latin typeface="Gill Sans MT" pitchFamily="34" charset="0"/>
                    <a:cs typeface="Gill Sans" pitchFamily="17" charset="0"/>
                  </a:rPr>
                  <a:t>Without SC        66               40               5</a:t>
                </a:r>
                <a:r>
                  <a:rPr lang="en-US" baseline="30000" dirty="0">
                    <a:latin typeface="Gill Sans MT" pitchFamily="34" charset="0"/>
                    <a:cs typeface="Gill Sans" pitchFamily="17" charset="0"/>
                  </a:rPr>
                  <a:t>o</a:t>
                </a:r>
                <a:r>
                  <a:rPr lang="en-US" dirty="0">
                    <a:latin typeface="Gill Sans MT" pitchFamily="34" charset="0"/>
                    <a:cs typeface="Gill Sans" pitchFamily="17" charset="0"/>
                  </a:rPr>
                  <a:t> </a:t>
                </a: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D2B75C-D355-632F-2582-4E9B442BF56B}"/>
                </a:ext>
              </a:extLst>
            </p:cNvPr>
            <p:cNvSpPr/>
            <p:nvPr/>
          </p:nvSpPr>
          <p:spPr>
            <a:xfrm>
              <a:off x="8105662" y="4099034"/>
              <a:ext cx="3886641" cy="1996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D4A808-C2E0-5DBE-519D-9946CD7AA708}"/>
              </a:ext>
            </a:extLst>
          </p:cNvPr>
          <p:cNvGrpSpPr/>
          <p:nvPr/>
        </p:nvGrpSpPr>
        <p:grpSpPr>
          <a:xfrm>
            <a:off x="3831343" y="860926"/>
            <a:ext cx="3331128" cy="2953562"/>
            <a:chOff x="3907070" y="557969"/>
            <a:chExt cx="3331128" cy="29535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859338-F5B6-94F5-5B41-49A130F7ADB1}"/>
                </a:ext>
              </a:extLst>
            </p:cNvPr>
            <p:cNvGrpSpPr/>
            <p:nvPr/>
          </p:nvGrpSpPr>
          <p:grpSpPr>
            <a:xfrm>
              <a:off x="3907070" y="557969"/>
              <a:ext cx="3331128" cy="2953562"/>
              <a:chOff x="155817" y="526722"/>
              <a:chExt cx="3568941" cy="3201828"/>
            </a:xfrm>
          </p:grpSpPr>
          <p:pic>
            <p:nvPicPr>
              <p:cNvPr id="10" name="Picture 9" descr="A diagram of a concentric circle&#10;&#10;Description automatically generated">
                <a:extLst>
                  <a:ext uri="{FF2B5EF4-FFF2-40B4-BE49-F238E27FC236}">
                    <a16:creationId xmlns:a16="http://schemas.microsoft.com/office/drawing/2014/main" id="{CD04B9CE-04A7-7937-AAA2-1F08DB3B54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817" y="526722"/>
                <a:ext cx="3568941" cy="320182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3C3B27-654B-5731-9BB1-30FB21EC0AEC}"/>
                  </a:ext>
                </a:extLst>
              </p:cNvPr>
              <p:cNvSpPr/>
              <p:nvPr/>
            </p:nvSpPr>
            <p:spPr>
              <a:xfrm>
                <a:off x="2814918" y="784497"/>
                <a:ext cx="828707" cy="6767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84051D0-AF96-A1F4-A435-BC900746BE64}"/>
                </a:ext>
              </a:extLst>
            </p:cNvPr>
            <p:cNvCxnSpPr/>
            <p:nvPr/>
          </p:nvCxnSpPr>
          <p:spPr>
            <a:xfrm>
              <a:off x="7036067" y="737182"/>
              <a:ext cx="0" cy="696983"/>
            </a:xfrm>
            <a:prstGeom prst="line">
              <a:avLst/>
            </a:prstGeom>
            <a:ln w="12700">
              <a:solidFill>
                <a:srgbClr val="88888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9565094-3C61-7BDE-3B05-B84984CF5EF5}"/>
              </a:ext>
            </a:extLst>
          </p:cNvPr>
          <p:cNvGrpSpPr/>
          <p:nvPr/>
        </p:nvGrpSpPr>
        <p:grpSpPr>
          <a:xfrm>
            <a:off x="7607424" y="713629"/>
            <a:ext cx="4281785" cy="5019016"/>
            <a:chOff x="7607424" y="713629"/>
            <a:chExt cx="4281785" cy="50190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22B42A1-AD81-B61D-524F-202E67C9B57B}"/>
                </a:ext>
              </a:extLst>
            </p:cNvPr>
            <p:cNvGrpSpPr/>
            <p:nvPr/>
          </p:nvGrpSpPr>
          <p:grpSpPr>
            <a:xfrm>
              <a:off x="7607424" y="713629"/>
              <a:ext cx="4281785" cy="3450111"/>
              <a:chOff x="7972109" y="3321275"/>
              <a:chExt cx="4219891" cy="3450111"/>
            </a:xfrm>
          </p:grpSpPr>
          <p:pic>
            <p:nvPicPr>
              <p:cNvPr id="19" name="Picture 18" descr="A graph of different numbers and symbols&#10;&#10;Description automatically generated with medium confidence">
                <a:extLst>
                  <a:ext uri="{FF2B5EF4-FFF2-40B4-BE49-F238E27FC236}">
                    <a16:creationId xmlns:a16="http://schemas.microsoft.com/office/drawing/2014/main" id="{A59BE5F8-3AE1-AE53-DFE1-C4D786657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2109" y="3397464"/>
                <a:ext cx="4219891" cy="3373922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92AFFB4-AD2C-C3E7-78D3-A7A3D576431A}"/>
                  </a:ext>
                </a:extLst>
              </p:cNvPr>
              <p:cNvSpPr/>
              <p:nvPr/>
            </p:nvSpPr>
            <p:spPr>
              <a:xfrm>
                <a:off x="8380949" y="4695328"/>
                <a:ext cx="218088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sz="1400" dirty="0" err="1"/>
                  <a:t>mín</a:t>
                </a:r>
                <a:r>
                  <a:rPr lang="es-ES" sz="1400" dirty="0"/>
                  <a:t> = 11um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3427F6-C39B-8418-7620-9849F64545F8}"/>
                  </a:ext>
                </a:extLst>
              </p:cNvPr>
              <p:cNvSpPr txBox="1"/>
              <p:nvPr/>
            </p:nvSpPr>
            <p:spPr>
              <a:xfrm>
                <a:off x="9196551" y="3321275"/>
                <a:ext cx="26170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Vary beam coupling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E0BD74-2AF2-3AC5-5580-DE6D60EA991A}"/>
                </a:ext>
              </a:extLst>
            </p:cNvPr>
            <p:cNvSpPr txBox="1"/>
            <p:nvPr/>
          </p:nvSpPr>
          <p:spPr>
            <a:xfrm>
              <a:off x="7607424" y="4239929"/>
              <a:ext cx="4281785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/>
                <a:t>Min size measured at ALBA = 11um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/>
                <a:t>Hyper-resolution at very high S/N </a:t>
              </a:r>
            </a:p>
            <a:p>
              <a:pPr marL="742950" lvl="1" indent="-285750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dirty="0"/>
                <a:t>11um at 15m = 0.7mrad = 0.15”</a:t>
              </a:r>
            </a:p>
            <a:p>
              <a:pPr marL="742950" lvl="1" indent="-285750"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en-US" dirty="0"/>
                <a:t>Min Fringe spacing = 3.5”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35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</TotalTime>
  <Words>1244</Words>
  <Application>Microsoft Macintosh PowerPoint</Application>
  <PresentationFormat>Widescreen</PresentationFormat>
  <Paragraphs>221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Gill Sans</vt:lpstr>
      <vt:lpstr>Gill Sans MT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Carilli</dc:creator>
  <cp:lastModifiedBy>Chris Carilli</cp:lastModifiedBy>
  <cp:revision>42</cp:revision>
  <dcterms:created xsi:type="dcterms:W3CDTF">2025-05-19T13:23:11Z</dcterms:created>
  <dcterms:modified xsi:type="dcterms:W3CDTF">2026-03-16T22:18:40Z</dcterms:modified>
</cp:coreProperties>
</file>