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391" r:id="rId2"/>
    <p:sldId id="891" r:id="rId3"/>
    <p:sldId id="445" r:id="rId4"/>
    <p:sldId id="270" r:id="rId5"/>
    <p:sldId id="358" r:id="rId6"/>
    <p:sldId id="321" r:id="rId7"/>
    <p:sldId id="448" r:id="rId8"/>
    <p:sldId id="309" r:id="rId9"/>
    <p:sldId id="289" r:id="rId10"/>
    <p:sldId id="447" r:id="rId11"/>
    <p:sldId id="322" r:id="rId12"/>
    <p:sldId id="320" r:id="rId13"/>
    <p:sldId id="305" r:id="rId14"/>
    <p:sldId id="378" r:id="rId15"/>
    <p:sldId id="354" r:id="rId16"/>
    <p:sldId id="417" r:id="rId17"/>
    <p:sldId id="893" r:id="rId18"/>
    <p:sldId id="39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892"/>
    <a:srgbClr val="BE4C48"/>
    <a:srgbClr val="160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9358"/>
    <p:restoredTop sz="94613"/>
  </p:normalViewPr>
  <p:slideViewPr>
    <p:cSldViewPr snapToGrid="0" snapToObjects="1">
      <p:cViewPr varScale="1">
        <p:scale>
          <a:sx n="117" d="100"/>
          <a:sy n="117" d="100"/>
        </p:scale>
        <p:origin x="208" y="37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C6AFCB-9746-774C-B24B-7218F6D4F6D1}" type="datetimeFigureOut">
              <a:rPr lang="en-US" smtClean="0"/>
              <a:t>11/12/18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28954D-FBCF-7C44-A4F9-A2CDA6171A0B}" type="slidenum">
              <a:rPr lang="en-US" smtClean="0"/>
              <a:t>‹#›</a:t>
            </a:fld>
            <a:endParaRPr lang="en-US"/>
          </a:p>
        </p:txBody>
      </p:sp>
    </p:spTree>
    <p:extLst>
      <p:ext uri="{BB962C8B-B14F-4D97-AF65-F5344CB8AC3E}">
        <p14:creationId xmlns:p14="http://schemas.microsoft.com/office/powerpoint/2010/main" val="319582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D10DEACA-AFB8-4C1E-B043-2F4EE285386E}" type="slidenum">
              <a:rPr lang="en-IE" smtClean="0"/>
              <a:t>1</a:t>
            </a:fld>
            <a:endParaRPr lang="en-IE"/>
          </a:p>
        </p:txBody>
      </p:sp>
    </p:spTree>
    <p:extLst>
      <p:ext uri="{BB962C8B-B14F-4D97-AF65-F5344CB8AC3E}">
        <p14:creationId xmlns:p14="http://schemas.microsoft.com/office/powerpoint/2010/main" val="183376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adsabs.harvard.edu</a:t>
            </a:r>
            <a:r>
              <a:rPr lang="en-US" dirty="0"/>
              <a:t>/abs/2018arXiv180306853</a:t>
            </a:r>
          </a:p>
          <a:p>
            <a:endParaRPr lang="en-US" dirty="0"/>
          </a:p>
          <a:p>
            <a:r>
              <a:rPr lang="en-US" dirty="0"/>
              <a:t>A turnover in the radio light curve of GW170817, Dobie et al. in press</a:t>
            </a:r>
          </a:p>
        </p:txBody>
      </p:sp>
      <p:sp>
        <p:nvSpPr>
          <p:cNvPr id="4" name="Slide Number Placeholder 3"/>
          <p:cNvSpPr>
            <a:spLocks noGrp="1"/>
          </p:cNvSpPr>
          <p:nvPr>
            <p:ph type="sldNum" sz="quarter" idx="10"/>
          </p:nvPr>
        </p:nvSpPr>
        <p:spPr/>
        <p:txBody>
          <a:bodyPr/>
          <a:lstStyle/>
          <a:p>
            <a:fld id="{0658C562-8B63-4E12-9383-291BCD3F64FA}" type="slidenum">
              <a:rPr lang="en-US" smtClean="0"/>
              <a:t>3</a:t>
            </a:fld>
            <a:endParaRPr lang="en-US"/>
          </a:p>
        </p:txBody>
      </p:sp>
    </p:spTree>
    <p:extLst>
      <p:ext uri="{BB962C8B-B14F-4D97-AF65-F5344CB8AC3E}">
        <p14:creationId xmlns:p14="http://schemas.microsoft.com/office/powerpoint/2010/main" val="2827090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adsabs.harvard.edu</a:t>
            </a:r>
            <a:r>
              <a:rPr lang="en-US" dirty="0"/>
              <a:t>/abs/2018arXiv180306853</a:t>
            </a:r>
          </a:p>
          <a:p>
            <a:endParaRPr lang="en-US" dirty="0"/>
          </a:p>
          <a:p>
            <a:r>
              <a:rPr lang="en-US" dirty="0"/>
              <a:t>A turnover in the radio light curve of GW170817, Dobie et al. in press</a:t>
            </a:r>
          </a:p>
        </p:txBody>
      </p:sp>
      <p:sp>
        <p:nvSpPr>
          <p:cNvPr id="4" name="Slide Number Placeholder 3"/>
          <p:cNvSpPr>
            <a:spLocks noGrp="1"/>
          </p:cNvSpPr>
          <p:nvPr>
            <p:ph type="sldNum" sz="quarter" idx="10"/>
          </p:nvPr>
        </p:nvSpPr>
        <p:spPr/>
        <p:txBody>
          <a:bodyPr/>
          <a:lstStyle/>
          <a:p>
            <a:fld id="{0658C562-8B63-4E12-9383-291BCD3F64FA}" type="slidenum">
              <a:rPr lang="en-US" smtClean="0"/>
              <a:t>4</a:t>
            </a:fld>
            <a:endParaRPr lang="en-US"/>
          </a:p>
        </p:txBody>
      </p:sp>
    </p:spTree>
    <p:extLst>
      <p:ext uri="{BB962C8B-B14F-4D97-AF65-F5344CB8AC3E}">
        <p14:creationId xmlns:p14="http://schemas.microsoft.com/office/powerpoint/2010/main" val="301426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5" name="Shape 95"/>
          <p:cNvSpPr>
            <a:spLocks noGrp="1"/>
          </p:cNvSpPr>
          <p:nvPr>
            <p:ph type="body" sz="quarter" idx="1"/>
          </p:nvPr>
        </p:nvSpPr>
        <p:spPr>
          <a:prstGeom prst="rect">
            <a:avLst/>
          </a:prstGeom>
        </p:spPr>
        <p:txBody>
          <a:bodyPr/>
          <a:lstStyle/>
          <a:p>
            <a:pPr lvl="0">
              <a:defRPr sz="1800"/>
            </a:pPr>
            <a:r>
              <a:rPr lang="en-US" sz="3200" dirty="0"/>
              <a:t>One of the fastest growing fields in Astronomy is the study of exoplanets and protoplanetary disks. First exoplanets were discovered in the first half of the 90s; last decade has witnessed some key milestones such as the first spectrum and the first image of an exoplanet, and then the more recent exponential growth of detections lead by Kepler </a:t>
            </a:r>
            <a:endParaRPr sz="3200" dirty="0"/>
          </a:p>
        </p:txBody>
      </p:sp>
    </p:spTree>
    <p:extLst>
      <p:ext uri="{BB962C8B-B14F-4D97-AF65-F5344CB8AC3E}">
        <p14:creationId xmlns:p14="http://schemas.microsoft.com/office/powerpoint/2010/main" val="2044216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 interferometric observation of an asteroid occultation</a:t>
            </a:r>
          </a:p>
          <a:p>
            <a:endParaRPr lang="en-US" dirty="0"/>
          </a:p>
          <a:p>
            <a:r>
              <a:rPr lang="en-US" dirty="0"/>
              <a:t>Harju et al 2018 http://</a:t>
            </a:r>
            <a:r>
              <a:rPr lang="en-US" dirty="0" err="1"/>
              <a:t>adsabs.harvard.edu</a:t>
            </a:r>
            <a:r>
              <a:rPr lang="en-US" dirty="0"/>
              <a:t>/abs/2018arXiv180405640H</a:t>
            </a:r>
          </a:p>
        </p:txBody>
      </p:sp>
      <p:sp>
        <p:nvSpPr>
          <p:cNvPr id="4" name="Slide Number Placeholder 3"/>
          <p:cNvSpPr>
            <a:spLocks noGrp="1"/>
          </p:cNvSpPr>
          <p:nvPr>
            <p:ph type="sldNum" sz="quarter" idx="10"/>
          </p:nvPr>
        </p:nvSpPr>
        <p:spPr/>
        <p:txBody>
          <a:bodyPr/>
          <a:lstStyle/>
          <a:p>
            <a:fld id="{0658C562-8B63-4E12-9383-291BCD3F64FA}" type="slidenum">
              <a:rPr lang="en-US" smtClean="0"/>
              <a:t>9</a:t>
            </a:fld>
            <a:endParaRPr lang="en-US"/>
          </a:p>
        </p:txBody>
      </p:sp>
    </p:spTree>
    <p:extLst>
      <p:ext uri="{BB962C8B-B14F-4D97-AF65-F5344CB8AC3E}">
        <p14:creationId xmlns:p14="http://schemas.microsoft.com/office/powerpoint/2010/main" val="2766411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Snapshot</a:t>
            </a:r>
            <a:r>
              <a:rPr lang="en-US" baseline="0" dirty="0"/>
              <a:t> c</a:t>
            </a:r>
            <a:r>
              <a:rPr lang="en-US" dirty="0"/>
              <a:t>omparison of effective collecting area for dish-arrays</a:t>
            </a:r>
            <a:r>
              <a:rPr lang="en-US" baseline="0" dirty="0"/>
              <a:t> expected in the 2030’s.  </a:t>
            </a:r>
          </a:p>
          <a:p>
            <a:endParaRPr lang="en-US" baseline="0" dirty="0"/>
          </a:p>
          <a:p>
            <a:endParaRPr lang="en-US" baseline="0" dirty="0"/>
          </a:p>
          <a:p>
            <a:r>
              <a:rPr lang="en-US" baseline="0" dirty="0"/>
              <a:t>Assumes SKA deployment baseline (July 2017)</a:t>
            </a:r>
          </a:p>
          <a:p>
            <a:r>
              <a:rPr lang="en-US" baseline="0" dirty="0"/>
              <a:t>SKA 1</a:t>
            </a:r>
          </a:p>
          <a:p>
            <a:r>
              <a:rPr lang="en-US" baseline="0" dirty="0"/>
              <a:t>   - 130 antennas, SKA bands 1, 2</a:t>
            </a:r>
          </a:p>
          <a:p>
            <a:r>
              <a:rPr lang="en-US" baseline="0" dirty="0"/>
              <a:t>   - 67 antennas, SKA Band 5 a/b</a:t>
            </a:r>
          </a:p>
          <a:p>
            <a:r>
              <a:rPr lang="en-US" baseline="0" dirty="0" err="1"/>
              <a:t>MeerKAT</a:t>
            </a:r>
            <a:r>
              <a:rPr lang="en-US" baseline="0" dirty="0"/>
              <a:t>: </a:t>
            </a:r>
          </a:p>
          <a:p>
            <a:r>
              <a:rPr lang="en-US" baseline="0" dirty="0"/>
              <a:t>  - 64 antennas, bands 1, 2, 3</a:t>
            </a:r>
          </a:p>
          <a:p>
            <a:endParaRPr lang="en-US" baseline="0" dirty="0"/>
          </a:p>
          <a:p>
            <a:r>
              <a:rPr lang="en-US" baseline="0" dirty="0" err="1"/>
              <a:t>MeerKAT</a:t>
            </a:r>
            <a:r>
              <a:rPr lang="en-US" baseline="0" dirty="0"/>
              <a:t> has receiver indexer with 4 slots</a:t>
            </a:r>
          </a:p>
          <a:p>
            <a:endParaRPr lang="en-US" baseline="0" dirty="0"/>
          </a:p>
        </p:txBody>
      </p:sp>
      <p:sp>
        <p:nvSpPr>
          <p:cNvPr id="4" name="Slide Number Placeholder 3"/>
          <p:cNvSpPr>
            <a:spLocks noGrp="1"/>
          </p:cNvSpPr>
          <p:nvPr>
            <p:ph type="sldNum" sz="quarter" idx="10"/>
          </p:nvPr>
        </p:nvSpPr>
        <p:spPr/>
        <p:txBody>
          <a:bodyPr/>
          <a:lstStyle/>
          <a:p>
            <a:fld id="{BECA6C1E-B574-9248-808E-C0199F168871}" type="slidenum">
              <a:rPr lang="en-US" smtClean="0"/>
              <a:t>14</a:t>
            </a:fld>
            <a:endParaRPr lang="en-US"/>
          </a:p>
        </p:txBody>
      </p:sp>
    </p:spTree>
    <p:extLst>
      <p:ext uri="{BB962C8B-B14F-4D97-AF65-F5344CB8AC3E}">
        <p14:creationId xmlns:p14="http://schemas.microsoft.com/office/powerpoint/2010/main" val="2531534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16</a:t>
            </a:fld>
            <a:endParaRPr lang="en-US"/>
          </a:p>
        </p:txBody>
      </p:sp>
    </p:spTree>
    <p:extLst>
      <p:ext uri="{BB962C8B-B14F-4D97-AF65-F5344CB8AC3E}">
        <p14:creationId xmlns:p14="http://schemas.microsoft.com/office/powerpoint/2010/main" val="1711975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6837D-EE15-894A-B493-91435C5A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770433-49DA-9E4C-8EA9-FCC393ECFB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7E474-42ED-2643-B82D-2111B11C0944}"/>
              </a:ext>
            </a:extLst>
          </p:cNvPr>
          <p:cNvSpPr>
            <a:spLocks noGrp="1"/>
          </p:cNvSpPr>
          <p:nvPr>
            <p:ph type="dt" sz="half" idx="10"/>
          </p:nvPr>
        </p:nvSpPr>
        <p:spPr/>
        <p:txBody>
          <a:bodyPr/>
          <a:lstStyle/>
          <a:p>
            <a:fld id="{F5E875EB-2397-BC48-83AB-FC2747E3C518}" type="datetimeFigureOut">
              <a:rPr lang="en-US" smtClean="0"/>
              <a:t>11/12/18</a:t>
            </a:fld>
            <a:endParaRPr lang="en-US"/>
          </a:p>
        </p:txBody>
      </p:sp>
      <p:sp>
        <p:nvSpPr>
          <p:cNvPr id="5" name="Footer Placeholder 4">
            <a:extLst>
              <a:ext uri="{FF2B5EF4-FFF2-40B4-BE49-F238E27FC236}">
                <a16:creationId xmlns:a16="http://schemas.microsoft.com/office/drawing/2014/main" id="{D697252B-6504-5C47-BEC0-48BD224FC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71EC4D-5016-B344-AB89-584C6D397CDB}"/>
              </a:ext>
            </a:extLst>
          </p:cNvPr>
          <p:cNvSpPr>
            <a:spLocks noGrp="1"/>
          </p:cNvSpPr>
          <p:nvPr>
            <p:ph type="sldNum" sz="quarter" idx="12"/>
          </p:nvPr>
        </p:nvSpPr>
        <p:spPr/>
        <p:txBody>
          <a:bodyPr/>
          <a:lstStyle/>
          <a:p>
            <a:fld id="{5448C86D-8088-564B-87C3-FCDC7F4D0470}" type="slidenum">
              <a:rPr lang="en-US" smtClean="0"/>
              <a:t>‹#›</a:t>
            </a:fld>
            <a:endParaRPr lang="en-US"/>
          </a:p>
        </p:txBody>
      </p:sp>
    </p:spTree>
    <p:extLst>
      <p:ext uri="{BB962C8B-B14F-4D97-AF65-F5344CB8AC3E}">
        <p14:creationId xmlns:p14="http://schemas.microsoft.com/office/powerpoint/2010/main" val="1328849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5DB5-E081-6A4A-B25D-D944C20FBB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185107-D5C8-0746-B4EC-02C7B1CA1F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875272-C9C0-934F-8CC6-39B3B5108B05}"/>
              </a:ext>
            </a:extLst>
          </p:cNvPr>
          <p:cNvSpPr>
            <a:spLocks noGrp="1"/>
          </p:cNvSpPr>
          <p:nvPr>
            <p:ph type="dt" sz="half" idx="10"/>
          </p:nvPr>
        </p:nvSpPr>
        <p:spPr/>
        <p:txBody>
          <a:bodyPr/>
          <a:lstStyle/>
          <a:p>
            <a:fld id="{F5E875EB-2397-BC48-83AB-FC2747E3C518}" type="datetimeFigureOut">
              <a:rPr lang="en-US" smtClean="0"/>
              <a:t>11/12/18</a:t>
            </a:fld>
            <a:endParaRPr lang="en-US"/>
          </a:p>
        </p:txBody>
      </p:sp>
      <p:sp>
        <p:nvSpPr>
          <p:cNvPr id="5" name="Footer Placeholder 4">
            <a:extLst>
              <a:ext uri="{FF2B5EF4-FFF2-40B4-BE49-F238E27FC236}">
                <a16:creationId xmlns:a16="http://schemas.microsoft.com/office/drawing/2014/main" id="{63535B52-5664-7246-B0D3-03F88C91F7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CA97BE-E984-5A42-B8AA-76DE8DC9D012}"/>
              </a:ext>
            </a:extLst>
          </p:cNvPr>
          <p:cNvSpPr>
            <a:spLocks noGrp="1"/>
          </p:cNvSpPr>
          <p:nvPr>
            <p:ph type="sldNum" sz="quarter" idx="12"/>
          </p:nvPr>
        </p:nvSpPr>
        <p:spPr/>
        <p:txBody>
          <a:bodyPr/>
          <a:lstStyle/>
          <a:p>
            <a:fld id="{5448C86D-8088-564B-87C3-FCDC7F4D0470}" type="slidenum">
              <a:rPr lang="en-US" smtClean="0"/>
              <a:t>‹#›</a:t>
            </a:fld>
            <a:endParaRPr lang="en-US"/>
          </a:p>
        </p:txBody>
      </p:sp>
    </p:spTree>
    <p:extLst>
      <p:ext uri="{BB962C8B-B14F-4D97-AF65-F5344CB8AC3E}">
        <p14:creationId xmlns:p14="http://schemas.microsoft.com/office/powerpoint/2010/main" val="754549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A618CA-B7F8-A74E-BDC3-0BE3FFE784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4CC679-BC6D-6545-8EA2-496BA53AA17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6176E9-C560-3C4D-86E4-011C9F2ED46A}"/>
              </a:ext>
            </a:extLst>
          </p:cNvPr>
          <p:cNvSpPr>
            <a:spLocks noGrp="1"/>
          </p:cNvSpPr>
          <p:nvPr>
            <p:ph type="dt" sz="half" idx="10"/>
          </p:nvPr>
        </p:nvSpPr>
        <p:spPr/>
        <p:txBody>
          <a:bodyPr/>
          <a:lstStyle/>
          <a:p>
            <a:fld id="{F5E875EB-2397-BC48-83AB-FC2747E3C518}" type="datetimeFigureOut">
              <a:rPr lang="en-US" smtClean="0"/>
              <a:t>11/12/18</a:t>
            </a:fld>
            <a:endParaRPr lang="en-US"/>
          </a:p>
        </p:txBody>
      </p:sp>
      <p:sp>
        <p:nvSpPr>
          <p:cNvPr id="5" name="Footer Placeholder 4">
            <a:extLst>
              <a:ext uri="{FF2B5EF4-FFF2-40B4-BE49-F238E27FC236}">
                <a16:creationId xmlns:a16="http://schemas.microsoft.com/office/drawing/2014/main" id="{21DE7359-B196-C149-AAA1-359EB1423B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71A4F-71D0-3F4E-B334-B182FED81BEF}"/>
              </a:ext>
            </a:extLst>
          </p:cNvPr>
          <p:cNvSpPr>
            <a:spLocks noGrp="1"/>
          </p:cNvSpPr>
          <p:nvPr>
            <p:ph type="sldNum" sz="quarter" idx="12"/>
          </p:nvPr>
        </p:nvSpPr>
        <p:spPr/>
        <p:txBody>
          <a:bodyPr/>
          <a:lstStyle/>
          <a:p>
            <a:fld id="{5448C86D-8088-564B-87C3-FCDC7F4D0470}" type="slidenum">
              <a:rPr lang="en-US" smtClean="0"/>
              <a:t>‹#›</a:t>
            </a:fld>
            <a:endParaRPr lang="en-US"/>
          </a:p>
        </p:txBody>
      </p:sp>
    </p:spTree>
    <p:extLst>
      <p:ext uri="{BB962C8B-B14F-4D97-AF65-F5344CB8AC3E}">
        <p14:creationId xmlns:p14="http://schemas.microsoft.com/office/powerpoint/2010/main" val="4276219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v2">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333611" y="145743"/>
            <a:ext cx="11514667" cy="477202"/>
          </a:xfrm>
          <a:prstGeom prst="rect">
            <a:avLst/>
          </a:prstGeom>
        </p:spPr>
        <p:txBody>
          <a:bodyPr/>
          <a:lstStyle>
            <a:lvl1pPr marL="0" indent="0">
              <a:buNone/>
              <a:defRPr>
                <a:latin typeface="Gill Sans MT" panose="020B0502020104020203" pitchFamily="34" charset="0"/>
              </a:defRPr>
            </a:lvl1pPr>
          </a:lstStyle>
          <a:p>
            <a:pPr lvl="0"/>
            <a:r>
              <a:rPr lang="en-US" dirty="0"/>
              <a:t>Title</a:t>
            </a:r>
          </a:p>
        </p:txBody>
      </p:sp>
      <p:sp>
        <p:nvSpPr>
          <p:cNvPr id="5" name="Text Placeholder 4"/>
          <p:cNvSpPr>
            <a:spLocks noGrp="1"/>
          </p:cNvSpPr>
          <p:nvPr>
            <p:ph type="body" sz="quarter" idx="12" hasCustomPrompt="1"/>
          </p:nvPr>
        </p:nvSpPr>
        <p:spPr>
          <a:xfrm>
            <a:off x="497387" y="652843"/>
            <a:ext cx="11514667" cy="5368816"/>
          </a:xfrm>
          <a:prstGeom prst="rect">
            <a:avLst/>
          </a:prstGeom>
        </p:spPr>
        <p:txBody>
          <a:bodyPr/>
          <a:lstStyle>
            <a:lvl1pPr>
              <a:defRPr sz="2400">
                <a:latin typeface="Gill Sans MT" panose="020B0502020104020203" pitchFamily="34" charset="0"/>
              </a:defRPr>
            </a:lvl1pPr>
            <a:lvl2pPr>
              <a:defRPr sz="22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600">
                <a:latin typeface="Gill Sans MT" panose="020B0502020104020203" pitchFamily="34" charset="0"/>
              </a:defRPr>
            </a:lvl5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0338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339699"/>
            <a:ext cx="10515600" cy="4556981"/>
          </a:xfrm>
        </p:spPr>
        <p:txBody>
          <a:bodyPr/>
          <a:lstStyle>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flipH="1">
            <a:off x="0" y="6034156"/>
            <a:ext cx="12192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userDrawn="1"/>
        </p:nvSpPr>
        <p:spPr>
          <a:xfrm>
            <a:off x="1493080" y="6133400"/>
            <a:ext cx="3990489" cy="227645"/>
          </a:xfrm>
          <a:prstGeom prst="rect">
            <a:avLst/>
          </a:prstGeom>
        </p:spPr>
        <p:txBody>
          <a:bodyPr vert="horz" wrap="square" lIns="0" tIns="0" rIns="0" bIns="0" rtlCol="0" anchor="ctr">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gn="l">
              <a:lnSpc>
                <a:spcPct val="150000"/>
              </a:lnSpc>
            </a:pPr>
            <a:r>
              <a:rPr lang="en-US" sz="900" dirty="0">
                <a:solidFill>
                  <a:srgbClr val="163B71"/>
                </a:solidFill>
                <a:latin typeface="Gill Sans MT" charset="0"/>
                <a:ea typeface="Gill Sans MT" charset="0"/>
                <a:cs typeface="Gill Sans MT" charset="0"/>
              </a:rPr>
              <a:t>The Next Generation Very </a:t>
            </a:r>
            <a:r>
              <a:rPr lang="en-US" sz="900">
                <a:solidFill>
                  <a:srgbClr val="163B71"/>
                </a:solidFill>
                <a:latin typeface="Gill Sans MT" charset="0"/>
                <a:ea typeface="Gill Sans MT" charset="0"/>
                <a:cs typeface="Gill Sans MT" charset="0"/>
              </a:rPr>
              <a:t>Large Array</a:t>
            </a:r>
            <a:endParaRPr lang="en-US" sz="900" dirty="0">
              <a:solidFill>
                <a:srgbClr val="163B71"/>
              </a:solidFill>
              <a:latin typeface="Gill Sans MT" charset="0"/>
              <a:ea typeface="Gill Sans MT" charset="0"/>
              <a:cs typeface="Gill Sans MT"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6234" y="6270765"/>
            <a:ext cx="570636" cy="37662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9267" y="6270764"/>
            <a:ext cx="377952" cy="377952"/>
          </a:xfrm>
          <a:prstGeom prst="rect">
            <a:avLst/>
          </a:prstGeom>
        </p:spPr>
      </p:pic>
      <p:pic>
        <p:nvPicPr>
          <p:cNvPr id="12" name="Content Placeholder 5"/>
          <p:cNvPicPr>
            <a:picLocks noChangeAspect="1"/>
          </p:cNvPicPr>
          <p:nvPr userDrawn="1"/>
        </p:nvPicPr>
        <p:blipFill rotWithShape="1">
          <a:blip r:embed="rId4">
            <a:extLst>
              <a:ext uri="{28A0092B-C50C-407E-A947-70E740481C1C}">
                <a14:useLocalDpi xmlns:a14="http://schemas.microsoft.com/office/drawing/2010/main" val="0"/>
              </a:ext>
            </a:extLst>
          </a:blip>
          <a:srcRect b="31905"/>
          <a:stretch/>
        </p:blipFill>
        <p:spPr>
          <a:xfrm>
            <a:off x="5483569" y="6047580"/>
            <a:ext cx="6717796" cy="816864"/>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73468" y="6157048"/>
            <a:ext cx="442912" cy="577128"/>
          </a:xfrm>
          <a:prstGeom prst="rect">
            <a:avLst/>
          </a:prstGeom>
        </p:spPr>
      </p:pic>
      <p:sp>
        <p:nvSpPr>
          <p:cNvPr id="15" name="Text Placeholder 14"/>
          <p:cNvSpPr>
            <a:spLocks noGrp="1"/>
          </p:cNvSpPr>
          <p:nvPr>
            <p:ph type="body" sz="quarter" idx="10" hasCustomPrompt="1"/>
          </p:nvPr>
        </p:nvSpPr>
        <p:spPr>
          <a:xfrm>
            <a:off x="127001" y="6134102"/>
            <a:ext cx="596900" cy="514351"/>
          </a:xfrm>
        </p:spPr>
        <p:txBody>
          <a:bodyPr anchor="ctr">
            <a:normAutofit/>
          </a:bodyPr>
          <a:lstStyle>
            <a:lvl1pPr marL="0" indent="0" algn="ctr">
              <a:buNone/>
              <a:defRPr sz="1000"/>
            </a:lvl1pPr>
          </a:lstStyle>
          <a:p>
            <a:pPr lvl="0"/>
            <a:fld id="{D831A2F2-8A7F-4CBC-A52D-A91F8F6B042A}" type="slidenum">
              <a:rPr lang="en-US" sz="1000" smtClean="0"/>
              <a:t>‹#›</a:t>
            </a:fld>
            <a:endParaRPr lang="en-US" dirty="0"/>
          </a:p>
        </p:txBody>
      </p:sp>
    </p:spTree>
    <p:extLst>
      <p:ext uri="{BB962C8B-B14F-4D97-AF65-F5344CB8AC3E}">
        <p14:creationId xmlns:p14="http://schemas.microsoft.com/office/powerpoint/2010/main" val="1339306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0179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B593F-E026-3D4F-B8AE-8079579F85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4A503B-2016-0245-93E0-4D15191250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FB2C6B-6A36-1A41-97BE-021A3B76B8FE}"/>
              </a:ext>
            </a:extLst>
          </p:cNvPr>
          <p:cNvSpPr>
            <a:spLocks noGrp="1"/>
          </p:cNvSpPr>
          <p:nvPr>
            <p:ph type="dt" sz="half" idx="10"/>
          </p:nvPr>
        </p:nvSpPr>
        <p:spPr/>
        <p:txBody>
          <a:bodyPr/>
          <a:lstStyle/>
          <a:p>
            <a:fld id="{F5E875EB-2397-BC48-83AB-FC2747E3C518}" type="datetimeFigureOut">
              <a:rPr lang="en-US" smtClean="0"/>
              <a:t>11/12/18</a:t>
            </a:fld>
            <a:endParaRPr lang="en-US"/>
          </a:p>
        </p:txBody>
      </p:sp>
      <p:sp>
        <p:nvSpPr>
          <p:cNvPr id="5" name="Footer Placeholder 4">
            <a:extLst>
              <a:ext uri="{FF2B5EF4-FFF2-40B4-BE49-F238E27FC236}">
                <a16:creationId xmlns:a16="http://schemas.microsoft.com/office/drawing/2014/main" id="{40067E5B-5CE8-CE4F-92FE-BAA4412F8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749D7-80E5-4E42-9728-27AE4045DE7E}"/>
              </a:ext>
            </a:extLst>
          </p:cNvPr>
          <p:cNvSpPr>
            <a:spLocks noGrp="1"/>
          </p:cNvSpPr>
          <p:nvPr>
            <p:ph type="sldNum" sz="quarter" idx="12"/>
          </p:nvPr>
        </p:nvSpPr>
        <p:spPr/>
        <p:txBody>
          <a:bodyPr/>
          <a:lstStyle/>
          <a:p>
            <a:fld id="{5448C86D-8088-564B-87C3-FCDC7F4D0470}" type="slidenum">
              <a:rPr lang="en-US" smtClean="0"/>
              <a:t>‹#›</a:t>
            </a:fld>
            <a:endParaRPr lang="en-US"/>
          </a:p>
        </p:txBody>
      </p:sp>
    </p:spTree>
    <p:extLst>
      <p:ext uri="{BB962C8B-B14F-4D97-AF65-F5344CB8AC3E}">
        <p14:creationId xmlns:p14="http://schemas.microsoft.com/office/powerpoint/2010/main" val="574126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CD1E2-1096-044C-8C6F-1CF7DBD5C9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C190A3-8255-8B48-A953-275CB10F40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D5598F5-0289-1143-A999-F915C00090D0}"/>
              </a:ext>
            </a:extLst>
          </p:cNvPr>
          <p:cNvSpPr>
            <a:spLocks noGrp="1"/>
          </p:cNvSpPr>
          <p:nvPr>
            <p:ph type="dt" sz="half" idx="10"/>
          </p:nvPr>
        </p:nvSpPr>
        <p:spPr/>
        <p:txBody>
          <a:bodyPr/>
          <a:lstStyle/>
          <a:p>
            <a:fld id="{F5E875EB-2397-BC48-83AB-FC2747E3C518}" type="datetimeFigureOut">
              <a:rPr lang="en-US" smtClean="0"/>
              <a:t>11/12/18</a:t>
            </a:fld>
            <a:endParaRPr lang="en-US"/>
          </a:p>
        </p:txBody>
      </p:sp>
      <p:sp>
        <p:nvSpPr>
          <p:cNvPr id="5" name="Footer Placeholder 4">
            <a:extLst>
              <a:ext uri="{FF2B5EF4-FFF2-40B4-BE49-F238E27FC236}">
                <a16:creationId xmlns:a16="http://schemas.microsoft.com/office/drawing/2014/main" id="{DC28FC3C-A3E5-1F49-8929-05F431E459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D2F16-498E-DA48-B286-1BA5471AC007}"/>
              </a:ext>
            </a:extLst>
          </p:cNvPr>
          <p:cNvSpPr>
            <a:spLocks noGrp="1"/>
          </p:cNvSpPr>
          <p:nvPr>
            <p:ph type="sldNum" sz="quarter" idx="12"/>
          </p:nvPr>
        </p:nvSpPr>
        <p:spPr/>
        <p:txBody>
          <a:bodyPr/>
          <a:lstStyle/>
          <a:p>
            <a:fld id="{5448C86D-8088-564B-87C3-FCDC7F4D0470}" type="slidenum">
              <a:rPr lang="en-US" smtClean="0"/>
              <a:t>‹#›</a:t>
            </a:fld>
            <a:endParaRPr lang="en-US"/>
          </a:p>
        </p:txBody>
      </p:sp>
    </p:spTree>
    <p:extLst>
      <p:ext uri="{BB962C8B-B14F-4D97-AF65-F5344CB8AC3E}">
        <p14:creationId xmlns:p14="http://schemas.microsoft.com/office/powerpoint/2010/main" val="209669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B8078-01EE-564D-9EF0-6851582E8E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3E04C4-9FDB-FA40-A025-D60DEBF115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C49CED-15EC-4E4E-A9B1-28FF03AA57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00B4DE-7B73-F04A-A3A2-65F1E725B0F2}"/>
              </a:ext>
            </a:extLst>
          </p:cNvPr>
          <p:cNvSpPr>
            <a:spLocks noGrp="1"/>
          </p:cNvSpPr>
          <p:nvPr>
            <p:ph type="dt" sz="half" idx="10"/>
          </p:nvPr>
        </p:nvSpPr>
        <p:spPr/>
        <p:txBody>
          <a:bodyPr/>
          <a:lstStyle/>
          <a:p>
            <a:fld id="{F5E875EB-2397-BC48-83AB-FC2747E3C518}" type="datetimeFigureOut">
              <a:rPr lang="en-US" smtClean="0"/>
              <a:t>11/12/18</a:t>
            </a:fld>
            <a:endParaRPr lang="en-US"/>
          </a:p>
        </p:txBody>
      </p:sp>
      <p:sp>
        <p:nvSpPr>
          <p:cNvPr id="6" name="Footer Placeholder 5">
            <a:extLst>
              <a:ext uri="{FF2B5EF4-FFF2-40B4-BE49-F238E27FC236}">
                <a16:creationId xmlns:a16="http://schemas.microsoft.com/office/drawing/2014/main" id="{94252713-1616-9A4F-9681-4E6E64D94F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2C814F-3916-594C-8C42-674344230E05}"/>
              </a:ext>
            </a:extLst>
          </p:cNvPr>
          <p:cNvSpPr>
            <a:spLocks noGrp="1"/>
          </p:cNvSpPr>
          <p:nvPr>
            <p:ph type="sldNum" sz="quarter" idx="12"/>
          </p:nvPr>
        </p:nvSpPr>
        <p:spPr/>
        <p:txBody>
          <a:bodyPr/>
          <a:lstStyle/>
          <a:p>
            <a:fld id="{5448C86D-8088-564B-87C3-FCDC7F4D0470}" type="slidenum">
              <a:rPr lang="en-US" smtClean="0"/>
              <a:t>‹#›</a:t>
            </a:fld>
            <a:endParaRPr lang="en-US"/>
          </a:p>
        </p:txBody>
      </p:sp>
    </p:spTree>
    <p:extLst>
      <p:ext uri="{BB962C8B-B14F-4D97-AF65-F5344CB8AC3E}">
        <p14:creationId xmlns:p14="http://schemas.microsoft.com/office/powerpoint/2010/main" val="1231037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D258-CE08-7740-BAFD-F769D87F4F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F5B546-264B-B042-AACC-0F6F9B5871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F23471-599D-354B-93E1-4C0F1DACE1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BCD345-F95D-8B4C-9209-C62D03EB2B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9A9A3A8-9DC4-D247-A392-9F470D6CA8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43255A-F27E-2C41-BE6F-76D54A233EA1}"/>
              </a:ext>
            </a:extLst>
          </p:cNvPr>
          <p:cNvSpPr>
            <a:spLocks noGrp="1"/>
          </p:cNvSpPr>
          <p:nvPr>
            <p:ph type="dt" sz="half" idx="10"/>
          </p:nvPr>
        </p:nvSpPr>
        <p:spPr/>
        <p:txBody>
          <a:bodyPr/>
          <a:lstStyle/>
          <a:p>
            <a:fld id="{F5E875EB-2397-BC48-83AB-FC2747E3C518}" type="datetimeFigureOut">
              <a:rPr lang="en-US" smtClean="0"/>
              <a:t>11/12/18</a:t>
            </a:fld>
            <a:endParaRPr lang="en-US"/>
          </a:p>
        </p:txBody>
      </p:sp>
      <p:sp>
        <p:nvSpPr>
          <p:cNvPr id="8" name="Footer Placeholder 7">
            <a:extLst>
              <a:ext uri="{FF2B5EF4-FFF2-40B4-BE49-F238E27FC236}">
                <a16:creationId xmlns:a16="http://schemas.microsoft.com/office/drawing/2014/main" id="{D3C89EE8-3A7F-7A45-877F-BAB8A4CB64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5D203B-0E01-6E4C-ABC1-DE2C47D69A6F}"/>
              </a:ext>
            </a:extLst>
          </p:cNvPr>
          <p:cNvSpPr>
            <a:spLocks noGrp="1"/>
          </p:cNvSpPr>
          <p:nvPr>
            <p:ph type="sldNum" sz="quarter" idx="12"/>
          </p:nvPr>
        </p:nvSpPr>
        <p:spPr/>
        <p:txBody>
          <a:bodyPr/>
          <a:lstStyle/>
          <a:p>
            <a:fld id="{5448C86D-8088-564B-87C3-FCDC7F4D0470}" type="slidenum">
              <a:rPr lang="en-US" smtClean="0"/>
              <a:t>‹#›</a:t>
            </a:fld>
            <a:endParaRPr lang="en-US"/>
          </a:p>
        </p:txBody>
      </p:sp>
    </p:spTree>
    <p:extLst>
      <p:ext uri="{BB962C8B-B14F-4D97-AF65-F5344CB8AC3E}">
        <p14:creationId xmlns:p14="http://schemas.microsoft.com/office/powerpoint/2010/main" val="594339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377A-D4FD-A948-9AD6-EFD434D32F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337E25-12BA-9244-927F-F6F7CA624375}"/>
              </a:ext>
            </a:extLst>
          </p:cNvPr>
          <p:cNvSpPr>
            <a:spLocks noGrp="1"/>
          </p:cNvSpPr>
          <p:nvPr>
            <p:ph type="dt" sz="half" idx="10"/>
          </p:nvPr>
        </p:nvSpPr>
        <p:spPr/>
        <p:txBody>
          <a:bodyPr/>
          <a:lstStyle/>
          <a:p>
            <a:fld id="{F5E875EB-2397-BC48-83AB-FC2747E3C518}" type="datetimeFigureOut">
              <a:rPr lang="en-US" smtClean="0"/>
              <a:t>11/12/18</a:t>
            </a:fld>
            <a:endParaRPr lang="en-US"/>
          </a:p>
        </p:txBody>
      </p:sp>
      <p:sp>
        <p:nvSpPr>
          <p:cNvPr id="4" name="Footer Placeholder 3">
            <a:extLst>
              <a:ext uri="{FF2B5EF4-FFF2-40B4-BE49-F238E27FC236}">
                <a16:creationId xmlns:a16="http://schemas.microsoft.com/office/drawing/2014/main" id="{ABE1D059-3769-9440-9D36-49996E9298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9161F5-5B6B-E94E-BB0A-71CBB54BF7A0}"/>
              </a:ext>
            </a:extLst>
          </p:cNvPr>
          <p:cNvSpPr>
            <a:spLocks noGrp="1"/>
          </p:cNvSpPr>
          <p:nvPr>
            <p:ph type="sldNum" sz="quarter" idx="12"/>
          </p:nvPr>
        </p:nvSpPr>
        <p:spPr/>
        <p:txBody>
          <a:bodyPr/>
          <a:lstStyle/>
          <a:p>
            <a:fld id="{5448C86D-8088-564B-87C3-FCDC7F4D0470}" type="slidenum">
              <a:rPr lang="en-US" smtClean="0"/>
              <a:t>‹#›</a:t>
            </a:fld>
            <a:endParaRPr lang="en-US"/>
          </a:p>
        </p:txBody>
      </p:sp>
    </p:spTree>
    <p:extLst>
      <p:ext uri="{BB962C8B-B14F-4D97-AF65-F5344CB8AC3E}">
        <p14:creationId xmlns:p14="http://schemas.microsoft.com/office/powerpoint/2010/main" val="141930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9604C-CCEB-0647-99C4-ACBACCA60A8A}"/>
              </a:ext>
            </a:extLst>
          </p:cNvPr>
          <p:cNvSpPr>
            <a:spLocks noGrp="1"/>
          </p:cNvSpPr>
          <p:nvPr>
            <p:ph type="dt" sz="half" idx="10"/>
          </p:nvPr>
        </p:nvSpPr>
        <p:spPr/>
        <p:txBody>
          <a:bodyPr/>
          <a:lstStyle/>
          <a:p>
            <a:fld id="{F5E875EB-2397-BC48-83AB-FC2747E3C518}" type="datetimeFigureOut">
              <a:rPr lang="en-US" smtClean="0"/>
              <a:t>11/12/18</a:t>
            </a:fld>
            <a:endParaRPr lang="en-US"/>
          </a:p>
        </p:txBody>
      </p:sp>
      <p:sp>
        <p:nvSpPr>
          <p:cNvPr id="3" name="Footer Placeholder 2">
            <a:extLst>
              <a:ext uri="{FF2B5EF4-FFF2-40B4-BE49-F238E27FC236}">
                <a16:creationId xmlns:a16="http://schemas.microsoft.com/office/drawing/2014/main" id="{0CA349ED-7599-8F45-82D2-64DBFECFF6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0293F7-7998-B942-BABF-071CE29CD37E}"/>
              </a:ext>
            </a:extLst>
          </p:cNvPr>
          <p:cNvSpPr>
            <a:spLocks noGrp="1"/>
          </p:cNvSpPr>
          <p:nvPr>
            <p:ph type="sldNum" sz="quarter" idx="12"/>
          </p:nvPr>
        </p:nvSpPr>
        <p:spPr/>
        <p:txBody>
          <a:bodyPr/>
          <a:lstStyle/>
          <a:p>
            <a:fld id="{5448C86D-8088-564B-87C3-FCDC7F4D0470}" type="slidenum">
              <a:rPr lang="en-US" smtClean="0"/>
              <a:t>‹#›</a:t>
            </a:fld>
            <a:endParaRPr lang="en-US"/>
          </a:p>
        </p:txBody>
      </p:sp>
    </p:spTree>
    <p:extLst>
      <p:ext uri="{BB962C8B-B14F-4D97-AF65-F5344CB8AC3E}">
        <p14:creationId xmlns:p14="http://schemas.microsoft.com/office/powerpoint/2010/main" val="2020330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F7E15-837F-804A-B414-23068724F7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8C0CBB-FA67-D94F-B89A-677C433EB9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16AECA-5D59-AE4C-8FFC-8145D3652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6E73F0-A090-AB43-AE1A-8551FED59A1A}"/>
              </a:ext>
            </a:extLst>
          </p:cNvPr>
          <p:cNvSpPr>
            <a:spLocks noGrp="1"/>
          </p:cNvSpPr>
          <p:nvPr>
            <p:ph type="dt" sz="half" idx="10"/>
          </p:nvPr>
        </p:nvSpPr>
        <p:spPr/>
        <p:txBody>
          <a:bodyPr/>
          <a:lstStyle/>
          <a:p>
            <a:fld id="{F5E875EB-2397-BC48-83AB-FC2747E3C518}" type="datetimeFigureOut">
              <a:rPr lang="en-US" smtClean="0"/>
              <a:t>11/12/18</a:t>
            </a:fld>
            <a:endParaRPr lang="en-US"/>
          </a:p>
        </p:txBody>
      </p:sp>
      <p:sp>
        <p:nvSpPr>
          <p:cNvPr id="6" name="Footer Placeholder 5">
            <a:extLst>
              <a:ext uri="{FF2B5EF4-FFF2-40B4-BE49-F238E27FC236}">
                <a16:creationId xmlns:a16="http://schemas.microsoft.com/office/drawing/2014/main" id="{257641C6-CED3-D34B-ACB8-F5017F33A5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44FC5-FEFB-8D46-83B6-945183F0F1E2}"/>
              </a:ext>
            </a:extLst>
          </p:cNvPr>
          <p:cNvSpPr>
            <a:spLocks noGrp="1"/>
          </p:cNvSpPr>
          <p:nvPr>
            <p:ph type="sldNum" sz="quarter" idx="12"/>
          </p:nvPr>
        </p:nvSpPr>
        <p:spPr/>
        <p:txBody>
          <a:bodyPr/>
          <a:lstStyle/>
          <a:p>
            <a:fld id="{5448C86D-8088-564B-87C3-FCDC7F4D0470}" type="slidenum">
              <a:rPr lang="en-US" smtClean="0"/>
              <a:t>‹#›</a:t>
            </a:fld>
            <a:endParaRPr lang="en-US"/>
          </a:p>
        </p:txBody>
      </p:sp>
    </p:spTree>
    <p:extLst>
      <p:ext uri="{BB962C8B-B14F-4D97-AF65-F5344CB8AC3E}">
        <p14:creationId xmlns:p14="http://schemas.microsoft.com/office/powerpoint/2010/main" val="4068127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16CB7-7F2A-8548-8D1B-AECF059ABD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53CC3C-3268-2B43-9A5F-619C318514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4B09EE-910D-C04C-A3E0-452E6F25A7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58DC3A-16DC-8645-A38D-6668F5D02075}"/>
              </a:ext>
            </a:extLst>
          </p:cNvPr>
          <p:cNvSpPr>
            <a:spLocks noGrp="1"/>
          </p:cNvSpPr>
          <p:nvPr>
            <p:ph type="dt" sz="half" idx="10"/>
          </p:nvPr>
        </p:nvSpPr>
        <p:spPr/>
        <p:txBody>
          <a:bodyPr/>
          <a:lstStyle/>
          <a:p>
            <a:fld id="{F5E875EB-2397-BC48-83AB-FC2747E3C518}" type="datetimeFigureOut">
              <a:rPr lang="en-US" smtClean="0"/>
              <a:t>11/12/18</a:t>
            </a:fld>
            <a:endParaRPr lang="en-US"/>
          </a:p>
        </p:txBody>
      </p:sp>
      <p:sp>
        <p:nvSpPr>
          <p:cNvPr id="6" name="Footer Placeholder 5">
            <a:extLst>
              <a:ext uri="{FF2B5EF4-FFF2-40B4-BE49-F238E27FC236}">
                <a16:creationId xmlns:a16="http://schemas.microsoft.com/office/drawing/2014/main" id="{B7A57040-E522-DA4E-916E-0235C583C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2217C5-5872-2747-9EAF-89D45D006410}"/>
              </a:ext>
            </a:extLst>
          </p:cNvPr>
          <p:cNvSpPr>
            <a:spLocks noGrp="1"/>
          </p:cNvSpPr>
          <p:nvPr>
            <p:ph type="sldNum" sz="quarter" idx="12"/>
          </p:nvPr>
        </p:nvSpPr>
        <p:spPr/>
        <p:txBody>
          <a:bodyPr/>
          <a:lstStyle/>
          <a:p>
            <a:fld id="{5448C86D-8088-564B-87C3-FCDC7F4D0470}" type="slidenum">
              <a:rPr lang="en-US" smtClean="0"/>
              <a:t>‹#›</a:t>
            </a:fld>
            <a:endParaRPr lang="en-US"/>
          </a:p>
        </p:txBody>
      </p:sp>
    </p:spTree>
    <p:extLst>
      <p:ext uri="{BB962C8B-B14F-4D97-AF65-F5344CB8AC3E}">
        <p14:creationId xmlns:p14="http://schemas.microsoft.com/office/powerpoint/2010/main" val="821267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8D7F41-4BC5-084B-A446-A3DAD722A8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AEF420-9CC0-964D-AE0C-0F94434DEF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88563-94E0-4945-9476-6B889F9646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875EB-2397-BC48-83AB-FC2747E3C518}" type="datetimeFigureOut">
              <a:rPr lang="en-US" smtClean="0"/>
              <a:t>11/12/18</a:t>
            </a:fld>
            <a:endParaRPr lang="en-US"/>
          </a:p>
        </p:txBody>
      </p:sp>
      <p:sp>
        <p:nvSpPr>
          <p:cNvPr id="5" name="Footer Placeholder 4">
            <a:extLst>
              <a:ext uri="{FF2B5EF4-FFF2-40B4-BE49-F238E27FC236}">
                <a16:creationId xmlns:a16="http://schemas.microsoft.com/office/drawing/2014/main" id="{B0C20E17-AD3F-3644-AB4B-AF06D74170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DBD1CF-D9CF-EF4B-881F-A559CC5F9E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8C86D-8088-564B-87C3-FCDC7F4D0470}" type="slidenum">
              <a:rPr lang="en-US" smtClean="0"/>
              <a:t>‹#›</a:t>
            </a:fld>
            <a:endParaRPr lang="en-US"/>
          </a:p>
        </p:txBody>
      </p:sp>
    </p:spTree>
    <p:extLst>
      <p:ext uri="{BB962C8B-B14F-4D97-AF65-F5344CB8AC3E}">
        <p14:creationId xmlns:p14="http://schemas.microsoft.com/office/powerpoint/2010/main" val="1752751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2.xml"/><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jp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2.xml"/><Relationship Id="rId5" Type="http://schemas.openxmlformats.org/officeDocument/2006/relationships/image" Target="../media/image26.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78803" y="1590262"/>
            <a:ext cx="4921858" cy="6422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2" name="TextBox 11"/>
          <p:cNvSpPr txBox="1"/>
          <p:nvPr/>
        </p:nvSpPr>
        <p:spPr>
          <a:xfrm>
            <a:off x="2825536" y="54546"/>
            <a:ext cx="6619839" cy="1523494"/>
          </a:xfrm>
          <a:prstGeom prst="rect">
            <a:avLst/>
          </a:prstGeom>
          <a:noFill/>
        </p:spPr>
        <p:txBody>
          <a:bodyPr wrap="square" rtlCol="0">
            <a:spAutoFit/>
          </a:bodyPr>
          <a:lstStyle/>
          <a:p>
            <a:r>
              <a:rPr lang="en-IE" sz="2400" dirty="0">
                <a:solidFill>
                  <a:srgbClr val="1A3ACA"/>
                </a:solidFill>
                <a:latin typeface="Times New Roman"/>
                <a:cs typeface="Times New Roman"/>
              </a:rPr>
              <a:t>Radio Astronomy Powerhouse from 1980 to present </a:t>
            </a:r>
          </a:p>
          <a:p>
            <a:pPr marL="342900" indent="-342900">
              <a:spcBef>
                <a:spcPts val="600"/>
              </a:spcBef>
              <a:buFont typeface="Arial" panose="020B0604020202020204" pitchFamily="34" charset="0"/>
              <a:buChar char="•"/>
            </a:pPr>
            <a:r>
              <a:rPr lang="en-IE" dirty="0">
                <a:solidFill>
                  <a:srgbClr val="1A3ACA"/>
                </a:solidFill>
                <a:latin typeface="Times New Roman"/>
                <a:cs typeface="Times New Roman"/>
              </a:rPr>
              <a:t>400 proposals per year, oversubscription ~ 3/1 for Four Decades</a:t>
            </a:r>
          </a:p>
          <a:p>
            <a:pPr marL="342900" indent="-342900">
              <a:spcBef>
                <a:spcPts val="600"/>
              </a:spcBef>
              <a:buFont typeface="Arial" panose="020B0604020202020204" pitchFamily="34" charset="0"/>
              <a:buChar char="•"/>
            </a:pPr>
            <a:r>
              <a:rPr lang="en-IE" dirty="0">
                <a:solidFill>
                  <a:srgbClr val="1A3ACA"/>
                </a:solidFill>
                <a:latin typeface="Times New Roman"/>
                <a:cs typeface="Times New Roman"/>
              </a:rPr>
              <a:t>More than 300 PhD theses</a:t>
            </a:r>
          </a:p>
          <a:p>
            <a:pPr marL="342900" indent="-342900">
              <a:spcBef>
                <a:spcPts val="600"/>
              </a:spcBef>
              <a:buFont typeface="Arial" panose="020B0604020202020204" pitchFamily="34" charset="0"/>
              <a:buChar char="•"/>
            </a:pPr>
            <a:r>
              <a:rPr lang="en-IE" dirty="0">
                <a:solidFill>
                  <a:srgbClr val="1A3ACA"/>
                </a:solidFill>
                <a:latin typeface="Times New Roman"/>
                <a:cs typeface="Times New Roman"/>
              </a:rPr>
              <a:t>The VLA is among the most productive telescopes ever!</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683" y="1957869"/>
            <a:ext cx="6872707" cy="4311998"/>
          </a:xfrm>
          <a:prstGeom prst="rect">
            <a:avLst/>
          </a:prstGeom>
          <a:ln>
            <a:solidFill>
              <a:schemeClr val="accent2"/>
            </a:solidFill>
          </a:ln>
        </p:spPr>
      </p:pic>
    </p:spTree>
    <p:extLst>
      <p:ext uri="{BB962C8B-B14F-4D97-AF65-F5344CB8AC3E}">
        <p14:creationId xmlns:p14="http://schemas.microsoft.com/office/powerpoint/2010/main" val="223052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61708E-9553-244D-81E6-BE02BE61E829}"/>
              </a:ext>
            </a:extLst>
          </p:cNvPr>
          <p:cNvSpPr txBox="1"/>
          <p:nvPr/>
        </p:nvSpPr>
        <p:spPr>
          <a:xfrm>
            <a:off x="576843" y="149820"/>
            <a:ext cx="6348846" cy="400110"/>
          </a:xfrm>
          <a:prstGeom prst="rect">
            <a:avLst/>
          </a:prstGeom>
          <a:noFill/>
        </p:spPr>
        <p:txBody>
          <a:bodyPr wrap="square" rtlCol="0">
            <a:spAutoFit/>
          </a:bodyPr>
          <a:lstStyle/>
          <a:p>
            <a:r>
              <a:rPr lang="en-US" sz="2000" b="1" dirty="0">
                <a:latin typeface="Gill Sans MT" panose="020B0502020104020203" pitchFamily="34" charset="0"/>
              </a:rPr>
              <a:t>MIT connection: first Einstein Ring</a:t>
            </a:r>
          </a:p>
        </p:txBody>
      </p:sp>
      <p:sp>
        <p:nvSpPr>
          <p:cNvPr id="5" name="TextBox 4">
            <a:extLst>
              <a:ext uri="{FF2B5EF4-FFF2-40B4-BE49-F238E27FC236}">
                <a16:creationId xmlns:a16="http://schemas.microsoft.com/office/drawing/2014/main" id="{3F70AA6F-20C8-604E-9326-D5020AF651C9}"/>
              </a:ext>
            </a:extLst>
          </p:cNvPr>
          <p:cNvSpPr txBox="1"/>
          <p:nvPr/>
        </p:nvSpPr>
        <p:spPr>
          <a:xfrm>
            <a:off x="162203" y="947305"/>
            <a:ext cx="5480647" cy="1985159"/>
          </a:xfrm>
          <a:prstGeom prst="rect">
            <a:avLst/>
          </a:prstGeom>
          <a:solidFill>
            <a:schemeClr val="bg1"/>
          </a:solidFill>
        </p:spPr>
        <p:txBody>
          <a:bodyPr wrap="square" rtlCol="0">
            <a:spAutoFit/>
          </a:bodyPr>
          <a:lstStyle/>
          <a:p>
            <a:pPr marL="285750" indent="-285750">
              <a:spcBef>
                <a:spcPts val="600"/>
              </a:spcBef>
              <a:buFont typeface="Arial" panose="020B0604020202020204" pitchFamily="34" charset="0"/>
              <a:buChar char="•"/>
            </a:pPr>
            <a:r>
              <a:rPr lang="en-US" dirty="0">
                <a:latin typeface="Gill Sans MT" panose="020B0502020104020203" pitchFamily="34" charset="0"/>
              </a:rPr>
              <a:t>First Einstein ring discovered by Hewitt, Burke and MIT radio group in 1984 using VLA.</a:t>
            </a:r>
          </a:p>
          <a:p>
            <a:pPr marL="285750" indent="-285750">
              <a:spcBef>
                <a:spcPts val="600"/>
              </a:spcBef>
              <a:buFont typeface="Arial" panose="020B0604020202020204" pitchFamily="34" charset="0"/>
              <a:buChar char="•"/>
            </a:pPr>
            <a:r>
              <a:rPr lang="en-US" dirty="0">
                <a:latin typeface="Gill Sans MT" panose="020B0502020104020203" pitchFamily="34" charset="0"/>
              </a:rPr>
              <a:t>Proof of strong gravitational lensing on cosmological scales by intervening galaxies = giant cosmic telescope</a:t>
            </a:r>
          </a:p>
          <a:p>
            <a:pPr marL="285750" indent="-285750">
              <a:spcBef>
                <a:spcPts val="600"/>
              </a:spcBef>
              <a:buFont typeface="Arial" panose="020B0604020202020204" pitchFamily="34" charset="0"/>
              <a:buChar char="•"/>
            </a:pPr>
            <a:r>
              <a:rPr lang="en-US" dirty="0">
                <a:latin typeface="Gill Sans MT" panose="020B0502020104020203" pitchFamily="34" charset="0"/>
              </a:rPr>
              <a:t>Weighing galaxies: Dark Matter!</a:t>
            </a:r>
          </a:p>
          <a:p>
            <a:pPr marL="285750" indent="-285750">
              <a:spcBef>
                <a:spcPts val="600"/>
              </a:spcBef>
              <a:buFont typeface="Arial" panose="020B0604020202020204" pitchFamily="34" charset="0"/>
              <a:buChar char="•"/>
            </a:pPr>
            <a:endParaRPr lang="en-US" dirty="0">
              <a:latin typeface="Gill Sans MT" panose="020B0502020104020203" pitchFamily="34" charset="0"/>
            </a:endParaRPr>
          </a:p>
        </p:txBody>
      </p:sp>
      <p:grpSp>
        <p:nvGrpSpPr>
          <p:cNvPr id="2" name="Group 1">
            <a:extLst>
              <a:ext uri="{FF2B5EF4-FFF2-40B4-BE49-F238E27FC236}">
                <a16:creationId xmlns:a16="http://schemas.microsoft.com/office/drawing/2014/main" id="{1467EC0E-6009-8D46-B6FA-BBF416A91A87}"/>
              </a:ext>
            </a:extLst>
          </p:cNvPr>
          <p:cNvGrpSpPr/>
          <p:nvPr/>
        </p:nvGrpSpPr>
        <p:grpSpPr>
          <a:xfrm>
            <a:off x="5750077" y="0"/>
            <a:ext cx="3076442" cy="2817993"/>
            <a:chOff x="7901711" y="29379"/>
            <a:chExt cx="2316311" cy="2095903"/>
          </a:xfrm>
        </p:grpSpPr>
        <p:pic>
          <p:nvPicPr>
            <p:cNvPr id="12" name="Picture 11">
              <a:extLst>
                <a:ext uri="{FF2B5EF4-FFF2-40B4-BE49-F238E27FC236}">
                  <a16:creationId xmlns:a16="http://schemas.microsoft.com/office/drawing/2014/main" id="{C2248818-0EB6-2042-BC20-55FEEE63C7CD}"/>
                </a:ext>
              </a:extLst>
            </p:cNvPr>
            <p:cNvPicPr>
              <a:picLocks noChangeAspect="1"/>
            </p:cNvPicPr>
            <p:nvPr/>
          </p:nvPicPr>
          <p:blipFill>
            <a:blip r:embed="rId2"/>
            <a:stretch>
              <a:fillRect/>
            </a:stretch>
          </p:blipFill>
          <p:spPr>
            <a:xfrm>
              <a:off x="7901711" y="54847"/>
              <a:ext cx="2108776" cy="2070435"/>
            </a:xfrm>
            <a:prstGeom prst="rect">
              <a:avLst/>
            </a:prstGeom>
          </p:spPr>
        </p:pic>
        <p:sp>
          <p:nvSpPr>
            <p:cNvPr id="13" name="TextBox 12">
              <a:extLst>
                <a:ext uri="{FF2B5EF4-FFF2-40B4-BE49-F238E27FC236}">
                  <a16:creationId xmlns:a16="http://schemas.microsoft.com/office/drawing/2014/main" id="{8653F3D5-9C7A-C849-9DD2-255D6933B964}"/>
                </a:ext>
              </a:extLst>
            </p:cNvPr>
            <p:cNvSpPr txBox="1"/>
            <p:nvPr/>
          </p:nvSpPr>
          <p:spPr>
            <a:xfrm>
              <a:off x="7901711" y="29379"/>
              <a:ext cx="1799934" cy="338554"/>
            </a:xfrm>
            <a:prstGeom prst="rect">
              <a:avLst/>
            </a:prstGeom>
            <a:noFill/>
          </p:spPr>
          <p:txBody>
            <a:bodyPr wrap="square" rtlCol="0">
              <a:spAutoFit/>
            </a:bodyPr>
            <a:lstStyle/>
            <a:p>
              <a:r>
                <a:rPr lang="en-US" sz="1600" dirty="0">
                  <a:solidFill>
                    <a:schemeClr val="bg1"/>
                  </a:solidFill>
                  <a:latin typeface="Gill Sans MT" panose="020B0502020104020203" pitchFamily="34" charset="0"/>
                </a:rPr>
                <a:t>First Einstein Ring </a:t>
              </a:r>
            </a:p>
          </p:txBody>
        </p:sp>
        <p:sp>
          <p:nvSpPr>
            <p:cNvPr id="17" name="TextBox 16">
              <a:extLst>
                <a:ext uri="{FF2B5EF4-FFF2-40B4-BE49-F238E27FC236}">
                  <a16:creationId xmlns:a16="http://schemas.microsoft.com/office/drawing/2014/main" id="{254AD77D-98CA-DE44-9743-90D2F1A20A19}"/>
                </a:ext>
              </a:extLst>
            </p:cNvPr>
            <p:cNvSpPr txBox="1"/>
            <p:nvPr/>
          </p:nvSpPr>
          <p:spPr>
            <a:xfrm>
              <a:off x="8825640" y="1812196"/>
              <a:ext cx="1392382" cy="307777"/>
            </a:xfrm>
            <a:prstGeom prst="rect">
              <a:avLst/>
            </a:prstGeom>
            <a:noFill/>
          </p:spPr>
          <p:txBody>
            <a:bodyPr wrap="square" rtlCol="0">
              <a:spAutoFit/>
            </a:bodyPr>
            <a:lstStyle/>
            <a:p>
              <a:r>
                <a:rPr lang="en-US" sz="1400" dirty="0">
                  <a:solidFill>
                    <a:schemeClr val="bg1"/>
                  </a:solidFill>
                  <a:latin typeface="Gill Sans MT" panose="020B0502020104020203" pitchFamily="34" charset="0"/>
                </a:rPr>
                <a:t>Hewitt ea.</a:t>
              </a:r>
            </a:p>
          </p:txBody>
        </p:sp>
      </p:grpSp>
      <p:pic>
        <p:nvPicPr>
          <p:cNvPr id="3" name="Picture 2">
            <a:extLst>
              <a:ext uri="{FF2B5EF4-FFF2-40B4-BE49-F238E27FC236}">
                <a16:creationId xmlns:a16="http://schemas.microsoft.com/office/drawing/2014/main" id="{5BD4AE1A-7F1A-C44C-A174-23B446E3D243}"/>
              </a:ext>
            </a:extLst>
          </p:cNvPr>
          <p:cNvPicPr>
            <a:picLocks noChangeAspect="1"/>
          </p:cNvPicPr>
          <p:nvPr/>
        </p:nvPicPr>
        <p:blipFill>
          <a:blip r:embed="rId3"/>
          <a:stretch>
            <a:fillRect/>
          </a:stretch>
        </p:blipFill>
        <p:spPr>
          <a:xfrm>
            <a:off x="6358628" y="3168592"/>
            <a:ext cx="5586596" cy="3491623"/>
          </a:xfrm>
          <a:prstGeom prst="rect">
            <a:avLst/>
          </a:prstGeom>
        </p:spPr>
      </p:pic>
      <p:pic>
        <p:nvPicPr>
          <p:cNvPr id="7" name="Picture 6">
            <a:extLst>
              <a:ext uri="{FF2B5EF4-FFF2-40B4-BE49-F238E27FC236}">
                <a16:creationId xmlns:a16="http://schemas.microsoft.com/office/drawing/2014/main" id="{D005E0E8-BF8B-504D-A47A-91BD4F6F66BB}"/>
              </a:ext>
            </a:extLst>
          </p:cNvPr>
          <p:cNvPicPr>
            <a:picLocks noChangeAspect="1"/>
          </p:cNvPicPr>
          <p:nvPr/>
        </p:nvPicPr>
        <p:blipFill>
          <a:blip r:embed="rId4"/>
          <a:stretch>
            <a:fillRect/>
          </a:stretch>
        </p:blipFill>
        <p:spPr>
          <a:xfrm>
            <a:off x="8625662" y="34241"/>
            <a:ext cx="3566338" cy="2355661"/>
          </a:xfrm>
          <a:prstGeom prst="rect">
            <a:avLst/>
          </a:prstGeom>
        </p:spPr>
      </p:pic>
      <p:sp>
        <p:nvSpPr>
          <p:cNvPr id="8" name="TextBox 7">
            <a:extLst>
              <a:ext uri="{FF2B5EF4-FFF2-40B4-BE49-F238E27FC236}">
                <a16:creationId xmlns:a16="http://schemas.microsoft.com/office/drawing/2014/main" id="{51DA65CA-82C5-0D46-8682-5A82523DD129}"/>
              </a:ext>
            </a:extLst>
          </p:cNvPr>
          <p:cNvSpPr txBox="1"/>
          <p:nvPr/>
        </p:nvSpPr>
        <p:spPr>
          <a:xfrm>
            <a:off x="8826519" y="149820"/>
            <a:ext cx="1104559" cy="584775"/>
          </a:xfrm>
          <a:prstGeom prst="rect">
            <a:avLst/>
          </a:prstGeom>
          <a:noFill/>
        </p:spPr>
        <p:txBody>
          <a:bodyPr wrap="square" rtlCol="0">
            <a:spAutoFit/>
          </a:bodyPr>
          <a:lstStyle/>
          <a:p>
            <a:r>
              <a:rPr lang="en-US" sz="1600" dirty="0">
                <a:solidFill>
                  <a:schemeClr val="bg1"/>
                </a:solidFill>
              </a:rPr>
              <a:t>Optical example</a:t>
            </a:r>
          </a:p>
        </p:txBody>
      </p:sp>
    </p:spTree>
    <p:extLst>
      <p:ext uri="{BB962C8B-B14F-4D97-AF65-F5344CB8AC3E}">
        <p14:creationId xmlns:p14="http://schemas.microsoft.com/office/powerpoint/2010/main" val="3984524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1D712F-F6C6-C445-A68B-D068209EDBD7}"/>
              </a:ext>
            </a:extLst>
          </p:cNvPr>
          <p:cNvSpPr txBox="1"/>
          <p:nvPr/>
        </p:nvSpPr>
        <p:spPr>
          <a:xfrm>
            <a:off x="1874122" y="148361"/>
            <a:ext cx="8590660" cy="400110"/>
          </a:xfrm>
          <a:prstGeom prst="rect">
            <a:avLst/>
          </a:prstGeom>
          <a:noFill/>
        </p:spPr>
        <p:txBody>
          <a:bodyPr wrap="square" rtlCol="0">
            <a:spAutoFit/>
          </a:bodyPr>
          <a:lstStyle/>
          <a:p>
            <a:r>
              <a:rPr lang="en-US" sz="2000" b="1" dirty="0">
                <a:latin typeface="Gill Sans MT" panose="020B0502020104020203" pitchFamily="34" charset="0"/>
              </a:rPr>
              <a:t>Baryon Cycle: from Cold Gas to Stars across Cosmic Time</a:t>
            </a:r>
          </a:p>
        </p:txBody>
      </p:sp>
      <p:sp>
        <p:nvSpPr>
          <p:cNvPr id="5" name="TextBox 4">
            <a:extLst>
              <a:ext uri="{FF2B5EF4-FFF2-40B4-BE49-F238E27FC236}">
                <a16:creationId xmlns:a16="http://schemas.microsoft.com/office/drawing/2014/main" id="{412DE898-797F-914A-9D4A-F8074F34B1E7}"/>
              </a:ext>
            </a:extLst>
          </p:cNvPr>
          <p:cNvSpPr txBox="1"/>
          <p:nvPr/>
        </p:nvSpPr>
        <p:spPr>
          <a:xfrm>
            <a:off x="1006144" y="535691"/>
            <a:ext cx="10390404" cy="135421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latin typeface="Gill Sans MT" panose="020B0502020104020203" pitchFamily="34" charset="0"/>
              </a:rPr>
              <a:t>Paramount quest in galaxy formation:  tracing evolution of gas into stars across cosmic time. </a:t>
            </a:r>
          </a:p>
          <a:p>
            <a:pPr marL="285750" indent="-285750">
              <a:spcBef>
                <a:spcPts val="600"/>
              </a:spcBef>
              <a:buFont typeface="Arial" panose="020B0604020202020204" pitchFamily="34" charset="0"/>
              <a:buChar char="•"/>
            </a:pPr>
            <a:r>
              <a:rPr lang="en-US" dirty="0">
                <a:latin typeface="Gill Sans MT" panose="020B0502020104020203" pitchFamily="34" charset="0"/>
              </a:rPr>
              <a:t>VLA at 1.4 GHz is primary tool to image the extended neutral Hydrogen in nearby galaxies. Cold gas fueling star formation.  Also key in the study of galaxy dynamics and Dark Matter. </a:t>
            </a:r>
          </a:p>
          <a:p>
            <a:pPr marL="285750" indent="-285750">
              <a:spcBef>
                <a:spcPts val="600"/>
              </a:spcBef>
              <a:buFont typeface="Arial" panose="020B0604020202020204" pitchFamily="34" charset="0"/>
              <a:buChar char="•"/>
            </a:pPr>
            <a:r>
              <a:rPr lang="en-US" dirty="0">
                <a:latin typeface="Gill Sans MT" panose="020B0502020104020203" pitchFamily="34" charset="0"/>
              </a:rPr>
              <a:t>VLA at 30 to 50 GHz has opened a new field: imaging molecular gas (CO) in galaxies in the early Universe</a:t>
            </a:r>
          </a:p>
        </p:txBody>
      </p:sp>
      <p:sp>
        <p:nvSpPr>
          <p:cNvPr id="9" name="TextBox 8">
            <a:extLst>
              <a:ext uri="{FF2B5EF4-FFF2-40B4-BE49-F238E27FC236}">
                <a16:creationId xmlns:a16="http://schemas.microsoft.com/office/drawing/2014/main" id="{1CCE66B8-3E1C-6D48-B9CF-73F80E5F7B2D}"/>
              </a:ext>
            </a:extLst>
          </p:cNvPr>
          <p:cNvSpPr txBox="1"/>
          <p:nvPr/>
        </p:nvSpPr>
        <p:spPr>
          <a:xfrm>
            <a:off x="690632" y="6176192"/>
            <a:ext cx="4917464" cy="584775"/>
          </a:xfrm>
          <a:prstGeom prst="rect">
            <a:avLst/>
          </a:prstGeom>
          <a:solidFill>
            <a:schemeClr val="bg1"/>
          </a:solidFill>
        </p:spPr>
        <p:txBody>
          <a:bodyPr wrap="square" rtlCol="0">
            <a:spAutoFit/>
          </a:bodyPr>
          <a:lstStyle/>
          <a:p>
            <a:r>
              <a:rPr lang="en-US" sz="1600" dirty="0">
                <a:latin typeface="Gill Sans MT" panose="020B0502020104020203" pitchFamily="34" charset="0"/>
              </a:rPr>
              <a:t>VLA images nearby galaxies: Huge HI envelopes, key Baryonic component, and probe of galaxy dynamics</a:t>
            </a:r>
          </a:p>
        </p:txBody>
      </p:sp>
      <p:sp>
        <p:nvSpPr>
          <p:cNvPr id="10" name="TextBox 9">
            <a:extLst>
              <a:ext uri="{FF2B5EF4-FFF2-40B4-BE49-F238E27FC236}">
                <a16:creationId xmlns:a16="http://schemas.microsoft.com/office/drawing/2014/main" id="{3A7E31F3-11A9-0247-B1A2-A92F58486A64}"/>
              </a:ext>
            </a:extLst>
          </p:cNvPr>
          <p:cNvSpPr txBox="1"/>
          <p:nvPr/>
        </p:nvSpPr>
        <p:spPr>
          <a:xfrm>
            <a:off x="6603982" y="5520888"/>
            <a:ext cx="4509907" cy="1077218"/>
          </a:xfrm>
          <a:prstGeom prst="rect">
            <a:avLst/>
          </a:prstGeom>
          <a:solidFill>
            <a:schemeClr val="bg1"/>
          </a:solidFill>
        </p:spPr>
        <p:txBody>
          <a:bodyPr wrap="square" rtlCol="0">
            <a:spAutoFit/>
          </a:bodyPr>
          <a:lstStyle/>
          <a:p>
            <a:r>
              <a:rPr lang="en-US" sz="1600" dirty="0">
                <a:latin typeface="Gill Sans MT" panose="020B0502020104020203" pitchFamily="34" charset="0"/>
              </a:rPr>
              <a:t>The discovery by the VLA of molecular gas in a galaxy 0.8 </a:t>
            </a:r>
            <a:r>
              <a:rPr lang="en-US" sz="1600" dirty="0" err="1">
                <a:latin typeface="Gill Sans MT" panose="020B0502020104020203" pitchFamily="34" charset="0"/>
              </a:rPr>
              <a:t>Gyr</a:t>
            </a:r>
            <a:r>
              <a:rPr lang="en-US" sz="1600" dirty="0">
                <a:latin typeface="Gill Sans MT" panose="020B0502020104020203" pitchFamily="34" charset="0"/>
              </a:rPr>
              <a:t> from the Big Bang., proving  massive gas reservoirs very early in the Universe,  fueling star formation in the 1</a:t>
            </a:r>
            <a:r>
              <a:rPr lang="en-US" sz="1600" baseline="30000" dirty="0">
                <a:latin typeface="Gill Sans MT" panose="020B0502020104020203" pitchFamily="34" charset="0"/>
              </a:rPr>
              <a:t>st</a:t>
            </a:r>
            <a:r>
              <a:rPr lang="en-US" sz="1600" dirty="0">
                <a:latin typeface="Gill Sans MT" panose="020B0502020104020203" pitchFamily="34" charset="0"/>
              </a:rPr>
              <a:t> galaxies.  </a:t>
            </a:r>
          </a:p>
        </p:txBody>
      </p:sp>
      <p:grpSp>
        <p:nvGrpSpPr>
          <p:cNvPr id="11" name="Group 10">
            <a:extLst>
              <a:ext uri="{FF2B5EF4-FFF2-40B4-BE49-F238E27FC236}">
                <a16:creationId xmlns:a16="http://schemas.microsoft.com/office/drawing/2014/main" id="{ACACA60F-B3F5-B340-BA16-6FD11F02BC08}"/>
              </a:ext>
            </a:extLst>
          </p:cNvPr>
          <p:cNvGrpSpPr/>
          <p:nvPr/>
        </p:nvGrpSpPr>
        <p:grpSpPr>
          <a:xfrm>
            <a:off x="6735337" y="2178588"/>
            <a:ext cx="4173154" cy="3228418"/>
            <a:chOff x="-7146" y="604838"/>
            <a:chExt cx="5209213" cy="3890962"/>
          </a:xfrm>
        </p:grpSpPr>
        <p:pic>
          <p:nvPicPr>
            <p:cNvPr id="12" name="Picture 12" descr="1148">
              <a:extLst>
                <a:ext uri="{FF2B5EF4-FFF2-40B4-BE49-F238E27FC236}">
                  <a16:creationId xmlns:a16="http://schemas.microsoft.com/office/drawing/2014/main" id="{857E02A9-C560-E045-8668-4918C647E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113"/>
              <a:ext cx="4979988" cy="3849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5">
              <a:extLst>
                <a:ext uri="{FF2B5EF4-FFF2-40B4-BE49-F238E27FC236}">
                  <a16:creationId xmlns:a16="http://schemas.microsoft.com/office/drawing/2014/main" id="{857F8819-46CD-564B-BD4C-BDE31F710239}"/>
                </a:ext>
              </a:extLst>
            </p:cNvPr>
            <p:cNvSpPr txBox="1">
              <a:spLocks noChangeArrowheads="1"/>
            </p:cNvSpPr>
            <p:nvPr/>
          </p:nvSpPr>
          <p:spPr bwMode="auto">
            <a:xfrm>
              <a:off x="0" y="604838"/>
              <a:ext cx="1295400" cy="46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z="1600" b="0">
                  <a:solidFill>
                    <a:schemeClr val="bg1"/>
                  </a:solidFill>
                </a:rPr>
                <a:t>z=6.42</a:t>
              </a:r>
            </a:p>
          </p:txBody>
        </p:sp>
        <p:pic>
          <p:nvPicPr>
            <p:cNvPr id="14" name="Picture 9" descr="J1148B">
              <a:extLst>
                <a:ext uri="{FF2B5EF4-FFF2-40B4-BE49-F238E27FC236}">
                  <a16:creationId xmlns:a16="http://schemas.microsoft.com/office/drawing/2014/main" id="{4DA0C709-AE94-E247-AEFF-38617F082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2463" y="646113"/>
              <a:ext cx="1787525" cy="178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Connector 12">
              <a:extLst>
                <a:ext uri="{FF2B5EF4-FFF2-40B4-BE49-F238E27FC236}">
                  <a16:creationId xmlns:a16="http://schemas.microsoft.com/office/drawing/2014/main" id="{9DEF0C6A-1AE2-3946-9F4F-93E5F59FCEFC}"/>
                </a:ext>
              </a:extLst>
            </p:cNvPr>
            <p:cNvCxnSpPr>
              <a:cxnSpLocks noChangeShapeType="1"/>
            </p:cNvCxnSpPr>
            <p:nvPr/>
          </p:nvCxnSpPr>
          <p:spPr bwMode="auto">
            <a:xfrm rot="5400000" flipH="1" flipV="1">
              <a:off x="2136775" y="1276350"/>
              <a:ext cx="1616075" cy="1165225"/>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cxnSp>
        <p:cxnSp>
          <p:nvCxnSpPr>
            <p:cNvPr id="16" name="Straight Connector 14">
              <a:extLst>
                <a:ext uri="{FF2B5EF4-FFF2-40B4-BE49-F238E27FC236}">
                  <a16:creationId xmlns:a16="http://schemas.microsoft.com/office/drawing/2014/main" id="{354FC94D-82C7-C54D-9D69-0BF89930A440}"/>
                </a:ext>
              </a:extLst>
            </p:cNvPr>
            <p:cNvCxnSpPr>
              <a:cxnSpLocks noChangeShapeType="1"/>
            </p:cNvCxnSpPr>
            <p:nvPr/>
          </p:nvCxnSpPr>
          <p:spPr bwMode="auto">
            <a:xfrm flipV="1">
              <a:off x="2590800" y="2057400"/>
              <a:ext cx="2057400" cy="1066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cxnSp>
        <p:sp>
          <p:nvSpPr>
            <p:cNvPr id="17" name="Line 13">
              <a:extLst>
                <a:ext uri="{FF2B5EF4-FFF2-40B4-BE49-F238E27FC236}">
                  <a16:creationId xmlns:a16="http://schemas.microsoft.com/office/drawing/2014/main" id="{25069F52-70D7-794A-801A-C902E9CAF680}"/>
                </a:ext>
              </a:extLst>
            </p:cNvPr>
            <p:cNvSpPr>
              <a:spLocks noChangeShapeType="1"/>
            </p:cNvSpPr>
            <p:nvPr/>
          </p:nvSpPr>
          <p:spPr bwMode="auto">
            <a:xfrm>
              <a:off x="210338" y="2166938"/>
              <a:ext cx="1586" cy="1270000"/>
            </a:xfrm>
            <a:prstGeom prst="line">
              <a:avLst/>
            </a:prstGeom>
            <a:noFill/>
            <a:ln w="9525">
              <a:solidFill>
                <a:schemeClr val="bg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sz="1200"/>
            </a:p>
          </p:txBody>
        </p:sp>
        <p:sp>
          <p:nvSpPr>
            <p:cNvPr id="18" name="Text Box 14">
              <a:extLst>
                <a:ext uri="{FF2B5EF4-FFF2-40B4-BE49-F238E27FC236}">
                  <a16:creationId xmlns:a16="http://schemas.microsoft.com/office/drawing/2014/main" id="{1DDEB0F2-C152-424A-9932-EE4F9B2CC234}"/>
                </a:ext>
              </a:extLst>
            </p:cNvPr>
            <p:cNvSpPr txBox="1">
              <a:spLocks noChangeArrowheads="1"/>
            </p:cNvSpPr>
            <p:nvPr/>
          </p:nvSpPr>
          <p:spPr bwMode="auto">
            <a:xfrm>
              <a:off x="194859" y="2572833"/>
              <a:ext cx="2139949" cy="370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l" eaLnBrk="1" hangingPunct="1">
                <a:spcBef>
                  <a:spcPct val="50000"/>
                </a:spcBef>
              </a:pPr>
              <a:r>
                <a:rPr lang="en-US" sz="1400" b="0" dirty="0">
                  <a:solidFill>
                    <a:schemeClr val="bg1"/>
                  </a:solidFill>
                </a:rPr>
                <a:t>1</a:t>
              </a:r>
              <a:r>
                <a:rPr lang="ja-JP" altLang="en-US" sz="1400" b="0">
                  <a:solidFill>
                    <a:schemeClr val="bg1"/>
                  </a:solidFill>
                </a:rPr>
                <a:t>”</a:t>
              </a:r>
              <a:r>
                <a:rPr lang="en-US" sz="1400" b="0" dirty="0">
                  <a:solidFill>
                    <a:schemeClr val="bg1"/>
                  </a:solidFill>
                </a:rPr>
                <a:t> ~ 15 </a:t>
              </a:r>
              <a:r>
                <a:rPr lang="en-US" sz="1400" b="0" dirty="0" err="1">
                  <a:solidFill>
                    <a:schemeClr val="bg1"/>
                  </a:solidFill>
                </a:rPr>
                <a:t>klyr</a:t>
              </a:r>
              <a:endParaRPr lang="en-US" sz="1800" b="0" dirty="0"/>
            </a:p>
          </p:txBody>
        </p:sp>
        <p:sp>
          <p:nvSpPr>
            <p:cNvPr id="19" name="Text Box 15">
              <a:extLst>
                <a:ext uri="{FF2B5EF4-FFF2-40B4-BE49-F238E27FC236}">
                  <a16:creationId xmlns:a16="http://schemas.microsoft.com/office/drawing/2014/main" id="{87F5C29B-F3D8-BE4F-9060-F36692B83E2D}"/>
                </a:ext>
              </a:extLst>
            </p:cNvPr>
            <p:cNvSpPr txBox="1">
              <a:spLocks noChangeArrowheads="1"/>
            </p:cNvSpPr>
            <p:nvPr/>
          </p:nvSpPr>
          <p:spPr bwMode="auto">
            <a:xfrm>
              <a:off x="-7146" y="1068748"/>
              <a:ext cx="1954213" cy="426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spcBef>
                  <a:spcPct val="50000"/>
                </a:spcBef>
              </a:pPr>
              <a:r>
                <a:rPr lang="en-US" sz="1400" b="0" dirty="0">
                  <a:solidFill>
                    <a:schemeClr val="bg1"/>
                  </a:solidFill>
                </a:rPr>
                <a:t>VLA CO3-2 </a:t>
              </a:r>
              <a:endParaRPr lang="en-US" sz="1800" b="0" dirty="0"/>
            </a:p>
          </p:txBody>
        </p:sp>
        <p:sp>
          <p:nvSpPr>
            <p:cNvPr id="20" name="Text Box 18">
              <a:extLst>
                <a:ext uri="{FF2B5EF4-FFF2-40B4-BE49-F238E27FC236}">
                  <a16:creationId xmlns:a16="http://schemas.microsoft.com/office/drawing/2014/main" id="{866B61BB-1577-0B46-B85F-D6DDAD2CAB83}"/>
                </a:ext>
              </a:extLst>
            </p:cNvPr>
            <p:cNvSpPr txBox="1">
              <a:spLocks noChangeArrowheads="1"/>
            </p:cNvSpPr>
            <p:nvPr/>
          </p:nvSpPr>
          <p:spPr bwMode="auto">
            <a:xfrm>
              <a:off x="2247900" y="2598738"/>
              <a:ext cx="457201" cy="46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spcBef>
                  <a:spcPct val="50000"/>
                </a:spcBef>
              </a:pPr>
              <a:r>
                <a:rPr lang="en-US" sz="1600" b="0"/>
                <a:t>+</a:t>
              </a:r>
              <a:endParaRPr lang="en-US" sz="1400" b="0"/>
            </a:p>
          </p:txBody>
        </p:sp>
        <p:sp>
          <p:nvSpPr>
            <p:cNvPr id="21" name="TextBox 20">
              <a:extLst>
                <a:ext uri="{FF2B5EF4-FFF2-40B4-BE49-F238E27FC236}">
                  <a16:creationId xmlns:a16="http://schemas.microsoft.com/office/drawing/2014/main" id="{B30E43C5-4E51-9348-BD03-26073FA0F4E2}"/>
                </a:ext>
              </a:extLst>
            </p:cNvPr>
            <p:cNvSpPr txBox="1"/>
            <p:nvPr/>
          </p:nvSpPr>
          <p:spPr>
            <a:xfrm>
              <a:off x="3129116" y="625767"/>
              <a:ext cx="2072951" cy="333845"/>
            </a:xfrm>
            <a:prstGeom prst="rect">
              <a:avLst/>
            </a:prstGeom>
            <a:noFill/>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z="1200" dirty="0">
                  <a:solidFill>
                    <a:srgbClr val="FFFFFF"/>
                  </a:solidFill>
                </a:rPr>
                <a:t>res= 0.15</a:t>
              </a:r>
              <a:r>
                <a:rPr lang="ja-JP" altLang="en-US" sz="1200">
                  <a:solidFill>
                    <a:srgbClr val="FFFFFF"/>
                  </a:solidFill>
                </a:rPr>
                <a:t>”</a:t>
              </a:r>
              <a:r>
                <a:rPr lang="en-US" sz="1200" dirty="0">
                  <a:solidFill>
                    <a:srgbClr val="FFFFFF"/>
                  </a:solidFill>
                </a:rPr>
                <a:t> ~ 2 </a:t>
              </a:r>
              <a:r>
                <a:rPr lang="en-US" sz="1200" dirty="0" err="1">
                  <a:solidFill>
                    <a:srgbClr val="FFFFFF"/>
                  </a:solidFill>
                </a:rPr>
                <a:t>klyr</a:t>
              </a:r>
              <a:endParaRPr lang="en-US" sz="1200" dirty="0">
                <a:solidFill>
                  <a:srgbClr val="FFFFFF"/>
                </a:solidFill>
              </a:endParaRPr>
            </a:p>
          </p:txBody>
        </p:sp>
      </p:grpSp>
      <p:pic>
        <p:nvPicPr>
          <p:cNvPr id="7" name="Picture 6">
            <a:extLst>
              <a:ext uri="{FF2B5EF4-FFF2-40B4-BE49-F238E27FC236}">
                <a16:creationId xmlns:a16="http://schemas.microsoft.com/office/drawing/2014/main" id="{5F5DD47A-F3A5-B742-BBFD-38D871191259}"/>
              </a:ext>
            </a:extLst>
          </p:cNvPr>
          <p:cNvPicPr>
            <a:picLocks noChangeAspect="1"/>
          </p:cNvPicPr>
          <p:nvPr/>
        </p:nvPicPr>
        <p:blipFill>
          <a:blip r:embed="rId4"/>
          <a:stretch>
            <a:fillRect/>
          </a:stretch>
        </p:blipFill>
        <p:spPr>
          <a:xfrm>
            <a:off x="930299" y="2193188"/>
            <a:ext cx="3933454" cy="3944519"/>
          </a:xfrm>
          <a:prstGeom prst="rect">
            <a:avLst/>
          </a:prstGeom>
        </p:spPr>
      </p:pic>
    </p:spTree>
    <p:extLst>
      <p:ext uri="{BB962C8B-B14F-4D97-AF65-F5344CB8AC3E}">
        <p14:creationId xmlns:p14="http://schemas.microsoft.com/office/powerpoint/2010/main" val="623393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867C1F-CFCA-2846-A0FF-30A918155C5B}"/>
              </a:ext>
            </a:extLst>
          </p:cNvPr>
          <p:cNvSpPr txBox="1"/>
          <p:nvPr/>
        </p:nvSpPr>
        <p:spPr>
          <a:xfrm>
            <a:off x="0" y="153692"/>
            <a:ext cx="7335078" cy="400110"/>
          </a:xfrm>
          <a:prstGeom prst="rect">
            <a:avLst/>
          </a:prstGeom>
          <a:noFill/>
        </p:spPr>
        <p:txBody>
          <a:bodyPr wrap="square" rtlCol="0">
            <a:spAutoFit/>
          </a:bodyPr>
          <a:lstStyle/>
          <a:p>
            <a:pPr algn="ctr"/>
            <a:r>
              <a:rPr lang="en-US" sz="2000" b="1" dirty="0">
                <a:latin typeface="Gill Sans MT" panose="020B0502020104020203" pitchFamily="34" charset="0"/>
              </a:rPr>
              <a:t>The Monster at the Galactic Center, and its Lair</a:t>
            </a:r>
          </a:p>
        </p:txBody>
      </p:sp>
      <p:sp>
        <p:nvSpPr>
          <p:cNvPr id="5" name="TextBox 4">
            <a:extLst>
              <a:ext uri="{FF2B5EF4-FFF2-40B4-BE49-F238E27FC236}">
                <a16:creationId xmlns:a16="http://schemas.microsoft.com/office/drawing/2014/main" id="{1FE4D31A-D48B-E046-821F-EE111947D551}"/>
              </a:ext>
            </a:extLst>
          </p:cNvPr>
          <p:cNvSpPr txBox="1"/>
          <p:nvPr/>
        </p:nvSpPr>
        <p:spPr>
          <a:xfrm>
            <a:off x="276395" y="513155"/>
            <a:ext cx="7204980" cy="183127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latin typeface="Gill Sans MT" panose="020B0502020104020203" pitchFamily="34" charset="0"/>
              </a:rPr>
              <a:t>VLA has led radio studies of the Galactic Center region for four decades. unveiling details of star formation and the physics of the strongly magnetized gas in the extreme environment surrounding the super-massive black hole (10</a:t>
            </a:r>
            <a:r>
              <a:rPr lang="en-US" baseline="30000" dirty="0">
                <a:latin typeface="Gill Sans MT" panose="020B0502020104020203" pitchFamily="34" charset="0"/>
              </a:rPr>
              <a:t>6</a:t>
            </a:r>
            <a:r>
              <a:rPr lang="en-US" dirty="0">
                <a:latin typeface="Gill Sans MT" panose="020B0502020104020203" pitchFamily="34" charset="0"/>
              </a:rPr>
              <a:t> </a:t>
            </a:r>
            <a:r>
              <a:rPr lang="en-US" dirty="0" err="1">
                <a:latin typeface="Gill Sans MT" panose="020B0502020104020203" pitchFamily="34" charset="0"/>
              </a:rPr>
              <a:t>M</a:t>
            </a:r>
            <a:r>
              <a:rPr lang="en-US" baseline="-25000" dirty="0" err="1">
                <a:latin typeface="Gill Sans MT" panose="020B0502020104020203" pitchFamily="34" charset="0"/>
              </a:rPr>
              <a:t>sun</a:t>
            </a:r>
            <a:r>
              <a:rPr lang="en-US" dirty="0">
                <a:latin typeface="Gill Sans MT" panose="020B0502020104020203" pitchFamily="34" charset="0"/>
              </a:rPr>
              <a:t>), unhindered by dust obscuration. </a:t>
            </a:r>
          </a:p>
          <a:p>
            <a:pPr marL="285750" indent="-285750">
              <a:spcBef>
                <a:spcPts val="600"/>
              </a:spcBef>
              <a:buFont typeface="Arial" panose="020B0604020202020204" pitchFamily="34" charset="0"/>
              <a:buChar char="•"/>
            </a:pPr>
            <a:r>
              <a:rPr lang="en-US" dirty="0">
                <a:latin typeface="Gill Sans MT" panose="020B0502020104020203" pitchFamily="34" charset="0"/>
              </a:rPr>
              <a:t>The GC region may be the best analog to the extreme conditions that exist during the formation of the earliest galaxies.  </a:t>
            </a:r>
          </a:p>
        </p:txBody>
      </p:sp>
      <p:grpSp>
        <p:nvGrpSpPr>
          <p:cNvPr id="24" name="Group 23">
            <a:extLst>
              <a:ext uri="{FF2B5EF4-FFF2-40B4-BE49-F238E27FC236}">
                <a16:creationId xmlns:a16="http://schemas.microsoft.com/office/drawing/2014/main" id="{72E445C9-1A0F-C742-A183-34A8D3E9A224}"/>
              </a:ext>
            </a:extLst>
          </p:cNvPr>
          <p:cNvGrpSpPr/>
          <p:nvPr/>
        </p:nvGrpSpPr>
        <p:grpSpPr>
          <a:xfrm>
            <a:off x="3141783" y="1027567"/>
            <a:ext cx="8830024" cy="5026317"/>
            <a:chOff x="33706" y="1118411"/>
            <a:chExt cx="7759124" cy="4616680"/>
          </a:xfrm>
        </p:grpSpPr>
        <p:pic>
          <p:nvPicPr>
            <p:cNvPr id="7" name="Picture 6">
              <a:extLst>
                <a:ext uri="{FF2B5EF4-FFF2-40B4-BE49-F238E27FC236}">
                  <a16:creationId xmlns:a16="http://schemas.microsoft.com/office/drawing/2014/main" id="{9C194435-4DBA-AD46-A739-2EEDD83BB0B8}"/>
                </a:ext>
              </a:extLst>
            </p:cNvPr>
            <p:cNvPicPr>
              <a:picLocks noChangeAspect="1"/>
            </p:cNvPicPr>
            <p:nvPr/>
          </p:nvPicPr>
          <p:blipFill>
            <a:blip r:embed="rId2"/>
            <a:stretch>
              <a:fillRect/>
            </a:stretch>
          </p:blipFill>
          <p:spPr>
            <a:xfrm>
              <a:off x="33706" y="2511839"/>
              <a:ext cx="3813289" cy="3223252"/>
            </a:xfrm>
            <a:prstGeom prst="rect">
              <a:avLst/>
            </a:prstGeom>
          </p:spPr>
        </p:pic>
        <p:pic>
          <p:nvPicPr>
            <p:cNvPr id="9" name="Picture 8">
              <a:extLst>
                <a:ext uri="{FF2B5EF4-FFF2-40B4-BE49-F238E27FC236}">
                  <a16:creationId xmlns:a16="http://schemas.microsoft.com/office/drawing/2014/main" id="{67383883-3AFB-4143-B8FA-4CAB74EBF77F}"/>
                </a:ext>
              </a:extLst>
            </p:cNvPr>
            <p:cNvPicPr>
              <a:picLocks noChangeAspect="1"/>
            </p:cNvPicPr>
            <p:nvPr/>
          </p:nvPicPr>
          <p:blipFill>
            <a:blip r:embed="rId3"/>
            <a:stretch>
              <a:fillRect/>
            </a:stretch>
          </p:blipFill>
          <p:spPr>
            <a:xfrm>
              <a:off x="4253948" y="1118411"/>
              <a:ext cx="3538882" cy="4418489"/>
            </a:xfrm>
            <a:prstGeom prst="rect">
              <a:avLst/>
            </a:prstGeom>
          </p:spPr>
        </p:pic>
        <p:cxnSp>
          <p:nvCxnSpPr>
            <p:cNvPr id="11" name="Straight Connector 10">
              <a:extLst>
                <a:ext uri="{FF2B5EF4-FFF2-40B4-BE49-F238E27FC236}">
                  <a16:creationId xmlns:a16="http://schemas.microsoft.com/office/drawing/2014/main" id="{BF8CFADD-9599-EA4E-8721-1B125AC057A1}"/>
                </a:ext>
              </a:extLst>
            </p:cNvPr>
            <p:cNvCxnSpPr>
              <a:cxnSpLocks/>
            </p:cNvCxnSpPr>
            <p:nvPr/>
          </p:nvCxnSpPr>
          <p:spPr>
            <a:xfrm flipH="1" flipV="1">
              <a:off x="3687417" y="2584174"/>
              <a:ext cx="2388236" cy="3409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CF2D87-F1AA-6744-8838-946F1C283436}"/>
                </a:ext>
              </a:extLst>
            </p:cNvPr>
            <p:cNvCxnSpPr>
              <a:cxnSpLocks/>
            </p:cNvCxnSpPr>
            <p:nvPr/>
          </p:nvCxnSpPr>
          <p:spPr>
            <a:xfrm flipH="1">
              <a:off x="3687417" y="3049556"/>
              <a:ext cx="2475569" cy="24873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E5100D-7EBE-744E-959B-51E307D757AD}"/>
                </a:ext>
              </a:extLst>
            </p:cNvPr>
            <p:cNvCxnSpPr/>
            <p:nvPr/>
          </p:nvCxnSpPr>
          <p:spPr>
            <a:xfrm>
              <a:off x="1222513" y="2653748"/>
              <a:ext cx="0" cy="81500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0F9320D-DABF-8D46-869F-9DB7E10109A5}"/>
                </a:ext>
              </a:extLst>
            </p:cNvPr>
            <p:cNvSpPr txBox="1"/>
            <p:nvPr/>
          </p:nvSpPr>
          <p:spPr>
            <a:xfrm>
              <a:off x="1188277" y="2925115"/>
              <a:ext cx="764762" cy="310963"/>
            </a:xfrm>
            <a:prstGeom prst="rect">
              <a:avLst/>
            </a:prstGeom>
            <a:noFill/>
          </p:spPr>
          <p:txBody>
            <a:bodyPr wrap="square" rtlCol="0">
              <a:spAutoFit/>
            </a:bodyPr>
            <a:lstStyle/>
            <a:p>
              <a:r>
                <a:rPr lang="en-US" sz="1600" dirty="0">
                  <a:solidFill>
                    <a:schemeClr val="bg1"/>
                  </a:solidFill>
                  <a:latin typeface="Gill Sans MT" panose="020B0502020104020203" pitchFamily="34" charset="0"/>
                </a:rPr>
                <a:t>1lyr</a:t>
              </a:r>
            </a:p>
          </p:txBody>
        </p:sp>
        <p:sp>
          <p:nvSpPr>
            <p:cNvPr id="19" name="TextBox 18">
              <a:extLst>
                <a:ext uri="{FF2B5EF4-FFF2-40B4-BE49-F238E27FC236}">
                  <a16:creationId xmlns:a16="http://schemas.microsoft.com/office/drawing/2014/main" id="{CAC0FA59-5069-4D45-948A-3DDC2282D4D0}"/>
                </a:ext>
              </a:extLst>
            </p:cNvPr>
            <p:cNvSpPr txBox="1"/>
            <p:nvPr/>
          </p:nvSpPr>
          <p:spPr>
            <a:xfrm>
              <a:off x="2163751" y="3460538"/>
              <a:ext cx="764762" cy="269213"/>
            </a:xfrm>
            <a:prstGeom prst="rect">
              <a:avLst/>
            </a:prstGeom>
            <a:noFill/>
          </p:spPr>
          <p:txBody>
            <a:bodyPr wrap="square" rtlCol="0">
              <a:spAutoFit/>
            </a:bodyPr>
            <a:lstStyle/>
            <a:p>
              <a:r>
                <a:rPr lang="en-US" sz="1100" dirty="0" err="1">
                  <a:solidFill>
                    <a:schemeClr val="bg1"/>
                  </a:solidFill>
                  <a:latin typeface="Gill Sans MT" panose="020B0502020104020203" pitchFamily="34" charset="0"/>
                </a:rPr>
                <a:t>Sgr</a:t>
              </a:r>
              <a:r>
                <a:rPr lang="en-US" sz="1100" dirty="0">
                  <a:solidFill>
                    <a:schemeClr val="bg1"/>
                  </a:solidFill>
                  <a:latin typeface="Gill Sans MT" panose="020B0502020104020203" pitchFamily="34" charset="0"/>
                </a:rPr>
                <a:t> A*</a:t>
              </a:r>
            </a:p>
          </p:txBody>
        </p:sp>
        <p:cxnSp>
          <p:nvCxnSpPr>
            <p:cNvPr id="21" name="Straight Arrow Connector 20">
              <a:extLst>
                <a:ext uri="{FF2B5EF4-FFF2-40B4-BE49-F238E27FC236}">
                  <a16:creationId xmlns:a16="http://schemas.microsoft.com/office/drawing/2014/main" id="{FFA8F3C5-6D41-0F4C-8C7E-63D815D8D9B5}"/>
                </a:ext>
              </a:extLst>
            </p:cNvPr>
            <p:cNvCxnSpPr>
              <a:cxnSpLocks/>
            </p:cNvCxnSpPr>
            <p:nvPr/>
          </p:nvCxnSpPr>
          <p:spPr>
            <a:xfrm flipH="1">
              <a:off x="2262364" y="3752794"/>
              <a:ext cx="96631" cy="23694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B5625F73-DCA2-AE4D-A2E4-16823C358EE0}"/>
              </a:ext>
            </a:extLst>
          </p:cNvPr>
          <p:cNvSpPr txBox="1"/>
          <p:nvPr/>
        </p:nvSpPr>
        <p:spPr>
          <a:xfrm>
            <a:off x="308254" y="3305100"/>
            <a:ext cx="2370409" cy="1384995"/>
          </a:xfrm>
          <a:prstGeom prst="rect">
            <a:avLst/>
          </a:prstGeom>
          <a:noFill/>
        </p:spPr>
        <p:txBody>
          <a:bodyPr wrap="square" rtlCol="0">
            <a:spAutoFit/>
          </a:bodyPr>
          <a:lstStyle/>
          <a:p>
            <a:r>
              <a:rPr lang="en-US" sz="1400" i="1" dirty="0">
                <a:latin typeface="Gill Sans MT" panose="020B0502020104020203" pitchFamily="34" charset="0"/>
              </a:rPr>
              <a:t>VLA images of the Galactic Center at 90cm and 1.3cm, showing the magnetic filaments, supernova remnants, and the inner spiral of ionized gas, surrounding the SMBH itself</a:t>
            </a:r>
          </a:p>
        </p:txBody>
      </p:sp>
    </p:spTree>
    <p:extLst>
      <p:ext uri="{BB962C8B-B14F-4D97-AF65-F5344CB8AC3E}">
        <p14:creationId xmlns:p14="http://schemas.microsoft.com/office/powerpoint/2010/main" val="96088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4892"/>
        </a:solidFill>
        <a:effectLst/>
      </p:bgPr>
    </p:bg>
    <p:spTree>
      <p:nvGrpSpPr>
        <p:cNvPr id="1" name=""/>
        <p:cNvGrpSpPr/>
        <p:nvPr/>
      </p:nvGrpSpPr>
      <p:grpSpPr>
        <a:xfrm>
          <a:off x="0" y="0"/>
          <a:ext cx="0" cy="0"/>
          <a:chOff x="0" y="0"/>
          <a:chExt cx="0" cy="0"/>
        </a:xfrm>
      </p:grpSpPr>
      <p:sp>
        <p:nvSpPr>
          <p:cNvPr id="596" name="ngVLA Community Study"/>
          <p:cNvSpPr txBox="1"/>
          <p:nvPr/>
        </p:nvSpPr>
        <p:spPr>
          <a:xfrm>
            <a:off x="1260318" y="149353"/>
            <a:ext cx="9635219" cy="6463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3600">
                <a:solidFill>
                  <a:srgbClr val="FFFF00"/>
                </a:solidFill>
              </a:defRPr>
            </a:lvl1pPr>
          </a:lstStyle>
          <a:p>
            <a:pPr algn="ctr"/>
            <a:r>
              <a:rPr lang="en-US" dirty="0">
                <a:solidFill>
                  <a:schemeClr val="bg1"/>
                </a:solidFill>
              </a:rPr>
              <a:t>Next Generation Very Large Array</a:t>
            </a:r>
            <a:endParaRPr dirty="0">
              <a:solidFill>
                <a:schemeClr val="bg1"/>
              </a:solidFill>
            </a:endParaRPr>
          </a:p>
        </p:txBody>
      </p:sp>
      <p:pic>
        <p:nvPicPr>
          <p:cNvPr id="6" name="Picture 5">
            <a:extLst>
              <a:ext uri="{FF2B5EF4-FFF2-40B4-BE49-F238E27FC236}">
                <a16:creationId xmlns:a16="http://schemas.microsoft.com/office/drawing/2014/main" id="{8F508F87-796E-2840-91CD-8CA6016FAC3B}"/>
              </a:ext>
            </a:extLst>
          </p:cNvPr>
          <p:cNvPicPr>
            <a:picLocks noChangeAspect="1"/>
          </p:cNvPicPr>
          <p:nvPr/>
        </p:nvPicPr>
        <p:blipFill>
          <a:blip r:embed="rId2">
            <a:extLst>
              <a:ext uri="{BEBA8EAE-BF5A-486C-A8C5-ECC9F3942E4B}">
                <a14:imgProps xmlns:a14="http://schemas.microsoft.com/office/drawing/2010/main">
                  <a14:imgLayer>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908462" y="3194739"/>
            <a:ext cx="4918941" cy="3476319"/>
          </a:xfrm>
          <a:prstGeom prst="rect">
            <a:avLst/>
          </a:prstGeom>
        </p:spPr>
      </p:pic>
      <p:pic>
        <p:nvPicPr>
          <p:cNvPr id="4" name="Picture 3">
            <a:extLst>
              <a:ext uri="{FF2B5EF4-FFF2-40B4-BE49-F238E27FC236}">
                <a16:creationId xmlns:a16="http://schemas.microsoft.com/office/drawing/2014/main" id="{EA2A26A2-4694-6A4F-B4D9-5095D60CB7BC}"/>
              </a:ext>
            </a:extLst>
          </p:cNvPr>
          <p:cNvPicPr>
            <a:picLocks noChangeAspect="1"/>
          </p:cNvPicPr>
          <p:nvPr/>
        </p:nvPicPr>
        <p:blipFill>
          <a:blip r:embed="rId3"/>
          <a:stretch>
            <a:fillRect/>
          </a:stretch>
        </p:blipFill>
        <p:spPr>
          <a:xfrm>
            <a:off x="0" y="795684"/>
            <a:ext cx="11993466" cy="2213387"/>
          </a:xfrm>
          <a:prstGeom prst="rect">
            <a:avLst/>
          </a:prstGeom>
        </p:spPr>
      </p:pic>
      <p:sp>
        <p:nvSpPr>
          <p:cNvPr id="5" name="TextBox 4">
            <a:extLst>
              <a:ext uri="{FF2B5EF4-FFF2-40B4-BE49-F238E27FC236}">
                <a16:creationId xmlns:a16="http://schemas.microsoft.com/office/drawing/2014/main" id="{887898EC-CCCB-9B45-A2E3-9E0FBE5C8011}"/>
              </a:ext>
            </a:extLst>
          </p:cNvPr>
          <p:cNvSpPr txBox="1"/>
          <p:nvPr/>
        </p:nvSpPr>
        <p:spPr>
          <a:xfrm>
            <a:off x="253370" y="3194739"/>
            <a:ext cx="6157532" cy="1923604"/>
          </a:xfrm>
          <a:prstGeom prst="rect">
            <a:avLst/>
          </a:prstGeom>
          <a:noFill/>
        </p:spPr>
        <p:txBody>
          <a:bodyPr wrap="square" rtlCol="0">
            <a:spAutoFit/>
          </a:bodyPr>
          <a:lstStyle/>
          <a:p>
            <a:r>
              <a:rPr lang="en-US" sz="2400" dirty="0">
                <a:solidFill>
                  <a:schemeClr val="bg1"/>
                </a:solidFill>
                <a:cs typeface="Times New Roman"/>
              </a:rPr>
              <a:t>10x resolution and sensitivity of JVLA and ALMA</a:t>
            </a:r>
          </a:p>
          <a:p>
            <a:pPr marL="285750" indent="-285750">
              <a:spcBef>
                <a:spcPts val="600"/>
              </a:spcBef>
              <a:buFont typeface="Arial" charset="0"/>
              <a:buChar char="•"/>
            </a:pPr>
            <a:r>
              <a:rPr lang="en-US" sz="2000" dirty="0">
                <a:solidFill>
                  <a:schemeClr val="bg1"/>
                </a:solidFill>
              </a:rPr>
              <a:t>240  18m offset Gregorian antennas</a:t>
            </a:r>
          </a:p>
          <a:p>
            <a:pPr marL="285750" indent="-285750">
              <a:spcBef>
                <a:spcPts val="600"/>
              </a:spcBef>
              <a:buFont typeface="Arial" charset="0"/>
              <a:buChar char="•"/>
            </a:pPr>
            <a:r>
              <a:rPr lang="en-US" sz="2000" dirty="0">
                <a:solidFill>
                  <a:schemeClr val="bg1"/>
                </a:solidFill>
              </a:rPr>
              <a:t>Centered in Southwest USA, extending 8000 km across USA and Mexico </a:t>
            </a:r>
            <a:endParaRPr lang="en-US" sz="2000" dirty="0">
              <a:solidFill>
                <a:schemeClr val="bg1"/>
              </a:solidFill>
              <a:ea typeface="Times New Roman" charset="0"/>
              <a:cs typeface="Times New Roman" charset="0"/>
            </a:endParaRPr>
          </a:p>
          <a:p>
            <a:pPr marL="285750" indent="-285750">
              <a:spcBef>
                <a:spcPts val="600"/>
              </a:spcBef>
              <a:buFont typeface="Arial" charset="0"/>
              <a:buChar char="•"/>
            </a:pPr>
            <a:r>
              <a:rPr lang="en-US" sz="2000" dirty="0">
                <a:solidFill>
                  <a:schemeClr val="bg1"/>
                </a:solidFill>
              </a:rPr>
              <a:t>1.2 – 50.5 GHz and 70 – 116 GHz</a:t>
            </a:r>
          </a:p>
        </p:txBody>
      </p:sp>
    </p:spTree>
    <p:extLst>
      <p:ext uri="{BB962C8B-B14F-4D97-AF65-F5344CB8AC3E}">
        <p14:creationId xmlns:p14="http://schemas.microsoft.com/office/powerpoint/2010/main" val="3277259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994" t="10665" r="8735"/>
          <a:stretch/>
        </p:blipFill>
        <p:spPr>
          <a:xfrm>
            <a:off x="6112542" y="1406121"/>
            <a:ext cx="5788204" cy="3703185"/>
          </a:xfrm>
          <a:prstGeom prst="rect">
            <a:avLst/>
          </a:prstGeom>
        </p:spPr>
      </p:pic>
      <p:sp>
        <p:nvSpPr>
          <p:cNvPr id="8" name="TextBox 7"/>
          <p:cNvSpPr txBox="1"/>
          <p:nvPr/>
        </p:nvSpPr>
        <p:spPr>
          <a:xfrm>
            <a:off x="6600187" y="3727347"/>
            <a:ext cx="3794112" cy="307777"/>
          </a:xfrm>
          <a:prstGeom prst="rect">
            <a:avLst/>
          </a:prstGeom>
          <a:noFill/>
        </p:spPr>
        <p:txBody>
          <a:bodyPr wrap="square" rtlCol="0">
            <a:spAutoFit/>
          </a:bodyPr>
          <a:lstStyle/>
          <a:p>
            <a:r>
              <a:rPr lang="en-US" sz="1400" b="1" dirty="0">
                <a:solidFill>
                  <a:srgbClr val="800000"/>
                </a:solidFill>
              </a:rPr>
              <a:t>Terrestrial zone planet formation: 1AU </a:t>
            </a:r>
            <a:r>
              <a:rPr lang="en-US" sz="1400" b="1">
                <a:solidFill>
                  <a:srgbClr val="800000"/>
                </a:solidFill>
              </a:rPr>
              <a:t>@ 140pc</a:t>
            </a:r>
            <a:endParaRPr lang="en-US" sz="1400" b="1" dirty="0">
              <a:solidFill>
                <a:srgbClr val="800000"/>
              </a:solidFill>
            </a:endParaRPr>
          </a:p>
        </p:txBody>
      </p:sp>
      <p:cxnSp>
        <p:nvCxnSpPr>
          <p:cNvPr id="5" name="Straight Connector 4"/>
          <p:cNvCxnSpPr/>
          <p:nvPr/>
        </p:nvCxnSpPr>
        <p:spPr>
          <a:xfrm flipH="1">
            <a:off x="6668865" y="3996171"/>
            <a:ext cx="5169744"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2141632" y="96066"/>
            <a:ext cx="8170459" cy="1200329"/>
          </a:xfrm>
          <a:prstGeom prst="rect">
            <a:avLst/>
          </a:prstGeom>
          <a:noFill/>
        </p:spPr>
        <p:txBody>
          <a:bodyPr wrap="square" rtlCol="0">
            <a:spAutoFit/>
          </a:bodyPr>
          <a:lstStyle/>
          <a:p>
            <a:pPr algn="ctr"/>
            <a:r>
              <a:rPr lang="en-US" sz="3600" b="1" dirty="0">
                <a:latin typeface="+mj-lt"/>
                <a:cs typeface="Times New Roman"/>
              </a:rPr>
              <a:t>Next Generation Very Large Array </a:t>
            </a:r>
          </a:p>
          <a:p>
            <a:pPr algn="ctr"/>
            <a:r>
              <a:rPr lang="en-US" sz="3600" b="1" dirty="0">
                <a:latin typeface="+mj-lt"/>
                <a:cs typeface="Times New Roman"/>
              </a:rPr>
              <a:t>A radio facility for the mid-century</a:t>
            </a:r>
          </a:p>
        </p:txBody>
      </p:sp>
      <p:pic>
        <p:nvPicPr>
          <p:cNvPr id="12" name="Content Placeholder 6"/>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5868" t="9085" r="8897" b="-2586"/>
          <a:stretch/>
        </p:blipFill>
        <p:spPr>
          <a:xfrm>
            <a:off x="215053" y="1300335"/>
            <a:ext cx="5819436" cy="3989875"/>
          </a:xfrm>
        </p:spPr>
      </p:pic>
      <p:sp>
        <p:nvSpPr>
          <p:cNvPr id="10" name="TextBox 9"/>
          <p:cNvSpPr txBox="1"/>
          <p:nvPr/>
        </p:nvSpPr>
        <p:spPr>
          <a:xfrm>
            <a:off x="440267" y="5427522"/>
            <a:ext cx="11226800" cy="461665"/>
          </a:xfrm>
          <a:prstGeom prst="rect">
            <a:avLst/>
          </a:prstGeom>
          <a:noFill/>
        </p:spPr>
        <p:txBody>
          <a:bodyPr wrap="square" rtlCol="0">
            <a:spAutoFit/>
          </a:bodyPr>
          <a:lstStyle/>
          <a:p>
            <a:pPr algn="ctr">
              <a:spcBef>
                <a:spcPts val="600"/>
              </a:spcBef>
            </a:pPr>
            <a:r>
              <a:rPr lang="en-US" sz="2400" dirty="0">
                <a:cs typeface="Times New Roman"/>
              </a:rPr>
              <a:t>Imaging Terrestrial Planet Formation!</a:t>
            </a:r>
          </a:p>
        </p:txBody>
      </p:sp>
    </p:spTree>
    <p:extLst>
      <p:ext uri="{BB962C8B-B14F-4D97-AF65-F5344CB8AC3E}">
        <p14:creationId xmlns:p14="http://schemas.microsoft.com/office/powerpoint/2010/main" val="2399874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55270" y="165262"/>
            <a:ext cx="6987410" cy="461665"/>
          </a:xfrm>
          <a:prstGeom prst="rect">
            <a:avLst/>
          </a:prstGeom>
          <a:noFill/>
        </p:spPr>
        <p:txBody>
          <a:bodyPr wrap="square" rtlCol="0">
            <a:spAutoFit/>
          </a:bodyPr>
          <a:lstStyle/>
          <a:p>
            <a:pPr algn="ctr"/>
            <a:r>
              <a:rPr lang="en-US" sz="2400" dirty="0">
                <a:latin typeface="Times New Roman" charset="0"/>
                <a:ea typeface="Times New Roman" charset="0"/>
                <a:cs typeface="Times New Roman" charset="0"/>
              </a:rPr>
              <a:t>Zooming-in on terrestrial-zone planet formation</a:t>
            </a:r>
          </a:p>
        </p:txBody>
      </p:sp>
      <p:sp>
        <p:nvSpPr>
          <p:cNvPr id="14" name="TextBox 13"/>
          <p:cNvSpPr txBox="1"/>
          <p:nvPr/>
        </p:nvSpPr>
        <p:spPr>
          <a:xfrm>
            <a:off x="2231249" y="4216016"/>
            <a:ext cx="8251816" cy="135421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latin typeface="Times New Roman"/>
                <a:cs typeface="Times New Roman"/>
              </a:rPr>
              <a:t>Image both gaps + annual motions on scales ~ inner Solar system </a:t>
            </a:r>
          </a:p>
          <a:p>
            <a:pPr marL="285750" indent="-285750">
              <a:spcBef>
                <a:spcPts val="600"/>
              </a:spcBef>
              <a:buFont typeface="Arial"/>
              <a:buChar char="•"/>
            </a:pPr>
            <a:r>
              <a:rPr lang="en-US" i="1" dirty="0" err="1">
                <a:latin typeface="Times New Roman"/>
                <a:cs typeface="Times New Roman"/>
              </a:rPr>
              <a:t>Circumplanetary</a:t>
            </a:r>
            <a:r>
              <a:rPr lang="en-US" i="1" dirty="0">
                <a:latin typeface="Times New Roman"/>
                <a:cs typeface="Times New Roman"/>
              </a:rPr>
              <a:t> disks</a:t>
            </a:r>
            <a:r>
              <a:rPr lang="en-US" dirty="0">
                <a:latin typeface="Times New Roman"/>
                <a:cs typeface="Times New Roman"/>
              </a:rPr>
              <a:t>: imaging accretion on to planets</a:t>
            </a:r>
          </a:p>
          <a:p>
            <a:pPr marL="285750" indent="-285750">
              <a:spcBef>
                <a:spcPts val="600"/>
              </a:spcBef>
              <a:buFont typeface="Arial"/>
              <a:buChar char="•"/>
            </a:pPr>
            <a:r>
              <a:rPr lang="en-US" dirty="0">
                <a:latin typeface="Times New Roman" charset="0"/>
                <a:ea typeface="Times New Roman" charset="0"/>
                <a:cs typeface="Times New Roman" charset="0"/>
              </a:rPr>
              <a:t>Grain size stratification: Image poorly understood </a:t>
            </a:r>
            <a:r>
              <a:rPr lang="en-US" dirty="0">
                <a:latin typeface="Times New Roman"/>
                <a:cs typeface="Times New Roman"/>
              </a:rPr>
              <a:t>transition from dust to </a:t>
            </a:r>
            <a:r>
              <a:rPr lang="en-US" dirty="0" err="1">
                <a:latin typeface="Times New Roman"/>
                <a:cs typeface="Times New Roman"/>
              </a:rPr>
              <a:t>planetesimal</a:t>
            </a:r>
            <a:r>
              <a:rPr lang="en-US" dirty="0">
                <a:latin typeface="Times New Roman"/>
                <a:cs typeface="Times New Roman"/>
              </a:rPr>
              <a:t> to planets at 1AU resolution</a:t>
            </a:r>
          </a:p>
        </p:txBody>
      </p:sp>
      <p:grpSp>
        <p:nvGrpSpPr>
          <p:cNvPr id="4" name="Group 3"/>
          <p:cNvGrpSpPr/>
          <p:nvPr/>
        </p:nvGrpSpPr>
        <p:grpSpPr>
          <a:xfrm>
            <a:off x="3130025" y="773369"/>
            <a:ext cx="8969500" cy="3051349"/>
            <a:chOff x="36995" y="650080"/>
            <a:chExt cx="8969500" cy="3051349"/>
          </a:xfrm>
        </p:grpSpPr>
        <p:pic>
          <p:nvPicPr>
            <p:cNvPr id="5" name="Picture 4" descr="Screen Shot 2015-07-18 at 7.32.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5" y="699288"/>
              <a:ext cx="2930794" cy="2896912"/>
            </a:xfrm>
            <a:prstGeom prst="rect">
              <a:avLst/>
            </a:prstGeom>
          </p:spPr>
        </p:pic>
        <p:grpSp>
          <p:nvGrpSpPr>
            <p:cNvPr id="19" name="Group 18"/>
            <p:cNvGrpSpPr/>
            <p:nvPr/>
          </p:nvGrpSpPr>
          <p:grpSpPr>
            <a:xfrm>
              <a:off x="3115695" y="650080"/>
              <a:ext cx="3086813" cy="3051349"/>
              <a:chOff x="6154607" y="650080"/>
              <a:chExt cx="3086813" cy="3051349"/>
            </a:xfrm>
          </p:grpSpPr>
          <p:pic>
            <p:nvPicPr>
              <p:cNvPr id="6" name="Picture 5" descr="Screen Shot 2015-07-18 at 7.34.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607" y="650080"/>
                <a:ext cx="2989393" cy="3051349"/>
              </a:xfrm>
              <a:prstGeom prst="rect">
                <a:avLst/>
              </a:prstGeom>
            </p:spPr>
          </p:pic>
          <p:cxnSp>
            <p:nvCxnSpPr>
              <p:cNvPr id="10" name="Straight Connector 9"/>
              <p:cNvCxnSpPr/>
              <p:nvPr/>
            </p:nvCxnSpPr>
            <p:spPr>
              <a:xfrm>
                <a:off x="8919303" y="797193"/>
                <a:ext cx="0" cy="72048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827443" y="939705"/>
                <a:ext cx="1413977" cy="307777"/>
              </a:xfrm>
              <a:prstGeom prst="rect">
                <a:avLst/>
              </a:prstGeom>
              <a:noFill/>
            </p:spPr>
            <p:txBody>
              <a:bodyPr wrap="square" rtlCol="0">
                <a:spAutoFit/>
              </a:bodyPr>
              <a:lstStyle/>
              <a:p>
                <a:r>
                  <a:rPr lang="en-US" sz="1400" dirty="0">
                    <a:solidFill>
                      <a:srgbClr val="FFFFFF"/>
                    </a:solidFill>
                    <a:latin typeface="Times New Roman" charset="0"/>
                    <a:ea typeface="Times New Roman" charset="0"/>
                    <a:cs typeface="Times New Roman" charset="0"/>
                  </a:rPr>
                  <a:t>0.1” = 13AU</a:t>
                </a:r>
              </a:p>
            </p:txBody>
          </p:sp>
        </p:grpSp>
        <p:pic>
          <p:nvPicPr>
            <p:cNvPr id="9" name="Picture 8" descr="PPD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72338" y="699288"/>
              <a:ext cx="2710698" cy="2788914"/>
            </a:xfrm>
            <a:prstGeom prst="rect">
              <a:avLst/>
            </a:prstGeom>
          </p:spPr>
        </p:pic>
        <p:sp>
          <p:nvSpPr>
            <p:cNvPr id="13" name="TextBox 12"/>
            <p:cNvSpPr txBox="1"/>
            <p:nvPr/>
          </p:nvSpPr>
          <p:spPr>
            <a:xfrm>
              <a:off x="6714887" y="690357"/>
              <a:ext cx="2291608" cy="600164"/>
            </a:xfrm>
            <a:prstGeom prst="rect">
              <a:avLst/>
            </a:prstGeom>
            <a:noFill/>
          </p:spPr>
          <p:txBody>
            <a:bodyPr wrap="square" rtlCol="0">
              <a:spAutoFit/>
            </a:bodyPr>
            <a:lstStyle/>
            <a:p>
              <a:pPr algn="r">
                <a:spcBef>
                  <a:spcPts val="600"/>
                </a:spcBef>
              </a:pPr>
              <a:r>
                <a:rPr lang="en-US" sz="1400" dirty="0" err="1">
                  <a:solidFill>
                    <a:schemeClr val="bg1"/>
                  </a:solidFill>
                  <a:latin typeface="Times New Roman"/>
                  <a:cs typeface="Times New Roman"/>
                </a:rPr>
                <a:t>ngVLA</a:t>
              </a:r>
              <a:r>
                <a:rPr lang="en-US" sz="1400" dirty="0">
                  <a:solidFill>
                    <a:schemeClr val="bg1"/>
                  </a:solidFill>
                  <a:latin typeface="Times New Roman"/>
                  <a:cs typeface="Times New Roman"/>
                </a:rPr>
                <a:t> 100hr 25GHz </a:t>
              </a:r>
            </a:p>
            <a:p>
              <a:pPr algn="r">
                <a:spcBef>
                  <a:spcPts val="600"/>
                </a:spcBef>
              </a:pPr>
              <a:r>
                <a:rPr lang="en-US" sz="1400" dirty="0">
                  <a:solidFill>
                    <a:schemeClr val="bg1"/>
                  </a:solidFill>
                  <a:latin typeface="Times New Roman"/>
                  <a:cs typeface="Times New Roman"/>
                </a:rPr>
                <a:t>res = 10mas ~ 1AU</a:t>
              </a:r>
              <a:endParaRPr lang="en-US" sz="1200" dirty="0">
                <a:solidFill>
                  <a:schemeClr val="bg1"/>
                </a:solidFill>
                <a:latin typeface="Times New Roman"/>
                <a:cs typeface="Times New Roman"/>
              </a:endParaRPr>
            </a:p>
          </p:txBody>
        </p:sp>
        <p:sp>
          <p:nvSpPr>
            <p:cNvPr id="17" name="TextBox 16"/>
            <p:cNvSpPr txBox="1"/>
            <p:nvPr/>
          </p:nvSpPr>
          <p:spPr>
            <a:xfrm>
              <a:off x="6443390" y="3172731"/>
              <a:ext cx="2484649" cy="307777"/>
            </a:xfrm>
            <a:prstGeom prst="rect">
              <a:avLst/>
            </a:prstGeom>
            <a:noFill/>
          </p:spPr>
          <p:txBody>
            <a:bodyPr wrap="square" rtlCol="0">
              <a:spAutoFit/>
            </a:bodyPr>
            <a:lstStyle/>
            <a:p>
              <a:pPr algn="ctr"/>
              <a:r>
                <a:rPr lang="en-US" sz="1400" dirty="0" err="1">
                  <a:solidFill>
                    <a:schemeClr val="bg1"/>
                  </a:solidFill>
                  <a:latin typeface="Times New Roman"/>
                  <a:cs typeface="Times New Roman"/>
                </a:rPr>
                <a:t>rms</a:t>
              </a:r>
              <a:r>
                <a:rPr lang="en-US" sz="1400" dirty="0">
                  <a:solidFill>
                    <a:schemeClr val="bg1"/>
                  </a:solidFill>
                  <a:latin typeface="Times New Roman"/>
                  <a:cs typeface="Times New Roman"/>
                </a:rPr>
                <a:t> = 90nJy/</a:t>
              </a:r>
              <a:r>
                <a:rPr lang="en-US" sz="1400" dirty="0" err="1">
                  <a:solidFill>
                    <a:schemeClr val="bg1"/>
                  </a:solidFill>
                  <a:latin typeface="Times New Roman"/>
                  <a:cs typeface="Times New Roman"/>
                </a:rPr>
                <a:t>bm</a:t>
              </a:r>
              <a:r>
                <a:rPr lang="en-US" sz="1400" dirty="0">
                  <a:solidFill>
                    <a:schemeClr val="bg1"/>
                  </a:solidFill>
                  <a:latin typeface="Times New Roman"/>
                  <a:cs typeface="Times New Roman"/>
                </a:rPr>
                <a:t> = 1K</a:t>
              </a:r>
            </a:p>
          </p:txBody>
        </p:sp>
        <p:sp>
          <p:nvSpPr>
            <p:cNvPr id="21" name="TextBox 20"/>
            <p:cNvSpPr txBox="1"/>
            <p:nvPr/>
          </p:nvSpPr>
          <p:spPr>
            <a:xfrm>
              <a:off x="1407350" y="742320"/>
              <a:ext cx="1950720" cy="523220"/>
            </a:xfrm>
            <a:prstGeom prst="rect">
              <a:avLst/>
            </a:prstGeom>
            <a:noFill/>
          </p:spPr>
          <p:txBody>
            <a:bodyPr wrap="square" rtlCol="0">
              <a:spAutoFit/>
            </a:bodyPr>
            <a:lstStyle/>
            <a:p>
              <a:r>
                <a:rPr lang="en-US" sz="1400" dirty="0">
                  <a:solidFill>
                    <a:schemeClr val="bg1"/>
                  </a:solidFill>
                  <a:latin typeface="Times New Roman" charset="0"/>
                  <a:ea typeface="Times New Roman" charset="0"/>
                  <a:cs typeface="Times New Roman" charset="0"/>
                </a:rPr>
                <a:t>Saturn at 13AU </a:t>
              </a:r>
            </a:p>
            <a:p>
              <a:r>
                <a:rPr lang="en-US" sz="1400" dirty="0">
                  <a:solidFill>
                    <a:schemeClr val="bg1"/>
                  </a:solidFill>
                  <a:latin typeface="Times New Roman" charset="0"/>
                  <a:ea typeface="Times New Roman" charset="0"/>
                  <a:cs typeface="Times New Roman" charset="0"/>
                </a:rPr>
                <a:t>Jupiter  at 6AU</a:t>
              </a:r>
            </a:p>
          </p:txBody>
        </p:sp>
        <p:sp>
          <p:nvSpPr>
            <p:cNvPr id="22" name="TextBox 21"/>
            <p:cNvSpPr txBox="1"/>
            <p:nvPr/>
          </p:nvSpPr>
          <p:spPr>
            <a:xfrm>
              <a:off x="3315111" y="3152572"/>
              <a:ext cx="1497263" cy="307777"/>
            </a:xfrm>
            <a:prstGeom prst="rect">
              <a:avLst/>
            </a:prstGeom>
            <a:noFill/>
          </p:spPr>
          <p:txBody>
            <a:bodyPr wrap="square" rtlCol="0">
              <a:spAutoFit/>
            </a:bodyPr>
            <a:lstStyle/>
            <a:p>
              <a:r>
                <a:rPr lang="en-US" sz="1400" dirty="0">
                  <a:solidFill>
                    <a:srgbClr val="FFFFFF"/>
                  </a:solidFill>
                  <a:latin typeface="Times New Roman" charset="0"/>
                  <a:ea typeface="Times New Roman" charset="0"/>
                  <a:cs typeface="Times New Roman" charset="0"/>
                </a:rPr>
                <a:t>Model</a:t>
              </a:r>
            </a:p>
          </p:txBody>
        </p:sp>
        <p:cxnSp>
          <p:nvCxnSpPr>
            <p:cNvPr id="15" name="Straight Arrow Connector 14"/>
            <p:cNvCxnSpPr>
              <a:stCxn id="21" idx="1"/>
            </p:cNvCxnSpPr>
            <p:nvPr/>
          </p:nvCxnSpPr>
          <p:spPr>
            <a:xfrm flipH="1">
              <a:off x="813398" y="1003930"/>
              <a:ext cx="593952" cy="65454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1099616" y="1284063"/>
              <a:ext cx="402776" cy="74687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858956" y="3168880"/>
              <a:ext cx="2050720" cy="307777"/>
            </a:xfrm>
            <a:prstGeom prst="rect">
              <a:avLst/>
            </a:prstGeom>
            <a:noFill/>
          </p:spPr>
          <p:txBody>
            <a:bodyPr wrap="square" rtlCol="0">
              <a:spAutoFit/>
            </a:bodyPr>
            <a:lstStyle/>
            <a:p>
              <a:r>
                <a:rPr lang="en-US" sz="1400" dirty="0" err="1">
                  <a:solidFill>
                    <a:schemeClr val="bg1"/>
                  </a:solidFill>
                  <a:latin typeface="Times New Roman" charset="0"/>
                  <a:ea typeface="Times New Roman" charset="0"/>
                  <a:cs typeface="Times New Roman" charset="0"/>
                </a:rPr>
                <a:t>Isella</a:t>
              </a:r>
              <a:r>
                <a:rPr lang="en-US" sz="1400" dirty="0">
                  <a:solidFill>
                    <a:schemeClr val="bg1"/>
                  </a:solidFill>
                  <a:latin typeface="Times New Roman" charset="0"/>
                  <a:ea typeface="Times New Roman" charset="0"/>
                  <a:cs typeface="Times New Roman" charset="0"/>
                </a:rPr>
                <a:t> Dust Model</a:t>
              </a:r>
            </a:p>
          </p:txBody>
        </p:sp>
      </p:grpSp>
      <p:grpSp>
        <p:nvGrpSpPr>
          <p:cNvPr id="18" name="Group 17">
            <a:extLst>
              <a:ext uri="{FF2B5EF4-FFF2-40B4-BE49-F238E27FC236}">
                <a16:creationId xmlns:a16="http://schemas.microsoft.com/office/drawing/2014/main" id="{E1F77C57-7702-4047-B80D-AE512E6A52F1}"/>
              </a:ext>
            </a:extLst>
          </p:cNvPr>
          <p:cNvGrpSpPr/>
          <p:nvPr/>
        </p:nvGrpSpPr>
        <p:grpSpPr>
          <a:xfrm>
            <a:off x="-270477" y="822577"/>
            <a:ext cx="3447199" cy="2814467"/>
            <a:chOff x="4161083" y="1129852"/>
            <a:chExt cx="4982917" cy="4128989"/>
          </a:xfrm>
        </p:grpSpPr>
        <p:pic>
          <p:nvPicPr>
            <p:cNvPr id="20" name="Picture 19" descr="almahltau.jpg">
              <a:extLst>
                <a:ext uri="{FF2B5EF4-FFF2-40B4-BE49-F238E27FC236}">
                  <a16:creationId xmlns:a16="http://schemas.microsoft.com/office/drawing/2014/main" id="{61215161-49EE-3943-AD18-D4F4D85CE3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1083" y="1158240"/>
              <a:ext cx="4982917" cy="4100601"/>
            </a:xfrm>
            <a:prstGeom prst="rect">
              <a:avLst/>
            </a:prstGeom>
          </p:spPr>
        </p:pic>
        <p:sp>
          <p:nvSpPr>
            <p:cNvPr id="26" name="TextBox 25">
              <a:extLst>
                <a:ext uri="{FF2B5EF4-FFF2-40B4-BE49-F238E27FC236}">
                  <a16:creationId xmlns:a16="http://schemas.microsoft.com/office/drawing/2014/main" id="{B8358438-E4C7-154A-81FF-545CE37B2138}"/>
                </a:ext>
              </a:extLst>
            </p:cNvPr>
            <p:cNvSpPr txBox="1"/>
            <p:nvPr/>
          </p:nvSpPr>
          <p:spPr>
            <a:xfrm>
              <a:off x="5376548" y="1129852"/>
              <a:ext cx="3375154" cy="451527"/>
            </a:xfrm>
            <a:prstGeom prst="rect">
              <a:avLst/>
            </a:prstGeom>
            <a:noFill/>
          </p:spPr>
          <p:txBody>
            <a:bodyPr wrap="square" rtlCol="0">
              <a:spAutoFit/>
            </a:bodyPr>
            <a:lstStyle/>
            <a:p>
              <a:r>
                <a:rPr lang="en-US" sz="1400" dirty="0">
                  <a:solidFill>
                    <a:srgbClr val="FFFFFF"/>
                  </a:solidFill>
                  <a:latin typeface="Times New Roman" charset="0"/>
                  <a:ea typeface="Times New Roman" charset="0"/>
                  <a:cs typeface="Times New Roman" charset="0"/>
                </a:rPr>
                <a:t>HL Tau ALMA</a:t>
              </a:r>
            </a:p>
          </p:txBody>
        </p:sp>
      </p:grpSp>
      <p:cxnSp>
        <p:nvCxnSpPr>
          <p:cNvPr id="27" name="Straight Connector 26">
            <a:extLst>
              <a:ext uri="{FF2B5EF4-FFF2-40B4-BE49-F238E27FC236}">
                <a16:creationId xmlns:a16="http://schemas.microsoft.com/office/drawing/2014/main" id="{16E3A700-C6A4-4D4C-96D0-83A235195D87}"/>
              </a:ext>
            </a:extLst>
          </p:cNvPr>
          <p:cNvCxnSpPr>
            <a:cxnSpLocks/>
          </p:cNvCxnSpPr>
          <p:nvPr/>
        </p:nvCxnSpPr>
        <p:spPr>
          <a:xfrm flipV="1">
            <a:off x="1454727" y="920483"/>
            <a:ext cx="1721995" cy="115769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8635B4-7C0A-4142-B361-091078CE31DC}"/>
              </a:ext>
            </a:extLst>
          </p:cNvPr>
          <p:cNvCxnSpPr>
            <a:cxnSpLocks/>
          </p:cNvCxnSpPr>
          <p:nvPr/>
        </p:nvCxnSpPr>
        <p:spPr>
          <a:xfrm>
            <a:off x="1381991" y="2400300"/>
            <a:ext cx="1864561" cy="119964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371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fld id="{F3FD8F0B-B218-4157-AF30-1DBB058167FB}" type="slidenum">
              <a:rPr lang="en-US" smtClean="0"/>
              <a:t>16</a:t>
            </a:fld>
            <a:endParaRPr lang="en-US" dirty="0"/>
          </a:p>
        </p:txBody>
      </p:sp>
      <p:sp>
        <p:nvSpPr>
          <p:cNvPr id="5" name="Rectangle 4"/>
          <p:cNvSpPr/>
          <p:nvPr/>
        </p:nvSpPr>
        <p:spPr>
          <a:xfrm>
            <a:off x="1524000" y="320294"/>
            <a:ext cx="9144000" cy="1077218"/>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lgn="ctr"/>
            <a:r>
              <a:rPr lang="en-US" sz="3200" dirty="0"/>
              <a:t>Movies of Planet Formation</a:t>
            </a:r>
          </a:p>
          <a:p>
            <a:pPr algn="ctr"/>
            <a:r>
              <a:rPr lang="en-US" sz="3200" dirty="0"/>
              <a:t>Unveiling the Formation of Solar System Analogues</a:t>
            </a:r>
          </a:p>
        </p:txBody>
      </p:sp>
      <p:sp>
        <p:nvSpPr>
          <p:cNvPr id="6" name="Content Placeholder 2"/>
          <p:cNvSpPr txBox="1">
            <a:spLocks/>
          </p:cNvSpPr>
          <p:nvPr/>
        </p:nvSpPr>
        <p:spPr>
          <a:xfrm>
            <a:off x="1524000" y="1503008"/>
            <a:ext cx="8953996" cy="80746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buNone/>
            </a:pPr>
            <a:r>
              <a:rPr lang="en-US" dirty="0" err="1"/>
              <a:t>ngVLA</a:t>
            </a:r>
            <a:r>
              <a:rPr lang="en-US" dirty="0"/>
              <a:t> images of the orbital motion of planets and related features on monthly timescales.</a:t>
            </a:r>
          </a:p>
        </p:txBody>
      </p:sp>
      <p:pic>
        <p:nvPicPr>
          <p:cNvPr id="7" name="ngvla_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9678" y="1937512"/>
            <a:ext cx="4107185" cy="3974694"/>
          </a:xfrm>
          <a:prstGeom prst="rect">
            <a:avLst/>
          </a:prstGeom>
        </p:spPr>
      </p:pic>
      <p:sp>
        <p:nvSpPr>
          <p:cNvPr id="8" name="TextBox 7"/>
          <p:cNvSpPr txBox="1"/>
          <p:nvPr/>
        </p:nvSpPr>
        <p:spPr>
          <a:xfrm>
            <a:off x="5826217" y="2417134"/>
            <a:ext cx="4126001" cy="1200329"/>
          </a:xfrm>
          <a:prstGeom prst="rect">
            <a:avLst/>
          </a:prstGeom>
          <a:noFill/>
        </p:spPr>
        <p:txBody>
          <a:bodyPr wrap="square" rtlCol="0">
            <a:spAutoFit/>
          </a:bodyPr>
          <a:lstStyle/>
          <a:p>
            <a:r>
              <a:rPr lang="en-US" dirty="0"/>
              <a:t>Simulated 100 GHz </a:t>
            </a:r>
            <a:r>
              <a:rPr lang="en-US" dirty="0" err="1"/>
              <a:t>ngVLA</a:t>
            </a:r>
            <a:r>
              <a:rPr lang="en-US" dirty="0"/>
              <a:t> observations of a newborn planetary system comprising a Jupiter analogue orbiting at 5 AU from a Solar type star, over 12 years.</a:t>
            </a:r>
          </a:p>
        </p:txBody>
      </p:sp>
    </p:spTree>
    <p:extLst>
      <p:ext uri="{BB962C8B-B14F-4D97-AF65-F5344CB8AC3E}">
        <p14:creationId xmlns:p14="http://schemas.microsoft.com/office/powerpoint/2010/main" val="3564179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0">
                <p:cTn id="7"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6DE33C-B8E0-FA40-BEC9-234B355176D9}"/>
              </a:ext>
            </a:extLst>
          </p:cNvPr>
          <p:cNvPicPr>
            <a:picLocks noChangeAspect="1"/>
          </p:cNvPicPr>
          <p:nvPr/>
        </p:nvPicPr>
        <p:blipFill>
          <a:blip r:embed="rId2"/>
          <a:stretch>
            <a:fillRect/>
          </a:stretch>
        </p:blipFill>
        <p:spPr>
          <a:xfrm>
            <a:off x="1167353" y="0"/>
            <a:ext cx="10270952" cy="6858000"/>
          </a:xfrm>
          <a:prstGeom prst="rect">
            <a:avLst/>
          </a:prstGeom>
        </p:spPr>
      </p:pic>
      <p:sp>
        <p:nvSpPr>
          <p:cNvPr id="2" name="TextBox 1">
            <a:extLst>
              <a:ext uri="{FF2B5EF4-FFF2-40B4-BE49-F238E27FC236}">
                <a16:creationId xmlns:a16="http://schemas.microsoft.com/office/drawing/2014/main" id="{D7FBBC08-CDEA-AD48-8C0B-A99C41886AC4}"/>
              </a:ext>
            </a:extLst>
          </p:cNvPr>
          <p:cNvSpPr txBox="1"/>
          <p:nvPr/>
        </p:nvSpPr>
        <p:spPr>
          <a:xfrm>
            <a:off x="3740727" y="93518"/>
            <a:ext cx="4613564" cy="523220"/>
          </a:xfrm>
          <a:prstGeom prst="rect">
            <a:avLst/>
          </a:prstGeom>
          <a:noFill/>
        </p:spPr>
        <p:txBody>
          <a:bodyPr wrap="square" rtlCol="0">
            <a:spAutoFit/>
          </a:bodyPr>
          <a:lstStyle/>
          <a:p>
            <a:pPr algn="ctr"/>
            <a:r>
              <a:rPr lang="en-US" sz="2800" dirty="0">
                <a:solidFill>
                  <a:schemeClr val="bg1"/>
                </a:solidFill>
              </a:rPr>
              <a:t>Questions?</a:t>
            </a:r>
          </a:p>
        </p:txBody>
      </p:sp>
    </p:spTree>
    <p:extLst>
      <p:ext uri="{BB962C8B-B14F-4D97-AF65-F5344CB8AC3E}">
        <p14:creationId xmlns:p14="http://schemas.microsoft.com/office/powerpoint/2010/main" val="1425354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21BECC-42AA-6144-8251-B88ED4CD0C32}"/>
              </a:ext>
            </a:extLst>
          </p:cNvPr>
          <p:cNvSpPr txBox="1"/>
          <p:nvPr/>
        </p:nvSpPr>
        <p:spPr>
          <a:xfrm>
            <a:off x="3153508" y="0"/>
            <a:ext cx="6213230" cy="369332"/>
          </a:xfrm>
          <a:prstGeom prst="rect">
            <a:avLst/>
          </a:prstGeom>
          <a:noFill/>
        </p:spPr>
        <p:txBody>
          <a:bodyPr wrap="square" rtlCol="0">
            <a:spAutoFit/>
          </a:bodyPr>
          <a:lstStyle/>
          <a:p>
            <a:r>
              <a:rPr lang="en-US" dirty="0"/>
              <a:t>Technical Specifications</a:t>
            </a:r>
          </a:p>
        </p:txBody>
      </p:sp>
      <p:sp>
        <p:nvSpPr>
          <p:cNvPr id="5" name="TextBox 4">
            <a:extLst>
              <a:ext uri="{FF2B5EF4-FFF2-40B4-BE49-F238E27FC236}">
                <a16:creationId xmlns:a16="http://schemas.microsoft.com/office/drawing/2014/main" id="{77B69A83-D096-9E49-A4CB-2F253C9F5C2E}"/>
              </a:ext>
            </a:extLst>
          </p:cNvPr>
          <p:cNvSpPr txBox="1"/>
          <p:nvPr/>
        </p:nvSpPr>
        <p:spPr>
          <a:xfrm>
            <a:off x="691662" y="668215"/>
            <a:ext cx="9319846" cy="403187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t>27 x 25m antennas = collecting area ??</a:t>
            </a:r>
          </a:p>
          <a:p>
            <a:pPr marL="285750" indent="-285750">
              <a:spcBef>
                <a:spcPts val="600"/>
              </a:spcBef>
              <a:buFont typeface="Arial" panose="020B0604020202020204" pitchFamily="34" charset="0"/>
              <a:buChar char="•"/>
            </a:pPr>
            <a:r>
              <a:rPr lang="en-US" sz="2400" dirty="0"/>
              <a:t>Surface accuracy = L/20 at 1cm = 0.5mm  (efficiency ~ 50%)</a:t>
            </a:r>
          </a:p>
          <a:p>
            <a:pPr marL="285750" indent="-285750">
              <a:spcBef>
                <a:spcPts val="600"/>
              </a:spcBef>
              <a:buFont typeface="Arial" panose="020B0604020202020204" pitchFamily="34" charset="0"/>
              <a:buChar char="•"/>
            </a:pPr>
            <a:r>
              <a:rPr lang="en-US" sz="2400" dirty="0"/>
              <a:t>f/D ~ 2 (w. </a:t>
            </a:r>
            <a:r>
              <a:rPr lang="en-US" sz="2400" dirty="0" err="1"/>
              <a:t>subreflector</a:t>
            </a:r>
            <a:r>
              <a:rPr lang="en-US" sz="2400" dirty="0"/>
              <a:t> </a:t>
            </a:r>
          </a:p>
          <a:p>
            <a:pPr marL="285750" indent="-285750">
              <a:spcBef>
                <a:spcPts val="600"/>
              </a:spcBef>
              <a:buFont typeface="Arial" panose="020B0604020202020204" pitchFamily="34" charset="0"/>
              <a:buChar char="•"/>
            </a:pPr>
            <a:r>
              <a:rPr lang="en-US" sz="2400" dirty="0"/>
              <a:t>Frequency range (off-axis </a:t>
            </a:r>
            <a:r>
              <a:rPr lang="en-US" sz="2400" dirty="0" err="1"/>
              <a:t>cassegrain</a:t>
            </a:r>
            <a:r>
              <a:rPr lang="en-US" sz="2400" dirty="0"/>
              <a:t> focus) = 1.0 to 50 GHz</a:t>
            </a:r>
          </a:p>
          <a:p>
            <a:pPr marL="285750" indent="-285750">
              <a:spcBef>
                <a:spcPts val="600"/>
              </a:spcBef>
              <a:buFont typeface="Arial" panose="020B0604020202020204" pitchFamily="34" charset="0"/>
              <a:buChar char="•"/>
            </a:pPr>
            <a:r>
              <a:rPr lang="en-US" sz="2400" dirty="0"/>
              <a:t>Max bandwidth = 8 GHz </a:t>
            </a:r>
          </a:p>
          <a:p>
            <a:pPr marL="285750" indent="-285750">
              <a:spcBef>
                <a:spcPts val="600"/>
              </a:spcBef>
              <a:buFont typeface="Arial" panose="020B0604020202020204" pitchFamily="34" charset="0"/>
              <a:buChar char="•"/>
            </a:pPr>
            <a:r>
              <a:rPr lang="en-US" sz="2400" dirty="0"/>
              <a:t>Single-mode </a:t>
            </a:r>
            <a:r>
              <a:rPr lang="en-US" sz="2400" dirty="0" err="1"/>
              <a:t>corregated</a:t>
            </a:r>
            <a:r>
              <a:rPr lang="en-US" sz="2400" dirty="0"/>
              <a:t> horn feeds (1 pixel = diffraction limited </a:t>
            </a:r>
            <a:r>
              <a:rPr lang="en-US" sz="2400" dirty="0" err="1"/>
              <a:t>FoV</a:t>
            </a:r>
            <a:r>
              <a:rPr lang="en-US" sz="2400" dirty="0"/>
              <a:t>)</a:t>
            </a:r>
          </a:p>
          <a:p>
            <a:pPr marL="285750" indent="-285750">
              <a:spcBef>
                <a:spcPts val="600"/>
              </a:spcBef>
              <a:buFont typeface="Arial" panose="020B0604020202020204" pitchFamily="34" charset="0"/>
              <a:buChar char="•"/>
            </a:pPr>
            <a:r>
              <a:rPr lang="en-US" sz="2400" dirty="0"/>
              <a:t>Prime focus receivers 50 MHz to 300 MHz</a:t>
            </a:r>
          </a:p>
          <a:p>
            <a:pPr marL="285750" indent="-285750">
              <a:spcBef>
                <a:spcPts val="600"/>
              </a:spcBef>
              <a:buFont typeface="Arial" panose="020B0604020202020204" pitchFamily="34" charset="0"/>
              <a:buChar char="•"/>
            </a:pPr>
            <a:r>
              <a:rPr lang="en-US" sz="2400" dirty="0"/>
              <a:t>Receivers: HEMT GM cryocoolers ~ 10 to 20 K</a:t>
            </a:r>
          </a:p>
          <a:p>
            <a:pPr marL="285750" indent="-285750">
              <a:spcBef>
                <a:spcPts val="600"/>
              </a:spcBef>
              <a:buFont typeface="Arial" panose="020B0604020202020204" pitchFamily="34" charset="0"/>
              <a:buChar char="•"/>
            </a:pPr>
            <a:r>
              <a:rPr lang="en-US" sz="2400" dirty="0"/>
              <a:t>Time standard = Hydrogen maser 1e-14 over 10min</a:t>
            </a:r>
          </a:p>
        </p:txBody>
      </p:sp>
    </p:spTree>
    <p:extLst>
      <p:ext uri="{BB962C8B-B14F-4D97-AF65-F5344CB8AC3E}">
        <p14:creationId xmlns:p14="http://schemas.microsoft.com/office/powerpoint/2010/main" val="4017842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B5B3FF-0145-5E44-BD6B-1DFA8C06BEAB}"/>
              </a:ext>
            </a:extLst>
          </p:cNvPr>
          <p:cNvPicPr>
            <a:picLocks noChangeAspect="1"/>
          </p:cNvPicPr>
          <p:nvPr/>
        </p:nvPicPr>
        <p:blipFill>
          <a:blip r:embed="rId2"/>
          <a:stretch>
            <a:fillRect/>
          </a:stretch>
        </p:blipFill>
        <p:spPr>
          <a:xfrm>
            <a:off x="984447" y="-1"/>
            <a:ext cx="10238724" cy="6868477"/>
          </a:xfrm>
          <a:prstGeom prst="rect">
            <a:avLst/>
          </a:prstGeom>
        </p:spPr>
      </p:pic>
      <p:sp>
        <p:nvSpPr>
          <p:cNvPr id="16387" name="TextBox 2">
            <a:extLst>
              <a:ext uri="{FF2B5EF4-FFF2-40B4-BE49-F238E27FC236}">
                <a16:creationId xmlns:a16="http://schemas.microsoft.com/office/drawing/2014/main" id="{8C25973E-D76D-644F-8127-7DAEC6A9C0F8}"/>
              </a:ext>
            </a:extLst>
          </p:cNvPr>
          <p:cNvSpPr txBox="1">
            <a:spLocks noChangeArrowheads="1"/>
          </p:cNvSpPr>
          <p:nvPr/>
        </p:nvSpPr>
        <p:spPr bwMode="auto">
          <a:xfrm>
            <a:off x="1899684" y="118408"/>
            <a:ext cx="873287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IE" sz="4000" b="0" dirty="0">
                <a:solidFill>
                  <a:schemeClr val="bg1"/>
                </a:solidFill>
                <a:latin typeface="Times New Roman"/>
                <a:cs typeface="Times New Roman"/>
              </a:rPr>
              <a:t>Strength through Versatility </a:t>
            </a:r>
          </a:p>
          <a:p>
            <a:pPr marL="571500" indent="-571500" eaLnBrk="1" hangingPunct="1">
              <a:buFont typeface="Arial" panose="020B0604020202020204" pitchFamily="34" charset="0"/>
              <a:buChar char="•"/>
            </a:pPr>
            <a:r>
              <a:rPr lang="en-IE" sz="3200" b="0" dirty="0">
                <a:solidFill>
                  <a:schemeClr val="bg1"/>
                </a:solidFill>
                <a:latin typeface="Times New Roman"/>
                <a:cs typeface="Times New Roman"/>
              </a:rPr>
              <a:t>From Mars to the Big Bang</a:t>
            </a:r>
          </a:p>
          <a:p>
            <a:pPr marL="571500" indent="-571500" eaLnBrk="1" hangingPunct="1">
              <a:buFont typeface="Arial" panose="020B0604020202020204" pitchFamily="34" charset="0"/>
              <a:buChar char="•"/>
            </a:pPr>
            <a:r>
              <a:rPr lang="en-IE" sz="3200" b="0" dirty="0">
                <a:solidFill>
                  <a:schemeClr val="bg1"/>
                </a:solidFill>
                <a:latin typeface="Times New Roman"/>
                <a:cs typeface="Times New Roman"/>
              </a:rPr>
              <a:t>Majority of discoveries were unforeseen in 1980</a:t>
            </a:r>
          </a:p>
        </p:txBody>
      </p:sp>
    </p:spTree>
    <p:extLst>
      <p:ext uri="{BB962C8B-B14F-4D97-AF65-F5344CB8AC3E}">
        <p14:creationId xmlns:p14="http://schemas.microsoft.com/office/powerpoint/2010/main" val="823635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85D9EDA-4959-8B4D-9D92-B2FCB02521F3}"/>
              </a:ext>
            </a:extLst>
          </p:cNvPr>
          <p:cNvSpPr txBox="1"/>
          <p:nvPr/>
        </p:nvSpPr>
        <p:spPr>
          <a:xfrm>
            <a:off x="248531" y="188676"/>
            <a:ext cx="3784207" cy="830997"/>
          </a:xfrm>
          <a:prstGeom prst="rect">
            <a:avLst/>
          </a:prstGeom>
          <a:noFill/>
        </p:spPr>
        <p:txBody>
          <a:bodyPr wrap="square" rtlCol="0">
            <a:spAutoFit/>
          </a:bodyPr>
          <a:lstStyle/>
          <a:p>
            <a:r>
              <a:rPr lang="en-US" sz="2400" dirty="0">
                <a:latin typeface="Gill Sans MT" panose="020B0502020104020203" pitchFamily="34" charset="0"/>
              </a:rPr>
              <a:t>Gravitational Waves: The Explosive Universe</a:t>
            </a:r>
          </a:p>
        </p:txBody>
      </p:sp>
      <p:sp>
        <p:nvSpPr>
          <p:cNvPr id="7" name="TextBox 6">
            <a:extLst>
              <a:ext uri="{FF2B5EF4-FFF2-40B4-BE49-F238E27FC236}">
                <a16:creationId xmlns:a16="http://schemas.microsoft.com/office/drawing/2014/main" id="{EBA0C089-6D76-2D42-8E36-E37DBC5156DD}"/>
              </a:ext>
            </a:extLst>
          </p:cNvPr>
          <p:cNvSpPr txBox="1"/>
          <p:nvPr/>
        </p:nvSpPr>
        <p:spPr>
          <a:xfrm>
            <a:off x="1" y="1192086"/>
            <a:ext cx="4153107" cy="2185214"/>
          </a:xfrm>
          <a:prstGeom prst="rect">
            <a:avLst/>
          </a:prstGeom>
          <a:noFill/>
        </p:spPr>
        <p:txBody>
          <a:bodyPr wrap="square" rtlCol="0">
            <a:spAutoFit/>
          </a:bodyPr>
          <a:lstStyle/>
          <a:p>
            <a:pPr marL="285750" indent="-285750">
              <a:spcBef>
                <a:spcPts val="600"/>
              </a:spcBef>
              <a:buFont typeface="Arial" charset="0"/>
              <a:buChar char="•"/>
            </a:pPr>
            <a:r>
              <a:rPr lang="en-US" dirty="0">
                <a:latin typeface="Gill Sans MT" panose="020B0502020104020203" pitchFamily="34" charset="77"/>
                <a:ea typeface="Gill Sans" charset="0"/>
                <a:cs typeface="Gill Sans" charset="0"/>
              </a:rPr>
              <a:t>VLA: global leader in study of the most extreme explosions in the Universe</a:t>
            </a:r>
          </a:p>
          <a:p>
            <a:pPr marL="285750" indent="-285750">
              <a:spcBef>
                <a:spcPts val="600"/>
              </a:spcBef>
              <a:buFont typeface="Arial" charset="0"/>
              <a:buChar char="•"/>
            </a:pPr>
            <a:r>
              <a:rPr lang="en-US" dirty="0">
                <a:latin typeface="Gill Sans MT" panose="020B0502020104020203" pitchFamily="34" charset="77"/>
                <a:ea typeface="Gill Sans" charset="0"/>
                <a:cs typeface="Gill Sans" charset="0"/>
              </a:rPr>
              <a:t>Gravitational waves – a new window on the Cosmos.  VLA was key to localization in galaxy 130 </a:t>
            </a:r>
            <a:r>
              <a:rPr lang="en-US" dirty="0" err="1">
                <a:latin typeface="Gill Sans MT" panose="020B0502020104020203" pitchFamily="34" charset="77"/>
                <a:ea typeface="Gill Sans" charset="0"/>
                <a:cs typeface="Gill Sans" charset="0"/>
              </a:rPr>
              <a:t>Mlyr</a:t>
            </a:r>
            <a:r>
              <a:rPr lang="en-US" dirty="0">
                <a:latin typeface="Gill Sans MT" panose="020B0502020104020203" pitchFamily="34" charset="77"/>
                <a:ea typeface="Gill Sans" charset="0"/>
                <a:cs typeface="Gill Sans" charset="0"/>
              </a:rPr>
              <a:t> away.</a:t>
            </a:r>
          </a:p>
          <a:p>
            <a:pPr marL="285750" indent="-285750">
              <a:spcBef>
                <a:spcPts val="600"/>
              </a:spcBef>
              <a:buFont typeface="Arial" charset="0"/>
              <a:buChar char="•"/>
            </a:pPr>
            <a:r>
              <a:rPr lang="en-US" dirty="0">
                <a:latin typeface="Gill Sans MT" panose="020B0502020104020203" pitchFamily="34" charset="77"/>
              </a:rPr>
              <a:t>Theory: Emitted by </a:t>
            </a:r>
            <a:r>
              <a:rPr lang="en-US" i="1" dirty="0">
                <a:latin typeface="Gill Sans MT" panose="020B0502020104020203" pitchFamily="34" charset="77"/>
              </a:rPr>
              <a:t>merging neutron stars or black holes</a:t>
            </a:r>
            <a:r>
              <a:rPr lang="en-US" dirty="0">
                <a:latin typeface="Gill Sans MT" panose="020B0502020104020203" pitchFamily="34" charset="77"/>
              </a:rPr>
              <a:t>.  How to verify? </a:t>
            </a:r>
          </a:p>
        </p:txBody>
      </p:sp>
      <p:pic>
        <p:nvPicPr>
          <p:cNvPr id="12" name="Picture 11">
            <a:extLst>
              <a:ext uri="{FF2B5EF4-FFF2-40B4-BE49-F238E27FC236}">
                <a16:creationId xmlns:a16="http://schemas.microsoft.com/office/drawing/2014/main" id="{731BE79A-51D1-354E-A3C6-F2F1F7EC7A4A}"/>
              </a:ext>
            </a:extLst>
          </p:cNvPr>
          <p:cNvPicPr>
            <a:picLocks noChangeAspect="1"/>
          </p:cNvPicPr>
          <p:nvPr/>
        </p:nvPicPr>
        <p:blipFill>
          <a:blip r:embed="rId3"/>
          <a:stretch>
            <a:fillRect/>
          </a:stretch>
        </p:blipFill>
        <p:spPr>
          <a:xfrm>
            <a:off x="8656581" y="3841514"/>
            <a:ext cx="3464224" cy="2453825"/>
          </a:xfrm>
          <a:prstGeom prst="rect">
            <a:avLst/>
          </a:prstGeom>
        </p:spPr>
      </p:pic>
      <p:pic>
        <p:nvPicPr>
          <p:cNvPr id="29" name="Picture 28">
            <a:extLst>
              <a:ext uri="{FF2B5EF4-FFF2-40B4-BE49-F238E27FC236}">
                <a16:creationId xmlns:a16="http://schemas.microsoft.com/office/drawing/2014/main" id="{C31C6B55-92E4-FF4E-8F92-91B32F6161CF}"/>
              </a:ext>
            </a:extLst>
          </p:cNvPr>
          <p:cNvPicPr>
            <a:picLocks noChangeAspect="1"/>
          </p:cNvPicPr>
          <p:nvPr/>
        </p:nvPicPr>
        <p:blipFill>
          <a:blip r:embed="rId4"/>
          <a:stretch>
            <a:fillRect/>
          </a:stretch>
        </p:blipFill>
        <p:spPr>
          <a:xfrm>
            <a:off x="4153108" y="577850"/>
            <a:ext cx="4094125" cy="2248001"/>
          </a:xfrm>
          <a:prstGeom prst="rect">
            <a:avLst/>
          </a:prstGeom>
        </p:spPr>
      </p:pic>
      <p:pic>
        <p:nvPicPr>
          <p:cNvPr id="30" name="Picture 29">
            <a:extLst>
              <a:ext uri="{FF2B5EF4-FFF2-40B4-BE49-F238E27FC236}">
                <a16:creationId xmlns:a16="http://schemas.microsoft.com/office/drawing/2014/main" id="{B1079966-568C-1A4B-9BAE-4DA5EF7114D4}"/>
              </a:ext>
            </a:extLst>
          </p:cNvPr>
          <p:cNvPicPr>
            <a:picLocks noChangeAspect="1"/>
          </p:cNvPicPr>
          <p:nvPr/>
        </p:nvPicPr>
        <p:blipFill>
          <a:blip r:embed="rId5"/>
          <a:stretch>
            <a:fillRect/>
          </a:stretch>
        </p:blipFill>
        <p:spPr>
          <a:xfrm>
            <a:off x="57366" y="3934869"/>
            <a:ext cx="4144363" cy="2453825"/>
          </a:xfrm>
          <a:prstGeom prst="rect">
            <a:avLst/>
          </a:prstGeom>
        </p:spPr>
      </p:pic>
      <p:grpSp>
        <p:nvGrpSpPr>
          <p:cNvPr id="8" name="Group 7">
            <a:extLst>
              <a:ext uri="{FF2B5EF4-FFF2-40B4-BE49-F238E27FC236}">
                <a16:creationId xmlns:a16="http://schemas.microsoft.com/office/drawing/2014/main" id="{91139C04-8798-9843-9F74-47847FCD144D}"/>
              </a:ext>
            </a:extLst>
          </p:cNvPr>
          <p:cNvGrpSpPr/>
          <p:nvPr/>
        </p:nvGrpSpPr>
        <p:grpSpPr>
          <a:xfrm>
            <a:off x="4391433" y="3508083"/>
            <a:ext cx="4054377" cy="2848713"/>
            <a:chOff x="8484292" y="-25497"/>
            <a:chExt cx="4054377" cy="2848713"/>
          </a:xfrm>
        </p:grpSpPr>
        <p:grpSp>
          <p:nvGrpSpPr>
            <p:cNvPr id="26" name="Group 25">
              <a:extLst>
                <a:ext uri="{FF2B5EF4-FFF2-40B4-BE49-F238E27FC236}">
                  <a16:creationId xmlns:a16="http://schemas.microsoft.com/office/drawing/2014/main" id="{D3896426-DE40-9A4D-8221-A6C08BB564A8}"/>
                </a:ext>
              </a:extLst>
            </p:cNvPr>
            <p:cNvGrpSpPr/>
            <p:nvPr/>
          </p:nvGrpSpPr>
          <p:grpSpPr>
            <a:xfrm>
              <a:off x="8484292" y="392670"/>
              <a:ext cx="2506065" cy="2430546"/>
              <a:chOff x="2921000" y="4318662"/>
              <a:chExt cx="2341982" cy="2501237"/>
            </a:xfrm>
          </p:grpSpPr>
          <p:pic>
            <p:nvPicPr>
              <p:cNvPr id="24" name="Picture 23">
                <a:extLst>
                  <a:ext uri="{FF2B5EF4-FFF2-40B4-BE49-F238E27FC236}">
                    <a16:creationId xmlns:a16="http://schemas.microsoft.com/office/drawing/2014/main" id="{47E6975D-0C8E-E745-9345-1166ECC9D08C}"/>
                  </a:ext>
                </a:extLst>
              </p:cNvPr>
              <p:cNvPicPr>
                <a:picLocks noChangeAspect="1"/>
              </p:cNvPicPr>
              <p:nvPr/>
            </p:nvPicPr>
            <p:blipFill>
              <a:blip r:embed="rId6"/>
              <a:stretch>
                <a:fillRect/>
              </a:stretch>
            </p:blipFill>
            <p:spPr>
              <a:xfrm>
                <a:off x="2921000" y="4318662"/>
                <a:ext cx="2341982" cy="2501237"/>
              </a:xfrm>
              <a:prstGeom prst="rect">
                <a:avLst/>
              </a:prstGeom>
            </p:spPr>
          </p:pic>
          <p:sp>
            <p:nvSpPr>
              <p:cNvPr id="25" name="TextBox 24">
                <a:extLst>
                  <a:ext uri="{FF2B5EF4-FFF2-40B4-BE49-F238E27FC236}">
                    <a16:creationId xmlns:a16="http://schemas.microsoft.com/office/drawing/2014/main" id="{8E282FAF-F5C0-904B-BE5E-0C850C7DC3B7}"/>
                  </a:ext>
                </a:extLst>
              </p:cNvPr>
              <p:cNvSpPr txBox="1"/>
              <p:nvPr/>
            </p:nvSpPr>
            <p:spPr>
              <a:xfrm>
                <a:off x="3053356" y="4430614"/>
                <a:ext cx="1090246" cy="421729"/>
              </a:xfrm>
              <a:prstGeom prst="rect">
                <a:avLst/>
              </a:prstGeom>
              <a:noFill/>
            </p:spPr>
            <p:txBody>
              <a:bodyPr wrap="square" rtlCol="0">
                <a:spAutoFit/>
              </a:bodyPr>
              <a:lstStyle/>
              <a:p>
                <a:r>
                  <a:rPr lang="en-US" sz="1400" dirty="0">
                    <a:solidFill>
                      <a:schemeClr val="bg1"/>
                    </a:solidFill>
                  </a:rPr>
                  <a:t>130 </a:t>
                </a:r>
                <a:r>
                  <a:rPr lang="en-US" sz="1400" dirty="0" err="1">
                    <a:solidFill>
                      <a:schemeClr val="bg1"/>
                    </a:solidFill>
                  </a:rPr>
                  <a:t>Mlyr</a:t>
                </a:r>
                <a:endParaRPr lang="en-US" sz="1400" dirty="0">
                  <a:solidFill>
                    <a:schemeClr val="bg1"/>
                  </a:solidFill>
                </a:endParaRPr>
              </a:p>
            </p:txBody>
          </p:sp>
        </p:grpSp>
        <p:pic>
          <p:nvPicPr>
            <p:cNvPr id="3" name="Picture 2">
              <a:extLst>
                <a:ext uri="{FF2B5EF4-FFF2-40B4-BE49-F238E27FC236}">
                  <a16:creationId xmlns:a16="http://schemas.microsoft.com/office/drawing/2014/main" id="{F9322EE7-686F-C949-AC32-A0308BB929FC}"/>
                </a:ext>
              </a:extLst>
            </p:cNvPr>
            <p:cNvPicPr>
              <a:picLocks noChangeAspect="1"/>
            </p:cNvPicPr>
            <p:nvPr/>
          </p:nvPicPr>
          <p:blipFill>
            <a:blip r:embed="rId7"/>
            <a:stretch>
              <a:fillRect/>
            </a:stretch>
          </p:blipFill>
          <p:spPr>
            <a:xfrm>
              <a:off x="9792551" y="-25497"/>
              <a:ext cx="2746118" cy="1360936"/>
            </a:xfrm>
            <a:prstGeom prst="rect">
              <a:avLst/>
            </a:prstGeom>
          </p:spPr>
        </p:pic>
        <p:cxnSp>
          <p:nvCxnSpPr>
            <p:cNvPr id="32" name="Straight Arrow Connector 31">
              <a:extLst>
                <a:ext uri="{FF2B5EF4-FFF2-40B4-BE49-F238E27FC236}">
                  <a16:creationId xmlns:a16="http://schemas.microsoft.com/office/drawing/2014/main" id="{317159BB-0E1D-6245-ABCB-BD2512087709}"/>
                </a:ext>
              </a:extLst>
            </p:cNvPr>
            <p:cNvCxnSpPr>
              <a:cxnSpLocks/>
            </p:cNvCxnSpPr>
            <p:nvPr/>
          </p:nvCxnSpPr>
          <p:spPr>
            <a:xfrm flipV="1">
              <a:off x="9560579" y="501458"/>
              <a:ext cx="802621" cy="90081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3812C8C3-DA3F-8F49-9040-639ACB606B82}"/>
              </a:ext>
            </a:extLst>
          </p:cNvPr>
          <p:cNvPicPr>
            <a:picLocks noChangeAspect="1"/>
          </p:cNvPicPr>
          <p:nvPr/>
        </p:nvPicPr>
        <p:blipFill>
          <a:blip r:embed="rId8"/>
          <a:stretch>
            <a:fillRect/>
          </a:stretch>
        </p:blipFill>
        <p:spPr>
          <a:xfrm>
            <a:off x="8367603" y="577850"/>
            <a:ext cx="3725492" cy="2248001"/>
          </a:xfrm>
          <a:prstGeom prst="rect">
            <a:avLst/>
          </a:prstGeom>
        </p:spPr>
      </p:pic>
    </p:spTree>
    <p:extLst>
      <p:ext uri="{BB962C8B-B14F-4D97-AF65-F5344CB8AC3E}">
        <p14:creationId xmlns:p14="http://schemas.microsoft.com/office/powerpoint/2010/main" val="3336483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85D9EDA-4959-8B4D-9D92-B2FCB02521F3}"/>
              </a:ext>
            </a:extLst>
          </p:cNvPr>
          <p:cNvSpPr txBox="1"/>
          <p:nvPr/>
        </p:nvSpPr>
        <p:spPr>
          <a:xfrm>
            <a:off x="248531" y="188676"/>
            <a:ext cx="4698608" cy="830997"/>
          </a:xfrm>
          <a:prstGeom prst="rect">
            <a:avLst/>
          </a:prstGeom>
          <a:noFill/>
        </p:spPr>
        <p:txBody>
          <a:bodyPr wrap="square" rtlCol="0">
            <a:spAutoFit/>
          </a:bodyPr>
          <a:lstStyle/>
          <a:p>
            <a:r>
              <a:rPr lang="en-US" sz="2400" dirty="0">
                <a:latin typeface="Gill Sans MT" panose="020B0502020104020203" pitchFamily="34" charset="0"/>
              </a:rPr>
              <a:t>VLA determines the physics of Gravitational Wave Sources   </a:t>
            </a:r>
          </a:p>
        </p:txBody>
      </p:sp>
      <p:sp>
        <p:nvSpPr>
          <p:cNvPr id="7" name="TextBox 6">
            <a:extLst>
              <a:ext uri="{FF2B5EF4-FFF2-40B4-BE49-F238E27FC236}">
                <a16:creationId xmlns:a16="http://schemas.microsoft.com/office/drawing/2014/main" id="{EBA0C089-6D76-2D42-8E36-E37DBC5156DD}"/>
              </a:ext>
            </a:extLst>
          </p:cNvPr>
          <p:cNvSpPr txBox="1"/>
          <p:nvPr/>
        </p:nvSpPr>
        <p:spPr>
          <a:xfrm>
            <a:off x="71685" y="1019260"/>
            <a:ext cx="5236404" cy="2539157"/>
          </a:xfrm>
          <a:prstGeom prst="rect">
            <a:avLst/>
          </a:prstGeom>
          <a:noFill/>
        </p:spPr>
        <p:txBody>
          <a:bodyPr wrap="square" rtlCol="0">
            <a:spAutoFit/>
          </a:bodyPr>
          <a:lstStyle/>
          <a:p>
            <a:pPr marL="285750" indent="-285750">
              <a:spcBef>
                <a:spcPts val="600"/>
              </a:spcBef>
              <a:buFont typeface="Arial" charset="0"/>
              <a:buChar char="•"/>
            </a:pPr>
            <a:r>
              <a:rPr lang="en-US" dirty="0">
                <a:latin typeface="Gill Sans MT" panose="020B0502020104020203" pitchFamily="34" charset="77"/>
              </a:rPr>
              <a:t>Theory: Emitted by merging neutron stars or black holes.  How to verify?  VLA! </a:t>
            </a:r>
          </a:p>
          <a:p>
            <a:pPr marL="285750" indent="-285750">
              <a:spcBef>
                <a:spcPts val="600"/>
              </a:spcBef>
              <a:buFont typeface="Arial" charset="0"/>
              <a:buChar char="•"/>
            </a:pPr>
            <a:r>
              <a:rPr lang="en-US" dirty="0">
                <a:latin typeface="Gill Sans MT" panose="020B0502020104020203" pitchFamily="34" charset="77"/>
              </a:rPr>
              <a:t>VLA monitoring: initially rising, then falling light curve = relativistic jet trapped in stellar debris, then breaks-out to interstellar space.</a:t>
            </a:r>
          </a:p>
          <a:p>
            <a:pPr marL="285750" indent="-285750">
              <a:spcBef>
                <a:spcPts val="600"/>
              </a:spcBef>
              <a:buFont typeface="Arial" charset="0"/>
              <a:buChar char="•"/>
            </a:pPr>
            <a:r>
              <a:rPr lang="en-US" dirty="0">
                <a:latin typeface="Gill Sans MT" panose="020B0502020104020203" pitchFamily="34" charset="77"/>
              </a:rPr>
              <a:t>Confirmed by VLBA, velocity ~ c !</a:t>
            </a:r>
          </a:p>
          <a:p>
            <a:pPr marL="285750" indent="-285750">
              <a:spcBef>
                <a:spcPts val="600"/>
              </a:spcBef>
              <a:buFont typeface="Arial" charset="0"/>
              <a:buChar char="•"/>
            </a:pPr>
            <a:r>
              <a:rPr lang="en-US" dirty="0">
                <a:latin typeface="Gill Sans MT" panose="020B0502020104020203" pitchFamily="34" charset="77"/>
              </a:rPr>
              <a:t>The total energy in the synchrotron-emitting component is few×10</a:t>
            </a:r>
            <a:r>
              <a:rPr lang="en-US" baseline="30000" dirty="0">
                <a:latin typeface="Gill Sans MT" panose="020B0502020104020203" pitchFamily="34" charset="77"/>
              </a:rPr>
              <a:t>50</a:t>
            </a:r>
            <a:r>
              <a:rPr lang="en-US" dirty="0">
                <a:latin typeface="Gill Sans MT" panose="020B0502020104020203" pitchFamily="34" charset="77"/>
              </a:rPr>
              <a:t>erg (= 10</a:t>
            </a:r>
            <a:r>
              <a:rPr lang="en-US" baseline="30000" dirty="0">
                <a:latin typeface="Gill Sans MT" panose="020B0502020104020203" pitchFamily="34" charset="77"/>
              </a:rPr>
              <a:t>28</a:t>
            </a:r>
            <a:r>
              <a:rPr lang="en-US" dirty="0">
                <a:latin typeface="Gill Sans MT" panose="020B0502020104020203" pitchFamily="34" charset="77"/>
              </a:rPr>
              <a:t> megatons)</a:t>
            </a:r>
            <a:endParaRPr lang="en-US" dirty="0">
              <a:latin typeface="Gill Sans MT" panose="020B0502020104020203" pitchFamily="34" charset="77"/>
              <a:ea typeface="Gill Sans" charset="0"/>
              <a:cs typeface="Gill Sans" charset="0"/>
            </a:endParaRPr>
          </a:p>
        </p:txBody>
      </p:sp>
      <p:sp>
        <p:nvSpPr>
          <p:cNvPr id="8" name="TextBox 7">
            <a:extLst>
              <a:ext uri="{FF2B5EF4-FFF2-40B4-BE49-F238E27FC236}">
                <a16:creationId xmlns:a16="http://schemas.microsoft.com/office/drawing/2014/main" id="{C1D1223B-3EA4-454A-8A84-04614BCB11D3}"/>
              </a:ext>
            </a:extLst>
          </p:cNvPr>
          <p:cNvSpPr txBox="1"/>
          <p:nvPr/>
        </p:nvSpPr>
        <p:spPr>
          <a:xfrm>
            <a:off x="389208" y="4698942"/>
            <a:ext cx="3866269" cy="646331"/>
          </a:xfrm>
          <a:prstGeom prst="rect">
            <a:avLst/>
          </a:prstGeom>
          <a:solidFill>
            <a:schemeClr val="bg1"/>
          </a:solidFill>
        </p:spPr>
        <p:txBody>
          <a:bodyPr wrap="square" rtlCol="0">
            <a:spAutoFit/>
          </a:bodyPr>
          <a:lstStyle/>
          <a:p>
            <a:r>
              <a:rPr lang="en-US" i="1" dirty="0">
                <a:latin typeface="Gill Sans MT" panose="020B0502020104020203" pitchFamily="34" charset="0"/>
              </a:rPr>
              <a:t>The radio light curve of GW170817 and VLBI imaging at mas resolution. </a:t>
            </a:r>
          </a:p>
        </p:txBody>
      </p:sp>
      <p:pic>
        <p:nvPicPr>
          <p:cNvPr id="5" name="Picture 4">
            <a:extLst>
              <a:ext uri="{FF2B5EF4-FFF2-40B4-BE49-F238E27FC236}">
                <a16:creationId xmlns:a16="http://schemas.microsoft.com/office/drawing/2014/main" id="{C69A02DB-DA03-8448-BED3-F67A09452629}"/>
              </a:ext>
            </a:extLst>
          </p:cNvPr>
          <p:cNvPicPr>
            <a:picLocks noChangeAspect="1"/>
          </p:cNvPicPr>
          <p:nvPr/>
        </p:nvPicPr>
        <p:blipFill>
          <a:blip r:embed="rId3"/>
          <a:stretch>
            <a:fillRect/>
          </a:stretch>
        </p:blipFill>
        <p:spPr>
          <a:xfrm>
            <a:off x="6592956" y="88293"/>
            <a:ext cx="4695467" cy="3258840"/>
          </a:xfrm>
          <a:prstGeom prst="rect">
            <a:avLst/>
          </a:prstGeom>
        </p:spPr>
      </p:pic>
      <p:pic>
        <p:nvPicPr>
          <p:cNvPr id="11" name="Picture">
            <a:extLst>
              <a:ext uri="{FF2B5EF4-FFF2-40B4-BE49-F238E27FC236}">
                <a16:creationId xmlns:a16="http://schemas.microsoft.com/office/drawing/2014/main" id="{1D8D8A7C-4967-344E-A4DC-9F68AFB1A727}"/>
              </a:ext>
            </a:extLst>
          </p:cNvPr>
          <p:cNvPicPr/>
          <p:nvPr/>
        </p:nvPicPr>
        <p:blipFill>
          <a:blip r:embed="rId4"/>
          <a:stretch>
            <a:fillRect/>
          </a:stretch>
        </p:blipFill>
        <p:spPr bwMode="auto">
          <a:xfrm>
            <a:off x="5040923" y="3523248"/>
            <a:ext cx="3172425" cy="3088567"/>
          </a:xfrm>
          <a:prstGeom prst="rect">
            <a:avLst/>
          </a:prstGeom>
          <a:noFill/>
          <a:ln w="9525">
            <a:noFill/>
            <a:miter lim="800000"/>
            <a:headEnd/>
            <a:tailEnd/>
          </a:ln>
        </p:spPr>
      </p:pic>
      <p:grpSp>
        <p:nvGrpSpPr>
          <p:cNvPr id="3" name="Group 2">
            <a:extLst>
              <a:ext uri="{FF2B5EF4-FFF2-40B4-BE49-F238E27FC236}">
                <a16:creationId xmlns:a16="http://schemas.microsoft.com/office/drawing/2014/main" id="{11A574EC-7483-0F46-9AF3-6E8F9CB76266}"/>
              </a:ext>
            </a:extLst>
          </p:cNvPr>
          <p:cNvGrpSpPr/>
          <p:nvPr/>
        </p:nvGrpSpPr>
        <p:grpSpPr>
          <a:xfrm>
            <a:off x="8325675" y="3523247"/>
            <a:ext cx="3866325" cy="2936167"/>
            <a:chOff x="5416062" y="3523247"/>
            <a:chExt cx="3866325" cy="2936167"/>
          </a:xfrm>
        </p:grpSpPr>
        <p:pic>
          <p:nvPicPr>
            <p:cNvPr id="9" name="Picture">
              <a:extLst>
                <a:ext uri="{FF2B5EF4-FFF2-40B4-BE49-F238E27FC236}">
                  <a16:creationId xmlns:a16="http://schemas.microsoft.com/office/drawing/2014/main" id="{E67E1EFA-F0D6-7642-85A1-696AB10DE049}"/>
                </a:ext>
              </a:extLst>
            </p:cNvPr>
            <p:cNvPicPr/>
            <p:nvPr/>
          </p:nvPicPr>
          <p:blipFill>
            <a:blip r:embed="rId5"/>
            <a:stretch>
              <a:fillRect/>
            </a:stretch>
          </p:blipFill>
          <p:spPr bwMode="auto">
            <a:xfrm>
              <a:off x="5416062" y="3523247"/>
              <a:ext cx="3866325" cy="2936167"/>
            </a:xfrm>
            <a:prstGeom prst="rect">
              <a:avLst/>
            </a:prstGeom>
            <a:noFill/>
            <a:ln w="9525">
              <a:noFill/>
              <a:miter lim="800000"/>
              <a:headEnd/>
              <a:tailEnd/>
            </a:ln>
          </p:spPr>
        </p:pic>
        <p:sp>
          <p:nvSpPr>
            <p:cNvPr id="2" name="TextBox 1">
              <a:extLst>
                <a:ext uri="{FF2B5EF4-FFF2-40B4-BE49-F238E27FC236}">
                  <a16:creationId xmlns:a16="http://schemas.microsoft.com/office/drawing/2014/main" id="{B0FC3A4A-F026-194E-96E1-A50228E9006F}"/>
                </a:ext>
              </a:extLst>
            </p:cNvPr>
            <p:cNvSpPr txBox="1"/>
            <p:nvPr/>
          </p:nvSpPr>
          <p:spPr>
            <a:xfrm>
              <a:off x="5977433" y="3885524"/>
              <a:ext cx="1262315" cy="369332"/>
            </a:xfrm>
            <a:prstGeom prst="rect">
              <a:avLst/>
            </a:prstGeom>
            <a:noFill/>
          </p:spPr>
          <p:txBody>
            <a:bodyPr wrap="square" rtlCol="0">
              <a:spAutoFit/>
            </a:bodyPr>
            <a:lstStyle/>
            <a:p>
              <a:r>
                <a:rPr lang="en-US" dirty="0"/>
                <a:t>V = 0.97 x c</a:t>
              </a:r>
            </a:p>
          </p:txBody>
        </p:sp>
      </p:grpSp>
      <p:cxnSp>
        <p:nvCxnSpPr>
          <p:cNvPr id="10" name="Straight Connector 9">
            <a:extLst>
              <a:ext uri="{FF2B5EF4-FFF2-40B4-BE49-F238E27FC236}">
                <a16:creationId xmlns:a16="http://schemas.microsoft.com/office/drawing/2014/main" id="{CA2A1BA1-CD70-EB4D-8620-46E9F666FA88}"/>
              </a:ext>
            </a:extLst>
          </p:cNvPr>
          <p:cNvCxnSpPr/>
          <p:nvPr/>
        </p:nvCxnSpPr>
        <p:spPr>
          <a:xfrm>
            <a:off x="9801637" y="5878452"/>
            <a:ext cx="457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DE66A44-89EF-8A4E-BDF0-34B01B0D860F}"/>
              </a:ext>
            </a:extLst>
          </p:cNvPr>
          <p:cNvSpPr txBox="1"/>
          <p:nvPr/>
        </p:nvSpPr>
        <p:spPr>
          <a:xfrm>
            <a:off x="9743022" y="5831560"/>
            <a:ext cx="1262315" cy="338554"/>
          </a:xfrm>
          <a:prstGeom prst="rect">
            <a:avLst/>
          </a:prstGeom>
          <a:noFill/>
        </p:spPr>
        <p:txBody>
          <a:bodyPr wrap="square" rtlCol="0">
            <a:spAutoFit/>
          </a:bodyPr>
          <a:lstStyle/>
          <a:p>
            <a:r>
              <a:rPr lang="en-US" sz="1600" dirty="0"/>
              <a:t>2 </a:t>
            </a:r>
            <a:r>
              <a:rPr lang="en-US" sz="1600" dirty="0" err="1"/>
              <a:t>Lyr</a:t>
            </a:r>
            <a:endParaRPr lang="en-US" sz="1600" dirty="0"/>
          </a:p>
        </p:txBody>
      </p:sp>
    </p:spTree>
    <p:extLst>
      <p:ext uri="{BB962C8B-B14F-4D97-AF65-F5344CB8AC3E}">
        <p14:creationId xmlns:p14="http://schemas.microsoft.com/office/powerpoint/2010/main" val="1197070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 name="Dust traps in disks: sub-mm observations">
            <a:extLst>
              <a:ext uri="{FF2B5EF4-FFF2-40B4-BE49-F238E27FC236}">
                <a16:creationId xmlns:a16="http://schemas.microsoft.com/office/drawing/2014/main" id="{5A101F97-61B0-1D46-8DD7-54CBA5E89B4D}"/>
              </a:ext>
            </a:extLst>
          </p:cNvPr>
          <p:cNvSpPr txBox="1"/>
          <p:nvPr/>
        </p:nvSpPr>
        <p:spPr>
          <a:xfrm>
            <a:off x="1464248" y="202408"/>
            <a:ext cx="9477376" cy="196977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600">
                <a:solidFill>
                  <a:srgbClr val="FFFF00"/>
                </a:solidFill>
              </a:defRPr>
            </a:lvl1pPr>
          </a:lstStyle>
          <a:p>
            <a:pPr algn="ctr"/>
            <a:r>
              <a:rPr lang="en-US" sz="3300" dirty="0"/>
              <a:t>Exoplanets &amp; Protoplanetary Disks: Fastest growing branch of Astronomy</a:t>
            </a:r>
          </a:p>
          <a:p>
            <a:pPr marL="457200" indent="-457200">
              <a:buFont typeface="Arial" panose="020B0604020202020204" pitchFamily="34" charset="0"/>
              <a:buChar char="•"/>
            </a:pPr>
            <a:r>
              <a:rPr lang="en-US" sz="2800" dirty="0"/>
              <a:t>Kepler: finding 1000’s exoplanets</a:t>
            </a:r>
          </a:p>
          <a:p>
            <a:pPr marL="457200" indent="-457200">
              <a:buFont typeface="Arial" panose="020B0604020202020204" pitchFamily="34" charset="0"/>
              <a:buChar char="•"/>
            </a:pPr>
            <a:r>
              <a:rPr lang="en-US" sz="2800" dirty="0"/>
              <a:t>ALMA and VLA: imaging 100’s of dusty proto-planetary disks</a:t>
            </a:r>
            <a:endParaRPr sz="2800" dirty="0"/>
          </a:p>
        </p:txBody>
      </p:sp>
      <p:grpSp>
        <p:nvGrpSpPr>
          <p:cNvPr id="2" name="Group 1">
            <a:extLst>
              <a:ext uri="{FF2B5EF4-FFF2-40B4-BE49-F238E27FC236}">
                <a16:creationId xmlns:a16="http://schemas.microsoft.com/office/drawing/2014/main" id="{C644243A-EBDA-FF4A-BC6F-CC7921BFA21B}"/>
              </a:ext>
            </a:extLst>
          </p:cNvPr>
          <p:cNvGrpSpPr/>
          <p:nvPr/>
        </p:nvGrpSpPr>
        <p:grpSpPr>
          <a:xfrm>
            <a:off x="1460500" y="2356902"/>
            <a:ext cx="9144000" cy="4169851"/>
            <a:chOff x="1524000" y="2242602"/>
            <a:chExt cx="9144000" cy="4169851"/>
          </a:xfrm>
        </p:grpSpPr>
        <p:pic>
          <p:nvPicPr>
            <p:cNvPr id="3" name="Picture 2">
              <a:extLst>
                <a:ext uri="{FF2B5EF4-FFF2-40B4-BE49-F238E27FC236}">
                  <a16:creationId xmlns:a16="http://schemas.microsoft.com/office/drawing/2014/main" id="{8DB5766F-F212-9048-A6BA-192E9BBD6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242602"/>
              <a:ext cx="9144000" cy="4169851"/>
            </a:xfrm>
            <a:prstGeom prst="rect">
              <a:avLst/>
            </a:prstGeom>
          </p:spPr>
        </p:pic>
        <p:sp>
          <p:nvSpPr>
            <p:cNvPr id="6" name="Rectangle 5">
              <a:extLst>
                <a:ext uri="{FF2B5EF4-FFF2-40B4-BE49-F238E27FC236}">
                  <a16:creationId xmlns:a16="http://schemas.microsoft.com/office/drawing/2014/main" id="{89559B78-358E-D24C-ADE3-7CEA960E69E0}"/>
                </a:ext>
              </a:extLst>
            </p:cNvPr>
            <p:cNvSpPr/>
            <p:nvPr/>
          </p:nvSpPr>
          <p:spPr>
            <a:xfrm>
              <a:off x="2084080" y="2646535"/>
              <a:ext cx="3631635" cy="369332"/>
            </a:xfrm>
            <a:prstGeom prst="rect">
              <a:avLst/>
            </a:prstGeom>
            <a:solidFill>
              <a:srgbClr val="FFFFFF"/>
            </a:solidFill>
          </p:spPr>
          <p:txBody>
            <a:bodyPr wrap="none">
              <a:spAutoFit/>
            </a:bodyPr>
            <a:lstStyle/>
            <a:p>
              <a:r>
                <a:rPr lang="en-US" dirty="0"/>
                <a:t>NUMBER OF DETECTED EXOPLANETS</a:t>
              </a:r>
            </a:p>
          </p:txBody>
        </p:sp>
        <p:pic>
          <p:nvPicPr>
            <p:cNvPr id="4" name="Picture 3">
              <a:extLst>
                <a:ext uri="{FF2B5EF4-FFF2-40B4-BE49-F238E27FC236}">
                  <a16:creationId xmlns:a16="http://schemas.microsoft.com/office/drawing/2014/main" id="{54248EE8-5875-3945-B45A-15B114075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815" y="3462451"/>
              <a:ext cx="1573731" cy="1528650"/>
            </a:xfrm>
            <a:prstGeom prst="rect">
              <a:avLst/>
            </a:prstGeom>
          </p:spPr>
        </p:pic>
      </p:grpSp>
      <p:pic>
        <p:nvPicPr>
          <p:cNvPr id="7" name="Picture 6">
            <a:extLst>
              <a:ext uri="{FF2B5EF4-FFF2-40B4-BE49-F238E27FC236}">
                <a16:creationId xmlns:a16="http://schemas.microsoft.com/office/drawing/2014/main" id="{8066D7E7-B64E-AE42-A133-E34B5A4982F2}"/>
              </a:ext>
            </a:extLst>
          </p:cNvPr>
          <p:cNvPicPr>
            <a:picLocks noChangeAspect="1"/>
          </p:cNvPicPr>
          <p:nvPr/>
        </p:nvPicPr>
        <p:blipFill>
          <a:blip r:embed="rId5"/>
          <a:stretch>
            <a:fillRect/>
          </a:stretch>
        </p:blipFill>
        <p:spPr>
          <a:xfrm>
            <a:off x="4273550" y="3576751"/>
            <a:ext cx="1682749" cy="1528650"/>
          </a:xfrm>
          <a:prstGeom prst="rect">
            <a:avLst/>
          </a:prstGeom>
        </p:spPr>
      </p:pic>
      <p:sp>
        <p:nvSpPr>
          <p:cNvPr id="9" name="TextBox 8">
            <a:extLst>
              <a:ext uri="{FF2B5EF4-FFF2-40B4-BE49-F238E27FC236}">
                <a16:creationId xmlns:a16="http://schemas.microsoft.com/office/drawing/2014/main" id="{6F2FA46F-D9DF-F64F-A7F5-1E2A9CAEA936}"/>
              </a:ext>
            </a:extLst>
          </p:cNvPr>
          <p:cNvSpPr txBox="1"/>
          <p:nvPr/>
        </p:nvSpPr>
        <p:spPr>
          <a:xfrm>
            <a:off x="2806526" y="4797624"/>
            <a:ext cx="1257300" cy="307777"/>
          </a:xfrm>
          <a:prstGeom prst="rect">
            <a:avLst/>
          </a:prstGeom>
          <a:noFill/>
        </p:spPr>
        <p:txBody>
          <a:bodyPr wrap="square" rtlCol="0">
            <a:spAutoFit/>
          </a:bodyPr>
          <a:lstStyle/>
          <a:p>
            <a:r>
              <a:rPr lang="en-US" sz="1400" dirty="0">
                <a:solidFill>
                  <a:schemeClr val="bg1"/>
                </a:solidFill>
              </a:rPr>
              <a:t>Planet</a:t>
            </a:r>
            <a:endParaRPr lang="en-US" dirty="0">
              <a:solidFill>
                <a:schemeClr val="bg1"/>
              </a:solidFill>
            </a:endParaRPr>
          </a:p>
        </p:txBody>
      </p:sp>
      <p:sp>
        <p:nvSpPr>
          <p:cNvPr id="11" name="TextBox 10">
            <a:extLst>
              <a:ext uri="{FF2B5EF4-FFF2-40B4-BE49-F238E27FC236}">
                <a16:creationId xmlns:a16="http://schemas.microsoft.com/office/drawing/2014/main" id="{DAFBE498-3097-0246-BA42-6B5AA9F6312A}"/>
              </a:ext>
            </a:extLst>
          </p:cNvPr>
          <p:cNvSpPr txBox="1"/>
          <p:nvPr/>
        </p:nvSpPr>
        <p:spPr>
          <a:xfrm>
            <a:off x="4380256" y="4817249"/>
            <a:ext cx="1576043" cy="307777"/>
          </a:xfrm>
          <a:prstGeom prst="rect">
            <a:avLst/>
          </a:prstGeom>
          <a:noFill/>
        </p:spPr>
        <p:txBody>
          <a:bodyPr wrap="square" rtlCol="0">
            <a:spAutoFit/>
          </a:bodyPr>
          <a:lstStyle/>
          <a:p>
            <a:r>
              <a:rPr lang="en-US" sz="1400" dirty="0">
                <a:solidFill>
                  <a:schemeClr val="bg1"/>
                </a:solidFill>
              </a:rPr>
              <a:t>Planet Formation</a:t>
            </a:r>
            <a:endParaRPr lang="en-US" dirty="0">
              <a:solidFill>
                <a:schemeClr val="bg1"/>
              </a:solidFill>
            </a:endParaRPr>
          </a:p>
        </p:txBody>
      </p:sp>
      <p:sp>
        <p:nvSpPr>
          <p:cNvPr id="12" name="TextBox 11">
            <a:extLst>
              <a:ext uri="{FF2B5EF4-FFF2-40B4-BE49-F238E27FC236}">
                <a16:creationId xmlns:a16="http://schemas.microsoft.com/office/drawing/2014/main" id="{D04A710D-880F-C444-9316-E61C16035649}"/>
              </a:ext>
            </a:extLst>
          </p:cNvPr>
          <p:cNvSpPr txBox="1"/>
          <p:nvPr/>
        </p:nvSpPr>
        <p:spPr>
          <a:xfrm>
            <a:off x="2513003" y="3576751"/>
            <a:ext cx="1576043" cy="307777"/>
          </a:xfrm>
          <a:prstGeom prst="rect">
            <a:avLst/>
          </a:prstGeom>
          <a:noFill/>
        </p:spPr>
        <p:txBody>
          <a:bodyPr wrap="square" rtlCol="0">
            <a:spAutoFit/>
          </a:bodyPr>
          <a:lstStyle/>
          <a:p>
            <a:r>
              <a:rPr lang="en-US" sz="1400" dirty="0">
                <a:solidFill>
                  <a:schemeClr val="bg1"/>
                </a:solidFill>
              </a:rPr>
              <a:t>HST</a:t>
            </a:r>
            <a:endParaRPr lang="en-US" dirty="0">
              <a:solidFill>
                <a:schemeClr val="bg1"/>
              </a:solidFill>
            </a:endParaRPr>
          </a:p>
        </p:txBody>
      </p:sp>
      <p:sp>
        <p:nvSpPr>
          <p:cNvPr id="13" name="TextBox 12">
            <a:extLst>
              <a:ext uri="{FF2B5EF4-FFF2-40B4-BE49-F238E27FC236}">
                <a16:creationId xmlns:a16="http://schemas.microsoft.com/office/drawing/2014/main" id="{748DA0B3-7D70-574C-A60D-A295B15B1799}"/>
              </a:ext>
            </a:extLst>
          </p:cNvPr>
          <p:cNvSpPr txBox="1"/>
          <p:nvPr/>
        </p:nvSpPr>
        <p:spPr>
          <a:xfrm>
            <a:off x="4273550" y="3562693"/>
            <a:ext cx="1576043" cy="307777"/>
          </a:xfrm>
          <a:prstGeom prst="rect">
            <a:avLst/>
          </a:prstGeom>
          <a:noFill/>
        </p:spPr>
        <p:txBody>
          <a:bodyPr wrap="square" rtlCol="0">
            <a:spAutoFit/>
          </a:bodyPr>
          <a:lstStyle/>
          <a:p>
            <a:r>
              <a:rPr lang="en-US" sz="1400" dirty="0">
                <a:solidFill>
                  <a:schemeClr val="bg1"/>
                </a:solidFill>
              </a:rPr>
              <a:t>ALMA</a:t>
            </a:r>
            <a:endParaRPr lang="en-US" dirty="0">
              <a:solidFill>
                <a:schemeClr val="bg1"/>
              </a:solidFill>
            </a:endParaRPr>
          </a:p>
        </p:txBody>
      </p:sp>
    </p:spTree>
    <p:extLst>
      <p:ext uri="{BB962C8B-B14F-4D97-AF65-F5344CB8AC3E}">
        <p14:creationId xmlns:p14="http://schemas.microsoft.com/office/powerpoint/2010/main" val="3495719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0CCDEA-39CD-0044-9153-CE80B8DE92B8}"/>
              </a:ext>
            </a:extLst>
          </p:cNvPr>
          <p:cNvSpPr txBox="1"/>
          <p:nvPr/>
        </p:nvSpPr>
        <p:spPr>
          <a:xfrm>
            <a:off x="2875722" y="99391"/>
            <a:ext cx="6291470" cy="400110"/>
          </a:xfrm>
          <a:prstGeom prst="rect">
            <a:avLst/>
          </a:prstGeom>
          <a:noFill/>
        </p:spPr>
        <p:txBody>
          <a:bodyPr wrap="square" rtlCol="0">
            <a:spAutoFit/>
          </a:bodyPr>
          <a:lstStyle/>
          <a:p>
            <a:r>
              <a:rPr lang="en-US" sz="2000" b="1" dirty="0">
                <a:latin typeface="Gill Sans MT" panose="020B0502020104020203" pitchFamily="34" charset="0"/>
              </a:rPr>
              <a:t>Star and Planet Formation: seeing through the dust</a:t>
            </a:r>
          </a:p>
        </p:txBody>
      </p:sp>
      <p:sp>
        <p:nvSpPr>
          <p:cNvPr id="5" name="TextBox 4">
            <a:extLst>
              <a:ext uri="{FF2B5EF4-FFF2-40B4-BE49-F238E27FC236}">
                <a16:creationId xmlns:a16="http://schemas.microsoft.com/office/drawing/2014/main" id="{9407F8B1-7D94-1740-917C-E5600A6808F0}"/>
              </a:ext>
            </a:extLst>
          </p:cNvPr>
          <p:cNvSpPr txBox="1"/>
          <p:nvPr/>
        </p:nvSpPr>
        <p:spPr>
          <a:xfrm>
            <a:off x="1851992" y="499792"/>
            <a:ext cx="8358809" cy="127727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latin typeface="Gill Sans MT" panose="020B0502020104020203" pitchFamily="34" charset="0"/>
              </a:rPr>
              <a:t>VLA premier tool to study the earliest (~ 1 </a:t>
            </a:r>
            <a:r>
              <a:rPr lang="en-US" dirty="0" err="1">
                <a:latin typeface="Gill Sans MT" panose="020B0502020104020203" pitchFamily="34" charset="0"/>
              </a:rPr>
              <a:t>Myr</a:t>
            </a:r>
            <a:r>
              <a:rPr lang="en-US" dirty="0">
                <a:latin typeface="Gill Sans MT" panose="020B0502020104020203" pitchFamily="34" charset="0"/>
              </a:rPr>
              <a:t>), dust-obscured stages of star and planet formation, down to ~ few AU resolution</a:t>
            </a:r>
          </a:p>
          <a:p>
            <a:pPr marL="285750" indent="-285750">
              <a:spcBef>
                <a:spcPts val="600"/>
              </a:spcBef>
              <a:buFont typeface="Arial" panose="020B0604020202020204" pitchFamily="34" charset="0"/>
              <a:buChar char="•"/>
            </a:pPr>
            <a:r>
              <a:rPr lang="en-US" dirty="0">
                <a:latin typeface="Gill Sans MT" panose="020B0502020104020203" pitchFamily="34" charset="0"/>
              </a:rPr>
              <a:t>Reveals proto-stellar dusty disks with forming planets on Solar-system scales, stellar atmospheres, and molecular outflows in forming stars</a:t>
            </a:r>
          </a:p>
        </p:txBody>
      </p:sp>
      <p:sp>
        <p:nvSpPr>
          <p:cNvPr id="7" name="TextBox 6">
            <a:extLst>
              <a:ext uri="{FF2B5EF4-FFF2-40B4-BE49-F238E27FC236}">
                <a16:creationId xmlns:a16="http://schemas.microsoft.com/office/drawing/2014/main" id="{9D996862-3F86-B343-8804-A936A107A643}"/>
              </a:ext>
            </a:extLst>
          </p:cNvPr>
          <p:cNvSpPr txBox="1"/>
          <p:nvPr/>
        </p:nvSpPr>
        <p:spPr>
          <a:xfrm>
            <a:off x="1901924" y="5598366"/>
            <a:ext cx="8239066" cy="1077218"/>
          </a:xfrm>
          <a:prstGeom prst="rect">
            <a:avLst/>
          </a:prstGeom>
          <a:solidFill>
            <a:schemeClr val="bg1"/>
          </a:solidFill>
        </p:spPr>
        <p:txBody>
          <a:bodyPr wrap="square" rtlCol="0">
            <a:spAutoFit/>
          </a:bodyPr>
          <a:lstStyle/>
          <a:p>
            <a:r>
              <a:rPr lang="en-US" sz="1600" b="1" dirty="0">
                <a:latin typeface="Gill Sans MT" panose="020B0502020104020203" pitchFamily="34" charset="0"/>
              </a:rPr>
              <a:t>HL Tau:  </a:t>
            </a:r>
            <a:r>
              <a:rPr lang="en-US" sz="1600" dirty="0">
                <a:latin typeface="Gill Sans MT" panose="020B0502020104020203" pitchFamily="34" charset="0"/>
              </a:rPr>
              <a:t>archetype for a dusty disk surrounding a Solar mass proto-star with an age ~ 1 </a:t>
            </a:r>
            <a:r>
              <a:rPr lang="en-US" sz="1600" dirty="0" err="1">
                <a:latin typeface="Gill Sans MT" panose="020B0502020104020203" pitchFamily="34" charset="0"/>
              </a:rPr>
              <a:t>Myr</a:t>
            </a:r>
            <a:r>
              <a:rPr lang="en-US" sz="1600" dirty="0">
                <a:latin typeface="Gill Sans MT" panose="020B0502020104020203" pitchFamily="34" charset="0"/>
              </a:rPr>
              <a:t>.  The combined  JVLA and ALMA imaging at 40mas resolution have revolutionized our understanding of early planet formation, tracing the growth of dust grains into planetesimals, and the gaps and clumps that result from the influence of early planets on the disks themselves.</a:t>
            </a:r>
          </a:p>
        </p:txBody>
      </p:sp>
      <p:grpSp>
        <p:nvGrpSpPr>
          <p:cNvPr id="8" name="Group 7">
            <a:extLst>
              <a:ext uri="{FF2B5EF4-FFF2-40B4-BE49-F238E27FC236}">
                <a16:creationId xmlns:a16="http://schemas.microsoft.com/office/drawing/2014/main" id="{91366DB1-F859-FB4F-BB8E-22C0FD83348B}"/>
              </a:ext>
            </a:extLst>
          </p:cNvPr>
          <p:cNvGrpSpPr/>
          <p:nvPr/>
        </p:nvGrpSpPr>
        <p:grpSpPr>
          <a:xfrm>
            <a:off x="1253773" y="1964236"/>
            <a:ext cx="9355346" cy="3430976"/>
            <a:chOff x="-17401" y="3398134"/>
            <a:chExt cx="9244733" cy="3080662"/>
          </a:xfrm>
          <a:solidFill>
            <a:schemeClr val="bg1"/>
          </a:solidFill>
        </p:grpSpPr>
        <p:pic>
          <p:nvPicPr>
            <p:cNvPr id="9" name="Picture 8" descr="Screen Shot 2016-03-14 at 6.54.58 AM.png">
              <a:extLst>
                <a:ext uri="{FF2B5EF4-FFF2-40B4-BE49-F238E27FC236}">
                  <a16:creationId xmlns:a16="http://schemas.microsoft.com/office/drawing/2014/main" id="{C8DF7D9E-6F81-184F-B614-9F76852AC6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2572" y="3431145"/>
              <a:ext cx="2813436" cy="3024135"/>
            </a:xfrm>
            <a:prstGeom prst="rect">
              <a:avLst/>
            </a:prstGeom>
            <a:grpFill/>
          </p:spPr>
        </p:pic>
        <p:pic>
          <p:nvPicPr>
            <p:cNvPr id="10" name="Picture 9" descr="Screen Shot 2016-03-14 at 6.54.47 AM.png">
              <a:extLst>
                <a:ext uri="{FF2B5EF4-FFF2-40B4-BE49-F238E27FC236}">
                  <a16:creationId xmlns:a16="http://schemas.microsoft.com/office/drawing/2014/main" id="{88D25696-7D09-1B4B-8232-872C8201D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1" y="3398134"/>
              <a:ext cx="3001043" cy="3080662"/>
            </a:xfrm>
            <a:prstGeom prst="rect">
              <a:avLst/>
            </a:prstGeom>
            <a:grpFill/>
          </p:spPr>
        </p:pic>
        <p:pic>
          <p:nvPicPr>
            <p:cNvPr id="11" name="Picture 10" descr="Screen Shot 2016-03-14 at 6.55.24 AM.png">
              <a:extLst>
                <a:ext uri="{FF2B5EF4-FFF2-40B4-BE49-F238E27FC236}">
                  <a16:creationId xmlns:a16="http://schemas.microsoft.com/office/drawing/2014/main" id="{5C1966F0-6211-BD41-8B23-35C467F38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9950" y="3540312"/>
              <a:ext cx="3577382" cy="2786708"/>
            </a:xfrm>
            <a:prstGeom prst="rect">
              <a:avLst/>
            </a:prstGeom>
            <a:grpFill/>
          </p:spPr>
        </p:pic>
        <p:cxnSp>
          <p:nvCxnSpPr>
            <p:cNvPr id="12" name="Straight Connector 11">
              <a:extLst>
                <a:ext uri="{FF2B5EF4-FFF2-40B4-BE49-F238E27FC236}">
                  <a16:creationId xmlns:a16="http://schemas.microsoft.com/office/drawing/2014/main" id="{DE27CB0B-45F2-CF4D-95C1-10E7B463FABF}"/>
                </a:ext>
              </a:extLst>
            </p:cNvPr>
            <p:cNvCxnSpPr/>
            <p:nvPr/>
          </p:nvCxnSpPr>
          <p:spPr>
            <a:xfrm flipV="1">
              <a:off x="1904939" y="3762640"/>
              <a:ext cx="1175888" cy="740770"/>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5402E60-25B9-7642-8219-9DFD55492570}"/>
                </a:ext>
              </a:extLst>
            </p:cNvPr>
            <p:cNvCxnSpPr/>
            <p:nvPr/>
          </p:nvCxnSpPr>
          <p:spPr>
            <a:xfrm>
              <a:off x="1728556" y="5420554"/>
              <a:ext cx="1352271" cy="787803"/>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5CCFD6C-981B-C64F-BD1E-C302CE807FA9}"/>
                </a:ext>
              </a:extLst>
            </p:cNvPr>
            <p:cNvCxnSpPr>
              <a:cxnSpLocks/>
            </p:cNvCxnSpPr>
            <p:nvPr/>
          </p:nvCxnSpPr>
          <p:spPr>
            <a:xfrm flipV="1">
              <a:off x="4409581" y="3667081"/>
              <a:ext cx="1337554" cy="824572"/>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B512F02-33AB-A84D-9391-5C43C83BE4D4}"/>
                </a:ext>
              </a:extLst>
            </p:cNvPr>
            <p:cNvCxnSpPr>
              <a:cxnSpLocks/>
            </p:cNvCxnSpPr>
            <p:nvPr/>
          </p:nvCxnSpPr>
          <p:spPr>
            <a:xfrm>
              <a:off x="4209679" y="5455824"/>
              <a:ext cx="1537456" cy="871195"/>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2BBD6D71-A573-194B-A36C-04F9793D2C72}"/>
              </a:ext>
            </a:extLst>
          </p:cNvPr>
          <p:cNvPicPr>
            <a:picLocks noChangeAspect="1"/>
          </p:cNvPicPr>
          <p:nvPr/>
        </p:nvPicPr>
        <p:blipFill>
          <a:blip r:embed="rId5"/>
          <a:stretch>
            <a:fillRect/>
          </a:stretch>
        </p:blipFill>
        <p:spPr>
          <a:xfrm>
            <a:off x="7777880" y="4061520"/>
            <a:ext cx="423205" cy="240973"/>
          </a:xfrm>
          <a:prstGeom prst="rect">
            <a:avLst/>
          </a:prstGeom>
        </p:spPr>
      </p:pic>
    </p:spTree>
    <p:extLst>
      <p:ext uri="{BB962C8B-B14F-4D97-AF65-F5344CB8AC3E}">
        <p14:creationId xmlns:p14="http://schemas.microsoft.com/office/powerpoint/2010/main" val="358742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61708E-9553-244D-81E6-BE02BE61E829}"/>
              </a:ext>
            </a:extLst>
          </p:cNvPr>
          <p:cNvSpPr txBox="1"/>
          <p:nvPr/>
        </p:nvSpPr>
        <p:spPr>
          <a:xfrm>
            <a:off x="119031" y="184544"/>
            <a:ext cx="6348846" cy="400110"/>
          </a:xfrm>
          <a:prstGeom prst="rect">
            <a:avLst/>
          </a:prstGeom>
          <a:noFill/>
        </p:spPr>
        <p:txBody>
          <a:bodyPr wrap="square" rtlCol="0">
            <a:spAutoFit/>
          </a:bodyPr>
          <a:lstStyle/>
          <a:p>
            <a:r>
              <a:rPr lang="en-US" sz="2000" b="1" dirty="0">
                <a:latin typeface="Gill Sans MT" panose="020B0502020104020203" pitchFamily="34" charset="0"/>
              </a:rPr>
              <a:t>Planetary Science: versatile usage</a:t>
            </a:r>
          </a:p>
        </p:txBody>
      </p:sp>
      <p:sp>
        <p:nvSpPr>
          <p:cNvPr id="5" name="TextBox 4">
            <a:extLst>
              <a:ext uri="{FF2B5EF4-FFF2-40B4-BE49-F238E27FC236}">
                <a16:creationId xmlns:a16="http://schemas.microsoft.com/office/drawing/2014/main" id="{3F70AA6F-20C8-604E-9326-D5020AF651C9}"/>
              </a:ext>
            </a:extLst>
          </p:cNvPr>
          <p:cNvSpPr txBox="1"/>
          <p:nvPr/>
        </p:nvSpPr>
        <p:spPr>
          <a:xfrm>
            <a:off x="-31608" y="719173"/>
            <a:ext cx="4906256" cy="2539157"/>
          </a:xfrm>
          <a:prstGeom prst="rect">
            <a:avLst/>
          </a:prstGeom>
          <a:solidFill>
            <a:schemeClr val="bg1"/>
          </a:solidFill>
        </p:spPr>
        <p:txBody>
          <a:bodyPr wrap="square" rtlCol="0">
            <a:spAutoFit/>
          </a:bodyPr>
          <a:lstStyle/>
          <a:p>
            <a:pPr marL="742950" lvl="1" indent="-285750">
              <a:spcBef>
                <a:spcPts val="600"/>
              </a:spcBef>
              <a:buFont typeface="Wingdings" pitchFamily="2" charset="2"/>
              <a:buChar char="Ø"/>
            </a:pPr>
            <a:r>
              <a:rPr lang="en-US" dirty="0">
                <a:latin typeface="Gill Sans MT" panose="020B0502020104020203" pitchFamily="34" charset="0"/>
              </a:rPr>
              <a:t>Ice on Mercury: 8GHz </a:t>
            </a:r>
            <a:r>
              <a:rPr lang="en-US" i="1" dirty="0">
                <a:latin typeface="Gill Sans MT" panose="020B0502020104020203" pitchFamily="34" charset="0"/>
              </a:rPr>
              <a:t>radar</a:t>
            </a:r>
          </a:p>
          <a:p>
            <a:pPr marL="742950" lvl="1" indent="-285750">
              <a:spcBef>
                <a:spcPts val="600"/>
              </a:spcBef>
              <a:buFont typeface="Wingdings" pitchFamily="2" charset="2"/>
              <a:buChar char="Ø"/>
            </a:pPr>
            <a:r>
              <a:rPr lang="en-US" dirty="0">
                <a:latin typeface="Gill Sans MT" panose="020B0502020104020203" pitchFamily="34" charset="0"/>
              </a:rPr>
              <a:t>Ammonia on Jupiter: seeing deep into the Jovian atmosphere </a:t>
            </a:r>
            <a:r>
              <a:rPr lang="en-US" i="1" dirty="0">
                <a:latin typeface="Gill Sans MT" panose="020B0502020104020203" pitchFamily="34" charset="0"/>
              </a:rPr>
              <a:t>deep imaging</a:t>
            </a:r>
          </a:p>
          <a:p>
            <a:pPr marL="742950" lvl="1" indent="-285750">
              <a:spcBef>
                <a:spcPts val="600"/>
              </a:spcBef>
              <a:buFont typeface="Wingdings" pitchFamily="2" charset="2"/>
              <a:buChar char="Ø"/>
            </a:pPr>
            <a:r>
              <a:rPr lang="en-US" dirty="0">
                <a:latin typeface="Gill Sans MT" panose="020B0502020104020203" pitchFamily="34" charset="0"/>
              </a:rPr>
              <a:t>Voyager Neptune Fly-by: high through-put </a:t>
            </a:r>
            <a:r>
              <a:rPr lang="en-US" i="1" dirty="0">
                <a:latin typeface="Gill Sans MT" panose="020B0502020104020203" pitchFamily="34" charset="0"/>
              </a:rPr>
              <a:t>telemetry</a:t>
            </a:r>
            <a:r>
              <a:rPr lang="en-US" dirty="0">
                <a:latin typeface="Gill Sans MT" panose="020B0502020104020203" pitchFamily="34" charset="0"/>
              </a:rPr>
              <a:t> </a:t>
            </a:r>
          </a:p>
          <a:p>
            <a:pPr marL="742950" lvl="1" indent="-285750">
              <a:spcBef>
                <a:spcPts val="600"/>
              </a:spcBef>
              <a:buFont typeface="Wingdings" pitchFamily="2" charset="2"/>
              <a:buChar char="Ø"/>
            </a:pPr>
            <a:r>
              <a:rPr lang="en-US" dirty="0">
                <a:latin typeface="Gill Sans MT" panose="020B0502020104020203" pitchFamily="34" charset="0"/>
              </a:rPr>
              <a:t>Imaging solar flares: explosive particle acceleration and origin of space weather 50</a:t>
            </a:r>
            <a:r>
              <a:rPr lang="en-US" i="1" dirty="0">
                <a:latin typeface="Gill Sans MT" panose="020B0502020104020203" pitchFamily="34" charset="0"/>
              </a:rPr>
              <a:t>millisecond imaging </a:t>
            </a:r>
          </a:p>
        </p:txBody>
      </p:sp>
      <p:grpSp>
        <p:nvGrpSpPr>
          <p:cNvPr id="10" name="Group 9">
            <a:extLst>
              <a:ext uri="{FF2B5EF4-FFF2-40B4-BE49-F238E27FC236}">
                <a16:creationId xmlns:a16="http://schemas.microsoft.com/office/drawing/2014/main" id="{F891C711-45DA-244B-A4C3-2E929D646FEC}"/>
              </a:ext>
            </a:extLst>
          </p:cNvPr>
          <p:cNvGrpSpPr/>
          <p:nvPr/>
        </p:nvGrpSpPr>
        <p:grpSpPr>
          <a:xfrm>
            <a:off x="8419899" y="196027"/>
            <a:ext cx="3027463" cy="2657983"/>
            <a:chOff x="6016335" y="1808019"/>
            <a:chExt cx="2493819" cy="2473037"/>
          </a:xfrm>
        </p:grpSpPr>
        <p:pic>
          <p:nvPicPr>
            <p:cNvPr id="7" name="Picture 6">
              <a:extLst>
                <a:ext uri="{FF2B5EF4-FFF2-40B4-BE49-F238E27FC236}">
                  <a16:creationId xmlns:a16="http://schemas.microsoft.com/office/drawing/2014/main" id="{B093ABFE-6350-684C-8D49-C22A231ADD16}"/>
                </a:ext>
              </a:extLst>
            </p:cNvPr>
            <p:cNvPicPr>
              <a:picLocks noChangeAspect="1"/>
            </p:cNvPicPr>
            <p:nvPr/>
          </p:nvPicPr>
          <p:blipFill>
            <a:blip r:embed="rId2"/>
            <a:stretch>
              <a:fillRect/>
            </a:stretch>
          </p:blipFill>
          <p:spPr>
            <a:xfrm>
              <a:off x="6016335" y="1839192"/>
              <a:ext cx="2493819" cy="2441864"/>
            </a:xfrm>
            <a:prstGeom prst="rect">
              <a:avLst/>
            </a:prstGeom>
          </p:spPr>
        </p:pic>
        <p:sp>
          <p:nvSpPr>
            <p:cNvPr id="8" name="TextBox 7">
              <a:extLst>
                <a:ext uri="{FF2B5EF4-FFF2-40B4-BE49-F238E27FC236}">
                  <a16:creationId xmlns:a16="http://schemas.microsoft.com/office/drawing/2014/main" id="{CE6F5DA1-7DF6-7249-AFA2-5B9803F4963D}"/>
                </a:ext>
              </a:extLst>
            </p:cNvPr>
            <p:cNvSpPr txBox="1"/>
            <p:nvPr/>
          </p:nvSpPr>
          <p:spPr>
            <a:xfrm>
              <a:off x="6047509" y="1808019"/>
              <a:ext cx="1537854" cy="397240"/>
            </a:xfrm>
            <a:prstGeom prst="rect">
              <a:avLst/>
            </a:prstGeom>
            <a:noFill/>
          </p:spPr>
          <p:txBody>
            <a:bodyPr wrap="square" rtlCol="0">
              <a:spAutoFit/>
            </a:bodyPr>
            <a:lstStyle/>
            <a:p>
              <a:r>
                <a:rPr lang="en-US" sz="1600" dirty="0">
                  <a:solidFill>
                    <a:schemeClr val="bg1"/>
                  </a:solidFill>
                  <a:latin typeface="Gill Sans MT" panose="020B0502020104020203" pitchFamily="34" charset="0"/>
                </a:rPr>
                <a:t>VLA Ammonia </a:t>
              </a:r>
            </a:p>
          </p:txBody>
        </p:sp>
        <p:sp>
          <p:nvSpPr>
            <p:cNvPr id="9" name="TextBox 8">
              <a:extLst>
                <a:ext uri="{FF2B5EF4-FFF2-40B4-BE49-F238E27FC236}">
                  <a16:creationId xmlns:a16="http://schemas.microsoft.com/office/drawing/2014/main" id="{955E7B4D-6689-6940-A07A-23FF7118B57D}"/>
                </a:ext>
              </a:extLst>
            </p:cNvPr>
            <p:cNvSpPr txBox="1"/>
            <p:nvPr/>
          </p:nvSpPr>
          <p:spPr>
            <a:xfrm>
              <a:off x="6016335" y="3080452"/>
              <a:ext cx="1537854" cy="397240"/>
            </a:xfrm>
            <a:prstGeom prst="rect">
              <a:avLst/>
            </a:prstGeom>
            <a:noFill/>
          </p:spPr>
          <p:txBody>
            <a:bodyPr wrap="square" rtlCol="0">
              <a:spAutoFit/>
            </a:bodyPr>
            <a:lstStyle/>
            <a:p>
              <a:r>
                <a:rPr lang="en-US" sz="1600" dirty="0">
                  <a:solidFill>
                    <a:schemeClr val="bg1"/>
                  </a:solidFill>
                  <a:latin typeface="Gill Sans MT" panose="020B0502020104020203" pitchFamily="34" charset="0"/>
                </a:rPr>
                <a:t>HST </a:t>
              </a:r>
            </a:p>
          </p:txBody>
        </p:sp>
      </p:grpSp>
      <p:pic>
        <p:nvPicPr>
          <p:cNvPr id="3" name="Picture 2">
            <a:extLst>
              <a:ext uri="{FF2B5EF4-FFF2-40B4-BE49-F238E27FC236}">
                <a16:creationId xmlns:a16="http://schemas.microsoft.com/office/drawing/2014/main" id="{318B9877-273F-1D43-A027-EA0ABC16C5EB}"/>
              </a:ext>
            </a:extLst>
          </p:cNvPr>
          <p:cNvPicPr>
            <a:picLocks noChangeAspect="1"/>
          </p:cNvPicPr>
          <p:nvPr/>
        </p:nvPicPr>
        <p:blipFill>
          <a:blip r:embed="rId3"/>
          <a:stretch>
            <a:fillRect/>
          </a:stretch>
        </p:blipFill>
        <p:spPr>
          <a:xfrm>
            <a:off x="5160962" y="184544"/>
            <a:ext cx="2741834" cy="2741834"/>
          </a:xfrm>
          <a:prstGeom prst="rect">
            <a:avLst/>
          </a:prstGeom>
        </p:spPr>
      </p:pic>
      <p:pic>
        <p:nvPicPr>
          <p:cNvPr id="11" name="Picture 10">
            <a:extLst>
              <a:ext uri="{FF2B5EF4-FFF2-40B4-BE49-F238E27FC236}">
                <a16:creationId xmlns:a16="http://schemas.microsoft.com/office/drawing/2014/main" id="{145E506A-BC4B-DC45-BA2A-2530CDB0DBEC}"/>
              </a:ext>
            </a:extLst>
          </p:cNvPr>
          <p:cNvPicPr>
            <a:picLocks noChangeAspect="1"/>
          </p:cNvPicPr>
          <p:nvPr/>
        </p:nvPicPr>
        <p:blipFill>
          <a:blip r:embed="rId4"/>
          <a:stretch>
            <a:fillRect/>
          </a:stretch>
        </p:blipFill>
        <p:spPr>
          <a:xfrm>
            <a:off x="5393802" y="3218805"/>
            <a:ext cx="5459392" cy="3412120"/>
          </a:xfrm>
          <a:prstGeom prst="rect">
            <a:avLst/>
          </a:prstGeom>
        </p:spPr>
      </p:pic>
      <p:pic>
        <p:nvPicPr>
          <p:cNvPr id="19" name="Picture 18">
            <a:extLst>
              <a:ext uri="{FF2B5EF4-FFF2-40B4-BE49-F238E27FC236}">
                <a16:creationId xmlns:a16="http://schemas.microsoft.com/office/drawing/2014/main" id="{83521C0F-C7C5-ED46-82D6-B448F639BF72}"/>
              </a:ext>
            </a:extLst>
          </p:cNvPr>
          <p:cNvPicPr>
            <a:picLocks noChangeAspect="1"/>
          </p:cNvPicPr>
          <p:nvPr/>
        </p:nvPicPr>
        <p:blipFill>
          <a:blip r:embed="rId5"/>
          <a:stretch>
            <a:fillRect/>
          </a:stretch>
        </p:blipFill>
        <p:spPr>
          <a:xfrm>
            <a:off x="723709" y="3332390"/>
            <a:ext cx="3691772" cy="2768828"/>
          </a:xfrm>
          <a:prstGeom prst="rect">
            <a:avLst/>
          </a:prstGeom>
        </p:spPr>
      </p:pic>
      <p:sp>
        <p:nvSpPr>
          <p:cNvPr id="20" name="TextBox 19">
            <a:extLst>
              <a:ext uri="{FF2B5EF4-FFF2-40B4-BE49-F238E27FC236}">
                <a16:creationId xmlns:a16="http://schemas.microsoft.com/office/drawing/2014/main" id="{691379D6-EB7B-C245-93B1-6FD6C3022C3F}"/>
              </a:ext>
            </a:extLst>
          </p:cNvPr>
          <p:cNvSpPr txBox="1"/>
          <p:nvPr/>
        </p:nvSpPr>
        <p:spPr>
          <a:xfrm>
            <a:off x="5293319" y="232916"/>
            <a:ext cx="2164465" cy="646331"/>
          </a:xfrm>
          <a:prstGeom prst="rect">
            <a:avLst/>
          </a:prstGeom>
          <a:noFill/>
        </p:spPr>
        <p:txBody>
          <a:bodyPr wrap="square" rtlCol="0">
            <a:spAutoFit/>
          </a:bodyPr>
          <a:lstStyle/>
          <a:p>
            <a:r>
              <a:rPr lang="en-US" dirty="0">
                <a:solidFill>
                  <a:schemeClr val="bg1"/>
                </a:solidFill>
              </a:rPr>
              <a:t>Water Ice Poles Mercury -180 C!</a:t>
            </a:r>
          </a:p>
        </p:txBody>
      </p:sp>
      <p:cxnSp>
        <p:nvCxnSpPr>
          <p:cNvPr id="22" name="Straight Arrow Connector 21">
            <a:extLst>
              <a:ext uri="{FF2B5EF4-FFF2-40B4-BE49-F238E27FC236}">
                <a16:creationId xmlns:a16="http://schemas.microsoft.com/office/drawing/2014/main" id="{4B664F33-2883-A347-9E05-8A9418D34F11}"/>
              </a:ext>
            </a:extLst>
          </p:cNvPr>
          <p:cNvCxnSpPr>
            <a:cxnSpLocks/>
          </p:cNvCxnSpPr>
          <p:nvPr/>
        </p:nvCxnSpPr>
        <p:spPr>
          <a:xfrm>
            <a:off x="6308203" y="877081"/>
            <a:ext cx="159674" cy="16464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080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2378" y="75971"/>
            <a:ext cx="8454781" cy="461665"/>
          </a:xfrm>
          <a:prstGeom prst="rect">
            <a:avLst/>
          </a:prstGeom>
          <a:noFill/>
        </p:spPr>
        <p:txBody>
          <a:bodyPr wrap="square" rtlCol="0">
            <a:spAutoFit/>
          </a:bodyPr>
          <a:lstStyle/>
          <a:p>
            <a:pPr algn="ctr"/>
            <a:r>
              <a:rPr lang="en-US" sz="2400" b="1" dirty="0">
                <a:latin typeface="Times New Roman"/>
                <a:cs typeface="Times New Roman"/>
              </a:rPr>
              <a:t>Exo-planet space weather: impact on the development of life</a:t>
            </a:r>
          </a:p>
        </p:txBody>
      </p:sp>
      <p:grpSp>
        <p:nvGrpSpPr>
          <p:cNvPr id="16" name="Group 15">
            <a:extLst>
              <a:ext uri="{FF2B5EF4-FFF2-40B4-BE49-F238E27FC236}">
                <a16:creationId xmlns:a16="http://schemas.microsoft.com/office/drawing/2014/main" id="{CFDFD111-CEA0-7B4B-9A47-C0FA667767AC}"/>
              </a:ext>
            </a:extLst>
          </p:cNvPr>
          <p:cNvGrpSpPr/>
          <p:nvPr/>
        </p:nvGrpSpPr>
        <p:grpSpPr>
          <a:xfrm>
            <a:off x="8122606" y="3321933"/>
            <a:ext cx="2797018" cy="3429531"/>
            <a:chOff x="7558489" y="3762587"/>
            <a:chExt cx="2488629" cy="2972517"/>
          </a:xfrm>
        </p:grpSpPr>
        <p:pic>
          <p:nvPicPr>
            <p:cNvPr id="3" name="Picture 2" descr="BrownDwarfAurora_nra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8489" y="3762587"/>
              <a:ext cx="2488629" cy="2972517"/>
            </a:xfrm>
            <a:prstGeom prst="rect">
              <a:avLst/>
            </a:prstGeom>
          </p:spPr>
        </p:pic>
        <p:sp>
          <p:nvSpPr>
            <p:cNvPr id="9" name="TextBox 8"/>
            <p:cNvSpPr txBox="1"/>
            <p:nvPr/>
          </p:nvSpPr>
          <p:spPr>
            <a:xfrm>
              <a:off x="8079433" y="6221260"/>
              <a:ext cx="1797047" cy="307777"/>
            </a:xfrm>
            <a:prstGeom prst="rect">
              <a:avLst/>
            </a:prstGeom>
            <a:noFill/>
          </p:spPr>
          <p:txBody>
            <a:bodyPr wrap="square" rtlCol="0">
              <a:spAutoFit/>
            </a:bodyPr>
            <a:lstStyle/>
            <a:p>
              <a:pPr algn="r"/>
              <a:r>
                <a:rPr lang="en-US" sz="1400" dirty="0" err="1">
                  <a:solidFill>
                    <a:srgbClr val="FFFFFF"/>
                  </a:solidFill>
                </a:rPr>
                <a:t>Hallinan</a:t>
              </a:r>
              <a:r>
                <a:rPr lang="en-US" sz="1400" dirty="0"/>
                <a:t>)</a:t>
              </a:r>
            </a:p>
          </p:txBody>
        </p:sp>
        <p:sp>
          <p:nvSpPr>
            <p:cNvPr id="5" name="TextBox 4"/>
            <p:cNvSpPr txBox="1"/>
            <p:nvPr/>
          </p:nvSpPr>
          <p:spPr>
            <a:xfrm>
              <a:off x="7671608" y="3906085"/>
              <a:ext cx="2262390" cy="523220"/>
            </a:xfrm>
            <a:prstGeom prst="rect">
              <a:avLst/>
            </a:prstGeom>
            <a:noFill/>
          </p:spPr>
          <p:txBody>
            <a:bodyPr wrap="square" rtlCol="0">
              <a:spAutoFit/>
            </a:bodyPr>
            <a:lstStyle/>
            <a:p>
              <a:r>
                <a:rPr lang="en-US" sz="1400">
                  <a:solidFill>
                    <a:schemeClr val="bg1"/>
                  </a:solidFill>
                  <a:latin typeface="Times New Roman"/>
                  <a:cs typeface="Times New Roman"/>
                </a:rPr>
                <a:t>M-dwarf cyclotron </a:t>
              </a:r>
              <a:r>
                <a:rPr lang="en-US" sz="1400" dirty="0">
                  <a:solidFill>
                    <a:schemeClr val="bg1"/>
                  </a:solidFill>
                  <a:latin typeface="Times New Roman"/>
                  <a:cs typeface="Times New Roman"/>
                </a:rPr>
                <a:t>emission, w. B ~ 2000G! </a:t>
              </a:r>
              <a:endParaRPr lang="en-US" sz="1400" dirty="0">
                <a:solidFill>
                  <a:schemeClr val="bg1"/>
                </a:solidFill>
              </a:endParaRPr>
            </a:p>
          </p:txBody>
        </p:sp>
      </p:grpSp>
      <p:grpSp>
        <p:nvGrpSpPr>
          <p:cNvPr id="15" name="Group 14">
            <a:extLst>
              <a:ext uri="{FF2B5EF4-FFF2-40B4-BE49-F238E27FC236}">
                <a16:creationId xmlns:a16="http://schemas.microsoft.com/office/drawing/2014/main" id="{117ED7E9-C96F-B949-9443-9929F412955B}"/>
              </a:ext>
            </a:extLst>
          </p:cNvPr>
          <p:cNvGrpSpPr/>
          <p:nvPr/>
        </p:nvGrpSpPr>
        <p:grpSpPr>
          <a:xfrm>
            <a:off x="6694714" y="647876"/>
            <a:ext cx="5714194" cy="2674057"/>
            <a:chOff x="1674430" y="968481"/>
            <a:chExt cx="4553845" cy="2304356"/>
          </a:xfrm>
        </p:grpSpPr>
        <p:pic>
          <p:nvPicPr>
            <p:cNvPr id="4" name="Picture 3" descr="Screen Shot 2015-05-14 at 3.32.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430" y="968481"/>
              <a:ext cx="4354728" cy="2280753"/>
            </a:xfrm>
            <a:prstGeom prst="rect">
              <a:avLst/>
            </a:prstGeom>
          </p:spPr>
        </p:pic>
        <p:sp>
          <p:nvSpPr>
            <p:cNvPr id="10" name="TextBox 9"/>
            <p:cNvSpPr txBox="1"/>
            <p:nvPr/>
          </p:nvSpPr>
          <p:spPr>
            <a:xfrm>
              <a:off x="3331779" y="2903505"/>
              <a:ext cx="2896496" cy="369332"/>
            </a:xfrm>
            <a:prstGeom prst="rect">
              <a:avLst/>
            </a:prstGeom>
            <a:noFill/>
          </p:spPr>
          <p:txBody>
            <a:bodyPr wrap="square" rtlCol="0">
              <a:spAutoFit/>
            </a:bodyPr>
            <a:lstStyle/>
            <a:p>
              <a:pPr marL="0" lvl="1"/>
              <a:r>
                <a:rPr lang="en-US" dirty="0">
                  <a:solidFill>
                    <a:schemeClr val="bg1"/>
                  </a:solidFill>
                  <a:latin typeface="Times New Roman"/>
                  <a:cs typeface="Times New Roman"/>
                </a:rPr>
                <a:t>M-dwarf flares ~ 10</a:t>
              </a:r>
              <a:r>
                <a:rPr lang="en-US" baseline="30000" dirty="0">
                  <a:solidFill>
                    <a:schemeClr val="bg1"/>
                  </a:solidFill>
                  <a:latin typeface="Times New Roman"/>
                  <a:cs typeface="Times New Roman"/>
                </a:rPr>
                <a:t>4</a:t>
              </a:r>
              <a:r>
                <a:rPr lang="en-US" dirty="0">
                  <a:solidFill>
                    <a:schemeClr val="bg1"/>
                  </a:solidFill>
                  <a:latin typeface="Times New Roman"/>
                  <a:cs typeface="Times New Roman"/>
                </a:rPr>
                <a:t> x Sun!</a:t>
              </a:r>
            </a:p>
          </p:txBody>
        </p:sp>
      </p:grpSp>
      <p:sp>
        <p:nvSpPr>
          <p:cNvPr id="8" name="TextBox 7"/>
          <p:cNvSpPr txBox="1"/>
          <p:nvPr/>
        </p:nvSpPr>
        <p:spPr>
          <a:xfrm>
            <a:off x="308402" y="647876"/>
            <a:ext cx="6343570" cy="2323713"/>
          </a:xfrm>
          <a:prstGeom prst="rect">
            <a:avLst/>
          </a:prstGeom>
          <a:noFill/>
        </p:spPr>
        <p:txBody>
          <a:bodyPr wrap="square" rtlCol="0">
            <a:spAutoFit/>
          </a:bodyPr>
          <a:lstStyle/>
          <a:p>
            <a:pPr marL="342900" lvl="1" indent="-342900">
              <a:spcBef>
                <a:spcPts val="600"/>
              </a:spcBef>
              <a:buFont typeface="Arial" charset="0"/>
              <a:buChar char="•"/>
            </a:pPr>
            <a:r>
              <a:rPr lang="en-US" sz="2000" dirty="0">
                <a:latin typeface="Times New Roman"/>
                <a:cs typeface="Times New Roman"/>
              </a:rPr>
              <a:t>M-Dwarfs: most likely to host habitable planets, but very active (strong winds and flares) </a:t>
            </a:r>
            <a:endParaRPr lang="en-US" sz="2800" dirty="0">
              <a:latin typeface="Times New Roman"/>
              <a:cs typeface="Times New Roman"/>
            </a:endParaRPr>
          </a:p>
          <a:p>
            <a:pPr marL="742950" lvl="2" indent="-285750">
              <a:spcBef>
                <a:spcPts val="600"/>
              </a:spcBef>
              <a:buFont typeface="Wingdings" charset="2"/>
              <a:buChar char="Ø"/>
            </a:pPr>
            <a:r>
              <a:rPr lang="en-US" dirty="0">
                <a:latin typeface="Times New Roman"/>
                <a:cs typeface="Times New Roman"/>
              </a:rPr>
              <a:t>VLA discovered cyclotron maser emission from M-dwarf = </a:t>
            </a:r>
            <a:r>
              <a:rPr lang="en-US" dirty="0" err="1">
                <a:latin typeface="Times New Roman"/>
                <a:cs typeface="Times New Roman"/>
              </a:rPr>
              <a:t>exo</a:t>
            </a:r>
            <a:r>
              <a:rPr lang="en-US" dirty="0">
                <a:latin typeface="Times New Roman"/>
                <a:cs typeface="Times New Roman"/>
              </a:rPr>
              <a:t>-aurora!</a:t>
            </a:r>
          </a:p>
          <a:p>
            <a:pPr marL="742950" lvl="2" indent="-285750">
              <a:spcBef>
                <a:spcPts val="600"/>
              </a:spcBef>
              <a:buFont typeface="Wingdings" charset="2"/>
              <a:buChar char="Ø"/>
            </a:pPr>
            <a:r>
              <a:rPr lang="en-US" dirty="0">
                <a:latin typeface="Times New Roman"/>
                <a:cs typeface="Times New Roman"/>
              </a:rPr>
              <a:t>Wind –  planet interaction =&gt; evaporation of atmospheres</a:t>
            </a:r>
          </a:p>
          <a:p>
            <a:pPr marL="742950" lvl="2" indent="-285750">
              <a:spcBef>
                <a:spcPts val="600"/>
              </a:spcBef>
              <a:buFont typeface="Wingdings" charset="2"/>
              <a:buChar char="Ø"/>
            </a:pPr>
            <a:r>
              <a:rPr lang="en-US" dirty="0">
                <a:latin typeface="Times New Roman"/>
                <a:cs typeface="Times New Roman"/>
              </a:rPr>
              <a:t>Non-thermal flares and aurorae: Star-planet </a:t>
            </a:r>
            <a:r>
              <a:rPr lang="en-US" dirty="0" err="1">
                <a:latin typeface="Times New Roman"/>
                <a:cs typeface="Times New Roman"/>
              </a:rPr>
              <a:t>magnetospheric</a:t>
            </a:r>
            <a:r>
              <a:rPr lang="en-US" dirty="0">
                <a:latin typeface="Times New Roman"/>
                <a:cs typeface="Times New Roman"/>
              </a:rPr>
              <a:t> interactions</a:t>
            </a:r>
          </a:p>
        </p:txBody>
      </p:sp>
      <p:grpSp>
        <p:nvGrpSpPr>
          <p:cNvPr id="6" name="Group 5">
            <a:extLst>
              <a:ext uri="{FF2B5EF4-FFF2-40B4-BE49-F238E27FC236}">
                <a16:creationId xmlns:a16="http://schemas.microsoft.com/office/drawing/2014/main" id="{0008F9F0-ADE8-3D45-AEA0-47A251520A53}"/>
              </a:ext>
            </a:extLst>
          </p:cNvPr>
          <p:cNvGrpSpPr/>
          <p:nvPr/>
        </p:nvGrpSpPr>
        <p:grpSpPr>
          <a:xfrm>
            <a:off x="1284366" y="3826413"/>
            <a:ext cx="5210302" cy="2853261"/>
            <a:chOff x="1775020" y="3912243"/>
            <a:chExt cx="5210302" cy="2853261"/>
          </a:xfrm>
        </p:grpSpPr>
        <p:pic>
          <p:nvPicPr>
            <p:cNvPr id="18" name="Picture 17">
              <a:extLst>
                <a:ext uri="{FF2B5EF4-FFF2-40B4-BE49-F238E27FC236}">
                  <a16:creationId xmlns:a16="http://schemas.microsoft.com/office/drawing/2014/main" id="{A9DE9EA2-DE01-A544-9AFC-D6E52A980D59}"/>
                </a:ext>
              </a:extLst>
            </p:cNvPr>
            <p:cNvPicPr>
              <a:picLocks noChangeAspect="1"/>
            </p:cNvPicPr>
            <p:nvPr/>
          </p:nvPicPr>
          <p:blipFill>
            <a:blip r:embed="rId4"/>
            <a:stretch>
              <a:fillRect/>
            </a:stretch>
          </p:blipFill>
          <p:spPr>
            <a:xfrm>
              <a:off x="1775020" y="3912243"/>
              <a:ext cx="5210302" cy="2853261"/>
            </a:xfrm>
            <a:prstGeom prst="rect">
              <a:avLst/>
            </a:prstGeom>
          </p:spPr>
        </p:pic>
        <p:cxnSp>
          <p:nvCxnSpPr>
            <p:cNvPr id="7" name="Straight Arrow Connector 6">
              <a:extLst>
                <a:ext uri="{FF2B5EF4-FFF2-40B4-BE49-F238E27FC236}">
                  <a16:creationId xmlns:a16="http://schemas.microsoft.com/office/drawing/2014/main" id="{7E015812-37A1-ED4D-ACCB-972693FD84F1}"/>
                </a:ext>
              </a:extLst>
            </p:cNvPr>
            <p:cNvCxnSpPr/>
            <p:nvPr/>
          </p:nvCxnSpPr>
          <p:spPr>
            <a:xfrm>
              <a:off x="3402958" y="4826643"/>
              <a:ext cx="185195" cy="2893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6F3261D-DDCA-9447-8FDB-8F0AFBF23B18}"/>
                </a:ext>
              </a:extLst>
            </p:cNvPr>
            <p:cNvCxnSpPr/>
            <p:nvPr/>
          </p:nvCxnSpPr>
          <p:spPr>
            <a:xfrm>
              <a:off x="5550680" y="4786133"/>
              <a:ext cx="185195" cy="2893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4621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76A35D-84B6-5D4C-904C-EA0BF26E3F81}"/>
              </a:ext>
            </a:extLst>
          </p:cNvPr>
          <p:cNvGrpSpPr/>
          <p:nvPr/>
        </p:nvGrpSpPr>
        <p:grpSpPr>
          <a:xfrm>
            <a:off x="1959428" y="2637692"/>
            <a:ext cx="7907216" cy="4091354"/>
            <a:chOff x="4833256" y="1952677"/>
            <a:chExt cx="4310744" cy="2003822"/>
          </a:xfrm>
        </p:grpSpPr>
        <p:pic>
          <p:nvPicPr>
            <p:cNvPr id="13" name="Picture 12">
              <a:extLst>
                <a:ext uri="{FF2B5EF4-FFF2-40B4-BE49-F238E27FC236}">
                  <a16:creationId xmlns:a16="http://schemas.microsoft.com/office/drawing/2014/main" id="{2CF82399-40B7-D04B-9E80-4DCD5CAED7F9}"/>
                </a:ext>
              </a:extLst>
            </p:cNvPr>
            <p:cNvPicPr>
              <a:picLocks noChangeAspect="1"/>
            </p:cNvPicPr>
            <p:nvPr/>
          </p:nvPicPr>
          <p:blipFill>
            <a:blip r:embed="rId3"/>
            <a:stretch>
              <a:fillRect/>
            </a:stretch>
          </p:blipFill>
          <p:spPr>
            <a:xfrm>
              <a:off x="4833256" y="1952677"/>
              <a:ext cx="4310744" cy="2003822"/>
            </a:xfrm>
            <a:prstGeom prst="rect">
              <a:avLst/>
            </a:prstGeom>
          </p:spPr>
        </p:pic>
        <p:cxnSp>
          <p:nvCxnSpPr>
            <p:cNvPr id="24" name="Straight Connector 23">
              <a:extLst>
                <a:ext uri="{FF2B5EF4-FFF2-40B4-BE49-F238E27FC236}">
                  <a16:creationId xmlns:a16="http://schemas.microsoft.com/office/drawing/2014/main" id="{05B1BD84-878B-6641-8A77-5C4EC2BAA5D9}"/>
                </a:ext>
              </a:extLst>
            </p:cNvPr>
            <p:cNvCxnSpPr>
              <a:cxnSpLocks/>
            </p:cNvCxnSpPr>
            <p:nvPr/>
          </p:nvCxnSpPr>
          <p:spPr>
            <a:xfrm>
              <a:off x="4953000" y="2019174"/>
              <a:ext cx="40385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40DA16E-A3DF-9641-B31D-3C1E89158282}"/>
                </a:ext>
              </a:extLst>
            </p:cNvPr>
            <p:cNvSpPr txBox="1"/>
            <p:nvPr/>
          </p:nvSpPr>
          <p:spPr>
            <a:xfrm>
              <a:off x="6291717" y="2002972"/>
              <a:ext cx="1805072" cy="150740"/>
            </a:xfrm>
            <a:prstGeom prst="rect">
              <a:avLst/>
            </a:prstGeom>
            <a:noFill/>
          </p:spPr>
          <p:txBody>
            <a:bodyPr wrap="square" rtlCol="0">
              <a:spAutoFit/>
            </a:bodyPr>
            <a:lstStyle/>
            <a:p>
              <a:r>
                <a:rPr lang="en-US" sz="1400" dirty="0">
                  <a:solidFill>
                    <a:schemeClr val="bg1"/>
                  </a:solidFill>
                  <a:latin typeface="Gill Sans MT" panose="020B0502020104020203" pitchFamily="34" charset="0"/>
                </a:rPr>
                <a:t>120” ~ 360 </a:t>
              </a:r>
              <a:r>
                <a:rPr lang="en-US" sz="1400" dirty="0" err="1">
                  <a:solidFill>
                    <a:schemeClr val="bg1"/>
                  </a:solidFill>
                  <a:latin typeface="Gill Sans MT" panose="020B0502020104020203" pitchFamily="34" charset="0"/>
                </a:rPr>
                <a:t>Mlyr</a:t>
              </a:r>
              <a:r>
                <a:rPr lang="en-US" sz="1400" dirty="0">
                  <a:solidFill>
                    <a:schemeClr val="bg1"/>
                  </a:solidFill>
                  <a:latin typeface="Gill Sans MT" panose="020B0502020104020203" pitchFamily="34" charset="0"/>
                </a:rPr>
                <a:t>,   M</a:t>
              </a:r>
              <a:r>
                <a:rPr lang="en-US" sz="1400" baseline="-25000" dirty="0">
                  <a:solidFill>
                    <a:schemeClr val="bg1"/>
                  </a:solidFill>
                  <a:latin typeface="Gill Sans MT" panose="020B0502020104020203" pitchFamily="34" charset="0"/>
                </a:rPr>
                <a:t>BH</a:t>
              </a:r>
              <a:r>
                <a:rPr lang="en-US" sz="1400" dirty="0">
                  <a:solidFill>
                    <a:schemeClr val="bg1"/>
                  </a:solidFill>
                  <a:latin typeface="Gill Sans MT" panose="020B0502020104020203" pitchFamily="34" charset="0"/>
                </a:rPr>
                <a:t> ~ 10</a:t>
              </a:r>
              <a:r>
                <a:rPr lang="en-US" sz="1400" baseline="30000" dirty="0">
                  <a:solidFill>
                    <a:schemeClr val="bg1"/>
                  </a:solidFill>
                  <a:latin typeface="Gill Sans MT" panose="020B0502020104020203" pitchFamily="34" charset="0"/>
                </a:rPr>
                <a:t>10 </a:t>
              </a:r>
              <a:r>
                <a:rPr lang="en-US" sz="1400" dirty="0">
                  <a:solidFill>
                    <a:schemeClr val="bg1"/>
                  </a:solidFill>
                  <a:latin typeface="Gill Sans MT" panose="020B0502020104020203" pitchFamily="34" charset="0"/>
                </a:rPr>
                <a:t>M</a:t>
              </a:r>
              <a:r>
                <a:rPr lang="en-US" sz="1400" baseline="-25000" dirty="0">
                  <a:solidFill>
                    <a:schemeClr val="bg1"/>
                  </a:solidFill>
                  <a:latin typeface="Gill Sans MT" panose="020B0502020104020203" pitchFamily="34" charset="0"/>
                </a:rPr>
                <a:t>o</a:t>
              </a:r>
            </a:p>
          </p:txBody>
        </p:sp>
      </p:grpSp>
      <p:sp>
        <p:nvSpPr>
          <p:cNvPr id="8" name="TextBox 7">
            <a:extLst>
              <a:ext uri="{FF2B5EF4-FFF2-40B4-BE49-F238E27FC236}">
                <a16:creationId xmlns:a16="http://schemas.microsoft.com/office/drawing/2014/main" id="{4423550C-C8E2-0E41-8A3E-0A6C3E8FC22F}"/>
              </a:ext>
            </a:extLst>
          </p:cNvPr>
          <p:cNvSpPr txBox="1"/>
          <p:nvPr/>
        </p:nvSpPr>
        <p:spPr>
          <a:xfrm>
            <a:off x="2569029" y="108857"/>
            <a:ext cx="6847114" cy="400110"/>
          </a:xfrm>
          <a:prstGeom prst="rect">
            <a:avLst/>
          </a:prstGeom>
          <a:noFill/>
        </p:spPr>
        <p:txBody>
          <a:bodyPr wrap="square" rtlCol="0">
            <a:spAutoFit/>
          </a:bodyPr>
          <a:lstStyle/>
          <a:p>
            <a:pPr algn="ctr"/>
            <a:r>
              <a:rPr lang="en-US" sz="2000" b="1" dirty="0">
                <a:latin typeface="Gill Sans MT" panose="020B0502020104020203" pitchFamily="34" charset="0"/>
              </a:rPr>
              <a:t>The Physics of Powerful Relativistic Jets</a:t>
            </a:r>
          </a:p>
        </p:txBody>
      </p:sp>
      <p:sp>
        <p:nvSpPr>
          <p:cNvPr id="9" name="TextBox 8">
            <a:extLst>
              <a:ext uri="{FF2B5EF4-FFF2-40B4-BE49-F238E27FC236}">
                <a16:creationId xmlns:a16="http://schemas.microsoft.com/office/drawing/2014/main" id="{B419A641-F1F3-3D4F-8492-57C93D7D86B5}"/>
              </a:ext>
            </a:extLst>
          </p:cNvPr>
          <p:cNvSpPr txBox="1"/>
          <p:nvPr/>
        </p:nvSpPr>
        <p:spPr>
          <a:xfrm>
            <a:off x="867655" y="529848"/>
            <a:ext cx="10468708" cy="209288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000" dirty="0">
                <a:latin typeface="Gill Sans MT" panose="020B0502020104020203" pitchFamily="34" charset="0"/>
              </a:rPr>
              <a:t>Radio astronomy first identified ‘Extreme Active Galaxies’: energized not by stars, but by mass accretion onto supermassive black holes, with masses 10</a:t>
            </a:r>
            <a:r>
              <a:rPr lang="en-US" sz="2000" baseline="30000" dirty="0">
                <a:latin typeface="Gill Sans MT" panose="020B0502020104020203" pitchFamily="34" charset="0"/>
              </a:rPr>
              <a:t>10 </a:t>
            </a:r>
            <a:r>
              <a:rPr lang="en-US" sz="2000" dirty="0" err="1">
                <a:latin typeface="Gill Sans MT" panose="020B0502020104020203" pitchFamily="34" charset="0"/>
              </a:rPr>
              <a:t>M</a:t>
            </a:r>
            <a:r>
              <a:rPr lang="en-US" sz="2000" baseline="-25000" dirty="0" err="1">
                <a:latin typeface="Gill Sans MT" panose="020B0502020104020203" pitchFamily="34" charset="0"/>
              </a:rPr>
              <a:t>sun</a:t>
            </a:r>
            <a:r>
              <a:rPr lang="en-US" sz="2000" dirty="0">
                <a:latin typeface="Gill Sans MT" panose="020B0502020104020203" pitchFamily="34" charset="0"/>
              </a:rPr>
              <a:t>, and luminosities 10</a:t>
            </a:r>
            <a:r>
              <a:rPr lang="en-US" sz="2000" baseline="30000" dirty="0">
                <a:latin typeface="Gill Sans MT" panose="020B0502020104020203" pitchFamily="34" charset="0"/>
              </a:rPr>
              <a:t>14</a:t>
            </a:r>
            <a:r>
              <a:rPr lang="en-US" sz="2000" dirty="0">
                <a:latin typeface="Gill Sans MT" panose="020B0502020104020203" pitchFamily="34" charset="0"/>
              </a:rPr>
              <a:t> </a:t>
            </a:r>
            <a:r>
              <a:rPr lang="en-US" sz="2000" dirty="0" err="1">
                <a:latin typeface="Gill Sans MT" panose="020B0502020104020203" pitchFamily="34" charset="0"/>
              </a:rPr>
              <a:t>L</a:t>
            </a:r>
            <a:r>
              <a:rPr lang="en-US" sz="2000" baseline="-25000" dirty="0" err="1">
                <a:latin typeface="Gill Sans MT" panose="020B0502020104020203" pitchFamily="34" charset="0"/>
              </a:rPr>
              <a:t>sun</a:t>
            </a:r>
            <a:endParaRPr lang="en-US" sz="2000" baseline="-25000" dirty="0">
              <a:latin typeface="Gill Sans MT" panose="020B0502020104020203" pitchFamily="34" charset="0"/>
            </a:endParaRPr>
          </a:p>
          <a:p>
            <a:pPr marL="285750" indent="-285750">
              <a:spcBef>
                <a:spcPts val="600"/>
              </a:spcBef>
              <a:buFont typeface="Arial" panose="020B0604020202020204" pitchFamily="34" charset="0"/>
              <a:buChar char="•"/>
            </a:pPr>
            <a:r>
              <a:rPr lang="en-US" sz="2000" dirty="0">
                <a:latin typeface="Gill Sans MT" panose="020B0502020104020203" pitchFamily="34" charset="0"/>
              </a:rPr>
              <a:t>Emit powerful jets moving at close to the speed of light, creating giant cavities in intergalactic space on scales ~ 10x Milky Way.   Radio emission = synchrotron from relativistic electrons. </a:t>
            </a:r>
          </a:p>
          <a:p>
            <a:pPr marL="285750" indent="-285750">
              <a:spcBef>
                <a:spcPts val="600"/>
              </a:spcBef>
              <a:buFont typeface="Arial" panose="020B0604020202020204" pitchFamily="34" charset="0"/>
              <a:buChar char="•"/>
            </a:pPr>
            <a:r>
              <a:rPr lang="en-US" sz="2000" dirty="0">
                <a:latin typeface="Gill Sans MT" panose="020B0502020104020203" pitchFamily="34" charset="0"/>
              </a:rPr>
              <a:t>Extraordinary laboratories to study magnetized plasma and relativistic particle acceleration, under the most extreme conditions</a:t>
            </a:r>
          </a:p>
        </p:txBody>
      </p:sp>
      <p:pic>
        <p:nvPicPr>
          <p:cNvPr id="5" name="Picture 4">
            <a:extLst>
              <a:ext uri="{FF2B5EF4-FFF2-40B4-BE49-F238E27FC236}">
                <a16:creationId xmlns:a16="http://schemas.microsoft.com/office/drawing/2014/main" id="{483F2356-7F05-0543-8ECB-B79337E46F91}"/>
              </a:ext>
            </a:extLst>
          </p:cNvPr>
          <p:cNvPicPr>
            <a:picLocks noChangeAspect="1"/>
          </p:cNvPicPr>
          <p:nvPr/>
        </p:nvPicPr>
        <p:blipFill>
          <a:blip r:embed="rId4"/>
          <a:stretch>
            <a:fillRect/>
          </a:stretch>
        </p:blipFill>
        <p:spPr>
          <a:xfrm>
            <a:off x="6102009" y="5498122"/>
            <a:ext cx="3833556" cy="1248507"/>
          </a:xfrm>
          <a:prstGeom prst="rect">
            <a:avLst/>
          </a:prstGeom>
        </p:spPr>
      </p:pic>
      <p:cxnSp>
        <p:nvCxnSpPr>
          <p:cNvPr id="11" name="Straight Arrow Connector 10">
            <a:extLst>
              <a:ext uri="{FF2B5EF4-FFF2-40B4-BE49-F238E27FC236}">
                <a16:creationId xmlns:a16="http://schemas.microsoft.com/office/drawing/2014/main" id="{73155290-251D-1A44-A731-6698D249C46B}"/>
              </a:ext>
            </a:extLst>
          </p:cNvPr>
          <p:cNvCxnSpPr>
            <a:cxnSpLocks/>
          </p:cNvCxnSpPr>
          <p:nvPr/>
        </p:nvCxnSpPr>
        <p:spPr>
          <a:xfrm>
            <a:off x="5697415" y="4935415"/>
            <a:ext cx="879231" cy="686757"/>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33EB6C7-29F7-D644-8665-A6402FB6B15E}"/>
              </a:ext>
            </a:extLst>
          </p:cNvPr>
          <p:cNvSpPr txBox="1"/>
          <p:nvPr/>
        </p:nvSpPr>
        <p:spPr>
          <a:xfrm>
            <a:off x="6940060" y="6312396"/>
            <a:ext cx="1254369" cy="369332"/>
          </a:xfrm>
          <a:prstGeom prst="rect">
            <a:avLst/>
          </a:prstGeom>
          <a:noFill/>
        </p:spPr>
        <p:txBody>
          <a:bodyPr wrap="square" rtlCol="0">
            <a:spAutoFit/>
          </a:bodyPr>
          <a:lstStyle/>
          <a:p>
            <a:r>
              <a:rPr lang="en-US" dirty="0"/>
              <a:t>200x R</a:t>
            </a:r>
            <a:r>
              <a:rPr lang="en-US" baseline="-25000" dirty="0"/>
              <a:t>BH</a:t>
            </a:r>
          </a:p>
        </p:txBody>
      </p:sp>
      <p:pic>
        <p:nvPicPr>
          <p:cNvPr id="29" name="Picture 28">
            <a:extLst>
              <a:ext uri="{FF2B5EF4-FFF2-40B4-BE49-F238E27FC236}">
                <a16:creationId xmlns:a16="http://schemas.microsoft.com/office/drawing/2014/main" id="{D318EFF3-F3CA-8441-AAFD-A69FF2D0312D}"/>
              </a:ext>
            </a:extLst>
          </p:cNvPr>
          <p:cNvPicPr>
            <a:picLocks noChangeAspect="1"/>
          </p:cNvPicPr>
          <p:nvPr/>
        </p:nvPicPr>
        <p:blipFill>
          <a:blip r:embed="rId5"/>
          <a:stretch>
            <a:fillRect/>
          </a:stretch>
        </p:blipFill>
        <p:spPr>
          <a:xfrm>
            <a:off x="132236" y="2963693"/>
            <a:ext cx="3274646" cy="1354513"/>
          </a:xfrm>
          <a:prstGeom prst="rect">
            <a:avLst/>
          </a:prstGeom>
        </p:spPr>
      </p:pic>
      <p:sp>
        <p:nvSpPr>
          <p:cNvPr id="30" name="TextBox 29">
            <a:extLst>
              <a:ext uri="{FF2B5EF4-FFF2-40B4-BE49-F238E27FC236}">
                <a16:creationId xmlns:a16="http://schemas.microsoft.com/office/drawing/2014/main" id="{AD44A228-B922-C741-A7F6-ADABB2F62F80}"/>
              </a:ext>
            </a:extLst>
          </p:cNvPr>
          <p:cNvSpPr txBox="1"/>
          <p:nvPr/>
        </p:nvSpPr>
        <p:spPr>
          <a:xfrm>
            <a:off x="132236" y="3868615"/>
            <a:ext cx="618041" cy="307777"/>
          </a:xfrm>
          <a:prstGeom prst="rect">
            <a:avLst/>
          </a:prstGeom>
          <a:noFill/>
        </p:spPr>
        <p:txBody>
          <a:bodyPr wrap="square" rtlCol="0">
            <a:spAutoFit/>
          </a:bodyPr>
          <a:lstStyle/>
          <a:p>
            <a:r>
              <a:rPr lang="en-US" sz="1400" dirty="0"/>
              <a:t>1956</a:t>
            </a:r>
          </a:p>
        </p:txBody>
      </p:sp>
    </p:spTree>
    <p:extLst>
      <p:ext uri="{BB962C8B-B14F-4D97-AF65-F5344CB8AC3E}">
        <p14:creationId xmlns:p14="http://schemas.microsoft.com/office/powerpoint/2010/main" val="1540815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TotalTime>
  <Words>1392</Words>
  <Application>Microsoft Macintosh PowerPoint</Application>
  <PresentationFormat>Widescreen</PresentationFormat>
  <Paragraphs>144</Paragraphs>
  <Slides>18</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ＭＳ Ｐゴシック</vt:lpstr>
      <vt:lpstr>Arial</vt:lpstr>
      <vt:lpstr>Calibri</vt:lpstr>
      <vt:lpstr>Calibri Light</vt:lpstr>
      <vt:lpstr>Gill Sans</vt:lpstr>
      <vt:lpstr>Gill Sans MT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47</cp:revision>
  <dcterms:created xsi:type="dcterms:W3CDTF">2018-11-01T17:02:09Z</dcterms:created>
  <dcterms:modified xsi:type="dcterms:W3CDTF">2018-11-12T15:31:43Z</dcterms:modified>
</cp:coreProperties>
</file>