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58" r:id="rId2"/>
    <p:sldId id="846" r:id="rId3"/>
    <p:sldId id="887" r:id="rId4"/>
    <p:sldId id="862" r:id="rId5"/>
    <p:sldId id="852" r:id="rId6"/>
    <p:sldId id="853" r:id="rId7"/>
    <p:sldId id="854" r:id="rId8"/>
    <p:sldId id="855" r:id="rId9"/>
    <p:sldId id="856" r:id="rId10"/>
    <p:sldId id="857" r:id="rId11"/>
    <p:sldId id="885" r:id="rId12"/>
    <p:sldId id="882" r:id="rId13"/>
    <p:sldId id="886" r:id="rId14"/>
    <p:sldId id="883" r:id="rId15"/>
    <p:sldId id="888" r:id="rId16"/>
    <p:sldId id="884" r:id="rId17"/>
    <p:sldId id="894" r:id="rId18"/>
    <p:sldId id="895" r:id="rId19"/>
    <p:sldId id="896" r:id="rId20"/>
    <p:sldId id="891" r:id="rId21"/>
    <p:sldId id="889" r:id="rId22"/>
    <p:sldId id="897" r:id="rId23"/>
    <p:sldId id="892" r:id="rId24"/>
    <p:sldId id="893" r:id="rId25"/>
    <p:sldId id="89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EDE8"/>
    <a:srgbClr val="37D70E"/>
    <a:srgbClr val="7DBAF9"/>
    <a:srgbClr val="808100"/>
    <a:srgbClr val="E2EFE1"/>
    <a:srgbClr val="7FBDFA"/>
    <a:srgbClr val="8CCAFB"/>
    <a:srgbClr val="6A6A6A"/>
    <a:srgbClr val="2B2DF6"/>
    <a:srgbClr val="66D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392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sources,</a:t>
            </a:r>
            <a:r>
              <a:rPr lang="en-US" baseline="0" dirty="0" smtClean="0"/>
              <a:t> galaxy taken out</a:t>
            </a:r>
          </a:p>
          <a:p>
            <a:r>
              <a:rPr lang="en-US" baseline="0" dirty="0" smtClean="0"/>
              <a:t>See dobler2012: one last look at </a:t>
            </a:r>
            <a:r>
              <a:rPr lang="en-US" baseline="0" dirty="0" err="1" smtClean="0"/>
              <a:t>WMAPhaze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Explanations: Fermi haze is inverse Compton emission generated by the same electrons that make the synchrotron emission in Planck. </a:t>
            </a:r>
          </a:p>
          <a:p>
            <a:r>
              <a:rPr lang="en-US" baseline="0" dirty="0" smtClean="0"/>
              <a:t>Inverse </a:t>
            </a:r>
            <a:r>
              <a:rPr lang="en-US" baseline="0" dirty="0" err="1" smtClean="0"/>
              <a:t>thompson</a:t>
            </a:r>
            <a:r>
              <a:rPr lang="en-US" baseline="0" dirty="0" smtClean="0"/>
              <a:t> scattering: electron interact with photons, and Thompson-scatter them to high energies. </a:t>
            </a:r>
            <a:r>
              <a:rPr lang="en-US" baseline="0" dirty="0" err="1" smtClean="0"/>
              <a:t>Bremstrallung</a:t>
            </a:r>
            <a:r>
              <a:rPr lang="en-US" baseline="0" dirty="0" smtClean="0"/>
              <a:t>: electron emitting as it’s accelerated by a proton (thermal).</a:t>
            </a:r>
          </a:p>
          <a:p>
            <a:r>
              <a:rPr lang="en-US" baseline="0" dirty="0" smtClean="0"/>
              <a:t>You can get the hard spectrum and the morphology if you assume an </a:t>
            </a:r>
            <a:r>
              <a:rPr lang="en-US" baseline="0" dirty="0" err="1" smtClean="0"/>
              <a:t>aspherical</a:t>
            </a:r>
            <a:r>
              <a:rPr lang="en-US" baseline="0" dirty="0" smtClean="0"/>
              <a:t> halo. Problem is sharp edge found in Fermi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Alternatives: galactic wind producing e+-. Starburst/SN: significant outflow generated by SF in GC. Both have trouble explaining sharpness of features. Past accretion event (1My ago) of SMBH: results in a jet. In this one, reproducing the spectrum is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0CD4E-4CE3-7046-AA9B-83BFD6CEDE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6858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Unique imaging parameter space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 Extremely wide fields: Continuous ‘all-sky’ monitor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 Sensitive to LSS (15’ to 15</a:t>
            </a:r>
            <a:r>
              <a:rPr lang="en-US" baseline="30000" dirty="0" smtClean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 Broad </a:t>
            </a:r>
            <a:r>
              <a:rPr lang="en-US" dirty="0" err="1" smtClean="0">
                <a:solidFill>
                  <a:srgbClr val="FFFFFF"/>
                </a:solidFill>
              </a:rPr>
              <a:t>freq</a:t>
            </a:r>
            <a:r>
              <a:rPr lang="en-US" dirty="0" smtClean="0">
                <a:solidFill>
                  <a:srgbClr val="FFFFFF"/>
                </a:solidFill>
              </a:rPr>
              <a:t> range (120 to 180MHz)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Important tests of high dynamic range calibration and imaging techniques: AIPS and CASA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First results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Cen A</a:t>
            </a:r>
          </a:p>
          <a:p>
            <a:pPr marL="800100" lvl="1" indent="-342900">
              <a:spcAft>
                <a:spcPts val="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Galactic Center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Fermi Bubbles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HERA imaging: </a:t>
            </a:r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Imaging simulations</a:t>
            </a:r>
          </a:p>
          <a:p>
            <a:pPr marL="800100" lvl="1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PS simulation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9603"/>
            <a:ext cx="8153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Imaging on PAPER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(and HERA)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13" y="0"/>
            <a:ext cx="6676773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4531"/>
            <a:ext cx="9144000" cy="6820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Centaurus</a:t>
            </a:r>
            <a:r>
              <a:rPr lang="en-US" dirty="0" smtClean="0">
                <a:solidFill>
                  <a:srgbClr val="FFFFFF"/>
                </a:solidFill>
              </a:rPr>
              <a:t> A  (Stefan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Closest giant radio galaxy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4days x 3hrs/day 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rms</a:t>
            </a:r>
            <a:r>
              <a:rPr lang="en-US" dirty="0" smtClean="0">
                <a:solidFill>
                  <a:srgbClr val="FFFFFF"/>
                </a:solidFill>
              </a:rPr>
              <a:t>=0.5Jy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00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o </a:t>
            </a:r>
            <a:r>
              <a:rPr lang="en-US" b="1" dirty="0" smtClean="0">
                <a:solidFill>
                  <a:schemeClr val="bg1"/>
                </a:solidFill>
              </a:rPr>
              <a:t>~ 600 </a:t>
            </a:r>
            <a:r>
              <a:rPr lang="en-US" b="1" dirty="0" err="1" smtClean="0">
                <a:solidFill>
                  <a:schemeClr val="bg1"/>
                </a:solidFill>
              </a:rPr>
              <a:t>kpc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5800" y="3733800"/>
            <a:ext cx="0" cy="16764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0242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pic>
        <p:nvPicPr>
          <p:cNvPr id="4" name="Picture 3" descr="437998main_CenA_radio_optical_gamma_composite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08435"/>
            <a:ext cx="2514600" cy="329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Cen A: imaging and spectra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80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Parkes</a:t>
            </a:r>
            <a:r>
              <a:rPr lang="en-US" dirty="0" smtClean="0">
                <a:solidFill>
                  <a:srgbClr val="FFFFFF"/>
                </a:solidFill>
              </a:rPr>
              <a:t>: 1.4 GHz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Feain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1" y="6167735"/>
            <a:ext cx="4267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PAPER: 120 to 180MHz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62292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Stefan ea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Shot 2013-01-05 at 9.23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26"/>
            <a:ext cx="6477000" cy="56780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66"/>
            <a:ext cx="3352800" cy="574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9" y="5791200"/>
            <a:ext cx="8014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Spectral flattening in regions of ‘heavy weather’: Vortices shells, rings, waves (</a:t>
            </a:r>
            <a:r>
              <a:rPr lang="en-US" sz="2400" dirty="0" err="1" smtClean="0">
                <a:solidFill>
                  <a:srgbClr val="FFFFFF"/>
                </a:solidFill>
              </a:rPr>
              <a:t>Feain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ea</a:t>
            </a:r>
            <a:r>
              <a:rPr lang="en-US" sz="2400" dirty="0" smtClean="0">
                <a:solidFill>
                  <a:srgbClr val="FFFFFF"/>
                </a:solidFill>
              </a:rPr>
              <a:t>) =&gt; local particle acceleration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3-01-05 at 9.3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47" y="3274081"/>
            <a:ext cx="3929953" cy="2517119"/>
          </a:xfrm>
          <a:prstGeom prst="rect">
            <a:avLst/>
          </a:prstGeom>
        </p:spPr>
      </p:pic>
      <p:pic>
        <p:nvPicPr>
          <p:cNvPr id="8" name="Picture 7" descr="Screen Shot 2013-01-05 at 9.38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4" y="50266"/>
            <a:ext cx="3957466" cy="31900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438400" y="990600"/>
            <a:ext cx="3581400" cy="76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438400" y="4038600"/>
            <a:ext cx="419100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676400" y="4800600"/>
            <a:ext cx="419100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38200" y="38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9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4217112"/>
          </a:xfrm>
          <a:prstGeom prst="rect">
            <a:avLst/>
          </a:prstGeom>
        </p:spPr>
      </p:pic>
      <p:pic>
        <p:nvPicPr>
          <p:cNvPr id="3" name="Picture 2" descr="Screen Shot 2013-01-05 at 9.2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21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5720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Xray</a:t>
            </a:r>
            <a:r>
              <a:rPr lang="en-US" dirty="0" smtClean="0">
                <a:solidFill>
                  <a:srgbClr val="FFFFFF"/>
                </a:solidFill>
              </a:rPr>
              <a:t>: correlations (and anti-correlations)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‘Cavity in North’?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Knots in South = IC:  B ~ 1 </a:t>
            </a:r>
            <a:r>
              <a:rPr lang="en-US" dirty="0" err="1" smtClean="0">
                <a:solidFill>
                  <a:srgbClr val="FFFFFF"/>
                </a:solidFill>
              </a:rPr>
              <a:t>uG</a:t>
            </a:r>
            <a:r>
              <a:rPr lang="en-US" dirty="0" smtClean="0">
                <a:solidFill>
                  <a:srgbClr val="FFFFFF"/>
                </a:solidFill>
              </a:rPr>
              <a:t> ~ B</a:t>
            </a:r>
            <a:r>
              <a:rPr lang="en-US" baseline="-25000" dirty="0" smtClean="0">
                <a:solidFill>
                  <a:srgbClr val="FFFFFF"/>
                </a:solidFill>
              </a:rPr>
              <a:t>MP</a:t>
            </a:r>
          </a:p>
          <a:p>
            <a:pPr marL="342900" indent="-342900">
              <a:buFont typeface="Arial"/>
              <a:buChar char="•"/>
            </a:pP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Lobe pressure ~ IGM ~ 10</a:t>
            </a:r>
            <a:r>
              <a:rPr lang="en-US" baseline="30000" dirty="0" smtClean="0">
                <a:solidFill>
                  <a:srgbClr val="FFFFFF"/>
                </a:solidFill>
              </a:rPr>
              <a:t>-13 </a:t>
            </a:r>
            <a:r>
              <a:rPr lang="en-US" dirty="0" err="1" smtClean="0">
                <a:solidFill>
                  <a:srgbClr val="FFFFFF"/>
                </a:solidFill>
              </a:rPr>
              <a:t>dyn</a:t>
            </a:r>
            <a:r>
              <a:rPr lang="en-US" dirty="0" smtClean="0">
                <a:solidFill>
                  <a:srgbClr val="FFFFFF"/>
                </a:solidFill>
              </a:rPr>
              <a:t> cm</a:t>
            </a:r>
            <a:r>
              <a:rPr lang="en-US" baseline="30000" dirty="0" smtClean="0">
                <a:solidFill>
                  <a:srgbClr val="FFFFFF"/>
                </a:solidFill>
              </a:rPr>
              <a:t>-2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Bifurcation in S lobe at </a:t>
            </a:r>
            <a:r>
              <a:rPr lang="en-US" dirty="0" err="1" smtClean="0">
                <a:solidFill>
                  <a:srgbClr val="FFFFFF"/>
                </a:solidFill>
              </a:rPr>
              <a:t>Xray</a:t>
            </a:r>
            <a:r>
              <a:rPr lang="en-US" dirty="0" smtClean="0">
                <a:solidFill>
                  <a:srgbClr val="FFFFFF"/>
                </a:solidFill>
              </a:rPr>
              <a:t> knot?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Rosat</a:t>
            </a:r>
            <a:r>
              <a:rPr lang="en-US" dirty="0" smtClean="0">
                <a:solidFill>
                  <a:srgbClr val="FFFFFF"/>
                </a:solidFill>
              </a:rPr>
              <a:t> All Sky Survey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9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25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429000" y="2895600"/>
            <a:ext cx="228601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4572000" y="2870200"/>
            <a:ext cx="381000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33600" y="25570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W28-SNR + M8-HII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4808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SgrA</a:t>
            </a:r>
            <a:r>
              <a:rPr lang="en-US" sz="1600" dirty="0" smtClean="0">
                <a:solidFill>
                  <a:srgbClr val="FFFF00"/>
                </a:solidFill>
              </a:rPr>
              <a:t>*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78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CTB37-SNR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5896977" y="3522077"/>
            <a:ext cx="347246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09600" y="0"/>
            <a:ext cx="861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Galactic studies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SNR searches, spectra, imaging: find the missing large SNR?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Galactic HII regions: free-free abs =&gt; 3D study of thermal/</a:t>
            </a:r>
            <a:r>
              <a:rPr lang="en-US" sz="2400" dirty="0" err="1" smtClean="0">
                <a:solidFill>
                  <a:schemeClr val="bg1"/>
                </a:solidFill>
              </a:rPr>
              <a:t>nonthermal</a:t>
            </a:r>
            <a:r>
              <a:rPr lang="en-US" sz="2400" dirty="0" smtClean="0">
                <a:solidFill>
                  <a:schemeClr val="bg1"/>
                </a:solidFill>
              </a:rPr>
              <a:t> ISM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3745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10</a:t>
            </a:r>
            <a:r>
              <a:rPr lang="en-US" sz="1800" baseline="30000" dirty="0" smtClean="0">
                <a:solidFill>
                  <a:schemeClr val="accent3"/>
                </a:solidFill>
              </a:rPr>
              <a:t>o</a:t>
            </a:r>
            <a:endParaRPr lang="en-US" sz="1800" baseline="30000" dirty="0">
              <a:solidFill>
                <a:schemeClr val="accent3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62000" y="3352800"/>
            <a:ext cx="0" cy="10668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7657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A.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2" y="-152400"/>
            <a:ext cx="4581879" cy="3886200"/>
          </a:xfrm>
          <a:prstGeom prst="rect">
            <a:avLst/>
          </a:prstGeom>
        </p:spPr>
      </p:pic>
      <p:pic>
        <p:nvPicPr>
          <p:cNvPr id="2" name="Picture 1" descr="GB.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2" y="3192046"/>
            <a:ext cx="4598527" cy="3888907"/>
          </a:xfrm>
          <a:prstGeom prst="rect">
            <a:avLst/>
          </a:prstGeom>
        </p:spPr>
      </p:pic>
      <p:pic>
        <p:nvPicPr>
          <p:cNvPr id="3" name="Picture 2" descr="GB.G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4599214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48100"/>
            <a:ext cx="4294414" cy="252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Galactic center: free-free abs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GBT 1.4GHz: clear GC peak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PAPER 150MHz: ‘flat’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GC: inverted spectrum = FF abs: </a:t>
            </a:r>
            <a:r>
              <a:rPr lang="en-US" dirty="0" smtClean="0">
                <a:solidFill>
                  <a:schemeClr val="bg1"/>
                </a:solidFill>
              </a:rPr>
              <a:t>EM </a:t>
            </a:r>
            <a:r>
              <a:rPr lang="en-US" dirty="0">
                <a:solidFill>
                  <a:schemeClr val="bg1"/>
                </a:solidFill>
              </a:rPr>
              <a:t>&gt; 10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pc cm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‘Funnel’ to SE = thermal outflow: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&gt; </a:t>
            </a:r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-3 </a:t>
            </a:r>
            <a:r>
              <a:rPr lang="en-US" dirty="0" smtClean="0">
                <a:solidFill>
                  <a:srgbClr val="FFFFFF"/>
                </a:solidFill>
              </a:rPr>
              <a:t>(or foreground HII)?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962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SI: 1.4 – 0.15GHz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PAPER 0.15GHz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GBT 1.4 GHz (</a:t>
            </a:r>
            <a:r>
              <a:rPr lang="en-US" dirty="0" err="1" smtClean="0">
                <a:solidFill>
                  <a:srgbClr val="FFFFFF"/>
                </a:solidFill>
              </a:rPr>
              <a:t>Zadeh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09600" y="2286000"/>
            <a:ext cx="0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" y="23430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Fermi bubbles: WMAP/Fermi/Planck </a:t>
            </a:r>
            <a:endParaRPr lang="en-US" sz="3600" dirty="0"/>
          </a:p>
        </p:txBody>
      </p:sp>
      <p:pic>
        <p:nvPicPr>
          <p:cNvPr id="4" name="Picture 3" descr="Screen Shot 2013-04-11 at 2.1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6" y="980958"/>
            <a:ext cx="8476040" cy="4230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3789" y="914400"/>
            <a:ext cx="191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Planck, 30+44 GHz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219200"/>
            <a:ext cx="192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CCFF"/>
                </a:solidFill>
              </a:rPr>
              <a:t>Fermi, 10-100 </a:t>
            </a:r>
            <a:r>
              <a:rPr lang="en-US" dirty="0" err="1" smtClean="0">
                <a:solidFill>
                  <a:srgbClr val="66CCFF"/>
                </a:solidFill>
              </a:rPr>
              <a:t>GeV</a:t>
            </a:r>
            <a:endParaRPr lang="en-US" dirty="0">
              <a:solidFill>
                <a:srgbClr val="66C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37" y="5162499"/>
            <a:ext cx="3731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Helvetica"/>
              </a:rPr>
              <a:t>ESA/Planck Collaboration, NASA/DOE/Fermi LAT/D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4" y="5334000"/>
            <a:ext cx="8508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Outflow driven by previous starburst or AGN at Gal center 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yrs</a:t>
            </a:r>
            <a:r>
              <a:rPr lang="en-US" dirty="0" smtClean="0"/>
              <a:t> ago?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WMAP = Synchrotron </a:t>
            </a:r>
            <a:r>
              <a:rPr lang="en-US" dirty="0" smtClean="0"/>
              <a:t> (polarized; Jones </a:t>
            </a:r>
            <a:r>
              <a:rPr lang="en-US" dirty="0" err="1" smtClean="0"/>
              <a:t>ea</a:t>
            </a:r>
            <a:r>
              <a:rPr lang="en-US" dirty="0" smtClean="0"/>
              <a:t> 2012) 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Fermi = IC of CMB off relativistic electrons =&gt; B=6uG (</a:t>
            </a:r>
            <a:r>
              <a:rPr lang="en-US" dirty="0" err="1" smtClean="0"/>
              <a:t>Dobler</a:t>
            </a:r>
            <a:r>
              <a:rPr lang="en-US" dirty="0"/>
              <a:t> </a:t>
            </a:r>
            <a:r>
              <a:rPr lang="en-US" dirty="0" smtClean="0"/>
              <a:t>2013)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 </a:t>
            </a:r>
            <a:r>
              <a:rPr lang="en-US" dirty="0" err="1" smtClean="0"/>
              <a:t>freq</a:t>
            </a:r>
            <a:r>
              <a:rPr lang="en-US" dirty="0" smtClean="0"/>
              <a:t>: synchrotron from relic e- = previous outflows?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20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700" y="0"/>
            <a:ext cx="3365500" cy="6663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HERA imaging of </a:t>
            </a:r>
            <a:r>
              <a:rPr lang="en-US" sz="2400" b="1" dirty="0" err="1" smtClean="0"/>
              <a:t>reionization</a:t>
            </a:r>
            <a:r>
              <a:rPr lang="en-US" sz="2400" b="1" dirty="0" smtClean="0"/>
              <a:t> </a:t>
            </a:r>
            <a:r>
              <a:rPr lang="en-US" sz="2400" dirty="0" smtClean="0"/>
              <a:t>(w. D. Jacobs)</a:t>
            </a:r>
          </a:p>
          <a:p>
            <a:endParaRPr lang="en-US" b="1" dirty="0" smtClean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Model = </a:t>
            </a:r>
            <a:r>
              <a:rPr lang="en-US" dirty="0" err="1" smtClean="0"/>
              <a:t>McQuinn</a:t>
            </a:r>
            <a:r>
              <a:rPr lang="en-US" dirty="0" smtClean="0"/>
              <a:t> 21cm Fast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Linearly </a:t>
            </a:r>
            <a:r>
              <a:rPr lang="en-US" dirty="0"/>
              <a:t>evolved matter </a:t>
            </a:r>
            <a:r>
              <a:rPr lang="en-US" dirty="0" smtClean="0"/>
              <a:t>distribution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 smtClean="0"/>
              <a:t>Excursion set ionization field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Angular size ~ </a:t>
            </a:r>
            <a:r>
              <a:rPr lang="en-US" dirty="0"/>
              <a:t>8</a:t>
            </a:r>
            <a:r>
              <a:rPr lang="en-US" dirty="0" smtClean="0"/>
              <a:t>deg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26”pix, 67kHz </a:t>
            </a:r>
            <a:r>
              <a:rPr lang="en-US" dirty="0" err="1" smtClean="0"/>
              <a:t>chan</a:t>
            </a:r>
            <a:endParaRPr lang="en-US" dirty="0" smtClean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Obvious ~ degree scale structures ~ 200 </a:t>
            </a:r>
            <a:r>
              <a:rPr lang="en-US" dirty="0" err="1" smtClean="0"/>
              <a:t>cMpc</a:t>
            </a:r>
            <a:r>
              <a:rPr lang="en-US" dirty="0" smtClean="0"/>
              <a:t> (general LSS, biased galaxy formation, 1</a:t>
            </a:r>
            <a:r>
              <a:rPr lang="en-US" baseline="30000" dirty="0" smtClean="0"/>
              <a:t>st</a:t>
            </a:r>
            <a:r>
              <a:rPr lang="en-US" dirty="0" smtClean="0"/>
              <a:t> quasars…</a:t>
            </a:r>
            <a:r>
              <a:rPr lang="en-US" dirty="0" smtClean="0"/>
              <a:t>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Note: no ‘real simulations’ on this scale</a:t>
            </a:r>
            <a:endParaRPr lang="en-US" dirty="0" smtClean="0"/>
          </a:p>
        </p:txBody>
      </p:sp>
      <p:pic>
        <p:nvPicPr>
          <p:cNvPr id="2" name="Picture 1" descr="tt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29000"/>
            <a:ext cx="3406267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00"/>
            <a:ext cx="6172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4476750" y="279399"/>
            <a:ext cx="133350" cy="2692401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97267" y="3429000"/>
            <a:ext cx="139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</a:t>
            </a:r>
            <a:r>
              <a:rPr lang="en-US" dirty="0" smtClean="0"/>
              <a:t>to </a:t>
            </a:r>
            <a:r>
              <a:rPr lang="en-US" dirty="0"/>
              <a:t>30 </a:t>
            </a:r>
            <a:r>
              <a:rPr lang="en-US" dirty="0" err="1" smtClean="0"/>
              <a:t>mK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543800" y="4517886"/>
            <a:ext cx="0" cy="66371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21067" y="4648200"/>
            <a:ext cx="1394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2deg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316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Light-cone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6336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Sky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8403857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22 at 7.41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3003"/>
            <a:ext cx="6649915" cy="6418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2700" y="0"/>
            <a:ext cx="298450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Model at HERA resolution in </a:t>
            </a:r>
            <a:r>
              <a:rPr lang="en-US" sz="2400" b="1" dirty="0" err="1" smtClean="0"/>
              <a:t>Jy</a:t>
            </a:r>
            <a:r>
              <a:rPr lang="en-US" sz="2400" b="1" dirty="0" smtClean="0"/>
              <a:t>/beam</a:t>
            </a:r>
          </a:p>
          <a:p>
            <a:endParaRPr lang="en-US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Cube: 158-150 MHz w. 1MHz </a:t>
            </a:r>
            <a:r>
              <a:rPr lang="en-US" dirty="0"/>
              <a:t>channel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HERA </a:t>
            </a:r>
            <a:r>
              <a:rPr lang="en-US" dirty="0" err="1" smtClean="0"/>
              <a:t>FoV</a:t>
            </a:r>
            <a:r>
              <a:rPr lang="en-US" dirty="0" smtClean="0"/>
              <a:t> FWHM ~ 10deg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/>
              <a:t>HERA synth beam FWHM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25</a:t>
            </a:r>
            <a:r>
              <a:rPr lang="en-US" dirty="0" smtClean="0"/>
              <a:t>’</a:t>
            </a:r>
            <a:endParaRPr lang="en-US" dirty="0"/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err="1" smtClean="0"/>
              <a:t>Greyscale</a:t>
            </a:r>
            <a:r>
              <a:rPr lang="en-US" dirty="0" smtClean="0"/>
              <a:t> range: 0 to 0.5mJy/beam (T</a:t>
            </a:r>
            <a:r>
              <a:rPr lang="en-US" baseline="-25000" dirty="0" smtClean="0"/>
              <a:t>B</a:t>
            </a:r>
            <a:r>
              <a:rPr lang="en-US" dirty="0" smtClean="0"/>
              <a:t> ~ </a:t>
            </a:r>
            <a:r>
              <a:rPr lang="en-US" dirty="0"/>
              <a:t>0</a:t>
            </a:r>
            <a:r>
              <a:rPr lang="en-US" dirty="0" smtClean="0"/>
              <a:t> to 12mK)</a:t>
            </a:r>
          </a:p>
        </p:txBody>
      </p:sp>
    </p:spTree>
    <p:extLst>
      <p:ext uri="{BB962C8B-B14F-4D97-AF65-F5344CB8AC3E}">
        <p14:creationId xmlns:p14="http://schemas.microsoft.com/office/powerpoint/2010/main" val="227999160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0198"/>
            <a:ext cx="8686800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Imaging on PAPER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Violates all assumptions in synthesis imaging (</a:t>
            </a:r>
            <a:r>
              <a:rPr lang="en-US" sz="2800" dirty="0" err="1" smtClean="0">
                <a:solidFill>
                  <a:srgbClr val="FFFFFF"/>
                </a:solidFill>
              </a:rPr>
              <a:t>eg</a:t>
            </a:r>
            <a:r>
              <a:rPr lang="en-US" sz="2800" dirty="0" smtClean="0">
                <a:solidFill>
                  <a:srgbClr val="FFFFFF"/>
                </a:solidFill>
              </a:rPr>
              <a:t>. SIRA)</a:t>
            </a:r>
          </a:p>
          <a:p>
            <a:pPr algn="ctr">
              <a:spcAft>
                <a:spcPts val="600"/>
              </a:spcAft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Transit array =&gt; image in snapshots in time (10min)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wide field (‘full sky’) =&gt; require 3D FT  (facets) 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wide band (octave) =&gt; require </a:t>
            </a:r>
            <a:r>
              <a:rPr lang="en-US" sz="2400" dirty="0" err="1" smtClean="0">
                <a:solidFill>
                  <a:srgbClr val="FFFFFF"/>
                </a:solidFill>
              </a:rPr>
              <a:t>multifreq</a:t>
            </a:r>
            <a:r>
              <a:rPr lang="en-US" sz="2400" dirty="0" smtClean="0">
                <a:solidFill>
                  <a:srgbClr val="FFFFFF"/>
                </a:solidFill>
              </a:rPr>
              <a:t> synthesis (currently image snapshots in freq ~ 10MHz)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high dynamic range &gt; 10</a:t>
            </a:r>
            <a:r>
              <a:rPr lang="en-US" sz="2400" baseline="30000" dirty="0" smtClean="0">
                <a:solidFill>
                  <a:srgbClr val="FFFFFF"/>
                </a:solidFill>
              </a:rPr>
              <a:t>5</a:t>
            </a:r>
            <a:r>
              <a:rPr lang="en-US" sz="2400" dirty="0" smtClean="0">
                <a:solidFill>
                  <a:srgbClr val="FFFFFF"/>
                </a:solidFill>
              </a:rPr>
              <a:t>: requires extensive iteration in </a:t>
            </a:r>
            <a:r>
              <a:rPr lang="en-US" sz="2400" dirty="0" err="1" smtClean="0">
                <a:solidFill>
                  <a:srgbClr val="FFFFFF"/>
                </a:solidFill>
              </a:rPr>
              <a:t>selfcal/deconvolution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Structure on all scales =&gt; require ‘</a:t>
            </a:r>
            <a:r>
              <a:rPr lang="en-US" sz="2400" dirty="0" err="1" smtClean="0">
                <a:solidFill>
                  <a:srgbClr val="FFFFFF"/>
                </a:solidFill>
              </a:rPr>
              <a:t>multiscale</a:t>
            </a:r>
            <a:r>
              <a:rPr lang="en-US" sz="2400" dirty="0" smtClean="0">
                <a:solidFill>
                  <a:srgbClr val="FFFFFF"/>
                </a:solidFill>
              </a:rPr>
              <a:t> clean’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Strong and weak RFI: multiple layers of flagging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90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at 25’ res, 1MHz channel</a:t>
            </a:r>
          </a:p>
        </p:txBody>
      </p:sp>
      <p:pic>
        <p:nvPicPr>
          <p:cNvPr id="2" name="Picture 1" descr="Screen Shot 2013-08-22 at 7.42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10272" cy="4648200"/>
          </a:xfrm>
          <a:prstGeom prst="rect">
            <a:avLst/>
          </a:prstGeom>
        </p:spPr>
      </p:pic>
      <p:pic>
        <p:nvPicPr>
          <p:cNvPr id="5" name="Picture 4" descr="Screen Shot 2013-08-22 at 7.42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44" y="1066800"/>
            <a:ext cx="4385956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200" y="479504"/>
            <a:ext cx="304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plus noise: 60uJy/beam in  100hr, 1MHz </a:t>
            </a:r>
            <a:r>
              <a:rPr lang="en-US" dirty="0" err="1" smtClean="0"/>
              <a:t>chan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Signal: structure on all scales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867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Noise: PSF-like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3637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3.5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49" y="152400"/>
            <a:ext cx="6024351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90600"/>
            <a:ext cx="3200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err="1" smtClean="0"/>
              <a:t>Greyscale</a:t>
            </a:r>
            <a:r>
              <a:rPr lang="en-US" sz="2400" dirty="0" smtClean="0"/>
              <a:t> = Model + noise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Contours = model</a:t>
            </a:r>
          </a:p>
        </p:txBody>
      </p:sp>
    </p:spTree>
    <p:extLst>
      <p:ext uri="{BB962C8B-B14F-4D97-AF65-F5344CB8AC3E}">
        <p14:creationId xmlns:p14="http://schemas.microsoft.com/office/powerpoint/2010/main" val="1166301912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9169" y="6030962"/>
            <a:ext cx="1905000" cy="457200"/>
          </a:xfrm>
        </p:spPr>
        <p:txBody>
          <a:bodyPr/>
          <a:lstStyle/>
          <a:p>
            <a:fld id="{C5DA3789-7591-6741-B815-5969D367695D}" type="slidenum">
              <a:rPr lang="en-US"/>
              <a:pPr/>
              <a:t>22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Sensitivity to </a:t>
            </a:r>
            <a:r>
              <a:rPr lang="en-US" sz="3600" dirty="0" err="1">
                <a:solidFill>
                  <a:srgbClr val="FFFFFF"/>
                </a:solidFill>
              </a:rPr>
              <a:t>Reionization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structures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" y="914400"/>
            <a:ext cx="7920633" cy="562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/>
          </p:cNvSpPr>
          <p:nvPr/>
        </p:nvSpPr>
        <p:spPr bwMode="auto">
          <a:xfrm>
            <a:off x="622697" y="1122015"/>
            <a:ext cx="2089547" cy="321469"/>
          </a:xfrm>
          <a:prstGeom prst="rect">
            <a:avLst/>
          </a:prstGeom>
          <a:solidFill>
            <a:srgbClr val="C97100">
              <a:alpha val="8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70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Contours at SNR&gt;6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6569869" y="3113335"/>
            <a:ext cx="1643063" cy="580430"/>
          </a:xfrm>
          <a:prstGeom prst="rect">
            <a:avLst/>
          </a:prstGeom>
          <a:solidFill>
            <a:srgbClr val="C97100">
              <a:alpha val="8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7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100 </a:t>
            </a:r>
            <a:r>
              <a:rPr lang="en-US" sz="1700" dirty="0" err="1" smtClean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cMPc</a:t>
            </a:r>
            <a:r>
              <a:rPr lang="en-US" sz="17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 </a:t>
            </a:r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scale </a:t>
            </a:r>
            <a:r>
              <a:rPr lang="en-US" sz="1700" dirty="0" smtClean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structures</a:t>
            </a:r>
            <a:endParaRPr lang="en-US" sz="1700" dirty="0">
              <a:solidFill>
                <a:srgbClr val="FFFFFF"/>
              </a:solidFill>
              <a:ea typeface="ＭＳ Ｐゴシック" charset="0"/>
              <a:cs typeface="Helvetica Neue Light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7034213" y="5667226"/>
            <a:ext cx="1500187" cy="580430"/>
          </a:xfrm>
          <a:prstGeom prst="rect">
            <a:avLst/>
          </a:prstGeom>
          <a:solidFill>
            <a:srgbClr val="C97100">
              <a:alpha val="8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Helvetica Neue Light" charset="0"/>
              </a:rPr>
              <a:t>Less SNR at high z.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63816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D. Jacobs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5117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22 at 7.43.08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0397" y="-443403"/>
            <a:ext cx="3249002" cy="4343403"/>
          </a:xfrm>
          <a:prstGeom prst="rect">
            <a:avLst/>
          </a:prstGeom>
        </p:spPr>
      </p:pic>
      <p:pic>
        <p:nvPicPr>
          <p:cNvPr id="6" name="Picture 5" descr="Screen Shot 2013-08-22 at 7.43.37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802" y="2813161"/>
            <a:ext cx="3233158" cy="44648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76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27”, 67kHz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3581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25’, 67kHz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2831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 </a:t>
            </a:r>
            <a:r>
              <a:rPr lang="en-US" sz="1800" dirty="0" err="1" smtClean="0"/>
              <a:t>mK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6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30 </a:t>
            </a:r>
            <a:r>
              <a:rPr lang="en-US" sz="1800" dirty="0" err="1" smtClean="0"/>
              <a:t>mK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867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</a:t>
            </a:r>
            <a:r>
              <a:rPr lang="en-US" sz="1800" dirty="0" smtClean="0"/>
              <a:t> </a:t>
            </a:r>
            <a:r>
              <a:rPr lang="en-US" sz="1800" dirty="0" err="1" smtClean="0"/>
              <a:t>mK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 </a:t>
            </a:r>
            <a:r>
              <a:rPr lang="en-US" sz="1800" dirty="0" err="1" smtClean="0"/>
              <a:t>mK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Spectra through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077134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1" y="127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Angular power </a:t>
            </a:r>
            <a:r>
              <a:rPr lang="en-US" sz="2400" dirty="0" smtClean="0"/>
              <a:t>spectra</a:t>
            </a:r>
            <a:endParaRPr lang="en-US" dirty="0" smtClean="0"/>
          </a:p>
        </p:txBody>
      </p:sp>
      <p:pic>
        <p:nvPicPr>
          <p:cNvPr id="2" name="Picture 1" descr="Screen Shot 2013-08-22 at 7.56.54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7" y="685800"/>
            <a:ext cx="6794463" cy="52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19310"/>
            <a:ext cx="2667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/>
              <a:t>Black=</a:t>
            </a:r>
            <a:r>
              <a:rPr lang="en-US" sz="1800" dirty="0" err="1" smtClean="0"/>
              <a:t>Mcquinn</a:t>
            </a:r>
            <a:r>
              <a:rPr lang="en-US" sz="1800" dirty="0" smtClean="0"/>
              <a:t> native res (26”, 67kHz)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Red=</a:t>
            </a:r>
            <a:r>
              <a:rPr lang="en-US" sz="1800" dirty="0" err="1" smtClean="0">
                <a:solidFill>
                  <a:srgbClr val="FF0000"/>
                </a:solidFill>
              </a:rPr>
              <a:t>Mcquinn</a:t>
            </a:r>
            <a:r>
              <a:rPr lang="en-US" sz="1800" dirty="0" smtClean="0">
                <a:solidFill>
                  <a:srgbClr val="FF0000"/>
                </a:solidFill>
              </a:rPr>
              <a:t> 25’ res, 1MHz </a:t>
            </a:r>
            <a:r>
              <a:rPr lang="en-US" sz="1800" dirty="0" err="1" smtClean="0">
                <a:solidFill>
                  <a:srgbClr val="FF0000"/>
                </a:solidFill>
              </a:rPr>
              <a:t>chan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37D70E"/>
                </a:solidFill>
              </a:rPr>
              <a:t>Green=Red + noise w bias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Blue = Red + noise w. </a:t>
            </a:r>
            <a:r>
              <a:rPr lang="en-US" sz="1800" dirty="0" err="1" smtClean="0">
                <a:solidFill>
                  <a:schemeClr val="accent2"/>
                </a:solidFill>
              </a:rPr>
              <a:t>debias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>
                <a:solidFill>
                  <a:srgbClr val="38EDE8"/>
                </a:solidFill>
              </a:rPr>
              <a:t>Cyan = Red, 0.25MHz </a:t>
            </a:r>
            <a:r>
              <a:rPr lang="en-US" sz="1800" dirty="0" err="1" smtClean="0">
                <a:solidFill>
                  <a:srgbClr val="38EDE8"/>
                </a:solidFill>
              </a:rPr>
              <a:t>chan</a:t>
            </a:r>
            <a:endParaRPr lang="en-US" sz="1800" dirty="0">
              <a:solidFill>
                <a:srgbClr val="38EDE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791200"/>
            <a:ext cx="4494028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1MHz = 17 </a:t>
            </a:r>
            <a:r>
              <a:rPr lang="en-US" dirty="0" err="1" smtClean="0"/>
              <a:t>cMpc</a:t>
            </a:r>
            <a:r>
              <a:rPr lang="en-US" dirty="0" smtClean="0"/>
              <a:t> =&gt; k=0.36 Mpc</a:t>
            </a:r>
            <a:r>
              <a:rPr lang="en-US" baseline="30000" dirty="0" smtClean="0"/>
              <a:t>-1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25’ = 47 </a:t>
            </a:r>
            <a:r>
              <a:rPr lang="en-US" dirty="0" err="1" smtClean="0"/>
              <a:t>cMpc</a:t>
            </a:r>
            <a:r>
              <a:rPr lang="en-US" dirty="0" smtClean="0"/>
              <a:t> =&gt; k=0.13Mpc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0345454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8147-6762-754F-98DD-3B9A7B8DBB03}" type="slidenum">
              <a:rPr lang="en-US"/>
              <a:pPr/>
              <a:t>25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ln/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114800"/>
          </a:xfrm>
          <a:ln/>
        </p:spPr>
        <p:txBody>
          <a:bodyPr/>
          <a:lstStyle/>
          <a:p>
            <a:r>
              <a:rPr lang="en-US" sz="2400" dirty="0" smtClean="0"/>
              <a:t>HERA not one dimensional in approach: while optimized for DS/PS studies, </a:t>
            </a:r>
            <a:r>
              <a:rPr lang="en-US" sz="2400" dirty="0" smtClean="0"/>
              <a:t>but design is </a:t>
            </a:r>
            <a:r>
              <a:rPr lang="en-US" sz="2400" dirty="0" smtClean="0"/>
              <a:t>also excellent to </a:t>
            </a:r>
            <a:r>
              <a:rPr lang="en-US" sz="2400" dirty="0" smtClean="0"/>
              <a:t>explore </a:t>
            </a:r>
            <a:r>
              <a:rPr lang="en-US" sz="2400" dirty="0" smtClean="0"/>
              <a:t>multiple paths toward </a:t>
            </a:r>
            <a:r>
              <a:rPr lang="en-US" sz="2400" dirty="0" err="1" smtClean="0"/>
              <a:t>reionization</a:t>
            </a:r>
            <a:r>
              <a:rPr lang="en-US" sz="2400" dirty="0" smtClean="0"/>
              <a:t>, including </a:t>
            </a:r>
            <a:r>
              <a:rPr lang="en-US" sz="2400" dirty="0" smtClean="0"/>
              <a:t>imaging.</a:t>
            </a:r>
            <a:endParaRPr lang="en-US" sz="2400" dirty="0"/>
          </a:p>
          <a:p>
            <a:r>
              <a:rPr lang="en-US" sz="2400" dirty="0" smtClean="0"/>
              <a:t>Sensitivity is not issue. </a:t>
            </a:r>
            <a:endParaRPr lang="en-US" sz="2400" dirty="0" smtClean="0"/>
          </a:p>
          <a:p>
            <a:r>
              <a:rPr lang="en-US" sz="2400" dirty="0" smtClean="0"/>
              <a:t>Investigating</a:t>
            </a:r>
            <a:r>
              <a:rPr lang="en-US" sz="2400" dirty="0" smtClean="0"/>
              <a:t>: </a:t>
            </a:r>
            <a:r>
              <a:rPr lang="en-US" sz="2400" dirty="0"/>
              <a:t>foreground removal limits, calibration errors</a:t>
            </a:r>
          </a:p>
          <a:p>
            <a:pPr marL="500045" lvl="1"/>
            <a:r>
              <a:rPr lang="en-US" sz="2000" dirty="0"/>
              <a:t>testing standard spectral line </a:t>
            </a:r>
            <a:r>
              <a:rPr lang="en-US" sz="2000" dirty="0" smtClean="0"/>
              <a:t>techniques in CASA and AIPS </a:t>
            </a:r>
            <a:r>
              <a:rPr lang="en-US" sz="2000" dirty="0"/>
              <a:t>(</a:t>
            </a:r>
            <a:r>
              <a:rPr lang="en-US" sz="2000" dirty="0" err="1"/>
              <a:t>uvsub,uvlin,imlin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) </a:t>
            </a:r>
          </a:p>
          <a:p>
            <a:pPr marL="500045" lvl="1"/>
            <a:r>
              <a:rPr lang="en-US" sz="2000" dirty="0"/>
              <a:t>comparing with power spectrum techniques</a:t>
            </a:r>
          </a:p>
        </p:txBody>
      </p:sp>
    </p:spTree>
    <p:extLst>
      <p:ext uri="{BB962C8B-B14F-4D97-AF65-F5344CB8AC3E}">
        <p14:creationId xmlns:p14="http://schemas.microsoft.com/office/powerpoint/2010/main" val="2115331617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1-05 at 9.2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12800"/>
            <a:ext cx="5334000" cy="524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PAPER snap shot UV coverage – 64 antennas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3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1-11-10 at 3.43.2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0" b="-580"/>
          <a:stretch>
            <a:fillRect/>
          </a:stretch>
        </p:blipFill>
        <p:spPr/>
      </p:pic>
      <p:pic>
        <p:nvPicPr>
          <p:cNvPr id="4" name="Picture 3" descr="Screen shot 2011-11-07 at 9.51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pic>
        <p:nvPicPr>
          <p:cNvPr id="6" name="Picture 5" descr="Screen shot 2011-11-10 at 3.43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-3672"/>
            <a:ext cx="6019800" cy="3150411"/>
          </a:xfrm>
          <a:prstGeom prst="rect">
            <a:avLst/>
          </a:prstGeom>
        </p:spPr>
      </p:pic>
      <p:pic>
        <p:nvPicPr>
          <p:cNvPr id="7" name="Picture 6" descr="Screen shot 2011-11-10 at 3.43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99" y="3186153"/>
            <a:ext cx="6300101" cy="3214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0"/>
            <a:ext cx="3124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/>
                </a:solidFill>
              </a:rPr>
              <a:t>Stable system: </a:t>
            </a:r>
            <a:r>
              <a:rPr lang="en-US" sz="2400" dirty="0" err="1" smtClean="0">
                <a:solidFill>
                  <a:schemeClr val="accent3"/>
                </a:solidFill>
              </a:rPr>
              <a:t>selfcal</a:t>
            </a:r>
            <a:r>
              <a:rPr lang="en-US" sz="2400" dirty="0" smtClean="0">
                <a:solidFill>
                  <a:schemeClr val="accent3"/>
                </a:solidFill>
              </a:rPr>
              <a:t> gain solutions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 Few deg over 1hr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 Few % over 1hr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657600" y="4375090"/>
            <a:ext cx="0" cy="48901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57600" y="4400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2%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35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57600" y="1339790"/>
            <a:ext cx="0" cy="48901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26" y="0"/>
            <a:ext cx="66341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PSA64, July 2011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10min snapshots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BW = 60MHz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DNR ~ 1000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Weakest </a:t>
            </a:r>
            <a:r>
              <a:rPr lang="en-US" dirty="0" err="1" smtClean="0">
                <a:solidFill>
                  <a:srgbClr val="FFFFFF"/>
                </a:solidFill>
              </a:rPr>
              <a:t>src</a:t>
            </a:r>
            <a:r>
              <a:rPr lang="en-US" dirty="0" smtClean="0">
                <a:solidFill>
                  <a:srgbClr val="FFFFFF"/>
                </a:solidFill>
              </a:rPr>
              <a:t> ~ 1Jy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7368014" y="2720608"/>
            <a:ext cx="959584" cy="1588"/>
          </a:xfrm>
          <a:prstGeom prst="straightConnector1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72400" y="2438400"/>
            <a:ext cx="110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</a:t>
            </a:r>
            <a:r>
              <a:rPr lang="en-US" baseline="30000" dirty="0" smtClean="0">
                <a:solidFill>
                  <a:srgbClr val="FFFFFF"/>
                </a:solidFill>
              </a:rPr>
              <a:t>o</a:t>
            </a:r>
            <a:endParaRPr lang="en-US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0" y="0"/>
            <a:ext cx="647192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72" y="0"/>
            <a:ext cx="644205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57" y="0"/>
            <a:ext cx="658408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2" y="0"/>
            <a:ext cx="663497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1029</Words>
  <Application>Microsoft Macintosh PowerPoint</Application>
  <PresentationFormat>On-screen Show (4:3)</PresentationFormat>
  <Paragraphs>138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Fermi bubbles: WMAP/Fermi/Planck </vt:lpstr>
      <vt:lpstr>PowerPoint Presentation</vt:lpstr>
      <vt:lpstr>PowerPoint Presentation</vt:lpstr>
      <vt:lpstr>PowerPoint Presentation</vt:lpstr>
      <vt:lpstr>PowerPoint Presentation</vt:lpstr>
      <vt:lpstr>Sensitivity to Reionization structures</vt:lpstr>
      <vt:lpstr>PowerPoint Presentation</vt:lpstr>
      <vt:lpstr>PowerPoint Presentation</vt:lpstr>
      <vt:lpstr>Conclusions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199</cp:revision>
  <cp:lastPrinted>2011-11-04T09:37:44Z</cp:lastPrinted>
  <dcterms:created xsi:type="dcterms:W3CDTF">2012-06-06T07:20:10Z</dcterms:created>
  <dcterms:modified xsi:type="dcterms:W3CDTF">2013-08-23T16:35:41Z</dcterms:modified>
</cp:coreProperties>
</file>