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880" r:id="rId2"/>
    <p:sldId id="956" r:id="rId3"/>
    <p:sldId id="954" r:id="rId4"/>
    <p:sldId id="841" r:id="rId5"/>
    <p:sldId id="824" r:id="rId6"/>
    <p:sldId id="822" r:id="rId7"/>
    <p:sldId id="823" r:id="rId8"/>
    <p:sldId id="944" r:id="rId9"/>
    <p:sldId id="945" r:id="rId10"/>
    <p:sldId id="909" r:id="rId11"/>
    <p:sldId id="941" r:id="rId12"/>
    <p:sldId id="958" r:id="rId13"/>
    <p:sldId id="959" r:id="rId14"/>
    <p:sldId id="951" r:id="rId15"/>
    <p:sldId id="879" r:id="rId16"/>
    <p:sldId id="842" r:id="rId17"/>
    <p:sldId id="877" r:id="rId18"/>
    <p:sldId id="825" r:id="rId19"/>
    <p:sldId id="943" r:id="rId20"/>
    <p:sldId id="838" r:id="rId21"/>
    <p:sldId id="839" r:id="rId22"/>
    <p:sldId id="947" r:id="rId23"/>
    <p:sldId id="948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E10"/>
    <a:srgbClr val="29AEB4"/>
    <a:srgbClr val="43FF0D"/>
    <a:srgbClr val="EC00FF"/>
    <a:srgbClr val="F40020"/>
    <a:srgbClr val="7DBAF9"/>
    <a:srgbClr val="808100"/>
    <a:srgbClr val="E2EFE1"/>
    <a:srgbClr val="7FBDFA"/>
    <a:srgbClr val="8CC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97" autoAdjust="0"/>
    <p:restoredTop sz="97773" autoAdjust="0"/>
  </p:normalViewPr>
  <p:slideViewPr>
    <p:cSldViewPr snapToObjects="1">
      <p:cViewPr>
        <p:scale>
          <a:sx n="100" d="100"/>
          <a:sy n="100" d="100"/>
        </p:scale>
        <p:origin x="-96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5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1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20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21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22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Product Assurance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932E2C8-3663-D241-9A20-42DBEED24243}" type="datetime1">
              <a:rPr lang="en-US"/>
              <a:pPr/>
              <a:t>7/9/13</a:t>
            </a:fld>
            <a:r>
              <a:rPr lang="en-US"/>
              <a:t>2003 June 2 – 6, Victoria, Canada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67AA7B-5629-6B4D-A9BB-6AC93F5AF0C0}" type="slidenum">
              <a:rPr lang="en-US"/>
              <a:pPr/>
              <a:t>12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111" y="4343093"/>
            <a:ext cx="5027779" cy="411572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15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0F49-3612-0C4C-93B2-9041EC33BAE9}" type="slidenum">
              <a:rPr lang="en-US"/>
              <a:pPr/>
              <a:t>16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17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18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19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7D3F63A-B8AE-49AA-8C23-BA668EB751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3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4.emf"/><Relationship Id="rId5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8401.JPG"/>
          <p:cNvPicPr>
            <a:picLocks noChangeAspect="1"/>
          </p:cNvPicPr>
          <p:nvPr/>
        </p:nvPicPr>
        <p:blipFill>
          <a:blip r:embed="rId3">
            <a:lum bright="-31000"/>
          </a:blip>
          <a:stretch>
            <a:fillRect/>
          </a:stretch>
        </p:blipFill>
        <p:spPr>
          <a:xfrm>
            <a:off x="2078" y="0"/>
            <a:ext cx="9139844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0"/>
            <a:ext cx="89154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Precision </a:t>
            </a:r>
            <a:r>
              <a:rPr lang="en-US" sz="3200" dirty="0" smtClean="0">
                <a:solidFill>
                  <a:schemeClr val="bg1"/>
                </a:solidFill>
              </a:rPr>
              <a:t>Array </a:t>
            </a:r>
            <a:r>
              <a:rPr lang="en-US" sz="3200" dirty="0" smtClean="0">
                <a:solidFill>
                  <a:schemeClr val="bg1"/>
                </a:solidFill>
              </a:rPr>
              <a:t>to </a:t>
            </a:r>
            <a:r>
              <a:rPr lang="en-US" sz="3200" dirty="0" smtClean="0">
                <a:solidFill>
                  <a:schemeClr val="bg1"/>
                </a:solidFill>
              </a:rPr>
              <a:t>Probe </a:t>
            </a:r>
            <a:r>
              <a:rPr lang="en-US" sz="3200" dirty="0">
                <a:solidFill>
                  <a:schemeClr val="bg1"/>
                </a:solidFill>
              </a:rPr>
              <a:t>E</a:t>
            </a:r>
            <a:r>
              <a:rPr lang="en-US" sz="3200" dirty="0" smtClean="0">
                <a:solidFill>
                  <a:schemeClr val="bg1"/>
                </a:solidFill>
              </a:rPr>
              <a:t>poch </a:t>
            </a:r>
            <a:r>
              <a:rPr lang="en-US" sz="3200" dirty="0" smtClean="0">
                <a:solidFill>
                  <a:schemeClr val="bg1"/>
                </a:solidFill>
              </a:rPr>
              <a:t>of </a:t>
            </a:r>
            <a:r>
              <a:rPr lang="en-US" sz="3200" dirty="0" err="1">
                <a:solidFill>
                  <a:schemeClr val="bg1"/>
                </a:solidFill>
              </a:rPr>
              <a:t>R</a:t>
            </a:r>
            <a:r>
              <a:rPr lang="en-US" sz="3200" dirty="0" err="1" smtClean="0">
                <a:solidFill>
                  <a:schemeClr val="bg1"/>
                </a:solidFill>
              </a:rPr>
              <a:t>eionization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LUNAR Science Forum, July 2013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C. Carilli* (NRAO) + PAPER </a:t>
            </a:r>
            <a:r>
              <a:rPr lang="en-US" sz="2400" dirty="0" smtClean="0">
                <a:solidFill>
                  <a:schemeClr val="bg1"/>
                </a:solidFill>
              </a:rPr>
              <a:t>Team**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078" y="4495800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*Member of </a:t>
            </a:r>
            <a:r>
              <a:rPr lang="en-US" sz="2400" dirty="0">
                <a:solidFill>
                  <a:schemeClr val="bg1"/>
                </a:solidFill>
              </a:rPr>
              <a:t>Lunar University Network for Astrophysics Research </a:t>
            </a:r>
            <a:r>
              <a:rPr lang="en-US" sz="2400" dirty="0" smtClean="0">
                <a:solidFill>
                  <a:schemeClr val="bg1"/>
                </a:solidFill>
              </a:rPr>
              <a:t>consortium, which </a:t>
            </a:r>
            <a:r>
              <a:rPr lang="en-US" sz="2400" dirty="0">
                <a:solidFill>
                  <a:schemeClr val="bg1"/>
                </a:solidFill>
              </a:rPr>
              <a:t>is funded by the NASA Lunar Science Institute (via Cooperative Agreement NNA09DB30A) to investigate concepts for astrophysical observatories on the </a:t>
            </a:r>
            <a:r>
              <a:rPr lang="en-US" sz="2400" dirty="0" smtClean="0">
                <a:solidFill>
                  <a:schemeClr val="bg1"/>
                </a:solidFill>
              </a:rPr>
              <a:t>Moon, PI J. Burns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</a:rPr>
              <a:t>**http://</a:t>
            </a:r>
            <a:r>
              <a:rPr lang="en-US" sz="2400" dirty="0" err="1">
                <a:solidFill>
                  <a:schemeClr val="bg1"/>
                </a:solidFill>
              </a:rPr>
              <a:t>astro.berkeley.edu</a:t>
            </a:r>
            <a:r>
              <a:rPr lang="en-US" sz="2400" dirty="0">
                <a:solidFill>
                  <a:schemeClr val="bg1"/>
                </a:solidFill>
              </a:rPr>
              <a:t>/~</a:t>
            </a:r>
            <a:r>
              <a:rPr lang="en-US" sz="2400" dirty="0" err="1">
                <a:solidFill>
                  <a:schemeClr val="bg1"/>
                </a:solidFill>
              </a:rPr>
              <a:t>dbacker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eor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542925"/>
            <a:ext cx="3807977" cy="4638675"/>
          </a:xfrm>
          <a:prstGeom prst="rect">
            <a:avLst/>
          </a:prstGeom>
        </p:spPr>
      </p:pic>
      <p:pic>
        <p:nvPicPr>
          <p:cNvPr id="5" name="Picture 4" descr="Screen Shot 2013-01-05 at 9.24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775732"/>
            <a:ext cx="2388277" cy="4089400"/>
          </a:xfrm>
          <a:prstGeom prst="rect">
            <a:avLst/>
          </a:prstGeom>
        </p:spPr>
      </p:pic>
      <p:pic>
        <p:nvPicPr>
          <p:cNvPr id="7" name="Picture 6" descr="437998main_CenA_radio_optical_gamma_composite_unlabel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906459"/>
            <a:ext cx="2849080" cy="3730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4919008"/>
            <a:ext cx="8789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Xray</a:t>
            </a:r>
            <a:r>
              <a:rPr lang="en-US" sz="2400" dirty="0" smtClean="0">
                <a:solidFill>
                  <a:srgbClr val="FFFFFF"/>
                </a:solidFill>
              </a:rPr>
              <a:t> correlations</a:t>
            </a:r>
            <a:endParaRPr lang="en-US" sz="2400" dirty="0">
              <a:solidFill>
                <a:srgbClr val="FFFFFF"/>
              </a:solidFill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>
                <a:solidFill>
                  <a:srgbClr val="FFFFFF"/>
                </a:solidFill>
              </a:rPr>
              <a:t>Knots in South = </a:t>
            </a:r>
            <a:r>
              <a:rPr lang="en-US" sz="2400" dirty="0" smtClean="0">
                <a:solidFill>
                  <a:srgbClr val="FFFFFF"/>
                </a:solidFill>
              </a:rPr>
              <a:t>IC?  </a:t>
            </a:r>
            <a:r>
              <a:rPr lang="en-US" sz="2400" dirty="0">
                <a:solidFill>
                  <a:srgbClr val="FFFFFF"/>
                </a:solidFill>
              </a:rPr>
              <a:t>B ~ 1 </a:t>
            </a:r>
            <a:r>
              <a:rPr lang="en-US" sz="2400" dirty="0" err="1">
                <a:solidFill>
                  <a:srgbClr val="FFFFFF"/>
                </a:solidFill>
              </a:rPr>
              <a:t>uG</a:t>
            </a:r>
            <a:r>
              <a:rPr lang="en-US" sz="2400" dirty="0">
                <a:solidFill>
                  <a:srgbClr val="FFFFFF"/>
                </a:solidFill>
              </a:rPr>
              <a:t> ~ </a:t>
            </a:r>
            <a:r>
              <a:rPr lang="en-US" sz="2400" dirty="0" smtClean="0">
                <a:solidFill>
                  <a:srgbClr val="FFFFFF"/>
                </a:solidFill>
              </a:rPr>
              <a:t>B</a:t>
            </a:r>
            <a:r>
              <a:rPr lang="en-US" sz="2400" baseline="-25000" dirty="0" smtClean="0">
                <a:solidFill>
                  <a:srgbClr val="FFFFFF"/>
                </a:solidFill>
              </a:rPr>
              <a:t>MP</a:t>
            </a:r>
            <a:endParaRPr lang="en-US" sz="2400" dirty="0">
              <a:solidFill>
                <a:srgbClr val="FFFFFF"/>
              </a:solidFill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Lobe </a:t>
            </a:r>
            <a:r>
              <a:rPr lang="en-US" sz="2400" dirty="0">
                <a:solidFill>
                  <a:srgbClr val="FFFFFF"/>
                </a:solidFill>
              </a:rPr>
              <a:t>pressure ~ IGM ~ 10</a:t>
            </a:r>
            <a:r>
              <a:rPr lang="en-US" sz="2400" baseline="30000" dirty="0">
                <a:solidFill>
                  <a:srgbClr val="FFFFFF"/>
                </a:solidFill>
              </a:rPr>
              <a:t>-13 </a:t>
            </a:r>
            <a:r>
              <a:rPr lang="en-US" sz="2400" dirty="0" err="1">
                <a:solidFill>
                  <a:srgbClr val="FFFFFF"/>
                </a:solidFill>
              </a:rPr>
              <a:t>dyn</a:t>
            </a:r>
            <a:r>
              <a:rPr lang="en-US" sz="2400" dirty="0">
                <a:solidFill>
                  <a:srgbClr val="FFFFFF"/>
                </a:solidFill>
              </a:rPr>
              <a:t> cm</a:t>
            </a:r>
            <a:r>
              <a:rPr lang="en-US" sz="2400" baseline="30000" dirty="0">
                <a:solidFill>
                  <a:srgbClr val="FFFFFF"/>
                </a:solidFill>
              </a:rPr>
              <a:t>-2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Spectral flattening in regions of ‘heavy weather’: Vortices shells, rings, waves (</a:t>
            </a:r>
            <a:r>
              <a:rPr lang="en-US" sz="2400" dirty="0" err="1" smtClean="0">
                <a:solidFill>
                  <a:srgbClr val="FFFFFF"/>
                </a:solidFill>
              </a:rPr>
              <a:t>Feain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ea</a:t>
            </a:r>
            <a:r>
              <a:rPr lang="en-US" sz="2400" dirty="0" smtClean="0">
                <a:solidFill>
                  <a:srgbClr val="FFFFFF"/>
                </a:solidFill>
              </a:rPr>
              <a:t>) =&gt; local particle acceleration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506680" y="1055132"/>
            <a:ext cx="0" cy="3352800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715000" y="2070556"/>
            <a:ext cx="867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8</a:t>
            </a:r>
            <a:r>
              <a:rPr lang="en-US" sz="1800" baseline="30000" dirty="0" smtClean="0">
                <a:solidFill>
                  <a:srgbClr val="FFFFFF"/>
                </a:solidFill>
              </a:rPr>
              <a:t>o</a:t>
            </a:r>
            <a:r>
              <a:rPr lang="en-US" sz="1800" dirty="0" smtClean="0">
                <a:solidFill>
                  <a:srgbClr val="FFFFFF"/>
                </a:solidFill>
              </a:rPr>
              <a:t> ~ 600kpc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2200" y="826532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150MHz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+ RASS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90273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1.4GHz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599" y="0"/>
            <a:ext cx="8789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Anscillary</a:t>
            </a:r>
            <a:r>
              <a:rPr lang="en-US" sz="2400" dirty="0" smtClean="0">
                <a:solidFill>
                  <a:srgbClr val="FFFFFF"/>
                </a:solidFill>
              </a:rPr>
              <a:t> science: imaging of large scale radio continuum sources </a:t>
            </a:r>
            <a:r>
              <a:rPr lang="en-US" sz="2400" dirty="0" err="1" smtClean="0">
                <a:solidFill>
                  <a:srgbClr val="FFFFFF"/>
                </a:solidFill>
              </a:rPr>
              <a:t>Centaurus</a:t>
            </a:r>
            <a:r>
              <a:rPr lang="en-US" sz="2400" dirty="0" smtClean="0">
                <a:solidFill>
                  <a:srgbClr val="FFFFFF"/>
                </a:solidFill>
              </a:rPr>
              <a:t> A: physics of radio galaxies (Stefan ea. 2013)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6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0"/>
            <a:ext cx="8604250" cy="6858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3429000" y="2895600"/>
            <a:ext cx="228601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>
            <a:off x="4572000" y="2870200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133600" y="255704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W28-SNR + M8-HII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24808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SgrA</a:t>
            </a:r>
            <a:r>
              <a:rPr lang="en-US" sz="1600" dirty="0" smtClean="0">
                <a:solidFill>
                  <a:srgbClr val="FFFF00"/>
                </a:solidFill>
              </a:rPr>
              <a:t>*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600" y="37846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CTB37-SNR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V="1">
            <a:off x="5896977" y="3522077"/>
            <a:ext cx="347246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609600" y="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Galactic studies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SNR searches, spectra, imaging: find the missing large SNR?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Galactic HII regions: free-free abs =&gt; 3D study of thermal/</a:t>
            </a:r>
            <a:r>
              <a:rPr lang="en-US" dirty="0" err="1" smtClean="0">
                <a:solidFill>
                  <a:schemeClr val="bg1"/>
                </a:solidFill>
              </a:rPr>
              <a:t>nonthermal</a:t>
            </a:r>
            <a:r>
              <a:rPr lang="en-US" dirty="0" smtClean="0">
                <a:solidFill>
                  <a:schemeClr val="bg1"/>
                </a:solidFill>
              </a:rPr>
              <a:t> ISM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8200" y="1371600"/>
            <a:ext cx="99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10</a:t>
            </a:r>
            <a:r>
              <a:rPr lang="en-US" sz="1800" baseline="30000" dirty="0" smtClean="0">
                <a:solidFill>
                  <a:schemeClr val="accent3"/>
                </a:solidFill>
              </a:rPr>
              <a:t>o</a:t>
            </a:r>
            <a:endParaRPr lang="en-US" sz="1800" baseline="30000" dirty="0">
              <a:solidFill>
                <a:schemeClr val="accent3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762000" y="1066800"/>
            <a:ext cx="0" cy="1066800"/>
          </a:xfrm>
          <a:prstGeom prst="straightConnector1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12" name="Picture 11" descr="GB.S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5" y="3810001"/>
            <a:ext cx="3604177" cy="304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476690"/>
            <a:ext cx="232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SI: 1.4 – 0.15GHz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355600" y="3276600"/>
            <a:ext cx="3759200" cy="990600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3429000" y="3352800"/>
            <a:ext cx="1600200" cy="3048000"/>
          </a:xfrm>
          <a:prstGeom prst="lin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733800" y="5212833"/>
            <a:ext cx="5029200" cy="1340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FFFFFF"/>
                </a:solidFill>
              </a:rPr>
              <a:t>Galactic center: free-free abs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inverted spectrum = FF abs: </a:t>
            </a:r>
            <a:r>
              <a:rPr lang="en-US" sz="1800" dirty="0" smtClean="0">
                <a:solidFill>
                  <a:schemeClr val="bg1"/>
                </a:solidFill>
              </a:rPr>
              <a:t>EM </a:t>
            </a:r>
            <a:r>
              <a:rPr lang="en-US" sz="1800" dirty="0">
                <a:solidFill>
                  <a:schemeClr val="bg1"/>
                </a:solidFill>
              </a:rPr>
              <a:t>&gt; 10</a:t>
            </a:r>
            <a:r>
              <a:rPr lang="en-US" sz="1800" baseline="30000" dirty="0">
                <a:solidFill>
                  <a:schemeClr val="bg1"/>
                </a:solidFill>
              </a:rPr>
              <a:t>4</a:t>
            </a:r>
            <a:r>
              <a:rPr lang="en-US" sz="1800" dirty="0">
                <a:solidFill>
                  <a:schemeClr val="bg1"/>
                </a:solidFill>
              </a:rPr>
              <a:t> pc cm</a:t>
            </a:r>
            <a:r>
              <a:rPr lang="en-US" sz="1800" baseline="30000" dirty="0">
                <a:solidFill>
                  <a:schemeClr val="bg1"/>
                </a:solidFill>
              </a:rPr>
              <a:t>-</a:t>
            </a:r>
            <a:r>
              <a:rPr lang="en-US" sz="1800" baseline="30000" dirty="0" smtClean="0">
                <a:solidFill>
                  <a:schemeClr val="bg1"/>
                </a:solidFill>
              </a:rPr>
              <a:t>6</a:t>
            </a:r>
            <a:endParaRPr lang="en-US" sz="1800" baseline="30000" dirty="0" smtClean="0">
              <a:solidFill>
                <a:srgbClr val="FFFFFF"/>
              </a:solidFill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‘Funnel’ to SE = thermal outflow: 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</a:rPr>
              <a:t>e</a:t>
            </a:r>
            <a:r>
              <a:rPr lang="en-US" sz="1800" dirty="0">
                <a:solidFill>
                  <a:schemeClr val="bg1"/>
                </a:solidFill>
              </a:rPr>
              <a:t> &gt; </a:t>
            </a:r>
            <a:r>
              <a:rPr lang="en-US" sz="1800" dirty="0" smtClean="0">
                <a:solidFill>
                  <a:schemeClr val="bg1"/>
                </a:solidFill>
              </a:rPr>
              <a:t>10 </a:t>
            </a:r>
            <a:r>
              <a:rPr lang="en-US" sz="1800" dirty="0">
                <a:solidFill>
                  <a:schemeClr val="bg1"/>
                </a:solidFill>
              </a:rPr>
              <a:t>cm</a:t>
            </a:r>
            <a:r>
              <a:rPr lang="en-US" sz="1800" baseline="30000" dirty="0">
                <a:solidFill>
                  <a:schemeClr val="bg1"/>
                </a:solidFill>
              </a:rPr>
              <a:t>-3 </a:t>
            </a:r>
            <a:r>
              <a:rPr lang="en-US" sz="1800" dirty="0" smtClean="0">
                <a:solidFill>
                  <a:srgbClr val="FFFFFF"/>
                </a:solidFill>
              </a:rPr>
              <a:t>(or foreground HII)?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12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813" name="Picture 5" descr="Picture 5"/>
          <p:cNvPicPr>
            <a:picLocks noChangeAspect="1" noChangeArrowheads="1"/>
          </p:cNvPicPr>
          <p:nvPr/>
        </p:nvPicPr>
        <p:blipFill>
          <a:blip r:embed="rId3">
            <a:lum bright="-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1814" name="Picture 6" descr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08450"/>
            <a:ext cx="2286000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1815" name="Picture 7" descr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05200"/>
            <a:ext cx="1752600" cy="5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1816" name="Picture 8" descr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5225"/>
            <a:ext cx="914400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1817" name="Picture 9" descr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87600"/>
            <a:ext cx="1143000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1818" name="Text Box 10"/>
          <p:cNvSpPr txBox="1">
            <a:spLocks noChangeArrowheads="1"/>
          </p:cNvSpPr>
          <p:nvPr/>
        </p:nvSpPr>
        <p:spPr bwMode="auto">
          <a:xfrm>
            <a:off x="838200" y="-15875"/>
            <a:ext cx="4267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000" i="1">
                <a:solidFill>
                  <a:schemeClr val="tx1"/>
                </a:solidFill>
                <a:latin typeface="Times New Roman" charset="0"/>
              </a:rPr>
              <a:t>Say, its only a </a:t>
            </a:r>
            <a:r>
              <a:rPr lang="en-US" sz="2000">
                <a:solidFill>
                  <a:schemeClr val="tx1"/>
                </a:solidFill>
                <a:latin typeface="Times New Roman" charset="0"/>
              </a:rPr>
              <a:t>PAPER</a:t>
            </a:r>
            <a:r>
              <a:rPr lang="en-US" sz="2000" i="1">
                <a:solidFill>
                  <a:schemeClr val="tx1"/>
                </a:solidFill>
                <a:latin typeface="Times New Roman" charset="0"/>
              </a:rPr>
              <a:t> moon</a:t>
            </a:r>
          </a:p>
          <a:p>
            <a:r>
              <a:rPr lang="en-US" sz="2000" i="1">
                <a:solidFill>
                  <a:schemeClr val="tx1"/>
                </a:solidFill>
                <a:latin typeface="Times New Roman" charset="0"/>
              </a:rPr>
              <a:t>Sailing over a cardboard sea</a:t>
            </a:r>
          </a:p>
          <a:p>
            <a:r>
              <a:rPr lang="en-US" sz="2000" i="1">
                <a:solidFill>
                  <a:schemeClr val="tx1"/>
                </a:solidFill>
                <a:latin typeface="Times New Roman" charset="0"/>
              </a:rPr>
              <a:t>But it wouldn't be make-believe</a:t>
            </a:r>
          </a:p>
          <a:p>
            <a:r>
              <a:rPr lang="en-US" sz="2000" i="1">
                <a:solidFill>
                  <a:schemeClr val="tx1"/>
                </a:solidFill>
                <a:latin typeface="Times New Roman" charset="0"/>
              </a:rPr>
              <a:t>If you believed in me</a:t>
            </a:r>
            <a:endParaRPr lang="en-US" sz="24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4303455"/>
            <a:ext cx="4572000" cy="25545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840"/>
              </a:spcBef>
            </a:pPr>
            <a:r>
              <a:rPr lang="en-US" dirty="0" smtClean="0">
                <a:solidFill>
                  <a:schemeClr val="bg1"/>
                </a:solidFill>
              </a:rPr>
              <a:t>Technical path-finder for </a:t>
            </a: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ow </a:t>
            </a:r>
            <a:r>
              <a:rPr lang="en-US" dirty="0">
                <a:solidFill>
                  <a:schemeClr val="bg1"/>
                </a:solidFill>
              </a:rPr>
              <a:t>frequency array on far side </a:t>
            </a:r>
            <a:r>
              <a:rPr lang="en-US" dirty="0" smtClean="0">
                <a:solidFill>
                  <a:schemeClr val="bg1"/>
                </a:solidFill>
              </a:rPr>
              <a:t>Moon: Required </a:t>
            </a:r>
            <a:r>
              <a:rPr lang="en-US" dirty="0">
                <a:solidFill>
                  <a:schemeClr val="bg1"/>
                </a:solidFill>
              </a:rPr>
              <a:t>to </a:t>
            </a:r>
            <a:r>
              <a:rPr lang="en-US" dirty="0" err="1">
                <a:solidFill>
                  <a:schemeClr val="bg1"/>
                </a:solidFill>
              </a:rPr>
              <a:t>obs</a:t>
            </a:r>
            <a:r>
              <a:rPr lang="en-US" dirty="0">
                <a:solidFill>
                  <a:schemeClr val="bg1"/>
                </a:solidFill>
              </a:rPr>
              <a:t> linear structure formation in ‘Dark ages</a:t>
            </a:r>
            <a:r>
              <a:rPr lang="en-US" dirty="0" smtClean="0">
                <a:solidFill>
                  <a:schemeClr val="bg1"/>
                </a:solidFill>
              </a:rPr>
              <a:t>’</a:t>
            </a:r>
          </a:p>
          <a:p>
            <a:pPr marL="342900" indent="-342900">
              <a:spcBef>
                <a:spcPts val="24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z&gt;30</a:t>
            </a:r>
            <a:r>
              <a:rPr lang="en-US" dirty="0">
                <a:solidFill>
                  <a:schemeClr val="bg1"/>
                </a:solidFill>
              </a:rPr>
              <a:t>,  </a:t>
            </a:r>
            <a:r>
              <a:rPr lang="en-US" dirty="0" err="1">
                <a:solidFill>
                  <a:schemeClr val="bg1"/>
                </a:solidFill>
              </a:rPr>
              <a:t>ν</a:t>
            </a:r>
            <a:r>
              <a:rPr lang="en-US" dirty="0">
                <a:solidFill>
                  <a:schemeClr val="bg1"/>
                </a:solidFill>
              </a:rPr>
              <a:t> &lt; </a:t>
            </a:r>
            <a:r>
              <a:rPr lang="en-US" dirty="0" smtClean="0">
                <a:solidFill>
                  <a:schemeClr val="bg1"/>
                </a:solidFill>
              </a:rPr>
              <a:t>50MHz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24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charset="0"/>
              </a:rPr>
              <a:t>No interference</a:t>
            </a:r>
          </a:p>
          <a:p>
            <a:pPr marL="342900" indent="-342900">
              <a:spcBef>
                <a:spcPts val="24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Times New Roman" charset="0"/>
              </a:rPr>
              <a:t>No </a:t>
            </a:r>
            <a:r>
              <a:rPr lang="en-US" dirty="0">
                <a:solidFill>
                  <a:schemeClr val="bg1"/>
                </a:solidFill>
                <a:latin typeface="Times New Roman" charset="0"/>
              </a:rPr>
              <a:t>ionosphere</a:t>
            </a:r>
            <a:r>
              <a:rPr lang="en-US" sz="1600" dirty="0">
                <a:solidFill>
                  <a:schemeClr val="bg1"/>
                </a:solidFill>
                <a:latin typeface="Times New Roman" charset="0"/>
              </a:rPr>
              <a:t> </a:t>
            </a:r>
            <a:endParaRPr lang="en-US" sz="1600" dirty="0" smtClean="0">
              <a:solidFill>
                <a:schemeClr val="bg1"/>
              </a:solidFill>
              <a:latin typeface="Times New Roman" charset="0"/>
            </a:endParaRPr>
          </a:p>
          <a:p>
            <a:pPr marL="342900" indent="-342900">
              <a:spcBef>
                <a:spcPts val="240"/>
              </a:spcBef>
              <a:buFont typeface="Wingdings" charset="2"/>
              <a:buChar char="§"/>
            </a:pPr>
            <a:r>
              <a:rPr lang="en-US" sz="1600" dirty="0" smtClean="0">
                <a:solidFill>
                  <a:schemeClr val="bg1"/>
                </a:solidFill>
              </a:rPr>
              <a:t>See talks by: Burns, </a:t>
            </a:r>
            <a:r>
              <a:rPr lang="en-US" sz="1600" dirty="0" err="1" smtClean="0">
                <a:solidFill>
                  <a:schemeClr val="bg1"/>
                </a:solidFill>
              </a:rPr>
              <a:t>Datta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Furlanetto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Harker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</a:rPr>
              <a:t>Mirocha</a:t>
            </a:r>
            <a:r>
              <a:rPr lang="en-US" sz="1600" dirty="0" smtClean="0">
                <a:solidFill>
                  <a:schemeClr val="bg1"/>
                </a:solidFill>
              </a:rPr>
              <a:t>, Lazio</a:t>
            </a:r>
            <a:endParaRPr lang="en-US" sz="1600" dirty="0" smtClean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524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Destination Moon!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18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01.JPG"/>
          <p:cNvPicPr>
            <a:picLocks noChangeAspect="1"/>
          </p:cNvPicPr>
          <p:nvPr/>
        </p:nvPicPr>
        <p:blipFill>
          <a:blip r:embed="rId2">
            <a:lum bright="-31000"/>
          </a:blip>
          <a:stretch>
            <a:fillRect/>
          </a:stretch>
        </p:blipFill>
        <p:spPr>
          <a:xfrm>
            <a:off x="2078" y="0"/>
            <a:ext cx="91398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533400"/>
            <a:ext cx="7086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Following are extra slides for reference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13310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0" y="990600"/>
            <a:ext cx="365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EC00FF"/>
                </a:solidFill>
              </a:rPr>
              <a:t> z</a:t>
            </a:r>
            <a:r>
              <a:rPr lang="en-US" dirty="0">
                <a:solidFill>
                  <a:srgbClr val="EC00FF"/>
                </a:solidFill>
              </a:rPr>
              <a:t>&gt;</a:t>
            </a:r>
            <a:r>
              <a:rPr lang="en-US" dirty="0" smtClean="0">
                <a:solidFill>
                  <a:srgbClr val="EC00FF"/>
                </a:solidFill>
              </a:rPr>
              <a:t>200: T</a:t>
            </a:r>
            <a:r>
              <a:rPr lang="en-US" baseline="-25000" dirty="0" smtClean="0">
                <a:solidFill>
                  <a:srgbClr val="EC00FF"/>
                </a:solidFill>
              </a:rPr>
              <a:t>CMB</a:t>
            </a:r>
            <a:r>
              <a:rPr lang="en-US" dirty="0" smtClean="0">
                <a:solidFill>
                  <a:srgbClr val="EC00FF"/>
                </a:solidFill>
              </a:rPr>
              <a:t> = T</a:t>
            </a:r>
            <a:r>
              <a:rPr lang="en-US" sz="1800" baseline="-25000" dirty="0" smtClean="0">
                <a:solidFill>
                  <a:srgbClr val="EC00FF"/>
                </a:solidFill>
              </a:rPr>
              <a:t>K</a:t>
            </a:r>
            <a:r>
              <a:rPr lang="en-US" dirty="0" smtClean="0">
                <a:solidFill>
                  <a:srgbClr val="EC00FF"/>
                </a:solidFill>
              </a:rPr>
              <a:t>= T</a:t>
            </a:r>
            <a:r>
              <a:rPr lang="en-US" baseline="-25000" dirty="0" smtClean="0">
                <a:solidFill>
                  <a:srgbClr val="EC00FF"/>
                </a:solidFill>
              </a:rPr>
              <a:t>S</a:t>
            </a:r>
            <a:r>
              <a:rPr lang="en-US" dirty="0" smtClean="0">
                <a:solidFill>
                  <a:srgbClr val="EC00FF"/>
                </a:solidFill>
              </a:rPr>
              <a:t> </a:t>
            </a:r>
            <a:r>
              <a:rPr lang="en-US" dirty="0">
                <a:solidFill>
                  <a:srgbClr val="EC00FF"/>
                </a:solidFill>
              </a:rPr>
              <a:t> </a:t>
            </a:r>
            <a:r>
              <a:rPr lang="en-US" dirty="0" smtClean="0">
                <a:solidFill>
                  <a:srgbClr val="EC00FF"/>
                </a:solidFill>
              </a:rPr>
              <a:t>by residual e-, photon, and </a:t>
            </a:r>
            <a:r>
              <a:rPr lang="en-US" dirty="0">
                <a:solidFill>
                  <a:srgbClr val="EC00FF"/>
                </a:solidFill>
              </a:rPr>
              <a:t>gas </a:t>
            </a:r>
            <a:r>
              <a:rPr lang="en-US" dirty="0" smtClean="0">
                <a:solidFill>
                  <a:srgbClr val="EC00FF"/>
                </a:solidFill>
              </a:rPr>
              <a:t>collisions. No signal.  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 z</a:t>
            </a:r>
            <a:r>
              <a:rPr lang="en-US" dirty="0">
                <a:solidFill>
                  <a:srgbClr val="FFFF00"/>
                </a:solidFill>
              </a:rPr>
              <a:t>∼30 to </a:t>
            </a:r>
            <a:r>
              <a:rPr lang="en-US" dirty="0" smtClean="0">
                <a:solidFill>
                  <a:srgbClr val="FFFF00"/>
                </a:solidFill>
              </a:rPr>
              <a:t>200:  gas cools as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≈ (</a:t>
            </a:r>
            <a:r>
              <a:rPr lang="en-US" dirty="0">
                <a:solidFill>
                  <a:srgbClr val="FFFF00"/>
                </a:solidFill>
              </a:rPr>
              <a:t>1+z)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vs. T</a:t>
            </a:r>
            <a:r>
              <a:rPr lang="en-US" baseline="-25000" dirty="0" smtClean="0">
                <a:solidFill>
                  <a:srgbClr val="FFFF00"/>
                </a:solidFill>
              </a:rPr>
              <a:t>CMB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≈ </a:t>
            </a:r>
            <a:r>
              <a:rPr lang="en-US" dirty="0">
                <a:solidFill>
                  <a:srgbClr val="FFFF00"/>
                </a:solidFill>
              </a:rPr>
              <a:t>(1 + z</a:t>
            </a:r>
            <a:r>
              <a:rPr lang="en-US" dirty="0" smtClean="0">
                <a:solidFill>
                  <a:srgbClr val="FFFF00"/>
                </a:solidFill>
              </a:rPr>
              <a:t>), but T</a:t>
            </a:r>
            <a:r>
              <a:rPr lang="en-US" baseline="-25000" dirty="0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 = T</a:t>
            </a:r>
            <a:r>
              <a:rPr lang="en-US" baseline="-25000" dirty="0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 via collisions =&gt; absorption, until density drops and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s</a:t>
            </a:r>
            <a:r>
              <a:rPr lang="en-US" baseline="-250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 T</a:t>
            </a:r>
            <a:r>
              <a:rPr lang="en-US" baseline="-25000" dirty="0" smtClean="0">
                <a:solidFill>
                  <a:srgbClr val="FFFF00"/>
                </a:solidFill>
                <a:sym typeface="Wingdings"/>
              </a:rPr>
              <a:t>CMB</a:t>
            </a:r>
            <a:endParaRPr lang="en-US" baseline="-25000" dirty="0" smtClean="0">
              <a:solidFill>
                <a:srgbClr val="FFFF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FF0000"/>
                </a:solidFill>
              </a:rPr>
              <a:t> z</a:t>
            </a:r>
            <a:r>
              <a:rPr lang="en-US" dirty="0">
                <a:solidFill>
                  <a:srgbClr val="FF0000"/>
                </a:solidFill>
              </a:rPr>
              <a:t>∼20 to </a:t>
            </a:r>
            <a:r>
              <a:rPr lang="en-US" dirty="0" smtClean="0">
                <a:solidFill>
                  <a:srgbClr val="FF0000"/>
                </a:solidFill>
              </a:rPr>
              <a:t>30: first stars =&gt; Lyα photons couples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=&gt; </a:t>
            </a:r>
            <a:r>
              <a:rPr lang="en-US" dirty="0">
                <a:solidFill>
                  <a:srgbClr val="FF0000"/>
                </a:solidFill>
              </a:rPr>
              <a:t>21-cm absorption </a:t>
            </a:r>
            <a:endParaRPr lang="en-US" dirty="0" smtClean="0">
              <a:solidFill>
                <a:srgbClr val="FF0000"/>
              </a:solidFill>
            </a:endParaRP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43FF0D"/>
                </a:solidFill>
              </a:rPr>
              <a:t> z</a:t>
            </a:r>
            <a:r>
              <a:rPr lang="en-US" dirty="0">
                <a:solidFill>
                  <a:srgbClr val="43FF0D"/>
                </a:solidFill>
              </a:rPr>
              <a:t>∼6 to </a:t>
            </a:r>
            <a:r>
              <a:rPr lang="en-US" dirty="0" smtClean="0">
                <a:solidFill>
                  <a:srgbClr val="43FF0D"/>
                </a:solidFill>
              </a:rPr>
              <a:t>20: IGM warmed </a:t>
            </a:r>
            <a:r>
              <a:rPr lang="en-US" dirty="0">
                <a:solidFill>
                  <a:srgbClr val="43FF0D"/>
                </a:solidFill>
              </a:rPr>
              <a:t>by hard X </a:t>
            </a:r>
            <a:r>
              <a:rPr lang="en-US" dirty="0" smtClean="0">
                <a:solidFill>
                  <a:srgbClr val="43FF0D"/>
                </a:solidFill>
              </a:rPr>
              <a:t>rays =&gt;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&gt; T</a:t>
            </a:r>
            <a:r>
              <a:rPr lang="en-US" baseline="-25000" dirty="0" smtClean="0">
                <a:solidFill>
                  <a:srgbClr val="43FF0D"/>
                </a:solidFill>
              </a:rPr>
              <a:t>CMB</a:t>
            </a:r>
            <a:r>
              <a:rPr lang="en-US" dirty="0" smtClean="0">
                <a:solidFill>
                  <a:srgbClr val="43FF0D"/>
                </a:solidFill>
              </a:rPr>
              <a:t>. T</a:t>
            </a:r>
            <a:r>
              <a:rPr lang="en-US" baseline="-25000" dirty="0" smtClean="0">
                <a:solidFill>
                  <a:srgbClr val="43FF0D"/>
                </a:solidFill>
              </a:rPr>
              <a:t>S</a:t>
            </a:r>
            <a:r>
              <a:rPr lang="en-US" dirty="0" smtClean="0">
                <a:solidFill>
                  <a:srgbClr val="43FF0D"/>
                </a:solidFill>
              </a:rPr>
              <a:t> coupled to T</a:t>
            </a:r>
            <a:r>
              <a:rPr lang="en-US" baseline="-25000" dirty="0" smtClean="0">
                <a:solidFill>
                  <a:srgbClr val="43FF0D"/>
                </a:solidFill>
              </a:rPr>
              <a:t>K</a:t>
            </a:r>
            <a:r>
              <a:rPr lang="en-US" dirty="0" smtClean="0">
                <a:solidFill>
                  <a:srgbClr val="43FF0D"/>
                </a:solidFill>
              </a:rPr>
              <a:t> by </a:t>
            </a:r>
            <a:r>
              <a:rPr lang="en-US" dirty="0" err="1" smtClean="0">
                <a:solidFill>
                  <a:srgbClr val="43FF0D"/>
                </a:solidFill>
              </a:rPr>
              <a:t>Lya</a:t>
            </a:r>
            <a:r>
              <a:rPr lang="en-US" dirty="0" smtClean="0">
                <a:solidFill>
                  <a:srgbClr val="43FF0D"/>
                </a:solidFill>
              </a:rPr>
              <a:t>.  </a:t>
            </a:r>
            <a:r>
              <a:rPr lang="en-US" dirty="0" err="1" smtClean="0">
                <a:solidFill>
                  <a:srgbClr val="43FF0D"/>
                </a:solidFill>
              </a:rPr>
              <a:t>Reionization</a:t>
            </a:r>
            <a:r>
              <a:rPr lang="en-US" dirty="0" smtClean="0">
                <a:solidFill>
                  <a:srgbClr val="43FF0D"/>
                </a:solidFill>
              </a:rPr>
              <a:t> is proceeding =&gt; bubble dominated</a:t>
            </a:r>
          </a:p>
          <a:p>
            <a:pPr marL="228600" indent="-228600">
              <a:spcBef>
                <a:spcPts val="600"/>
              </a:spcBef>
              <a:buAutoNum type="alphaUcPeriod"/>
            </a:pPr>
            <a:r>
              <a:rPr lang="en-US" dirty="0" smtClean="0">
                <a:solidFill>
                  <a:srgbClr val="7DBAF9"/>
                </a:solidFill>
              </a:rPr>
              <a:t> IGM </a:t>
            </a:r>
            <a:r>
              <a:rPr lang="en-US" dirty="0" err="1" smtClean="0">
                <a:solidFill>
                  <a:srgbClr val="7DBAF9"/>
                </a:solidFill>
              </a:rPr>
              <a:t>reionized</a:t>
            </a:r>
            <a:endParaRPr lang="en-US" dirty="0">
              <a:solidFill>
                <a:srgbClr val="7DBAF9"/>
              </a:solidFill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942866"/>
              </p:ext>
            </p:extLst>
          </p:nvPr>
        </p:nvGraphicFramePr>
        <p:xfrm>
          <a:off x="5218113" y="76200"/>
          <a:ext cx="3849687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3" imgW="2057400" imgH="431800" progId="Equation.3">
                  <p:embed/>
                </p:oleObj>
              </mc:Choice>
              <mc:Fallback>
                <p:oleObj name="Equation" r:id="rId3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113" y="76200"/>
                        <a:ext cx="3849687" cy="8080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0" y="920890"/>
            <a:ext cx="5435380" cy="5632310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737100" y="1295400"/>
                <a:ext cx="304800" cy="4495800"/>
              </a:xfrm>
              <a:prstGeom prst="rect">
                <a:avLst/>
              </a:prstGeom>
              <a:solidFill>
                <a:srgbClr val="EC00FF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276600" y="1295400"/>
                <a:ext cx="1447800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819400" y="1295400"/>
              <a:ext cx="457200" cy="4495800"/>
            </a:xfrm>
            <a:prstGeom prst="rect">
              <a:avLst/>
            </a:prstGeom>
            <a:solidFill>
              <a:srgbClr val="F4002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90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194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74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600" y="762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‘Richest of cosmological data sets’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971800" y="2145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20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2057400" y="58420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2133600" y="27178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590800" y="2819400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 warming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468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" name="Picture 26" descr="Screen shot 2012-02-28 at 9.08.4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43658" y="-824942"/>
            <a:ext cx="5155084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4800" y="23495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Quasar near-zones: relative measure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67200" y="968514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B4D"/>
                </a:solidFill>
              </a:rPr>
              <a:t>Q-DLA: only one source</a:t>
            </a:r>
            <a:endParaRPr lang="en-US" b="1" dirty="0">
              <a:solidFill>
                <a:srgbClr val="00FB4D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3340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GP: saturates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36194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0.95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0.65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0.48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05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0.38Gyr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92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3.34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6096000" y="52595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integral measure </a:t>
            </a:r>
            <a:r>
              <a:rPr lang="en-US" sz="1800" dirty="0" err="1" smtClean="0">
                <a:solidFill>
                  <a:srgbClr val="FF0000"/>
                </a:solidFill>
              </a:rPr>
              <a:t>τ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e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2000" y="5181600"/>
            <a:ext cx="807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Gunn-Peterson effect: </a:t>
            </a:r>
            <a:r>
              <a:rPr lang="en-US" dirty="0" err="1" smtClean="0">
                <a:solidFill>
                  <a:srgbClr val="FFFFFF"/>
                </a:solidFill>
              </a:rPr>
              <a:t>resonanting</a:t>
            </a:r>
            <a:r>
              <a:rPr lang="en-US" dirty="0" smtClean="0">
                <a:solidFill>
                  <a:srgbClr val="FFFFFF"/>
                </a:solidFill>
              </a:rPr>
              <a:t> scattering of </a:t>
            </a:r>
            <a:r>
              <a:rPr lang="en-US" dirty="0" err="1" smtClean="0">
                <a:solidFill>
                  <a:srgbClr val="FFFFFF"/>
                </a:solidFill>
              </a:rPr>
              <a:t>Lya</a:t>
            </a:r>
            <a:r>
              <a:rPr lang="en-US" dirty="0" smtClean="0">
                <a:solidFill>
                  <a:srgbClr val="FFFFFF"/>
                </a:solidFill>
              </a:rPr>
              <a:t> =&gt; increasing neutral fraction at z ~ 6 to 7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CMB large scale polarization =&gt; finite ionization fraction persisting to z ~ 10 to 12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All current diagnostics have limitations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19400" y="1447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Gnedin</a:t>
            </a:r>
            <a:r>
              <a:rPr lang="en-US" sz="1800" dirty="0" smtClean="0"/>
              <a:t> &amp; Fan model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76200" y="16258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HI 21cm line: </a:t>
            </a:r>
            <a:r>
              <a:rPr lang="en-US" sz="3200" dirty="0">
                <a:solidFill>
                  <a:schemeClr val="bg1"/>
                </a:solidFill>
              </a:rPr>
              <a:t>Most direct probe of the neutral </a:t>
            </a:r>
            <a:r>
              <a:rPr lang="en-US" sz="3200" dirty="0" smtClean="0">
                <a:solidFill>
                  <a:schemeClr val="bg1"/>
                </a:solidFill>
              </a:rPr>
              <a:t>IGM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990600"/>
            <a:ext cx="44958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Low frequencies:  </a:t>
            </a:r>
          </a:p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ν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obs</a:t>
            </a:r>
            <a:r>
              <a:rPr lang="en-US" sz="2400" dirty="0" smtClean="0">
                <a:solidFill>
                  <a:schemeClr val="bg1"/>
                </a:solidFill>
              </a:rPr>
              <a:t> = 1420MHz/(1+z)  ≤ 200 MHz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0" y="2895600"/>
            <a:ext cx="8610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Advantages of the 21cm line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Direct probe of neutral IGM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Spectral </a:t>
            </a:r>
            <a:r>
              <a:rPr lang="en-US" sz="2400" dirty="0">
                <a:solidFill>
                  <a:schemeClr val="bg1"/>
                </a:solidFill>
              </a:rPr>
              <a:t>line signal =&gt; full three </a:t>
            </a:r>
            <a:r>
              <a:rPr lang="en-US" sz="2400" dirty="0" smtClean="0">
                <a:solidFill>
                  <a:schemeClr val="bg1"/>
                </a:solidFill>
              </a:rPr>
              <a:t>dimensional image </a:t>
            </a:r>
            <a:r>
              <a:rPr lang="en-US" sz="2400" dirty="0">
                <a:solidFill>
                  <a:schemeClr val="bg1"/>
                </a:solidFill>
              </a:rPr>
              <a:t>of structure </a:t>
            </a:r>
            <a:r>
              <a:rPr lang="en-US" sz="2400" dirty="0" smtClean="0">
                <a:solidFill>
                  <a:schemeClr val="bg1"/>
                </a:solidFill>
              </a:rPr>
              <a:t>formation (freq =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= depth)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Low freq =&gt; very (very) large volume surveys (1sr,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=7 to 11)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Hyperfine </a:t>
            </a:r>
            <a:r>
              <a:rPr lang="en-US" sz="2400" dirty="0">
                <a:solidFill>
                  <a:schemeClr val="bg1"/>
                </a:solidFill>
              </a:rPr>
              <a:t>transition =</a:t>
            </a:r>
            <a:r>
              <a:rPr lang="en-US" sz="2400" dirty="0" smtClean="0">
                <a:solidFill>
                  <a:schemeClr val="bg1"/>
                </a:solidFill>
              </a:rPr>
              <a:t> weak </a:t>
            </a:r>
            <a:r>
              <a:rPr lang="en-US" sz="2400" dirty="0">
                <a:solidFill>
                  <a:schemeClr val="bg1"/>
                </a:solidFill>
              </a:rPr>
              <a:t>=&gt; avoid </a:t>
            </a:r>
            <a:r>
              <a:rPr lang="en-US" sz="2400" dirty="0" smtClean="0">
                <a:solidFill>
                  <a:schemeClr val="bg1"/>
                </a:solidFill>
              </a:rPr>
              <a:t>saturation (translucent)</a:t>
            </a:r>
          </a:p>
        </p:txBody>
      </p:sp>
      <p:pic>
        <p:nvPicPr>
          <p:cNvPr id="11" name="Picture 10" descr="Screen shot 2010-03-23 at 10.58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550" y="902743"/>
            <a:ext cx="4692650" cy="245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orner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-1"/>
            <a:ext cx="4489449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0089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0"/>
            <a:ext cx="4493722" cy="3371824"/>
          </a:xfrm>
          <a:prstGeom prst="rect">
            <a:avLst/>
          </a:prstGeom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838200" y="3443287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Pathfinders: 1% to 10%</a:t>
            </a:r>
            <a:r>
              <a:rPr lang="en-US" sz="2800" dirty="0" smtClean="0">
                <a:solidFill>
                  <a:schemeClr val="bg1"/>
                </a:solidFill>
              </a:rPr>
              <a:t> of a square kilometer array</a:t>
            </a:r>
            <a:endParaRPr lang="en-US" sz="2400" dirty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76200" y="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MWA - Oz  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4800600" y="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PAPER - 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4038600"/>
          <a:ext cx="8610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0"/>
                <a:gridCol w="1435100"/>
                <a:gridCol w="1435100"/>
                <a:gridCol w="1435100"/>
                <a:gridCol w="1435100"/>
                <a:gridCol w="1435100"/>
              </a:tblGrid>
              <a:tr h="608587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FoV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deg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Area </a:t>
                      </a:r>
                    </a:p>
                    <a:p>
                      <a:pPr algn="ctr"/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Type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Bmax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km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r>
                        <a:rPr lang="en-US" sz="2000" baseline="30000" dirty="0" smtClean="0"/>
                        <a:t>st</a:t>
                      </a:r>
                      <a:r>
                        <a:rPr lang="en-US" sz="2000" dirty="0" smtClean="0"/>
                        <a:t> light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SKA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1e6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??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LOFAR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1e5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2010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MWA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1e4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2011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PAPER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3e3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2011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GMRT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1e4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Dish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43702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 Antenna: ‘clean machine’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Sleeve dipole + flaps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Smooth, broad response in frequency and angle</a:t>
            </a:r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4186953" y="0"/>
            <a:ext cx="499514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4953000" y="22240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120MHz</a:t>
            </a:r>
            <a:endParaRPr lang="en-US" sz="1800" dirty="0"/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7848600" y="22240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200MHz</a:t>
            </a:r>
          </a:p>
        </p:txBody>
      </p:sp>
      <p:pic>
        <p:nvPicPr>
          <p:cNvPr id="8" name="Picture 7" descr="Screen shot 2010-12-04 at 8.36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4998186"/>
            <a:ext cx="2476500" cy="18471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4800" y="4300965"/>
            <a:ext cx="252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LNA: </a:t>
            </a:r>
            <a:r>
              <a:rPr lang="en-US" sz="2000" dirty="0" err="1" smtClean="0">
                <a:solidFill>
                  <a:schemeClr val="bg1"/>
                </a:solidFill>
              </a:rPr>
              <a:t>T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rx</a:t>
            </a:r>
            <a:r>
              <a:rPr lang="en-US" sz="2000" dirty="0" smtClean="0">
                <a:solidFill>
                  <a:schemeClr val="bg1"/>
                </a:solidFill>
              </a:rPr>
              <a:t> = 110K, 30dB gain 120-180MHz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6953" y="-76200"/>
            <a:ext cx="129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4496594" y="762000"/>
            <a:ext cx="456406" cy="794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648200" y="5450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10dB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4" name="Picture 13" descr="Screen shot 2010-12-03 at 1.31.3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24" y="4968232"/>
            <a:ext cx="3583824" cy="194593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61771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dirty="0" smtClean="0">
                <a:solidFill>
                  <a:schemeClr val="bg1"/>
                </a:solidFill>
              </a:rPr>
              <a:t> (Xilinx) FPGA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+ GPU </a:t>
            </a:r>
            <a:r>
              <a:rPr lang="en-US" sz="2800" dirty="0" err="1" smtClean="0">
                <a:solidFill>
                  <a:schemeClr val="bg1"/>
                </a:solidFill>
              </a:rPr>
              <a:t>correlator</a:t>
            </a:r>
            <a:r>
              <a:rPr lang="en-US" sz="2800" dirty="0" smtClean="0">
                <a:solidFill>
                  <a:schemeClr val="bg1"/>
                </a:solidFill>
              </a:rPr>
              <a:t> from Berkeley wireless lab (CASPER)</a:t>
            </a:r>
            <a:endParaRPr lang="en-US" sz="1800" dirty="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76200" y="1202353"/>
            <a:ext cx="59436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ROACH2 F engine: sample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smtClean="0">
                <a:solidFill>
                  <a:schemeClr val="bg1"/>
                </a:solidFill>
              </a:rPr>
              <a:t>digitize, transform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), using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polyphase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filter (‘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preconvolution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’)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GPU X engine: cross multiply V (B,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Cross-connections: ‘</a:t>
            </a:r>
            <a:r>
              <a:rPr lang="en-US" sz="2400" dirty="0" smtClean="0">
                <a:solidFill>
                  <a:srgbClr val="FFFF00"/>
                </a:solidFill>
              </a:rPr>
              <a:t>packetized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’  using 10Gb Ethernet protocol + commercial data routers  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Computing, processing, storage (Penn)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Cluster computing: 32 octal core servers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Store raw visibilities: RAIDS 120 TB</a:t>
            </a: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AIPY (Berkeley), CASA, AIPS (NRAO)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0-12-03 at 1.29.0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210" y="3581400"/>
            <a:ext cx="2629079" cy="1900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119456" y="0"/>
            <a:ext cx="3049521" cy="30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478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03 at 6.23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724809"/>
            <a:ext cx="5668333" cy="2045109"/>
          </a:xfrm>
          <a:prstGeom prst="rect">
            <a:avLst/>
          </a:prstGeom>
        </p:spPr>
      </p:pic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9854"/>
            <a:ext cx="3809693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Cosmic </a:t>
            </a:r>
            <a:r>
              <a:rPr lang="en-US" sz="2400" dirty="0" err="1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809692" y="-19854"/>
            <a:ext cx="5299135" cy="460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Dark ages and Cosmic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Period following recombination, when baryonic Universe was almost entirely neutral Hydrogen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Dark ages: gravitational collapse of structure in linear regime: z~1000 to 20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dirty="0" err="1" smtClean="0">
                <a:solidFill>
                  <a:schemeClr val="bg1"/>
                </a:solidFill>
              </a:rPr>
              <a:t>eionization</a:t>
            </a:r>
            <a:r>
              <a:rPr lang="en-US" dirty="0" smtClean="0">
                <a:solidFill>
                  <a:schemeClr val="bg1"/>
                </a:solidFill>
              </a:rPr>
              <a:t>: first luminous objects </a:t>
            </a:r>
            <a:r>
              <a:rPr lang="en-US" dirty="0" err="1" smtClean="0">
                <a:solidFill>
                  <a:schemeClr val="bg1"/>
                </a:solidFill>
              </a:rPr>
              <a:t>reionize</a:t>
            </a:r>
            <a:r>
              <a:rPr lang="en-US" dirty="0" smtClean="0">
                <a:solidFill>
                  <a:schemeClr val="bg1"/>
                </a:solidFill>
              </a:rPr>
              <a:t> the IGM: z~ 20 to 6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Last phase of structure evolution to be explored: </a:t>
            </a:r>
            <a:r>
              <a:rPr lang="en-US" i="1" dirty="0" smtClean="0">
                <a:solidFill>
                  <a:schemeClr val="bg1"/>
                </a:solidFill>
              </a:rPr>
              <a:t>‘extraordinary discovery potential’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(NWNH)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HI 21cm emission from neutral IGM: </a:t>
            </a:r>
            <a:r>
              <a:rPr lang="en-US" i="1" dirty="0" smtClean="0">
                <a:solidFill>
                  <a:schemeClr val="bg1"/>
                </a:solidFill>
              </a:rPr>
              <a:t>‘most important tool to study </a:t>
            </a:r>
            <a:r>
              <a:rPr lang="en-US" i="1" dirty="0" err="1" smtClean="0">
                <a:solidFill>
                  <a:schemeClr val="bg1"/>
                </a:solidFill>
              </a:rPr>
              <a:t>reionization</a:t>
            </a:r>
            <a:r>
              <a:rPr lang="en-US" i="1" dirty="0" smtClean="0">
                <a:solidFill>
                  <a:schemeClr val="bg1"/>
                </a:solidFill>
              </a:rPr>
              <a:t>’ (NWNH) ‘Richest of all cosmological data sets’ (</a:t>
            </a:r>
            <a:r>
              <a:rPr lang="en-US" i="1" dirty="0" err="1" smtClean="0">
                <a:solidFill>
                  <a:schemeClr val="bg1"/>
                </a:solidFill>
              </a:rPr>
              <a:t>Barkana</a:t>
            </a:r>
            <a:r>
              <a:rPr lang="en-US" i="1" dirty="0" smtClean="0">
                <a:solidFill>
                  <a:schemeClr val="bg1"/>
                </a:solidFill>
              </a:rPr>
              <a:t> &amp; Loeb)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2762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9448800" y="37338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990600" y="44181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33400" y="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/>
              <a:t>Big Bang  </a:t>
            </a:r>
            <a:endParaRPr lang="en-US" sz="2400" b="1" dirty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22140" y="140850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33400" y="5413695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‘Realm of Galaxies’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667000" y="3733800"/>
            <a:ext cx="1394274" cy="14512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24300" y="5933363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HI T</a:t>
            </a:r>
            <a:r>
              <a:rPr lang="en-US" sz="1800" baseline="-25000" dirty="0" smtClean="0"/>
              <a:t>B</a:t>
            </a:r>
            <a:r>
              <a:rPr lang="en-US" sz="1800" dirty="0" smtClean="0"/>
              <a:t> ~20 </a:t>
            </a:r>
            <a:r>
              <a:rPr lang="en-US" sz="1800" dirty="0" err="1" smtClean="0"/>
              <a:t>mK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47668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z</a:t>
            </a:r>
            <a:r>
              <a:rPr lang="en-US" sz="1600" dirty="0" smtClean="0"/>
              <a:t>~10, 140MHz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867400" y="47244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z</a:t>
            </a:r>
            <a:r>
              <a:rPr lang="en-US" sz="1600" dirty="0" smtClean="0">
                <a:solidFill>
                  <a:srgbClr val="FFFFFF"/>
                </a:solidFill>
              </a:rPr>
              <a:t>~8, 1600MHz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6200" y="47244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Z~6, 180MHz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8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1-11-07 at 2.46.5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701773"/>
          </a:xfrm>
          <a:prstGeom prst="rect">
            <a:avLst/>
          </a:prstGeom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04800" y="0"/>
            <a:ext cx="89154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Challenge: 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hot, confused </a:t>
            </a:r>
            <a:r>
              <a:rPr lang="en-US" sz="2800" dirty="0" smtClean="0">
                <a:solidFill>
                  <a:srgbClr val="000000"/>
                </a:solidFill>
              </a:rPr>
              <a:t>sky at low freq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 100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/200 MH</a:t>
            </a:r>
            <a:r>
              <a:rPr lang="en-US" sz="2400" dirty="0">
                <a:solidFill>
                  <a:schemeClr val="bg1"/>
                </a:solidFill>
              </a:rPr>
              <a:t>z)</a:t>
            </a:r>
            <a:r>
              <a:rPr lang="en-US" sz="2400" baseline="30000" dirty="0">
                <a:solidFill>
                  <a:schemeClr val="bg1"/>
                </a:solidFill>
              </a:rPr>
              <a:t>-2.6 </a:t>
            </a:r>
            <a:r>
              <a:rPr lang="en-US" sz="2400" dirty="0" smtClean="0">
                <a:solidFill>
                  <a:schemeClr val="bg1"/>
                </a:solidFill>
              </a:rPr>
              <a:t>K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‘confused’: 1 source/deg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with S</a:t>
            </a:r>
            <a:r>
              <a:rPr lang="en-US" sz="1600" dirty="0">
                <a:solidFill>
                  <a:schemeClr val="bg1"/>
                </a:solidFill>
              </a:rPr>
              <a:t>140</a:t>
            </a:r>
            <a:r>
              <a:rPr lang="en-US" sz="2400" dirty="0">
                <a:solidFill>
                  <a:schemeClr val="bg1"/>
                </a:solidFill>
              </a:rPr>
              <a:t> &gt; 1 </a:t>
            </a:r>
            <a:r>
              <a:rPr lang="en-US" sz="2400" dirty="0" err="1" smtClean="0">
                <a:solidFill>
                  <a:schemeClr val="bg1"/>
                </a:solidFill>
              </a:rPr>
              <a:t>Jy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2590800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 flipH="1" flipV="1">
            <a:off x="7086600" y="1295399"/>
            <a:ext cx="76200" cy="13192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7467600" y="1295398"/>
            <a:ext cx="1676400" cy="131921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0" y="4301723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Haslam</a:t>
            </a:r>
            <a:r>
              <a:rPr lang="en-US" dirty="0" smtClean="0"/>
              <a:t>, </a:t>
            </a:r>
            <a:r>
              <a:rPr lang="en-US" dirty="0" err="1"/>
              <a:t>Eberg</a:t>
            </a:r>
            <a:r>
              <a:rPr lang="en-US" dirty="0"/>
              <a:t> 408MHz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990600"/>
            <a:ext cx="381000" cy="3047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728788"/>
            <a:ext cx="4114800" cy="3861911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Solution: spectral </a:t>
            </a:r>
            <a:r>
              <a:rPr lang="en-US" sz="2800" dirty="0" smtClean="0">
                <a:solidFill>
                  <a:schemeClr val="bg1"/>
                </a:solidFill>
              </a:rPr>
              <a:t>decomposition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Foreground= </a:t>
            </a:r>
            <a:r>
              <a:rPr lang="en-US" sz="2400" dirty="0">
                <a:solidFill>
                  <a:schemeClr val="bg1"/>
                </a:solidFill>
              </a:rPr>
              <a:t>non-</a:t>
            </a:r>
            <a:r>
              <a:rPr lang="en-US" sz="2400" dirty="0" smtClean="0">
                <a:solidFill>
                  <a:schemeClr val="bg1"/>
                </a:solidFill>
              </a:rPr>
              <a:t>thermal= </a:t>
            </a:r>
            <a:r>
              <a:rPr lang="en-US" sz="2400" dirty="0">
                <a:solidFill>
                  <a:schemeClr val="bg1"/>
                </a:solidFill>
              </a:rPr>
              <a:t>featureless over ~ 100’s </a:t>
            </a:r>
            <a:r>
              <a:rPr lang="en-US" sz="2400" dirty="0" smtClean="0">
                <a:solidFill>
                  <a:schemeClr val="bg1"/>
                </a:solidFill>
              </a:rPr>
              <a:t>MHz 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Signal = fine scale structure on scales ~</a:t>
            </a:r>
            <a:r>
              <a:rPr lang="en-US" sz="2400" dirty="0" smtClean="0">
                <a:solidFill>
                  <a:schemeClr val="bg1"/>
                </a:solidFill>
              </a:rPr>
              <a:t> MHz</a:t>
            </a:r>
            <a:endParaRPr lang="en-US" sz="2400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898775"/>
            <a:chOff x="384" y="1296"/>
            <a:chExt cx="2064" cy="1826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 dirty="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Signal/Sky ~</a:t>
              </a:r>
              <a:r>
                <a:rPr lang="en-US" sz="2400" dirty="0" smtClean="0"/>
                <a:t> 10</a:t>
              </a:r>
              <a:r>
                <a:rPr lang="en-US" sz="2400" baseline="30000" dirty="0" smtClean="0"/>
                <a:t>-</a:t>
              </a:r>
              <a:r>
                <a:rPr lang="en-US" sz="2400" baseline="30000" dirty="0"/>
                <a:t>5</a:t>
              </a:r>
              <a:endParaRPr lang="en-US" baseline="30000" dirty="0"/>
            </a:p>
          </p:txBody>
        </p:sp>
      </p:grpSp>
      <p:pic>
        <p:nvPicPr>
          <p:cNvPr id="484367" name="Picture 15" descr="carillif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03388"/>
            <a:ext cx="4114800" cy="4015297"/>
          </a:xfrm>
          <a:prstGeom prst="rect">
            <a:avLst/>
          </a:prstGeom>
          <a:noFill/>
        </p:spPr>
      </p:pic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2819400" y="1905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Cygnus A </a:t>
            </a: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228600" y="54102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500MHz</a:t>
            </a:r>
          </a:p>
        </p:txBody>
      </p:sp>
      <p:sp>
        <p:nvSpPr>
          <p:cNvPr id="484371" name="Text Box 19"/>
          <p:cNvSpPr txBox="1">
            <a:spLocks noChangeArrowheads="1"/>
          </p:cNvSpPr>
          <p:nvPr/>
        </p:nvSpPr>
        <p:spPr bwMode="auto">
          <a:xfrm>
            <a:off x="2971800" y="5410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5000MHz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381000" y="5939135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Critical to mitigate freq dependent telescope response!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5029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05800" y="50100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‘delay spectrum’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3-05-27 at 11.42.5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3" y="457200"/>
            <a:ext cx="9036467" cy="35769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0386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Freq</a:t>
            </a:r>
            <a:r>
              <a:rPr lang="en-US" sz="2400" dirty="0">
                <a:solidFill>
                  <a:schemeClr val="bg1"/>
                </a:solidFill>
              </a:rPr>
              <a:t> maps to distance =&gt; F</a:t>
            </a:r>
            <a:r>
              <a:rPr lang="en-US" sz="2400" dirty="0" smtClean="0">
                <a:solidFill>
                  <a:schemeClr val="bg1"/>
                </a:solidFill>
              </a:rPr>
              <a:t>ourier </a:t>
            </a:r>
            <a:r>
              <a:rPr lang="en-US" sz="2400" dirty="0">
                <a:solidFill>
                  <a:schemeClr val="bg1"/>
                </a:solidFill>
              </a:rPr>
              <a:t>conjugate </a:t>
            </a:r>
            <a:r>
              <a:rPr lang="en-US" sz="2400" dirty="0" smtClean="0">
                <a:solidFill>
                  <a:schemeClr val="bg1"/>
                </a:solidFill>
              </a:rPr>
              <a:t>(delay) </a:t>
            </a:r>
            <a:r>
              <a:rPr lang="en-US" sz="2400" dirty="0">
                <a:solidFill>
                  <a:schemeClr val="bg1"/>
                </a:solidFill>
              </a:rPr>
              <a:t>maps to wavenumber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Analyze PS per </a:t>
            </a:r>
            <a:r>
              <a:rPr lang="en-US" sz="2400" dirty="0" err="1" smtClean="0">
                <a:solidFill>
                  <a:schemeClr val="bg1"/>
                </a:solidFill>
              </a:rPr>
              <a:t>N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red</a:t>
            </a:r>
            <a:r>
              <a:rPr lang="en-US" sz="2400" dirty="0" smtClean="0">
                <a:solidFill>
                  <a:schemeClr val="bg1"/>
                </a:solidFill>
              </a:rPr>
              <a:t> baselines, time in </a:t>
            </a:r>
            <a:r>
              <a:rPr lang="en-US" sz="2400" dirty="0" err="1" smtClean="0">
                <a:solidFill>
                  <a:schemeClr val="bg1"/>
                </a:solidFill>
              </a:rPr>
              <a:t>k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par</a:t>
            </a:r>
            <a:r>
              <a:rPr lang="en-US" sz="2400" dirty="0" smtClean="0">
                <a:solidFill>
                  <a:schemeClr val="bg1"/>
                </a:solidFill>
              </a:rPr>
              <a:t>: PS = square of F</a:t>
            </a:r>
            <a:r>
              <a:rPr lang="en-US" sz="2400" baseline="-25000" dirty="0" smtClean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(V</a:t>
            </a:r>
            <a:r>
              <a:rPr lang="en-US" sz="2400" baseline="-25000" dirty="0" smtClean="0">
                <a:solidFill>
                  <a:schemeClr val="bg1"/>
                </a:solidFill>
              </a:rPr>
              <a:t>K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ν</a:t>
            </a:r>
            <a:r>
              <a:rPr lang="en-US" sz="2400" dirty="0" smtClean="0">
                <a:solidFill>
                  <a:schemeClr val="bg1"/>
                </a:solidFill>
              </a:rPr>
              <a:t>)) = V</a:t>
            </a:r>
            <a:r>
              <a:rPr lang="en-US" sz="2400" baseline="30000" dirty="0" smtClean="0">
                <a:solidFill>
                  <a:schemeClr val="bg1"/>
                </a:solidFill>
              </a:rPr>
              <a:t>2</a:t>
            </a:r>
            <a:r>
              <a:rPr lang="en-US" sz="2400" baseline="-25000" dirty="0" smtClean="0">
                <a:solidFill>
                  <a:schemeClr val="bg1"/>
                </a:solidFill>
              </a:rPr>
              <a:t>K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Advantages: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llows study of smaller k scales 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Mitigates continuum dynamic range problems  </a:t>
            </a:r>
          </a:p>
        </p:txBody>
      </p:sp>
    </p:spTree>
    <p:extLst>
      <p:ext uri="{BB962C8B-B14F-4D97-AF65-F5344CB8AC3E}">
        <p14:creationId xmlns:p14="http://schemas.microsoft.com/office/powerpoint/2010/main" val="2504992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5-26 at 5.28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9144000" cy="4150120"/>
          </a:xfrm>
          <a:prstGeom prst="rect">
            <a:avLst/>
          </a:prstGeom>
        </p:spPr>
      </p:pic>
      <p:pic>
        <p:nvPicPr>
          <p:cNvPr id="5" name="Picture 4" descr="Screen Shot 2013-05-26 at 5.36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25400"/>
            <a:ext cx="3657600" cy="299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762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‘The Wedge’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53296"/>
            <a:ext cx="533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Max. geometric delay for celestial sources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Consider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perp</a:t>
            </a:r>
            <a:r>
              <a:rPr lang="en-US" dirty="0" smtClean="0">
                <a:solidFill>
                  <a:srgbClr val="FFFFFF"/>
                </a:solidFill>
              </a:rPr>
              <a:t> (angle) vs. 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err="1" smtClean="0">
                <a:solidFill>
                  <a:srgbClr val="FFFFFF"/>
                </a:solidFill>
              </a:rPr>
              <a:t>freq</a:t>
            </a:r>
            <a:r>
              <a:rPr lang="en-US" dirty="0" smtClean="0">
                <a:solidFill>
                  <a:srgbClr val="FFFFFF"/>
                </a:solidFill>
              </a:rPr>
              <a:t>) =&gt; smooth spectrum sources naturally limited in delay (</a:t>
            </a:r>
            <a:r>
              <a:rPr lang="en-US" dirty="0" err="1" smtClean="0">
                <a:solidFill>
                  <a:srgbClr val="FFFFFF"/>
                </a:solidFill>
              </a:rPr>
              <a:t>k</a:t>
            </a:r>
            <a:r>
              <a:rPr lang="en-US" baseline="-25000" dirty="0" err="1" smtClean="0">
                <a:solidFill>
                  <a:srgbClr val="FFFFFF"/>
                </a:solidFill>
              </a:rPr>
              <a:t>par</a:t>
            </a:r>
            <a:r>
              <a:rPr lang="en-US" dirty="0" smtClean="0">
                <a:solidFill>
                  <a:srgbClr val="FFFFFF"/>
                </a:solidFill>
              </a:rPr>
              <a:t>) space to delays &lt; geom. max.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Line sources extend beyond wedge in DS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4978934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for continuum sources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5867400" y="4772420"/>
            <a:ext cx="304800" cy="30480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 rot="16200000">
            <a:off x="-1285844" y="2505045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Delay or Freq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637262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or Angle</a:t>
            </a:r>
            <a:r>
              <a:rPr lang="en-US" baseline="30000" dirty="0" smtClean="0"/>
              <a:t>-1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841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5" name="Picture 4" descr="Screen shot 2010-12-03 at 9.47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389" y="651039"/>
            <a:ext cx="9872914" cy="6219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Array to Probe Epoch of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7600" y="4699742"/>
            <a:ext cx="929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Focus: low-</a:t>
            </a:r>
            <a:r>
              <a:rPr lang="en-US" sz="2800" dirty="0" err="1" smtClean="0">
                <a:solidFill>
                  <a:schemeClr val="bg1"/>
                </a:solidFill>
              </a:rPr>
              <a:t>ν</a:t>
            </a:r>
            <a:r>
              <a:rPr lang="en-US" sz="2800" dirty="0" smtClean="0">
                <a:solidFill>
                  <a:schemeClr val="bg1"/>
                </a:solidFill>
              </a:rPr>
              <a:t> array to study HI 21cm signal from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Precision: emphasize engineering solutions first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Staged: work through problems before increasing investment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651039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Don C. Backer Array </a:t>
            </a:r>
          </a:p>
          <a:p>
            <a:pPr algn="ctr"/>
            <a:r>
              <a:rPr lang="en-US" sz="2400" dirty="0" smtClean="0"/>
              <a:t>Berkeley, NRAO, Penn, SKA/South Africa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466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pic>
        <p:nvPicPr>
          <p:cNvPr id="4" name="Picture 3" descr="2011-06-25_11-20-18_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95600"/>
            <a:ext cx="6400800" cy="3962400"/>
          </a:xfrm>
          <a:prstGeom prst="rect">
            <a:avLst/>
          </a:prstGeom>
        </p:spPr>
      </p:pic>
      <p:pic>
        <p:nvPicPr>
          <p:cNvPr id="6" name="Picture 5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0"/>
            <a:ext cx="6405446" cy="27694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2895600"/>
            <a:ext cx="6096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Build-out to 128 antennae science array in Karoo, South Africa in 2013 (currently 64)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-446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/>
              <a:t>32 station engineering array in </a:t>
            </a:r>
            <a:r>
              <a:rPr lang="en-US" sz="2400" dirty="0" err="1" smtClean="0"/>
              <a:t>Greenbank</a:t>
            </a:r>
            <a:r>
              <a:rPr lang="en-US" sz="2400" dirty="0" smtClean="0"/>
              <a:t>, WV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52400"/>
            <a:ext cx="27432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PAPER basics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Freq = 115 to 190 MHz (</a:t>
            </a:r>
            <a:r>
              <a:rPr lang="en-US" sz="2400" dirty="0" err="1" smtClean="0">
                <a:solidFill>
                  <a:schemeClr val="accent3"/>
                </a:solidFill>
              </a:rPr>
              <a:t>z</a:t>
            </a:r>
            <a:r>
              <a:rPr lang="en-US" sz="2400" dirty="0" smtClean="0">
                <a:solidFill>
                  <a:schemeClr val="accent3"/>
                </a:solidFill>
              </a:rPr>
              <a:t>= 6.5 to 11)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Single dipole elements + ‘flaps’ =&gt; </a:t>
            </a:r>
            <a:r>
              <a:rPr lang="en-US" sz="2400" dirty="0" err="1" smtClean="0">
                <a:solidFill>
                  <a:schemeClr val="accent3"/>
                </a:solidFill>
              </a:rPr>
              <a:t>FoV</a:t>
            </a:r>
            <a:r>
              <a:rPr lang="en-US" sz="2400" baseline="-25000" dirty="0" err="1" smtClean="0">
                <a:solidFill>
                  <a:schemeClr val="accent3"/>
                </a:solidFill>
              </a:rPr>
              <a:t>FWHM</a:t>
            </a:r>
            <a:r>
              <a:rPr lang="en-US" sz="2400" dirty="0" smtClean="0">
                <a:solidFill>
                  <a:schemeClr val="accent3"/>
                </a:solidFill>
              </a:rPr>
              <a:t> ~ 40</a:t>
            </a:r>
            <a:r>
              <a:rPr lang="en-US" sz="2400" baseline="30000" dirty="0" smtClean="0">
                <a:solidFill>
                  <a:schemeClr val="accent3"/>
                </a:solidFill>
              </a:rPr>
              <a:t>o</a:t>
            </a:r>
            <a:endParaRPr lang="en-US" sz="2400" dirty="0" smtClean="0">
              <a:solidFill>
                <a:schemeClr val="accent3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Max baseline = 300m =&gt; res ~ 15’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0-12-03 at 11.37.1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6408"/>
            <a:ext cx="7434821" cy="4091592"/>
          </a:xfrm>
          <a:prstGeom prst="rect">
            <a:avLst/>
          </a:prstGeom>
        </p:spPr>
      </p:pic>
      <p:pic>
        <p:nvPicPr>
          <p:cNvPr id="5" name="Picture 4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434821" cy="2718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013" y="693003"/>
            <a:ext cx="5698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Minimum redundancy array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maximize </a:t>
            </a:r>
            <a:r>
              <a:rPr lang="en-US" sz="2400" dirty="0" err="1" smtClean="0">
                <a:solidFill>
                  <a:srgbClr val="FF0000"/>
                </a:solidFill>
              </a:rPr>
              <a:t>u,v</a:t>
            </a:r>
            <a:r>
              <a:rPr lang="en-US" sz="2400" dirty="0" smtClean="0">
                <a:solidFill>
                  <a:srgbClr val="FF0000"/>
                </a:solidFill>
              </a:rPr>
              <a:t> coverage =&gt; imaging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621" y="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Reconfigurable =&gt; optimize for science goal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4415135"/>
            <a:ext cx="605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Maximum redundancy: delay spectrum analysis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705774" y="2794481"/>
            <a:ext cx="3200400" cy="786919"/>
          </a:xfrm>
          <a:prstGeom prst="rect">
            <a:avLst/>
          </a:prstGeom>
          <a:solidFill>
            <a:srgbClr val="7FBDF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DBAF9"/>
              </a:solidFill>
              <a:effectLst/>
              <a:latin typeface="Times New Roman" charset="0"/>
            </a:endParaRPr>
          </a:p>
        </p:txBody>
      </p:sp>
      <p:pic>
        <p:nvPicPr>
          <p:cNvPr id="10" name="Picture 9" descr="DSC0089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752600"/>
            <a:ext cx="3466834" cy="26013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971800" y="3276600"/>
            <a:ext cx="2743200" cy="22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2663" y="0"/>
            <a:ext cx="10456664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-1"/>
            <a:ext cx="3124200" cy="2343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5300" y="2273300"/>
            <a:ext cx="410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Durban University of 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25400"/>
            <a:ext cx="581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Established working array from scratch in ~ 6months, with help from ZA (SKA, Durban)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1-11-09 at 2.55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70" y="3429000"/>
            <a:ext cx="4385329" cy="34290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rot="5400000" flipH="1" flipV="1">
            <a:off x="5645150" y="5060950"/>
            <a:ext cx="1295400" cy="12065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400800" y="54102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575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640080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Town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7500" y="447669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648200" cy="41639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384299"/>
            <a:ext cx="4191000" cy="369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838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PAPER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9877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4964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5015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50004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6901" y="32851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616700" y="3191708"/>
            <a:ext cx="381001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86000" y="42672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295400" y="76200"/>
            <a:ext cx="61849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Interference – ZA </a:t>
            </a:r>
            <a:r>
              <a:rPr lang="en-US" sz="3200" dirty="0" smtClean="0">
                <a:solidFill>
                  <a:schemeClr val="bg1"/>
                </a:solidFill>
              </a:rPr>
              <a:t>Radio Quiet Zone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5801" y="41233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7500" y="367046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6236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934200" y="40935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5791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US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5000" y="5791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ZA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2286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TV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rot="10800000">
            <a:off x="2133601" y="41148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2819401" y="2201108"/>
            <a:ext cx="304799" cy="1610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t 2010 0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53"/>
            <a:ext cx="9156700" cy="686594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86380"/>
            <a:ext cx="8305800" cy="523220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Power spectrum approach: ‘delay spectrum’ (Parsons </a:t>
            </a:r>
            <a:r>
              <a:rPr lang="en-US" sz="2800" dirty="0" err="1" smtClean="0">
                <a:solidFill>
                  <a:srgbClr val="FFFFFF"/>
                </a:solidFill>
              </a:rPr>
              <a:t>ea</a:t>
            </a:r>
            <a:r>
              <a:rPr lang="en-US" sz="2800" dirty="0" smtClean="0">
                <a:solidFill>
                  <a:srgbClr val="FFFFFF"/>
                </a:solidFill>
              </a:rPr>
              <a:t>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609600"/>
            <a:ext cx="8305800" cy="2597634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Redundant </a:t>
            </a:r>
            <a:r>
              <a:rPr lang="en-US" sz="2400" dirty="0" err="1">
                <a:solidFill>
                  <a:srgbClr val="FFFFFF"/>
                </a:solidFill>
              </a:rPr>
              <a:t>spacings</a:t>
            </a:r>
            <a:r>
              <a:rPr lang="en-US" sz="2400" dirty="0">
                <a:solidFill>
                  <a:srgbClr val="FFFFFF"/>
                </a:solidFill>
              </a:rPr>
              <a:t>: identical measurements =&gt; add spectra coherently =&gt; ‘signal to noise’ of PS measurement improves linearly with number of measurements, N, vs. 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N</a:t>
            </a:r>
            <a:r>
              <a:rPr lang="en-US" sz="2400" baseline="30000" dirty="0">
                <a:solidFill>
                  <a:srgbClr val="FFFFFF"/>
                </a:solidFill>
              </a:rPr>
              <a:t>1/2 </a:t>
            </a:r>
            <a:r>
              <a:rPr lang="en-US" sz="2400" dirty="0">
                <a:solidFill>
                  <a:srgbClr val="FFFFFF"/>
                </a:solidFill>
              </a:rPr>
              <a:t>with incoherent averaging </a:t>
            </a:r>
            <a:r>
              <a:rPr lang="en-US" sz="2400" dirty="0" smtClean="0">
                <a:solidFill>
                  <a:srgbClr val="FFFFFF"/>
                </a:solidFill>
              </a:rPr>
              <a:t> (add and square vs. square and add)</a:t>
            </a:r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Delay spectrum: PS strictly in frequency domain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Work ‘outside wedge’: reduce continuum contribution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" y="48006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Parsons et al. 2013, </a:t>
            </a:r>
            <a:r>
              <a:rPr lang="en-US" sz="2400" dirty="0" err="1" smtClean="0"/>
              <a:t>ApJ</a:t>
            </a:r>
            <a:r>
              <a:rPr lang="en-US" sz="2400" dirty="0" smtClean="0"/>
              <a:t>, submitted (arXiv:1304.4991)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Pober</a:t>
            </a:r>
            <a:r>
              <a:rPr lang="en-US" sz="2400" dirty="0" smtClean="0"/>
              <a:t> et al. 2013, </a:t>
            </a:r>
            <a:r>
              <a:rPr lang="en-US" sz="2400" dirty="0" err="1" smtClean="0"/>
              <a:t>ApJ</a:t>
            </a:r>
            <a:r>
              <a:rPr lang="en-US" sz="2400" dirty="0" smtClean="0"/>
              <a:t>, 768, L36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Moore et al. 2013, </a:t>
            </a:r>
            <a:r>
              <a:rPr lang="en-US" sz="2400" dirty="0" err="1" smtClean="0"/>
              <a:t>ApJ</a:t>
            </a:r>
            <a:r>
              <a:rPr lang="en-US" sz="2400" dirty="0" smtClean="0"/>
              <a:t>, 769, 154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Parsons et al. 2012, </a:t>
            </a:r>
            <a:r>
              <a:rPr lang="en-US" sz="2400" dirty="0" err="1" smtClean="0"/>
              <a:t>ApJ</a:t>
            </a:r>
            <a:r>
              <a:rPr lang="en-US" sz="2400" dirty="0" smtClean="0"/>
              <a:t>, 756, 165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Parsons et al. 2012, </a:t>
            </a:r>
            <a:r>
              <a:rPr lang="en-US" sz="2400" dirty="0" err="1" smtClean="0"/>
              <a:t>ApJ</a:t>
            </a:r>
            <a:r>
              <a:rPr lang="en-US" sz="2400" dirty="0" smtClean="0"/>
              <a:t>, 753, 81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2985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11200"/>
            <a:ext cx="4673600" cy="568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32 Power spectrum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690801"/>
            <a:ext cx="41148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300hrs, 32ant, 70 redundant baselines of 30m length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Best limits to </a:t>
            </a:r>
            <a:r>
              <a:rPr lang="en-US" dirty="0" smtClean="0">
                <a:solidFill>
                  <a:srgbClr val="FFFFFF"/>
                </a:solidFill>
              </a:rPr>
              <a:t>date, for k ~ 0.1 to 0.2 h</a:t>
            </a:r>
            <a:r>
              <a:rPr lang="en-US" baseline="30000" dirty="0" smtClean="0">
                <a:solidFill>
                  <a:srgbClr val="FFFFFF"/>
                </a:solidFill>
              </a:rPr>
              <a:t>-1 </a:t>
            </a:r>
            <a:r>
              <a:rPr lang="en-US" dirty="0" smtClean="0">
                <a:solidFill>
                  <a:srgbClr val="FFFFFF"/>
                </a:solidFill>
              </a:rPr>
              <a:t>Mpc</a:t>
            </a:r>
            <a:r>
              <a:rPr lang="en-US" baseline="30000" dirty="0" smtClean="0">
                <a:solidFill>
                  <a:srgbClr val="FFFFFF"/>
                </a:solidFill>
              </a:rPr>
              <a:t>-1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smtClean="0">
                <a:solidFill>
                  <a:srgbClr val="FFFFFF"/>
                </a:solidFill>
              </a:rPr>
              <a:t>  &lt; </a:t>
            </a:r>
            <a:r>
              <a:rPr lang="en-US" dirty="0" smtClean="0">
                <a:solidFill>
                  <a:schemeClr val="bg1"/>
                </a:solidFill>
              </a:rPr>
              <a:t>(52 </a:t>
            </a:r>
            <a:r>
              <a:rPr lang="en-US" dirty="0" err="1" smtClean="0">
                <a:solidFill>
                  <a:schemeClr val="bg1"/>
                </a:solidFill>
              </a:rPr>
              <a:t>mK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5 order of magnitude continuum suppression </a:t>
            </a:r>
            <a:r>
              <a:rPr lang="en-US" dirty="0" smtClean="0">
                <a:solidFill>
                  <a:srgbClr val="FFFFFF"/>
                </a:solidFill>
              </a:rPr>
              <a:t>(in mK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Still </a:t>
            </a:r>
            <a:r>
              <a:rPr lang="en-US" dirty="0">
                <a:solidFill>
                  <a:srgbClr val="FFFFFF"/>
                </a:solidFill>
              </a:rPr>
              <a:t>inconsistent with thermal noise =&gt; residual </a:t>
            </a:r>
            <a:r>
              <a:rPr lang="en-US" dirty="0" smtClean="0">
                <a:solidFill>
                  <a:srgbClr val="FFFFFF"/>
                </a:solidFill>
              </a:rPr>
              <a:t>pol. continuum?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Still factor 100 above predictions of </a:t>
            </a:r>
            <a:r>
              <a:rPr lang="en-US" dirty="0" err="1" smtClean="0">
                <a:solidFill>
                  <a:srgbClr val="FFFFFF"/>
                </a:solidFill>
              </a:rPr>
              <a:t>fiducial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models (</a:t>
            </a:r>
            <a:r>
              <a:rPr lang="en-US" dirty="0" err="1" smtClean="0">
                <a:solidFill>
                  <a:srgbClr val="FFFFFF"/>
                </a:solidFill>
              </a:rPr>
              <a:t>eg</a:t>
            </a:r>
            <a:r>
              <a:rPr lang="en-US" dirty="0" smtClean="0">
                <a:solidFill>
                  <a:srgbClr val="FFFFFF"/>
                </a:solidFill>
              </a:rPr>
              <a:t>. </a:t>
            </a:r>
            <a:r>
              <a:rPr lang="en-US" dirty="0" err="1" smtClean="0">
                <a:solidFill>
                  <a:srgbClr val="FFFFFF"/>
                </a:solidFill>
              </a:rPr>
              <a:t>Lidz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ea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Rule-out extreme model</a:t>
            </a:r>
            <a:r>
              <a:rPr lang="en-US" dirty="0">
                <a:solidFill>
                  <a:srgbClr val="FFFFFF"/>
                </a:solidFill>
              </a:rPr>
              <a:t>: neutral IGM remains cold (no large-scale </a:t>
            </a:r>
            <a:r>
              <a:rPr lang="en-US" dirty="0" err="1">
                <a:solidFill>
                  <a:srgbClr val="FFFFFF"/>
                </a:solidFill>
              </a:rPr>
              <a:t>Xray</a:t>
            </a:r>
            <a:r>
              <a:rPr lang="en-US" dirty="0">
                <a:solidFill>
                  <a:srgbClr val="FFFFFF"/>
                </a:solidFill>
              </a:rPr>
              <a:t> warming), but </a:t>
            </a:r>
            <a:r>
              <a:rPr lang="en-US" dirty="0" err="1" smtClean="0">
                <a:solidFill>
                  <a:srgbClr val="FFFFFF"/>
                </a:solidFill>
              </a:rPr>
              <a:t>Lya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to </a:t>
            </a:r>
            <a:r>
              <a:rPr lang="en-US" dirty="0" smtClean="0">
                <a:solidFill>
                  <a:srgbClr val="FFFFFF"/>
                </a:solidFill>
              </a:rPr>
              <a:t>couples </a:t>
            </a:r>
            <a:r>
              <a:rPr lang="en-US" dirty="0" err="1">
                <a:solidFill>
                  <a:srgbClr val="FFFFFF"/>
                </a:solidFill>
              </a:rPr>
              <a:t>T</a:t>
            </a:r>
            <a:r>
              <a:rPr lang="en-US" baseline="-25000" dirty="0" err="1">
                <a:solidFill>
                  <a:srgbClr val="FFFFFF"/>
                </a:solidFill>
              </a:rPr>
              <a:t>s</a:t>
            </a:r>
            <a:r>
              <a:rPr lang="en-US" baseline="-25000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and T</a:t>
            </a:r>
            <a:r>
              <a:rPr lang="en-US" baseline="-25000" dirty="0">
                <a:solidFill>
                  <a:srgbClr val="FFFFFF"/>
                </a:solidFill>
              </a:rPr>
              <a:t>K</a:t>
            </a:r>
            <a:r>
              <a:rPr lang="en-US" dirty="0">
                <a:solidFill>
                  <a:srgbClr val="FFFFFF"/>
                </a:solidFill>
              </a:rPr>
              <a:t> and </a:t>
            </a:r>
            <a:r>
              <a:rPr lang="en-US" dirty="0" err="1">
                <a:solidFill>
                  <a:srgbClr val="FFFFFF"/>
                </a:solidFill>
              </a:rPr>
              <a:t>reionization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occur</a:t>
            </a:r>
            <a:r>
              <a:rPr lang="en-US" dirty="0" smtClean="0">
                <a:solidFill>
                  <a:srgbClr val="FFFFFF"/>
                </a:solidFill>
              </a:rPr>
              <a:t>s locally =&gt;  </a:t>
            </a:r>
            <a:r>
              <a:rPr lang="en-US" dirty="0">
                <a:solidFill>
                  <a:srgbClr val="FFFFFF"/>
                </a:solidFill>
              </a:rPr>
              <a:t>&lt;T</a:t>
            </a:r>
            <a:r>
              <a:rPr lang="en-US" baseline="-25000" dirty="0">
                <a:solidFill>
                  <a:srgbClr val="FFFFFF"/>
                </a:solidFill>
              </a:rPr>
              <a:t>B</a:t>
            </a:r>
            <a:r>
              <a:rPr lang="en-US" dirty="0">
                <a:solidFill>
                  <a:srgbClr val="FFFFFF"/>
                </a:solidFill>
              </a:rPr>
              <a:t>&gt;  ~ </a:t>
            </a:r>
            <a:r>
              <a:rPr lang="en-US" dirty="0" smtClean="0">
                <a:solidFill>
                  <a:srgbClr val="FFFFFF"/>
                </a:solidFill>
              </a:rPr>
              <a:t>400mK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2013 build-out to 128 elements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4648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29AEB4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29AEB4"/>
                </a:solidFill>
              </a:rPr>
              <a:t>sys</a:t>
            </a:r>
            <a:r>
              <a:rPr lang="en-US" sz="1800" dirty="0" smtClean="0">
                <a:solidFill>
                  <a:srgbClr val="29AEB4"/>
                </a:solidFill>
              </a:rPr>
              <a:t>=560K</a:t>
            </a:r>
            <a:endParaRPr lang="en-US" sz="1800" dirty="0">
              <a:solidFill>
                <a:srgbClr val="29AEB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2514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808100"/>
                </a:solidFill>
              </a:rPr>
              <a:t>Paciga</a:t>
            </a:r>
            <a:r>
              <a:rPr lang="en-US" sz="1800" dirty="0" smtClean="0">
                <a:solidFill>
                  <a:srgbClr val="808100"/>
                </a:solidFill>
              </a:rPr>
              <a:t> </a:t>
            </a:r>
            <a:r>
              <a:rPr lang="en-US" sz="1800" dirty="0" err="1" smtClean="0">
                <a:solidFill>
                  <a:srgbClr val="808100"/>
                </a:solidFill>
              </a:rPr>
              <a:t>ea</a:t>
            </a:r>
            <a:r>
              <a:rPr lang="en-US" sz="1800" dirty="0" smtClean="0">
                <a:solidFill>
                  <a:srgbClr val="808100"/>
                </a:solidFill>
              </a:rPr>
              <a:t> GMRT </a:t>
            </a:r>
            <a:endParaRPr lang="en-US" sz="1800" dirty="0">
              <a:solidFill>
                <a:srgbClr val="8081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4953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9906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= ‘wedge’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295400" y="1390710"/>
            <a:ext cx="457200" cy="133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914400" y="3124200"/>
            <a:ext cx="3505200" cy="2286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1500" y="300990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 warming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05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8076</TotalTime>
  <Words>1692</Words>
  <Application>Microsoft Macintosh PowerPoint</Application>
  <PresentationFormat>On-screen Show (4:3)</PresentationFormat>
  <Paragraphs>242</Paragraphs>
  <Slides>23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233</cp:revision>
  <cp:lastPrinted>2013-07-09T14:18:56Z</cp:lastPrinted>
  <dcterms:created xsi:type="dcterms:W3CDTF">2012-06-06T07:20:10Z</dcterms:created>
  <dcterms:modified xsi:type="dcterms:W3CDTF">2013-07-09T14:18:59Z</dcterms:modified>
</cp:coreProperties>
</file>