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2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781" r:id="rId2"/>
    <p:sldId id="584" r:id="rId3"/>
    <p:sldId id="812" r:id="rId4"/>
    <p:sldId id="813" r:id="rId5"/>
    <p:sldId id="815" r:id="rId6"/>
    <p:sldId id="953" r:id="rId7"/>
    <p:sldId id="957" r:id="rId8"/>
    <p:sldId id="956" r:id="rId9"/>
    <p:sldId id="958" r:id="rId10"/>
    <p:sldId id="788" r:id="rId11"/>
    <p:sldId id="458" r:id="rId12"/>
    <p:sldId id="816" r:id="rId13"/>
    <p:sldId id="811" r:id="rId14"/>
    <p:sldId id="881" r:id="rId15"/>
    <p:sldId id="784" r:id="rId16"/>
    <p:sldId id="975" r:id="rId17"/>
    <p:sldId id="739" r:id="rId18"/>
    <p:sldId id="786" r:id="rId19"/>
    <p:sldId id="810" r:id="rId20"/>
    <p:sldId id="790" r:id="rId21"/>
    <p:sldId id="795" r:id="rId22"/>
    <p:sldId id="794" r:id="rId23"/>
    <p:sldId id="959" r:id="rId24"/>
    <p:sldId id="878" r:id="rId25"/>
    <p:sldId id="879" r:id="rId26"/>
    <p:sldId id="974" r:id="rId27"/>
    <p:sldId id="842" r:id="rId28"/>
    <p:sldId id="932" r:id="rId29"/>
    <p:sldId id="877" r:id="rId30"/>
    <p:sldId id="954" r:id="rId31"/>
    <p:sldId id="962" r:id="rId32"/>
    <p:sldId id="963" r:id="rId33"/>
    <p:sldId id="964" r:id="rId34"/>
    <p:sldId id="965" r:id="rId35"/>
    <p:sldId id="841" r:id="rId36"/>
    <p:sldId id="824" r:id="rId37"/>
    <p:sldId id="822" r:id="rId38"/>
    <p:sldId id="960" r:id="rId39"/>
    <p:sldId id="823" r:id="rId40"/>
    <p:sldId id="838" r:id="rId41"/>
    <p:sldId id="839" r:id="rId42"/>
    <p:sldId id="825" r:id="rId43"/>
    <p:sldId id="831" r:id="rId44"/>
    <p:sldId id="943" r:id="rId45"/>
    <p:sldId id="944" r:id="rId46"/>
    <p:sldId id="947" r:id="rId47"/>
    <p:sldId id="948" r:id="rId48"/>
    <p:sldId id="945" r:id="rId49"/>
    <p:sldId id="949" r:id="rId50"/>
    <p:sldId id="951" r:id="rId51"/>
    <p:sldId id="952" r:id="rId52"/>
    <p:sldId id="852" r:id="rId53"/>
    <p:sldId id="853" r:id="rId54"/>
    <p:sldId id="854" r:id="rId55"/>
    <p:sldId id="855" r:id="rId56"/>
    <p:sldId id="856" r:id="rId57"/>
    <p:sldId id="857" r:id="rId58"/>
    <p:sldId id="909" r:id="rId59"/>
    <p:sldId id="941" r:id="rId60"/>
    <p:sldId id="942" r:id="rId61"/>
    <p:sldId id="880" r:id="rId62"/>
    <p:sldId id="966" r:id="rId63"/>
    <p:sldId id="967" r:id="rId64"/>
    <p:sldId id="968" r:id="rId65"/>
    <p:sldId id="969" r:id="rId66"/>
    <p:sldId id="970" r:id="rId67"/>
    <p:sldId id="971" r:id="rId68"/>
    <p:sldId id="972" r:id="rId69"/>
    <p:sldId id="973" r:id="rId70"/>
    <p:sldId id="955" r:id="rId71"/>
    <p:sldId id="929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A1A"/>
    <a:srgbClr val="1F5E10"/>
    <a:srgbClr val="29AEB4"/>
    <a:srgbClr val="43FF0D"/>
    <a:srgbClr val="EC00FF"/>
    <a:srgbClr val="F40020"/>
    <a:srgbClr val="7DBAF9"/>
    <a:srgbClr val="808100"/>
    <a:srgbClr val="E2EFE1"/>
    <a:srgbClr val="7FB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88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E0409AE3-7CA7-9348-B0A7-D9433EB0DA74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15</a:t>
            </a:fld>
            <a:endParaRPr lang="en-US">
              <a:latin typeface="Symbol" charset="2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17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A65CC514-21F5-B84E-AB46-AA402CF52C4D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18</a:t>
            </a:fld>
            <a:endParaRPr lang="en-US">
              <a:latin typeface="Symbol" charset="2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19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24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25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26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27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29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31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32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2FB04-AC59-4546-B95E-145A15033530}" type="slidenum">
              <a:rPr lang="en-US"/>
              <a:pPr/>
              <a:t>33</a:t>
            </a:fld>
            <a:endParaRPr lang="en-US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1B1F96-DB94-C545-BE0B-2F8246D0D9BC}" type="slidenum">
              <a:rPr lang="en-US"/>
              <a:pPr/>
              <a:t>34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38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40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41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42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45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46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61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7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D3F63A-B8AE-49AA-8C23-BA668EB751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1" Type="http://schemas.microsoft.com/office/2007/relationships/media" Target="file://localhost/Users/ccarilli/TALKS/EOR/ifrit_REI1.mpg" TargetMode="External"/><Relationship Id="rId2" Type="http://schemas.openxmlformats.org/officeDocument/2006/relationships/video" Target="file://localhost/Users/ccarilli/TALKS/EOR/ifrit_REI1.m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887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Cosmic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on PAPER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</a:t>
            </a:r>
            <a:r>
              <a:rPr lang="en-US" sz="2400" b="0" dirty="0">
                <a:solidFill>
                  <a:schemeClr val="bg1"/>
                </a:solidFill>
              </a:rPr>
              <a:t>Carilli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Cosmology Summer School, Santa Fe, July 2013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28600" y="1451044"/>
            <a:ext cx="8229600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Constraints on evolution of neutral IGM</a:t>
            </a:r>
          </a:p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II. HI 21cm line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Potential for direct detection of the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Precision Array to Probe Epoch of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design and first results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845784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Fan, Carilli, Keating 2006, ‘Observational constrains on cosmic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,’ ARAA, 44, 415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Furlanetto</a:t>
            </a:r>
            <a:r>
              <a:rPr lang="en-US" dirty="0" smtClean="0">
                <a:solidFill>
                  <a:srgbClr val="FFFFFF"/>
                </a:solidFill>
              </a:rPr>
              <a:t> et al. 2006, ‘Cosmology at low frequencies: The 21 cm transition and the high-</a:t>
            </a:r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r>
              <a:rPr lang="en-US" dirty="0" smtClean="0">
                <a:solidFill>
                  <a:srgbClr val="FFFFFF"/>
                </a:solidFill>
              </a:rPr>
              <a:t> Universe,’ Phys. Reports, 433, 181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Wyithe</a:t>
            </a:r>
            <a:r>
              <a:rPr lang="en-US" dirty="0" smtClean="0">
                <a:solidFill>
                  <a:srgbClr val="FFFFFF"/>
                </a:solidFill>
              </a:rPr>
              <a:t> &amp; Morales 2010, ARAA, 48, 127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572707"/>
            <a:ext cx="5257800" cy="452329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524000"/>
            <a:ext cx="4114800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N(HI)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13</a:t>
            </a:r>
            <a:r>
              <a:rPr lang="en-US" sz="2400" dirty="0" smtClean="0">
                <a:solidFill>
                  <a:schemeClr val="bg1"/>
                </a:solidFill>
              </a:rPr>
              <a:t> – 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   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-5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880226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428409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12207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867400" y="15240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3" y="6021338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Fan </a:t>
            </a:r>
            <a:r>
              <a:rPr lang="en-US" dirty="0">
                <a:solidFill>
                  <a:schemeClr val="bg1"/>
                </a:solidFill>
                <a:latin typeface="Courier New" charset="0"/>
              </a:rPr>
              <a:t>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798" y="685800"/>
            <a:ext cx="2024063" cy="91440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838200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-1838"/>
            <a:ext cx="5257799" cy="4224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on F(HI) </a:t>
            </a:r>
            <a:endParaRPr lang="en-US" sz="28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-1" y="1195149"/>
            <a:ext cx="396240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= 2.6e4 F(HI) (1+z)</a:t>
            </a:r>
            <a:r>
              <a:rPr lang="en-US" sz="2400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Clumping: </a:t>
            </a: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dominated by higher density regions =&gt;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need models of  </a:t>
            </a:r>
            <a:r>
              <a:rPr lang="en-US" sz="2400" dirty="0" err="1" smtClean="0">
                <a:solidFill>
                  <a:schemeClr val="accent3"/>
                </a:solidFill>
              </a:rPr>
              <a:t>ρ</a:t>
            </a:r>
            <a:r>
              <a:rPr lang="en-US" sz="2400" dirty="0" smtClean="0">
                <a:solidFill>
                  <a:schemeClr val="accent3"/>
                </a:solidFill>
              </a:rPr>
              <a:t>, T, UV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BG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 to derive F(HI)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Challenge: Saturates at low F(HI) =&gt; late-time probe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42890"/>
            <a:ext cx="24384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Becker et al. 2011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00600" y="4495800"/>
            <a:ext cx="3886200" cy="11541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~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-5</a:t>
            </a:r>
            <a:r>
              <a:rPr lang="en-US" sz="3200" dirty="0" smtClean="0">
                <a:solidFill>
                  <a:schemeClr val="accent3"/>
                </a:solidFill>
              </a:rPr>
              <a:t> 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&lt; 4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≥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-4 </a:t>
            </a:r>
            <a:r>
              <a:rPr lang="en-US" sz="3200" dirty="0" smtClean="0">
                <a:solidFill>
                  <a:schemeClr val="accent3"/>
                </a:solidFill>
              </a:rPr>
              <a:t>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~ 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2 at 9.54.29 AM.png"/>
          <p:cNvPicPr>
            <a:picLocks noChangeAspect="1"/>
          </p:cNvPicPr>
          <p:nvPr/>
        </p:nvPicPr>
        <p:blipFill>
          <a:blip r:embed="rId4">
            <a:lum bright="-28000" contrast="44000"/>
          </a:blip>
          <a:stretch>
            <a:fillRect/>
          </a:stretch>
        </p:blipFill>
        <p:spPr>
          <a:xfrm rot="5400000">
            <a:off x="2125276" y="-829875"/>
            <a:ext cx="5198249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46482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711700" y="520700"/>
            <a:ext cx="2501900" cy="127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9235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41148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638800" y="533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CMB</a:t>
            </a:r>
            <a:r>
              <a:rPr lang="en-US" baseline="-25000" dirty="0" err="1" smtClean="0">
                <a:solidFill>
                  <a:srgbClr val="FF0000"/>
                </a:solidFill>
              </a:rPr>
              <a:t>pol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089400" y="685800"/>
            <a:ext cx="533400" cy="2171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394329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Forest/GP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525780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GP =&gt; systematic rise of F(HI) to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~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CMB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pol</a:t>
            </a:r>
            <a:r>
              <a:rPr lang="en-US" sz="2800" dirty="0" smtClean="0">
                <a:solidFill>
                  <a:schemeClr val="bg1"/>
                </a:solidFill>
              </a:rPr>
              <a:t> =&gt; mostly neutral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&gt;15, mostly ionized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&lt; 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1" y="1295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3"/>
                </a:solidFill>
              </a:rPr>
              <a:t>F(HI)</a:t>
            </a:r>
            <a:r>
              <a:rPr lang="en-US" sz="2800" baseline="-25000" dirty="0" err="1" smtClean="0">
                <a:solidFill>
                  <a:schemeClr val="accent3"/>
                </a:solidFill>
              </a:rPr>
              <a:t>v</a:t>
            </a:r>
            <a:endParaRPr lang="en-US" sz="2800" baseline="-25000" dirty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78700" y="317500"/>
            <a:ext cx="152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213600" y="304800"/>
            <a:ext cx="0" cy="215900"/>
          </a:xfrm>
          <a:prstGeom prst="straightConnector1">
            <a:avLst/>
          </a:prstGeom>
          <a:noFill/>
          <a:ln w="28575" cap="flat" cmpd="sng" algn="ctr">
            <a:solidFill>
              <a:srgbClr val="F4002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78850" name="Picture 17" descr="Screen shot 2010-07-08 at 9.10.43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0138" y="1587997"/>
            <a:ext cx="550386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13422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223838" y="14785"/>
            <a:ext cx="857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0" dirty="0">
                <a:solidFill>
                  <a:srgbClr val="FFFFFF"/>
                </a:solidFill>
              </a:rPr>
              <a:t>Quasar Near Zones: J1148+5251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61925" y="613272"/>
            <a:ext cx="879157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H</a:t>
            </a:r>
            <a:r>
              <a:rPr lang="en-US" sz="2400" b="0" dirty="0" smtClean="0">
                <a:solidFill>
                  <a:srgbClr val="FFFFFF"/>
                </a:solidFill>
              </a:rPr>
              <a:t>ost </a:t>
            </a:r>
            <a:r>
              <a:rPr lang="en-US" sz="2400" b="0" dirty="0">
                <a:solidFill>
                  <a:srgbClr val="FFFFFF"/>
                </a:solidFill>
              </a:rPr>
              <a:t>galaxy </a:t>
            </a:r>
            <a:r>
              <a:rPr lang="en-US" sz="2400" b="0" dirty="0" smtClean="0">
                <a:solidFill>
                  <a:srgbClr val="FFFFFF"/>
                </a:solidFill>
              </a:rPr>
              <a:t>redshift: </a:t>
            </a:r>
            <a:r>
              <a:rPr lang="en-US" sz="2400" b="0" dirty="0">
                <a:solidFill>
                  <a:srgbClr val="FFFFFF"/>
                </a:solidFill>
              </a:rPr>
              <a:t>z=6.419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>
                <a:solidFill>
                  <a:srgbClr val="FFFFFF"/>
                </a:solidFill>
              </a:rPr>
              <a:t> Quasar spectrum =&gt; photons leaking down to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=6.32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697038" y="2969122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070100" y="2688135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592388" y="3031035"/>
            <a:ext cx="1293812" cy="42227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>
            <a:off x="4129088" y="1813422"/>
            <a:ext cx="4583112" cy="1217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V="1">
            <a:off x="8686800" y="1746747"/>
            <a:ext cx="0" cy="1706563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9" name="Line 13"/>
          <p:cNvSpPr>
            <a:spLocks noChangeShapeType="1"/>
          </p:cNvSpPr>
          <p:nvPr/>
        </p:nvSpPr>
        <p:spPr bwMode="auto">
          <a:xfrm flipH="1" flipV="1">
            <a:off x="6858000" y="1444268"/>
            <a:ext cx="1752600" cy="64061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592388" y="1746747"/>
            <a:ext cx="1293812" cy="941388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Rectangle 16"/>
          <p:cNvSpPr>
            <a:spLocks noChangeArrowheads="1"/>
          </p:cNvSpPr>
          <p:nvPr/>
        </p:nvSpPr>
        <p:spPr bwMode="auto">
          <a:xfrm>
            <a:off x="6692900" y="2915147"/>
            <a:ext cx="95885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Text Box 17"/>
          <p:cNvSpPr txBox="1">
            <a:spLocks noChangeArrowheads="1"/>
          </p:cNvSpPr>
          <p:nvPr/>
        </p:nvSpPr>
        <p:spPr bwMode="auto">
          <a:xfrm>
            <a:off x="4129088" y="1900735"/>
            <a:ext cx="2271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White et al. 2003</a:t>
            </a:r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0" y="3737472"/>
            <a:ext cx="4800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Time bounded </a:t>
            </a:r>
            <a:r>
              <a:rPr lang="en-US" sz="2400" dirty="0" err="1" smtClean="0">
                <a:solidFill>
                  <a:schemeClr val="bg1"/>
                </a:solidFill>
              </a:rPr>
              <a:t>Stromgren</a:t>
            </a:r>
            <a:r>
              <a:rPr lang="en-US" sz="2400" dirty="0" smtClean="0">
                <a:solidFill>
                  <a:schemeClr val="bg1"/>
                </a:solidFill>
              </a:rPr>
              <a:t> sphere ionized by quasar</a:t>
            </a:r>
            <a:endParaRPr lang="en-US" sz="2400" b="0" dirty="0" smtClean="0">
              <a:solidFill>
                <a:schemeClr val="bg1"/>
              </a:solidFill>
            </a:endParaRP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Difference </a:t>
            </a:r>
            <a:r>
              <a:rPr lang="en-US" sz="2400" b="0" dirty="0">
                <a:solidFill>
                  <a:srgbClr val="FFFFFF"/>
                </a:solidFill>
              </a:rPr>
              <a:t>in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host</a:t>
            </a:r>
            <a:r>
              <a:rPr lang="en-US" sz="2400" b="0" dirty="0">
                <a:solidFill>
                  <a:srgbClr val="FFFFFF"/>
                </a:solidFill>
              </a:rPr>
              <a:t> and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GP</a:t>
            </a:r>
            <a:r>
              <a:rPr lang="en-US" sz="2400" b="0" dirty="0">
                <a:solidFill>
                  <a:srgbClr val="FFFFFF"/>
                </a:solidFill>
              </a:rPr>
              <a:t> 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</a:p>
          <a:p>
            <a:pPr algn="l">
              <a:spcAft>
                <a:spcPts val="1800"/>
              </a:spcAft>
            </a:pPr>
            <a:r>
              <a:rPr lang="en-US" sz="2400" b="0" dirty="0" smtClean="0">
                <a:solidFill>
                  <a:srgbClr val="FFFFFF"/>
                </a:solidFill>
              </a:rPr>
              <a:t> R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b="0" dirty="0" smtClean="0">
                <a:solidFill>
                  <a:srgbClr val="FFFFFF"/>
                </a:solidFill>
              </a:rPr>
              <a:t> =4.7Mpc </a:t>
            </a:r>
            <a:r>
              <a:rPr lang="en-US" sz="2400" dirty="0" smtClean="0">
                <a:solidFill>
                  <a:srgbClr val="FFFFFF"/>
                </a:solidFill>
              </a:rPr>
              <a:t>~ </a:t>
            </a:r>
            <a:r>
              <a:rPr lang="en-US" sz="2400" b="0" dirty="0" smtClean="0">
                <a:solidFill>
                  <a:srgbClr val="FFFFFF"/>
                </a:solidFill>
              </a:rPr>
              <a:t>[L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γ</a:t>
            </a:r>
            <a:r>
              <a:rPr lang="en-US" sz="2400" b="0" dirty="0" smtClean="0">
                <a:solidFill>
                  <a:srgbClr val="FFFFFF"/>
                </a:solidFill>
              </a:rPr>
              <a:t> t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Q</a:t>
            </a:r>
            <a:r>
              <a:rPr lang="en-US" sz="2400" b="0" dirty="0" smtClean="0">
                <a:solidFill>
                  <a:srgbClr val="FFFFFF"/>
                </a:solidFill>
              </a:rPr>
              <a:t>/F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b="0" dirty="0" smtClean="0">
                <a:solidFill>
                  <a:srgbClr val="FFFFFF"/>
                </a:solidFill>
              </a:rPr>
              <a:t>]</a:t>
            </a:r>
            <a:r>
              <a:rPr lang="en-US" sz="2400" b="0" baseline="30000" dirty="0">
                <a:solidFill>
                  <a:srgbClr val="FFFFFF"/>
                </a:solidFill>
              </a:rPr>
              <a:t>1/3 </a:t>
            </a:r>
            <a:r>
              <a:rPr lang="en-US" sz="2400" b="0" dirty="0">
                <a:solidFill>
                  <a:srgbClr val="FFFFFF"/>
                </a:solidFill>
              </a:rPr>
              <a:t>(1+z)</a:t>
            </a:r>
            <a:r>
              <a:rPr lang="en-US" sz="2400" b="0" baseline="30000" dirty="0">
                <a:solidFill>
                  <a:srgbClr val="FFFFFF"/>
                </a:solidFill>
              </a:rPr>
              <a:t>-</a:t>
            </a:r>
            <a:r>
              <a:rPr lang="en-US" sz="2400" b="0" baseline="30000" dirty="0" smtClean="0">
                <a:solidFill>
                  <a:srgbClr val="FFFFFF"/>
                </a:solidFill>
              </a:rPr>
              <a:t>1</a:t>
            </a:r>
            <a:endParaRPr lang="en-US" sz="2400" baseline="30000" dirty="0" smtClean="0">
              <a:solidFill>
                <a:srgbClr val="FFFFFF"/>
              </a:solidFill>
            </a:endParaRP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cf. ‘proximity zone’ interpretation, Bolton &amp; </a:t>
            </a:r>
            <a:r>
              <a:rPr lang="en-US" sz="2400" dirty="0" err="1" smtClean="0">
                <a:solidFill>
                  <a:srgbClr val="FFFFFF"/>
                </a:solidFill>
              </a:rPr>
              <a:t>Haehnelt</a:t>
            </a:r>
            <a:r>
              <a:rPr lang="en-US" sz="2400" dirty="0" smtClean="0">
                <a:solidFill>
                  <a:srgbClr val="FFFFFF"/>
                </a:solidFill>
              </a:rPr>
              <a:t> 2007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32350" y="3889872"/>
            <a:ext cx="4311650" cy="2819400"/>
            <a:chOff x="381000" y="381000"/>
            <a:chExt cx="8229600" cy="5416550"/>
          </a:xfrm>
        </p:grpSpPr>
        <p:pic>
          <p:nvPicPr>
            <p:cNvPr id="17" name="Picture 16" descr="Lyahalos"/>
            <p:cNvPicPr>
              <a:picLocks noChangeAspect="1" noChangeArrowheads="1"/>
            </p:cNvPicPr>
            <p:nvPr/>
          </p:nvPicPr>
          <p:blipFill>
            <a:blip r:embed="rId6">
              <a:lum bright="-28000" contrast="86000"/>
            </a:blip>
            <a:srcRect/>
            <a:stretch>
              <a:fillRect/>
            </a:stretch>
          </p:blipFill>
          <p:spPr bwMode="auto">
            <a:xfrm>
              <a:off x="381000" y="381000"/>
              <a:ext cx="8229600" cy="541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5867400" y="9906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867400" y="18288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 flipV="1">
              <a:off x="5181600" y="1828800"/>
              <a:ext cx="4572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21600" y="4042272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HII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600" y="416091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HI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00800" y="6023472"/>
            <a:ext cx="1186215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28600" y="47923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2800" b="0" dirty="0" smtClean="0">
                <a:solidFill>
                  <a:schemeClr val="bg1"/>
                </a:solidFill>
              </a:rPr>
              <a:t>QNZ: analyze size evolution of 28 </a:t>
            </a:r>
            <a:r>
              <a:rPr lang="en-US" sz="2800" b="0" dirty="0">
                <a:solidFill>
                  <a:schemeClr val="bg1"/>
                </a:solidFill>
              </a:rPr>
              <a:t>quasars at </a:t>
            </a:r>
            <a:r>
              <a:rPr lang="en-US" sz="2800" b="0" dirty="0" err="1">
                <a:solidFill>
                  <a:schemeClr val="bg1"/>
                </a:solidFill>
              </a:rPr>
              <a:t>z</a:t>
            </a:r>
            <a:r>
              <a:rPr lang="en-US" sz="2800" b="0" dirty="0">
                <a:solidFill>
                  <a:schemeClr val="bg1"/>
                </a:solidFill>
              </a:rPr>
              <a:t>=5.7 to </a:t>
            </a:r>
            <a:r>
              <a:rPr lang="en-US" sz="2800" b="0" dirty="0" smtClean="0">
                <a:solidFill>
                  <a:schemeClr val="bg1"/>
                </a:solidFill>
              </a:rPr>
              <a:t>6.5</a:t>
            </a:r>
            <a:r>
              <a:rPr lang="en-US" sz="2400" dirty="0" smtClean="0">
                <a:solidFill>
                  <a:schemeClr val="bg1"/>
                </a:solidFill>
              </a:rPr>
              <a:t> with  measured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host</a:t>
            </a:r>
            <a:r>
              <a:rPr lang="en-US" sz="2800" b="0" dirty="0" smtClean="0">
                <a:solidFill>
                  <a:schemeClr val="bg1"/>
                </a:solidFill>
              </a:rPr>
              <a:t> and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GP</a:t>
            </a:r>
            <a:endParaRPr lang="en-US" sz="2800" b="0" baseline="-25000" dirty="0" smtClean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9513" y="3048000"/>
            <a:ext cx="7050087" cy="3163887"/>
            <a:chOff x="1179513" y="762000"/>
            <a:chExt cx="7050087" cy="3163887"/>
          </a:xfrm>
        </p:grpSpPr>
        <p:pic>
          <p:nvPicPr>
            <p:cNvPr id="82947" name="Picture 11" descr="Screen shot 2010-07-08 at 2.43.29 PM.png"/>
            <p:cNvPicPr>
              <a:picLocks noChangeAspect="1"/>
            </p:cNvPicPr>
            <p:nvPr/>
          </p:nvPicPr>
          <p:blipFill>
            <a:blip r:embed="rId4">
              <a:lum bright="-37000" contrast="58000"/>
            </a:blip>
            <a:srcRect/>
            <a:stretch>
              <a:fillRect/>
            </a:stretch>
          </p:blipFill>
          <p:spPr bwMode="auto">
            <a:xfrm>
              <a:off x="1179513" y="762000"/>
              <a:ext cx="6897687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48" name="TextBox 16"/>
            <p:cNvSpPr txBox="1">
              <a:spLocks noChangeArrowheads="1"/>
            </p:cNvSpPr>
            <p:nvPr/>
          </p:nvSpPr>
          <p:spPr bwMode="auto">
            <a:xfrm>
              <a:off x="6248400" y="3505200"/>
              <a:ext cx="1981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 err="1">
                  <a:solidFill>
                    <a:srgbClr val="3333CC"/>
                  </a:solidFill>
                </a:rPr>
                <a:t>Wyithe</a:t>
              </a:r>
              <a:r>
                <a:rPr lang="en-US" sz="1800" b="0" dirty="0">
                  <a:solidFill>
                    <a:srgbClr val="3333CC"/>
                  </a:solidFill>
                </a:rPr>
                <a:t> et al. 2010</a:t>
              </a:r>
            </a:p>
          </p:txBody>
        </p:sp>
        <p:sp>
          <p:nvSpPr>
            <p:cNvPr id="82949" name="Rectangle 11"/>
            <p:cNvSpPr>
              <a:spLocks noChangeArrowheads="1"/>
            </p:cNvSpPr>
            <p:nvPr/>
          </p:nvSpPr>
          <p:spPr bwMode="auto">
            <a:xfrm>
              <a:off x="2438400" y="1335087"/>
              <a:ext cx="6858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0" name="TextBox 12"/>
            <p:cNvSpPr txBox="1">
              <a:spLocks noChangeArrowheads="1"/>
            </p:cNvSpPr>
            <p:nvPr/>
          </p:nvSpPr>
          <p:spPr bwMode="auto">
            <a:xfrm>
              <a:off x="2438400" y="1335087"/>
              <a:ext cx="12954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/>
                <a:t>z = 6.1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1238072"/>
            <a:ext cx="8915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romanUcPeriod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Deriving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GP</a:t>
            </a:r>
            <a:r>
              <a:rPr lang="en-US" sz="2400" dirty="0" smtClean="0">
                <a:solidFill>
                  <a:schemeClr val="bg1"/>
                </a:solidFill>
              </a:rPr>
              <a:t>: clumpy structure =&gt; depends on spectral resolution.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chemeClr val="bg1"/>
                </a:solidFill>
              </a:rPr>
              <a:t>Prescription: 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 point when transmission </a:t>
            </a:r>
            <a:r>
              <a:rPr lang="en-US" dirty="0">
                <a:solidFill>
                  <a:schemeClr val="bg1"/>
                </a:solidFill>
              </a:rPr>
              <a:t>&lt;</a:t>
            </a:r>
            <a:r>
              <a:rPr lang="en-US" dirty="0" smtClean="0">
                <a:solidFill>
                  <a:schemeClr val="bg1"/>
                </a:solidFill>
              </a:rPr>
              <a:t> 10% at 20A res </a:t>
            </a:r>
            <a:r>
              <a:rPr lang="en-US" dirty="0">
                <a:solidFill>
                  <a:schemeClr val="bg1"/>
                </a:solidFill>
              </a:rPr>
              <a:t>(well above GP level) </a:t>
            </a:r>
            <a:r>
              <a:rPr lang="en-US" dirty="0" smtClean="0">
                <a:solidFill>
                  <a:schemeClr val="bg1"/>
                </a:solidFill>
              </a:rPr>
              <a:t>=&gt; reproducible, but relative, measure of size of QNZ 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chemeClr val="bg1"/>
                </a:solidFill>
              </a:rPr>
              <a:t>Accuracy: </a:t>
            </a:r>
            <a:r>
              <a:rPr lang="en-US" dirty="0" err="1" smtClean="0">
                <a:solidFill>
                  <a:schemeClr val="bg1"/>
                </a:solidFill>
              </a:rPr>
              <a:t>δz</a:t>
            </a:r>
            <a:r>
              <a:rPr lang="en-US" dirty="0" smtClean="0">
                <a:solidFill>
                  <a:schemeClr val="bg1"/>
                </a:solidFill>
              </a:rPr>
              <a:t>~ 0.01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II. Deriving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CO (8), [CII] (5), </a:t>
            </a:r>
            <a:r>
              <a:rPr lang="en-US" sz="2800" dirty="0" err="1" smtClean="0">
                <a:solidFill>
                  <a:schemeClr val="bg1"/>
                </a:solidFill>
              </a:rPr>
              <a:t>MgII</a:t>
            </a:r>
            <a:r>
              <a:rPr lang="en-US" sz="2800" dirty="0" smtClean="0">
                <a:solidFill>
                  <a:schemeClr val="bg1"/>
                </a:solidFill>
              </a:rPr>
              <a:t> (14), UV (8)</a:t>
            </a:r>
            <a:endParaRPr lang="en-US" sz="2800" baseline="-250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1-07-14 at 10.08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786628"/>
            <a:ext cx="5715000" cy="2566172"/>
          </a:xfrm>
          <a:prstGeom prst="rect">
            <a:avLst/>
          </a:prstGeom>
        </p:spPr>
      </p:pic>
      <p:pic>
        <p:nvPicPr>
          <p:cNvPr id="4" name="Picture 3" descr="Screen shot 2011-07-14 at 10.15.00 AM.png"/>
          <p:cNvPicPr>
            <a:picLocks noChangeAspect="1"/>
          </p:cNvPicPr>
          <p:nvPr/>
        </p:nvPicPr>
        <p:blipFill>
          <a:blip r:embed="rId4">
            <a:lum bright="-37000" contrast="55000"/>
          </a:blip>
          <a:stretch>
            <a:fillRect/>
          </a:stretch>
        </p:blipFill>
        <p:spPr>
          <a:xfrm>
            <a:off x="152400" y="3429000"/>
            <a:ext cx="3283024" cy="3351217"/>
          </a:xfrm>
          <a:prstGeom prst="rect">
            <a:avLst/>
          </a:prstGeom>
        </p:spPr>
      </p:pic>
      <p:pic>
        <p:nvPicPr>
          <p:cNvPr id="5" name="Picture 4" descr="Screen shot 2011-07-14 at 10.12.43 AM.png"/>
          <p:cNvPicPr>
            <a:picLocks noChangeAspect="1"/>
          </p:cNvPicPr>
          <p:nvPr/>
        </p:nvPicPr>
        <p:blipFill>
          <a:blip r:embed="rId5">
            <a:lum bright="-8000" contrast="32000"/>
          </a:blip>
          <a:stretch>
            <a:fillRect/>
          </a:stretch>
        </p:blipFill>
        <p:spPr>
          <a:xfrm>
            <a:off x="5765895" y="3428999"/>
            <a:ext cx="3301905" cy="3351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857072"/>
            <a:ext cx="32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0.03 for UV lines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0.01 for </a:t>
            </a:r>
            <a:r>
              <a:rPr lang="en-US" sz="2400" dirty="0" err="1" smtClean="0">
                <a:solidFill>
                  <a:srgbClr val="FFFFFF"/>
                </a:solidFill>
              </a:rPr>
              <a:t>MgII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0.003 for CO, [CII]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811649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Broad ~ few 1000 km/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Systematic offsets ~ 1000 km/</a:t>
            </a:r>
            <a:r>
              <a:rPr lang="en-US" dirty="0" err="1" smtClean="0"/>
              <a:t>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454305" y="3733800"/>
            <a:ext cx="21844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CO/CII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Widths ~ few hundred km/</a:t>
            </a:r>
            <a:r>
              <a:rPr lang="en-US" sz="2400" dirty="0" err="1" smtClean="0">
                <a:solidFill>
                  <a:schemeClr val="bg1"/>
                </a:solidFill>
              </a:rPr>
              <a:t>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Centered on galaxy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61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rgbClr val="FFFFFF"/>
                </a:solidFill>
              </a:rPr>
              <a:t>Quasar Near-</a:t>
            </a:r>
            <a:r>
              <a:rPr lang="en-US" sz="2800" b="0" dirty="0" smtClean="0">
                <a:solidFill>
                  <a:srgbClr val="FFFFFF"/>
                </a:solidFill>
              </a:rPr>
              <a:t>Zones: 28 GP quasars at </a:t>
            </a:r>
            <a:r>
              <a:rPr lang="en-US" sz="2800" b="0" dirty="0" err="1" smtClean="0">
                <a:solidFill>
                  <a:srgbClr val="FFFFFF"/>
                </a:solidFill>
              </a:rPr>
              <a:t>z</a:t>
            </a:r>
            <a:r>
              <a:rPr lang="en-US" sz="2800" b="0" dirty="0" smtClean="0">
                <a:solidFill>
                  <a:srgbClr val="FFFFFF"/>
                </a:solidFill>
              </a:rPr>
              <a:t>=5.7 to 6.5 </a:t>
            </a:r>
            <a:endParaRPr lang="en-US" sz="28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181600"/>
            <a:ext cx="8001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Correlation of R</a:t>
            </a:r>
            <a:r>
              <a:rPr lang="en-US" sz="2800" baseline="-25000" dirty="0" smtClean="0">
                <a:solidFill>
                  <a:srgbClr val="FFFFFF"/>
                </a:solidFill>
              </a:rPr>
              <a:t>NZ</a:t>
            </a:r>
            <a:r>
              <a:rPr lang="en-US" sz="28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96911" y="609600"/>
            <a:ext cx="4547089" cy="4270375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09600"/>
            <a:ext cx="4495800" cy="4410103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9906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2" name="Picture 11" descr="Screen shot 2011-07-12 at 3.53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9" y="1106468"/>
            <a:ext cx="4503521" cy="4276725"/>
          </a:xfrm>
          <a:prstGeom prst="rect">
            <a:avLst/>
          </a:prstGeom>
        </p:spPr>
      </p:pic>
      <p:sp>
        <p:nvSpPr>
          <p:cNvPr id="87043" name="TextBox 14"/>
          <p:cNvSpPr txBox="1">
            <a:spLocks noChangeArrowheads="1"/>
          </p:cNvSpPr>
          <p:nvPr/>
        </p:nvSpPr>
        <p:spPr bwMode="auto">
          <a:xfrm>
            <a:off x="457200" y="5522893"/>
            <a:ext cx="86868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b="0" dirty="0" smtClean="0">
                <a:solidFill>
                  <a:srgbClr val="FFFFFF"/>
                </a:solidFill>
              </a:rPr>
              <a:t> &lt;</a:t>
            </a:r>
            <a:r>
              <a:rPr lang="en-US" sz="2800" b="0" dirty="0">
                <a:solidFill>
                  <a:srgbClr val="FFFFFF"/>
                </a:solidFill>
              </a:rPr>
              <a:t>R</a:t>
            </a:r>
            <a:r>
              <a:rPr lang="en-US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&gt; decreases by factor 2.3 from </a:t>
            </a:r>
            <a:r>
              <a:rPr lang="en-US" sz="2800" b="0" dirty="0" err="1">
                <a:solidFill>
                  <a:srgbClr val="FFFFFF"/>
                </a:solidFill>
              </a:rPr>
              <a:t>z</a:t>
            </a:r>
            <a:r>
              <a:rPr lang="en-US" sz="2800" b="0" dirty="0">
                <a:solidFill>
                  <a:srgbClr val="FFFFFF"/>
                </a:solidFill>
              </a:rPr>
              <a:t>=5.7 to </a:t>
            </a:r>
            <a:r>
              <a:rPr lang="en-US" sz="2800" b="0" dirty="0" smtClean="0">
                <a:solidFill>
                  <a:srgbClr val="FFFFFF"/>
                </a:solidFill>
              </a:rPr>
              <a:t>6.5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If CSS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=</a:t>
            </a:r>
            <a:r>
              <a:rPr lang="en-US" sz="2800" b="0" dirty="0" smtClean="0">
                <a:solidFill>
                  <a:srgbClr val="FFFFFF"/>
                </a:solidFill>
              </a:rPr>
              <a:t>&gt;</a:t>
            </a:r>
            <a:r>
              <a:rPr lang="en-US" sz="2800" dirty="0" smtClean="0">
                <a:solidFill>
                  <a:srgbClr val="FFFFFF"/>
                </a:solidFill>
              </a:rPr>
              <a:t> F(HI)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increases by factor</a:t>
            </a:r>
            <a:r>
              <a:rPr lang="en-US" sz="2800" b="0" dirty="0" smtClean="0">
                <a:solidFill>
                  <a:srgbClr val="FFFFFF"/>
                </a:solidFill>
              </a:rPr>
              <a:t> ~ 10  (10</a:t>
            </a:r>
            <a:r>
              <a:rPr lang="en-US" sz="2800" b="0" baseline="30000" dirty="0">
                <a:solidFill>
                  <a:srgbClr val="FFFFFF"/>
                </a:solidFill>
              </a:rPr>
              <a:t>-4</a:t>
            </a:r>
            <a:r>
              <a:rPr lang="en-US" sz="2800" b="0" dirty="0">
                <a:solidFill>
                  <a:srgbClr val="FFFFFF"/>
                </a:solidFill>
              </a:rPr>
              <a:t> to 10</a:t>
            </a:r>
            <a:r>
              <a:rPr lang="en-US" sz="2800" b="0" baseline="30000" dirty="0">
                <a:solidFill>
                  <a:srgbClr val="FFFFFF"/>
                </a:solidFill>
              </a:rPr>
              <a:t>-3</a:t>
            </a:r>
            <a:r>
              <a:rPr lang="en-US" sz="2800" b="0" dirty="0" smtClean="0">
                <a:solidFill>
                  <a:srgbClr val="FFFFFF"/>
                </a:solidFill>
              </a:rPr>
              <a:t>)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87044" name="Rectangle 15"/>
          <p:cNvSpPr>
            <a:spLocks noChangeArrowheads="1"/>
          </p:cNvSpPr>
          <p:nvPr/>
        </p:nvSpPr>
        <p:spPr bwMode="auto">
          <a:xfrm>
            <a:off x="1524000" y="1471593"/>
            <a:ext cx="2743200" cy="635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5" name="TextBox 12"/>
          <p:cNvSpPr txBox="1">
            <a:spLocks noChangeArrowheads="1"/>
          </p:cNvSpPr>
          <p:nvPr/>
        </p:nvSpPr>
        <p:spPr bwMode="auto">
          <a:xfrm>
            <a:off x="1371600" y="1420793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/>
              <a:t>R</a:t>
            </a:r>
            <a:r>
              <a:rPr lang="en-US" sz="2000" b="0" baseline="-25000"/>
              <a:t>NZ</a:t>
            </a:r>
            <a:r>
              <a:rPr lang="en-US" sz="2000" b="0"/>
              <a:t> = 7.3 – 6.5(z-6)</a:t>
            </a:r>
          </a:p>
        </p:txBody>
      </p:sp>
      <p:pic>
        <p:nvPicPr>
          <p:cNvPr id="87046" name="Picture 20" descr="Screen shot 2010-03-02 at 11.42.24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775" y="1212831"/>
            <a:ext cx="4022725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1524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</a:rPr>
              <a:t>Quasar Near-Zones:  R</a:t>
            </a:r>
            <a:r>
              <a:rPr lang="en-US" sz="2800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>
                <a:solidFill>
                  <a:srgbClr val="FFFFFF"/>
                </a:solidFill>
              </a:rPr>
              <a:t>vs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[</a:t>
            </a:r>
            <a:r>
              <a:rPr lang="en-US" sz="2800" b="0" dirty="0" smtClean="0">
                <a:solidFill>
                  <a:srgbClr val="FFFFFF"/>
                </a:solidFill>
              </a:rPr>
              <a:t>normalized to M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1450</a:t>
            </a:r>
            <a:r>
              <a:rPr lang="en-US" sz="2800" b="0" dirty="0" smtClean="0">
                <a:solidFill>
                  <a:srgbClr val="FFFFFF"/>
                </a:solidFill>
              </a:rPr>
              <a:t> = -27]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7048" name="TextBox 7"/>
          <p:cNvSpPr txBox="1">
            <a:spLocks noChangeArrowheads="1"/>
          </p:cNvSpPr>
          <p:nvPr/>
        </p:nvSpPr>
        <p:spPr bwMode="auto">
          <a:xfrm>
            <a:off x="8039100" y="3935393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 err="1">
                <a:solidFill>
                  <a:srgbClr val="FF0000"/>
                </a:solidFill>
              </a:rPr>
              <a:t>z</a:t>
            </a:r>
            <a:r>
              <a:rPr lang="en-US" sz="1800" b="0" dirty="0">
                <a:solidFill>
                  <a:srgbClr val="FF0000"/>
                </a:solidFill>
              </a:rPr>
              <a:t>&gt;6.15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91000" y="23495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QNZ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114800" y="838200"/>
              <a:ext cx="381000" cy="31646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3401" y="5410200"/>
            <a:ext cx="8534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=&gt; fairly rapid rise in F(HI) at z ~ 6 to 7?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relative measure of size, pre-ionization, internal clumping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620" y="-19854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the IGM (Hydrogen)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688033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0.3 - 0.8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1-07-06 at 1.47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01085"/>
            <a:ext cx="6858000" cy="3145515"/>
          </a:xfrm>
          <a:prstGeom prst="rect">
            <a:avLst/>
          </a:prstGeom>
        </p:spPr>
      </p:pic>
      <p:pic>
        <p:nvPicPr>
          <p:cNvPr id="3" name="Picture 2" descr="Screen shot 2011-07-06 at 1.47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60991"/>
            <a:ext cx="4114800" cy="227789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1943100" y="4076700"/>
            <a:ext cx="1752600" cy="1371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7200" y="97304"/>
            <a:ext cx="8763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r>
              <a:rPr lang="en-US" sz="2800" dirty="0" smtClean="0">
                <a:solidFill>
                  <a:srgbClr val="FFFFFF"/>
                </a:solidFill>
              </a:rPr>
              <a:t> quasar,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=7.1: revolutionary result?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Clear GP absorption trough: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dirty="0" smtClean="0">
                <a:solidFill>
                  <a:srgbClr val="FFFFFF"/>
                </a:solidFill>
              </a:rPr>
              <a:t> &gt; 5 =&gt; IGM opaque to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at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≥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600" y="4654659"/>
            <a:ext cx="3581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Mortlock</a:t>
            </a:r>
            <a:r>
              <a:rPr lang="en-US" sz="2400" dirty="0" smtClean="0">
                <a:solidFill>
                  <a:schemeClr val="bg1"/>
                </a:solidFill>
              </a:rPr>
              <a:t> ea. Nat 474,616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Bolton ea. MNRAS, 466, L270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199" y="4659868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6.2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accent2"/>
                </a:solidFill>
              </a:rPr>
              <a:t>6.4, </a:t>
            </a:r>
            <a:r>
              <a:rPr lang="en-US" sz="1800" dirty="0" smtClean="0"/>
              <a:t>7.1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6457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477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4500" y="64705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29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1-07-12 at 3.54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23" y="685800"/>
            <a:ext cx="5676478" cy="4267200"/>
          </a:xfrm>
          <a:prstGeom prst="rect">
            <a:avLst/>
          </a:prstGeom>
        </p:spPr>
      </p:pic>
      <p:pic>
        <p:nvPicPr>
          <p:cNvPr id="3" name="Picture 2" descr="Screen shot 2011-07-12 at 4.07.1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" y="914400"/>
            <a:ext cx="3205625" cy="313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5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r>
              <a:rPr lang="en-US" sz="2800" dirty="0" smtClean="0">
                <a:solidFill>
                  <a:schemeClr val="accent3"/>
                </a:solidFill>
              </a:rPr>
              <a:t>=7.1 quasar near zone small ~ 2Mpc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24400" y="3505200"/>
            <a:ext cx="1676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75400" y="3594100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19600" y="3276600"/>
            <a:ext cx="8382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43400" y="1066800"/>
            <a:ext cx="4572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4965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Continues trend for decreasing NZ size with </a:t>
            </a:r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23430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z</a:t>
            </a:r>
            <a:r>
              <a:rPr lang="en-US" dirty="0" smtClean="0">
                <a:solidFill>
                  <a:schemeClr val="accent2"/>
                </a:solidFill>
              </a:rPr>
              <a:t> ≤ </a:t>
            </a:r>
            <a:r>
              <a:rPr lang="en-US" dirty="0" smtClean="0">
                <a:solidFill>
                  <a:srgbClr val="FF0000"/>
                </a:solidFill>
              </a:rPr>
              <a:t>6.4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28002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=7.1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228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z=7.1 quasar: Damped 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 profile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94100" y="990600"/>
            <a:ext cx="5549900" cy="5331726"/>
            <a:chOff x="1905000" y="1102575"/>
            <a:chExt cx="5549900" cy="5331726"/>
          </a:xfrm>
        </p:grpSpPr>
        <p:pic>
          <p:nvPicPr>
            <p:cNvPr id="4" name="Picture 3" descr="Screen shot 2011-07-06 at 1.47.3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102575"/>
              <a:ext cx="5471700" cy="5331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33800" y="2362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accent2"/>
                  </a:solidFill>
                </a:rPr>
                <a:t>f(HI</a:t>
              </a:r>
              <a:r>
                <a:rPr lang="en-US" sz="1800" dirty="0" smtClean="0">
                  <a:solidFill>
                    <a:schemeClr val="accent2"/>
                  </a:solidFill>
                </a:rPr>
                <a:t>)=0.1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2600" y="25908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1.0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45300" y="201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0.5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0" y="464820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289A00"/>
                  </a:solidFill>
                </a:rPr>
                <a:t>N(HI)=4e20 cm</a:t>
              </a:r>
              <a:r>
                <a:rPr lang="en-US" sz="1800" baseline="30000" dirty="0" smtClean="0">
                  <a:solidFill>
                    <a:srgbClr val="289A00"/>
                  </a:solidFill>
                </a:rPr>
                <a:t>-2 </a:t>
              </a:r>
              <a:r>
                <a:rPr lang="en-US" sz="1800" dirty="0" smtClean="0">
                  <a:solidFill>
                    <a:srgbClr val="289A00"/>
                  </a:solidFill>
                </a:rPr>
                <a:t>at 2.6Mpc</a:t>
              </a:r>
              <a:endParaRPr lang="en-US" sz="1800" dirty="0">
                <a:solidFill>
                  <a:srgbClr val="289A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143000"/>
            <a:ext cx="359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N(HI) &gt; 10</a:t>
            </a:r>
            <a:r>
              <a:rPr lang="en-US" sz="2800" baseline="30000" dirty="0" smtClean="0">
                <a:solidFill>
                  <a:schemeClr val="bg1"/>
                </a:solidFill>
              </a:rPr>
              <a:t>20.5</a:t>
            </a:r>
            <a:r>
              <a:rPr lang="en-US" sz="2800" dirty="0" smtClean="0">
                <a:solidFill>
                  <a:schemeClr val="bg1"/>
                </a:solidFill>
              </a:rPr>
              <a:t> cm</a:t>
            </a:r>
            <a:r>
              <a:rPr lang="en-US" sz="2800" baseline="30000" dirty="0" smtClean="0">
                <a:solidFill>
                  <a:schemeClr val="bg1"/>
                </a:solidFill>
              </a:rPr>
              <a:t>-2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Substantially neutral IGM: </a:t>
            </a:r>
            <a:r>
              <a:rPr lang="en-US" sz="2800" dirty="0" err="1" smtClean="0">
                <a:solidFill>
                  <a:srgbClr val="FFFF00"/>
                </a:solidFill>
              </a:rPr>
              <a:t>f(HI</a:t>
            </a:r>
            <a:r>
              <a:rPr lang="en-US" sz="2800" dirty="0" smtClean="0">
                <a:solidFill>
                  <a:srgbClr val="FFFF00"/>
                </a:solidFill>
              </a:rPr>
              <a:t>) &gt; 0.1 </a:t>
            </a:r>
            <a:r>
              <a:rPr lang="en-US" sz="2800" dirty="0" smtClean="0">
                <a:solidFill>
                  <a:schemeClr val="bg1"/>
                </a:solidFill>
              </a:rPr>
              <a:t>at 2Mpc distance, or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Damped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galaxy at 2.6Mpc (probability ~ 5%)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6322326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Bolton ea., </a:t>
            </a:r>
            <a:r>
              <a:rPr lang="en-US" dirty="0" err="1" smtClean="0">
                <a:solidFill>
                  <a:schemeClr val="bg1"/>
                </a:solidFill>
              </a:rPr>
              <a:t>Mortlock</a:t>
            </a:r>
            <a:r>
              <a:rPr lang="en-US" dirty="0" smtClean="0">
                <a:solidFill>
                  <a:schemeClr val="bg1"/>
                </a:solidFill>
              </a:rPr>
              <a:t> ea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11 at 9.44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271"/>
            <a:ext cx="3416300" cy="2458529"/>
          </a:xfrm>
          <a:prstGeom prst="rect">
            <a:avLst/>
          </a:prstGeom>
        </p:spPr>
      </p:pic>
      <p:pic>
        <p:nvPicPr>
          <p:cNvPr id="4" name="Picture 3" descr="Screen Shot 2013-07-11 at 9.41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17634"/>
            <a:ext cx="3352800" cy="2441466"/>
          </a:xfrm>
          <a:prstGeom prst="rect">
            <a:avLst/>
          </a:prstGeom>
        </p:spPr>
      </p:pic>
      <p:pic>
        <p:nvPicPr>
          <p:cNvPr id="5" name="Picture 4" descr="Screen Shot 2013-07-11 at 9.40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0" y="500117"/>
            <a:ext cx="2700463" cy="2471683"/>
          </a:xfrm>
          <a:prstGeom prst="rect">
            <a:avLst/>
          </a:prstGeom>
        </p:spPr>
      </p:pic>
      <p:pic>
        <p:nvPicPr>
          <p:cNvPr id="6" name="Picture 5" descr="Screen Shot 2013-07-11 at 9.50.1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3042557"/>
            <a:ext cx="4343400" cy="2139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Highly Heterogeneous </a:t>
            </a:r>
            <a:r>
              <a:rPr lang="en-US" sz="2800" dirty="0" err="1" smtClean="0">
                <a:solidFill>
                  <a:schemeClr val="bg1"/>
                </a:solidFill>
              </a:rPr>
              <a:t>metalicities</a:t>
            </a:r>
            <a:r>
              <a:rPr lang="en-US" sz="2800" dirty="0" smtClean="0">
                <a:solidFill>
                  <a:schemeClr val="bg1"/>
                </a:solidFill>
              </a:rPr>
              <a:t>: galaxy vs. IGM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2133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Simcoe ea.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34406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Venemans</a:t>
            </a:r>
            <a:r>
              <a:rPr lang="en-US" sz="1800" dirty="0" smtClean="0"/>
              <a:t> ea.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3352800"/>
            <a:ext cx="42672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[CII] + Dust detection of host galaxy =&gt; enriched ISM, but,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Very low </a:t>
            </a:r>
            <a:r>
              <a:rPr lang="en-US" sz="2400" dirty="0" err="1" smtClean="0">
                <a:solidFill>
                  <a:srgbClr val="FFFFFF"/>
                </a:solidFill>
              </a:rPr>
              <a:t>metalicity</a:t>
            </a:r>
            <a:r>
              <a:rPr lang="en-US" sz="2400" dirty="0" smtClean="0">
                <a:solidFill>
                  <a:srgbClr val="FFFFFF"/>
                </a:solidFill>
              </a:rPr>
              <a:t> of IGM just 2 </a:t>
            </a:r>
            <a:r>
              <a:rPr lang="en-US" sz="2400" dirty="0" err="1" smtClean="0">
                <a:solidFill>
                  <a:srgbClr val="FFFFFF"/>
                </a:solidFill>
              </a:rPr>
              <a:t>Mpc</a:t>
            </a:r>
            <a:r>
              <a:rPr lang="en-US" sz="2400" dirty="0" smtClean="0">
                <a:solidFill>
                  <a:srgbClr val="FFFFFF"/>
                </a:solidFill>
              </a:rPr>
              <a:t> away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5486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Large </a:t>
            </a:r>
            <a:r>
              <a:rPr lang="en-US" sz="2400" dirty="0" err="1" smtClean="0">
                <a:solidFill>
                  <a:srgbClr val="FFFFFF"/>
                </a:solidFill>
              </a:rPr>
              <a:t>metalicity</a:t>
            </a:r>
            <a:r>
              <a:rPr lang="en-US" sz="2400" dirty="0" smtClean="0">
                <a:solidFill>
                  <a:srgbClr val="FFFFFF"/>
                </a:solidFill>
              </a:rPr>
              <a:t> variations expected during epoch of first galaxy formation.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21071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Z</a:t>
            </a:r>
            <a:r>
              <a:rPr lang="en-US" sz="1800" dirty="0" smtClean="0"/>
              <a:t>/H &lt; -4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467600" y="3429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[CII] 158um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1982285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5416659"/>
            <a:ext cx="8763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z=7.1 quasar =&gt; rapid change in IGM (‘cosmic phase transition’)?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114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24400" y="23176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62600" y="8190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r>
              <a:rPr lang="en-US" baseline="-25000" dirty="0" err="1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90900" y="386080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2000" y="5181600"/>
            <a:ext cx="807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1988403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BREAK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0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76200" y="16258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HI 21cm line: </a:t>
            </a:r>
            <a:r>
              <a:rPr lang="en-US" sz="3200" dirty="0">
                <a:solidFill>
                  <a:schemeClr val="bg1"/>
                </a:solidFill>
              </a:rPr>
              <a:t>Most direct probe of the neutral </a:t>
            </a:r>
            <a:r>
              <a:rPr lang="en-US" sz="3200" dirty="0" smtClean="0">
                <a:solidFill>
                  <a:schemeClr val="bg1"/>
                </a:solidFill>
              </a:rPr>
              <a:t>IGM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990600"/>
            <a:ext cx="449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frequencies:  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= 1420MHz/(1+z)  ≤ 200 MHz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895600"/>
            <a:ext cx="861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Spectral </a:t>
            </a:r>
            <a:r>
              <a:rPr lang="en-US" sz="2400" dirty="0">
                <a:solidFill>
                  <a:schemeClr val="bg1"/>
                </a:solidFill>
              </a:rPr>
              <a:t>line signal =&gt; full three </a:t>
            </a:r>
            <a:r>
              <a:rPr lang="en-US" sz="2400" dirty="0" smtClean="0">
                <a:solidFill>
                  <a:schemeClr val="bg1"/>
                </a:solidFill>
              </a:rPr>
              <a:t>dimensional image </a:t>
            </a:r>
            <a:r>
              <a:rPr lang="en-US" sz="2400" dirty="0">
                <a:solidFill>
                  <a:schemeClr val="bg1"/>
                </a:solidFill>
              </a:rPr>
              <a:t>of structure </a:t>
            </a:r>
            <a:r>
              <a:rPr lang="en-US" sz="2400" dirty="0" smtClean="0">
                <a:solidFill>
                  <a:schemeClr val="bg1"/>
                </a:solidFill>
              </a:rPr>
              <a:t>formation (freq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Hyperfine </a:t>
            </a:r>
            <a:r>
              <a:rPr lang="en-US" sz="2400" dirty="0">
                <a:solidFill>
                  <a:schemeClr val="bg1"/>
                </a:solidFill>
              </a:rPr>
              <a:t>transition =</a:t>
            </a:r>
            <a:r>
              <a:rPr lang="en-US" sz="2400" dirty="0" smtClean="0">
                <a:solidFill>
                  <a:schemeClr val="bg1"/>
                </a:solidFill>
              </a:rPr>
              <a:t> weak </a:t>
            </a:r>
            <a:r>
              <a:rPr lang="en-US" sz="2400" dirty="0">
                <a:solidFill>
                  <a:schemeClr val="bg1"/>
                </a:solidFill>
              </a:rPr>
              <a:t>=&gt; avoid </a:t>
            </a:r>
            <a:r>
              <a:rPr lang="en-US" sz="2400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0" y="902743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A5A1A"/>
                </a:solidFill>
              </a:rPr>
              <a:t> z</a:t>
            </a:r>
            <a:r>
              <a:rPr lang="en-US" dirty="0">
                <a:solidFill>
                  <a:srgbClr val="EA5A1A"/>
                </a:solidFill>
              </a:rPr>
              <a:t>∼20 to </a:t>
            </a:r>
            <a:r>
              <a:rPr lang="en-US" dirty="0" smtClean="0">
                <a:solidFill>
                  <a:srgbClr val="EA5A1A"/>
                </a:solidFill>
              </a:rPr>
              <a:t>30: first stars =&gt; Lyα photons couples </a:t>
            </a:r>
            <a:r>
              <a:rPr lang="en-US" dirty="0">
                <a:solidFill>
                  <a:srgbClr val="EA5A1A"/>
                </a:solidFill>
              </a:rPr>
              <a:t>T</a:t>
            </a:r>
            <a:r>
              <a:rPr lang="en-US" baseline="-25000" dirty="0">
                <a:solidFill>
                  <a:srgbClr val="EA5A1A"/>
                </a:solidFill>
              </a:rPr>
              <a:t>K</a:t>
            </a:r>
            <a:r>
              <a:rPr lang="en-US" dirty="0">
                <a:solidFill>
                  <a:srgbClr val="EA5A1A"/>
                </a:solidFill>
              </a:rPr>
              <a:t> and </a:t>
            </a:r>
            <a:r>
              <a:rPr lang="en-US" dirty="0" smtClean="0">
                <a:solidFill>
                  <a:srgbClr val="EA5A1A"/>
                </a:solidFill>
              </a:rPr>
              <a:t>T</a:t>
            </a:r>
            <a:r>
              <a:rPr lang="en-US" baseline="-25000" dirty="0" smtClean="0">
                <a:solidFill>
                  <a:srgbClr val="EA5A1A"/>
                </a:solidFill>
              </a:rPr>
              <a:t>S</a:t>
            </a:r>
            <a:r>
              <a:rPr lang="en-US" dirty="0">
                <a:solidFill>
                  <a:srgbClr val="EA5A1A"/>
                </a:solidFill>
              </a:rPr>
              <a:t> </a:t>
            </a:r>
            <a:r>
              <a:rPr lang="en-US" dirty="0" smtClean="0">
                <a:solidFill>
                  <a:srgbClr val="EA5A1A"/>
                </a:solidFill>
              </a:rPr>
              <a:t>=&gt; </a:t>
            </a:r>
            <a:r>
              <a:rPr lang="en-US" dirty="0">
                <a:solidFill>
                  <a:srgbClr val="EA5A1A"/>
                </a:solidFill>
              </a:rPr>
              <a:t>21-cm absorption </a:t>
            </a:r>
            <a:endParaRPr lang="en-US" dirty="0" smtClean="0">
              <a:solidFill>
                <a:srgbClr val="EA5A1A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416002"/>
              </p:ext>
            </p:extLst>
          </p:nvPr>
        </p:nvGraphicFramePr>
        <p:xfrm>
          <a:off x="5218113" y="762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762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0" y="120658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15960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 21cm </a:t>
            </a:r>
            <a:r>
              <a:rPr lang="en-US" sz="24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of neutral IGM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‘Richest </a:t>
            </a:r>
            <a:r>
              <a:rPr lang="en-US" sz="2400" dirty="0" smtClean="0">
                <a:solidFill>
                  <a:schemeClr val="bg1"/>
                </a:solidFill>
              </a:rPr>
              <a:t>of cosmological data sets’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4192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43095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4954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9100" y="579749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First stars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2971800" y="5797490"/>
            <a:ext cx="457200" cy="127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28600" y="64578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Pritchard &amp; Loeb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87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orn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"/>
            <a:ext cx="4489449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0"/>
            <a:ext cx="4493722" cy="3371824"/>
          </a:xfrm>
          <a:prstGeom prst="rect">
            <a:avLst/>
          </a:prstGeo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33400" y="3443287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dirty="0" err="1" smtClean="0">
                <a:solidFill>
                  <a:schemeClr val="bg1"/>
                </a:solidFill>
              </a:rPr>
              <a:t>Rennaisance</a:t>
            </a:r>
            <a:r>
              <a:rPr lang="en-US" sz="2400" dirty="0" smtClean="0">
                <a:solidFill>
                  <a:schemeClr val="bg1"/>
                </a:solidFill>
              </a:rPr>
              <a:t>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1% to 10%</a:t>
            </a:r>
            <a:r>
              <a:rPr lang="en-US" sz="2400" dirty="0" smtClean="0">
                <a:solidFill>
                  <a:schemeClr val="bg1"/>
                </a:solidFill>
              </a:rPr>
              <a:t> of a square kilometer </a:t>
            </a:r>
            <a:r>
              <a:rPr lang="en-US" sz="2800" dirty="0" smtClean="0">
                <a:solidFill>
                  <a:schemeClr val="bg1"/>
                </a:solidFill>
              </a:rPr>
              <a:t>array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800600" y="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666655"/>
              </p:ext>
            </p:extLst>
          </p:nvPr>
        </p:nvGraphicFramePr>
        <p:xfrm>
          <a:off x="228600" y="4038600"/>
          <a:ext cx="8610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6085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Array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FoV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deg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Area </a:t>
                      </a:r>
                    </a:p>
                    <a:p>
                      <a:pPr algn="ctr"/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Bmax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km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Start Science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obs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SKA-I Low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Few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e5?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5?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2020?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2013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2013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0.3/0.6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2013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HERA-576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Dish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0.3/2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2017?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c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12700"/>
            <a:ext cx="5029200" cy="2534717"/>
          </a:xfrm>
          <a:prstGeom prst="rect">
            <a:avLst/>
          </a:prstGeom>
        </p:spPr>
      </p:pic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PLANCK </a:t>
            </a:r>
            <a:r>
              <a:rPr lang="en-US" sz="2400" dirty="0">
                <a:solidFill>
                  <a:schemeClr val="bg1"/>
                </a:solidFill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 imprint of primordial structure from the Big Bang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Cosmic microwave background radiation</a:t>
            </a:r>
            <a:endParaRPr lang="en-US" dirty="0"/>
          </a:p>
        </p:txBody>
      </p:sp>
      <p:pic>
        <p:nvPicPr>
          <p:cNvPr id="3" name="Picture 2" descr="270px-Planck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799"/>
            <a:ext cx="3124200" cy="246464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389" y="651039"/>
            <a:ext cx="9872914" cy="621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00" y="4699742"/>
            <a:ext cx="929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Focus: low-</a:t>
            </a:r>
            <a:r>
              <a:rPr lang="en-US" sz="2800" dirty="0" err="1" smtClean="0">
                <a:solidFill>
                  <a:schemeClr val="bg1"/>
                </a:solidFill>
              </a:rPr>
              <a:t>ν</a:t>
            </a:r>
            <a:r>
              <a:rPr lang="en-US" sz="2800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Precision: emphasize engineering solutions first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Staged: work through problems before increasing investment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651039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Don C. Backer Array </a:t>
            </a:r>
          </a:p>
          <a:p>
            <a:pPr algn="ctr"/>
            <a:r>
              <a:rPr lang="en-US" sz="2400" dirty="0" smtClean="0"/>
              <a:t>Berkeley, NRAO, Penn, SKA/South Africa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7000" y="10525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482024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10525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05400" y="1273076"/>
            <a:ext cx="396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Imaging of typical structures requires full Square Kilometer Array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(2’)</a:t>
            </a:r>
            <a:r>
              <a:rPr lang="en-US" sz="2400" dirty="0" smtClean="0">
                <a:solidFill>
                  <a:schemeClr val="bg1"/>
                </a:solidFill>
              </a:rPr>
              <a:t> ~ 20 </a:t>
            </a:r>
            <a:r>
              <a:rPr lang="en-US" sz="2400" dirty="0" err="1">
                <a:solidFill>
                  <a:schemeClr val="bg1"/>
                </a:solidFill>
              </a:rPr>
              <a:t>mK</a:t>
            </a:r>
            <a:r>
              <a:rPr lang="en-US" sz="2400" dirty="0" smtClean="0">
                <a:solidFill>
                  <a:schemeClr val="bg1"/>
                </a:solidFill>
              </a:rPr>
              <a:t> ~ 8uJy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SKA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4mK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0768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60198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638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3967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-51376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Signal end-game: HI </a:t>
            </a:r>
            <a:r>
              <a:rPr lang="en-US" sz="3200" dirty="0">
                <a:solidFill>
                  <a:schemeClr val="bg1"/>
                </a:solidFill>
              </a:rPr>
              <a:t>21cm</a:t>
            </a:r>
            <a:r>
              <a:rPr lang="en-US" sz="3200" dirty="0" smtClean="0">
                <a:solidFill>
                  <a:schemeClr val="bg1"/>
                </a:solidFill>
              </a:rPr>
              <a:t> ‘tomography’ </a:t>
            </a:r>
            <a:r>
              <a:rPr lang="en-US" sz="3200" dirty="0">
                <a:solidFill>
                  <a:schemeClr val="bg1"/>
                </a:solidFill>
              </a:rPr>
              <a:t>of IGM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1071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0-03-31 at 7.21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1219200"/>
            <a:ext cx="5964989" cy="5573843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0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Pathfinder science goals 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3D power spectrum in 21cm line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17526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BDBD64"/>
                </a:solidFill>
              </a:rPr>
              <a:t>z</a:t>
            </a:r>
            <a:r>
              <a:rPr lang="en-US" dirty="0" smtClean="0">
                <a:solidFill>
                  <a:srgbClr val="BDBD64"/>
                </a:solidFill>
              </a:rPr>
              <a:t>==12, </a:t>
            </a:r>
            <a:r>
              <a:rPr lang="en-US" dirty="0" err="1" smtClean="0">
                <a:solidFill>
                  <a:srgbClr val="BDBD64"/>
                </a:solidFill>
              </a:rPr>
              <a:t>f(HI</a:t>
            </a:r>
            <a:r>
              <a:rPr lang="en-US" dirty="0" smtClean="0">
                <a:solidFill>
                  <a:srgbClr val="BDBD64"/>
                </a:solidFill>
              </a:rPr>
              <a:t>) = 0.9</a:t>
            </a:r>
            <a:endParaRPr lang="en-US" dirty="0">
              <a:solidFill>
                <a:srgbClr val="BDBD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8576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=7, </a:t>
            </a:r>
            <a:r>
              <a:rPr lang="en-US" dirty="0" err="1" smtClean="0"/>
              <a:t>f(HI</a:t>
            </a:r>
            <a:r>
              <a:rPr lang="en-US" dirty="0" smtClean="0"/>
              <a:t>) = 0.02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6392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Barkana</a:t>
            </a:r>
            <a:r>
              <a:rPr lang="en-US" dirty="0" smtClean="0">
                <a:solidFill>
                  <a:schemeClr val="tx2"/>
                </a:solidFill>
              </a:rPr>
              <a:t> 2009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276599" y="2427158"/>
            <a:ext cx="533400" cy="381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9399" y="1719272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characteristic bubble scale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2934097" y="3836460"/>
            <a:ext cx="380206" cy="158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819399" y="41910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z=10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807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407" name="Picture 15" descr="C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434975"/>
            <a:ext cx="5334000" cy="3474290"/>
          </a:xfrm>
          <a:prstGeom prst="rect">
            <a:avLst/>
          </a:prstGeom>
          <a:noFill/>
        </p:spPr>
      </p:pic>
      <p:sp>
        <p:nvSpPr>
          <p:cNvPr id="443394" name="Text Box 2"/>
          <p:cNvSpPr txBox="1">
            <a:spLocks noChangeArrowheads="1"/>
          </p:cNvSpPr>
          <p:nvPr/>
        </p:nvSpPr>
        <p:spPr bwMode="auto">
          <a:xfrm>
            <a:off x="704850" y="0"/>
            <a:ext cx="8362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Pathfinder science goals: largest structures (QNZ)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43402" name="Text Box 10"/>
          <p:cNvSpPr txBox="1">
            <a:spLocks noChangeArrowheads="1"/>
          </p:cNvSpPr>
          <p:nvPr/>
        </p:nvSpPr>
        <p:spPr bwMode="auto">
          <a:xfrm>
            <a:off x="6877050" y="4191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/>
          </a:p>
        </p:txBody>
      </p:sp>
      <p:sp>
        <p:nvSpPr>
          <p:cNvPr id="443403" name="Text Box 11"/>
          <p:cNvSpPr txBox="1">
            <a:spLocks noChangeArrowheads="1"/>
          </p:cNvSpPr>
          <p:nvPr/>
        </p:nvSpPr>
        <p:spPr bwMode="auto">
          <a:xfrm>
            <a:off x="552450" y="57292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E00000"/>
                </a:solidFill>
              </a:rPr>
              <a:t>0.5 mJy</a:t>
            </a:r>
          </a:p>
        </p:txBody>
      </p:sp>
      <p:sp>
        <p:nvSpPr>
          <p:cNvPr id="443410" name="Text Box 18"/>
          <p:cNvSpPr txBox="1">
            <a:spLocks noChangeArrowheads="1"/>
          </p:cNvSpPr>
          <p:nvPr/>
        </p:nvSpPr>
        <p:spPr bwMode="auto">
          <a:xfrm>
            <a:off x="4343400" y="6110288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rgbClr val="000000"/>
                </a:solidFill>
              </a:rPr>
              <a:t>Wyithe</a:t>
            </a:r>
            <a:r>
              <a:rPr lang="en-US" sz="1800" dirty="0">
                <a:solidFill>
                  <a:srgbClr val="000000"/>
                </a:solidFill>
              </a:rPr>
              <a:t> et al. 2006</a:t>
            </a:r>
          </a:p>
        </p:txBody>
      </p:sp>
      <p:sp>
        <p:nvSpPr>
          <p:cNvPr id="443411" name="Line 19"/>
          <p:cNvSpPr>
            <a:spLocks noChangeShapeType="1"/>
          </p:cNvSpPr>
          <p:nvPr/>
        </p:nvSpPr>
        <p:spPr bwMode="auto">
          <a:xfrm>
            <a:off x="2743200" y="1676400"/>
            <a:ext cx="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412" name="Text Box 20"/>
          <p:cNvSpPr txBox="1">
            <a:spLocks noChangeArrowheads="1"/>
          </p:cNvSpPr>
          <p:nvPr/>
        </p:nvSpPr>
        <p:spPr bwMode="auto">
          <a:xfrm>
            <a:off x="2654300" y="1714500"/>
            <a:ext cx="91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</a:rPr>
              <a:t>50cMpc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4572000" y="914400"/>
            <a:ext cx="44196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Quasar or clustered galaxy formation: largest ionized structures ~ 15’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Signal: 20mK =&gt;  0.5 </a:t>
            </a:r>
            <a:r>
              <a:rPr lang="en-US" sz="2400" dirty="0" err="1" smtClean="0">
                <a:solidFill>
                  <a:srgbClr val="000000"/>
                </a:solidFill>
              </a:rPr>
              <a:t>mJy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rms</a:t>
            </a:r>
            <a:r>
              <a:rPr lang="en-US" sz="2400" dirty="0" smtClean="0">
                <a:solidFill>
                  <a:srgbClr val="000000"/>
                </a:solidFill>
              </a:rPr>
              <a:t>(HERA576,100hr,1MHz) ~ 0.07mJy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Rare but we observe huge volume: 64deg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; z=6 to 11</a:t>
            </a:r>
          </a:p>
        </p:txBody>
      </p:sp>
      <p:pic>
        <p:nvPicPr>
          <p:cNvPr id="443408" name="Picture 16" descr="CS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3911600"/>
            <a:ext cx="4286250" cy="2870200"/>
          </a:xfrm>
          <a:prstGeom prst="rect">
            <a:avLst/>
          </a:prstGeom>
          <a:noFill/>
        </p:spPr>
      </p:pic>
      <p:sp>
        <p:nvSpPr>
          <p:cNvPr id="443409" name="Line 17"/>
          <p:cNvSpPr>
            <a:spLocks noChangeShapeType="1"/>
          </p:cNvSpPr>
          <p:nvPr/>
        </p:nvSpPr>
        <p:spPr bwMode="auto">
          <a:xfrm>
            <a:off x="2286000" y="2438400"/>
            <a:ext cx="152400" cy="2700338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1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 descr="carillif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19" y="506412"/>
            <a:ext cx="3965381" cy="4141788"/>
          </a:xfrm>
          <a:prstGeom prst="rect">
            <a:avLst/>
          </a:prstGeom>
          <a:noFill/>
        </p:spPr>
      </p:pic>
      <p:pic>
        <p:nvPicPr>
          <p:cNvPr id="485379" name="Picture 3" descr="carillif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03728"/>
            <a:ext cx="3962400" cy="3915872"/>
          </a:xfrm>
          <a:prstGeom prst="rect">
            <a:avLst/>
          </a:prstGeom>
          <a:noFill/>
        </p:spPr>
      </p:pic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z=12</a:t>
            </a:r>
          </a:p>
        </p:txBody>
      </p:sp>
      <p:sp>
        <p:nvSpPr>
          <p:cNvPr id="485381" name="Text Box 5"/>
          <p:cNvSpPr txBox="1">
            <a:spLocks noChangeArrowheads="1"/>
          </p:cNvSpPr>
          <p:nvPr/>
        </p:nvSpPr>
        <p:spPr bwMode="auto">
          <a:xfrm>
            <a:off x="7391400" y="76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z=8</a:t>
            </a:r>
          </a:p>
        </p:txBody>
      </p:sp>
      <p:sp>
        <p:nvSpPr>
          <p:cNvPr id="485382" name="Text Box 6"/>
          <p:cNvSpPr txBox="1">
            <a:spLocks noChangeArrowheads="1"/>
          </p:cNvSpPr>
          <p:nvPr/>
        </p:nvSpPr>
        <p:spPr bwMode="auto">
          <a:xfrm>
            <a:off x="552450" y="762000"/>
            <a:ext cx="876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0.3 </a:t>
            </a:r>
            <a:r>
              <a:rPr lang="en-US" dirty="0" err="1" smtClean="0"/>
              <a:t>Jy</a:t>
            </a:r>
            <a:endParaRPr lang="en-US" dirty="0"/>
          </a:p>
        </p:txBody>
      </p:sp>
      <p:sp>
        <p:nvSpPr>
          <p:cNvPr id="485383" name="Text Box 7"/>
          <p:cNvSpPr txBox="1">
            <a:spLocks noChangeArrowheads="1"/>
          </p:cNvSpPr>
          <p:nvPr/>
        </p:nvSpPr>
        <p:spPr bwMode="auto">
          <a:xfrm>
            <a:off x="2286000" y="37338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130MHz</a:t>
            </a:r>
          </a:p>
        </p:txBody>
      </p:sp>
      <p:sp>
        <p:nvSpPr>
          <p:cNvPr id="485384" name="Text Box 8"/>
          <p:cNvSpPr txBox="1">
            <a:spLocks noChangeArrowheads="1"/>
          </p:cNvSpPr>
          <p:nvPr/>
        </p:nvSpPr>
        <p:spPr bwMode="auto">
          <a:xfrm>
            <a:off x="381000" y="4572000"/>
            <a:ext cx="3609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radio G-P (</a:t>
            </a:r>
            <a:r>
              <a:rPr lang="en-US" sz="2400" dirty="0" err="1">
                <a:sym typeface="Symbol" pitchFamily="1" charset="2"/>
              </a:rPr>
              <a:t></a:t>
            </a:r>
            <a:r>
              <a:rPr lang="en-US" sz="2400" dirty="0"/>
              <a:t>=1%)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21 Forest (10%)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mini-</a:t>
            </a:r>
            <a:r>
              <a:rPr lang="en-US" sz="2400" dirty="0" smtClean="0"/>
              <a:t>halos, </a:t>
            </a:r>
            <a:r>
              <a:rPr lang="en-US" sz="2400" dirty="0"/>
              <a:t>primordial disks </a:t>
            </a:r>
            <a:r>
              <a:rPr lang="en-US" sz="2400" dirty="0" smtClean="0"/>
              <a:t>(10% to 100</a:t>
            </a:r>
            <a:r>
              <a:rPr lang="en-US" sz="2400" dirty="0"/>
              <a:t>%</a:t>
            </a:r>
            <a:r>
              <a:rPr lang="en-US" sz="2400" dirty="0" smtClean="0"/>
              <a:t>)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85386" name="Text Box 10"/>
          <p:cNvSpPr txBox="1">
            <a:spLocks noChangeArrowheads="1"/>
          </p:cNvSpPr>
          <p:nvPr/>
        </p:nvSpPr>
        <p:spPr bwMode="auto">
          <a:xfrm>
            <a:off x="4495800" y="4343400"/>
            <a:ext cx="4648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Perhaps </a:t>
            </a:r>
            <a:r>
              <a:rPr lang="en-US" sz="2400" dirty="0">
                <a:solidFill>
                  <a:srgbClr val="000000"/>
                </a:solidFill>
              </a:rPr>
              <a:t>easiest to </a:t>
            </a:r>
            <a:r>
              <a:rPr lang="en-US" sz="2400" dirty="0" smtClean="0">
                <a:solidFill>
                  <a:srgbClr val="000000"/>
                </a:solidFill>
              </a:rPr>
              <a:t>detect, if there are sources!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Only </a:t>
            </a:r>
            <a:r>
              <a:rPr lang="en-US" sz="2400" dirty="0">
                <a:solidFill>
                  <a:srgbClr val="000000"/>
                </a:solidFill>
              </a:rPr>
              <a:t>way to study small scale structure during </a:t>
            </a:r>
            <a:r>
              <a:rPr lang="en-US" sz="2400" dirty="0" err="1" smtClean="0">
                <a:solidFill>
                  <a:srgbClr val="000000"/>
                </a:solidFill>
              </a:rPr>
              <a:t>reionization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Problem: finding RL quasars </a:t>
            </a:r>
            <a:r>
              <a:rPr lang="en-US" sz="2400" dirty="0" err="1" smtClean="0">
                <a:solidFill>
                  <a:srgbClr val="000000"/>
                </a:solidFill>
              </a:rPr>
              <a:t>z</a:t>
            </a:r>
            <a:r>
              <a:rPr lang="en-US" sz="2400" dirty="0" smtClean="0">
                <a:solidFill>
                  <a:srgbClr val="000000"/>
                </a:solidFill>
              </a:rPr>
              <a:t>&gt;6?</a:t>
            </a:r>
          </a:p>
        </p:txBody>
      </p:sp>
      <p:sp>
        <p:nvSpPr>
          <p:cNvPr id="485387" name="Text Box 11"/>
          <p:cNvSpPr txBox="1">
            <a:spLocks noChangeArrowheads="1"/>
          </p:cNvSpPr>
          <p:nvPr/>
        </p:nvSpPr>
        <p:spPr bwMode="auto">
          <a:xfrm>
            <a:off x="6934200" y="37338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159MHz</a:t>
            </a:r>
            <a:endParaRPr lang="en-US" sz="18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04850" y="0"/>
            <a:ext cx="8362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Pathfinder science goals: HI 21cm Forest 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05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95600"/>
            <a:ext cx="6400800" cy="39624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0"/>
            <a:ext cx="6405446" cy="2769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895600"/>
            <a:ext cx="609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Build-out to 128 antennae science array in Karoo, South Africa in 2013 (currently 64)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-446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32 station engineering array in </a:t>
            </a:r>
            <a:r>
              <a:rPr lang="en-US" sz="2400" dirty="0" err="1" smtClean="0"/>
              <a:t>Greenbank</a:t>
            </a:r>
            <a:r>
              <a:rPr lang="en-US" sz="2400" dirty="0" smtClean="0"/>
              <a:t>, WV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27432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Freq = 115 to 190 MHz (</a:t>
            </a:r>
            <a:r>
              <a:rPr lang="en-US" sz="2400" dirty="0" err="1" smtClean="0">
                <a:solidFill>
                  <a:schemeClr val="accent3"/>
                </a:solidFill>
              </a:rPr>
              <a:t>z</a:t>
            </a:r>
            <a:r>
              <a:rPr lang="en-US" sz="2400" dirty="0" smtClean="0">
                <a:solidFill>
                  <a:schemeClr val="accent3"/>
                </a:solidFill>
              </a:rPr>
              <a:t>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sz="2400" dirty="0" err="1" smtClean="0">
                <a:solidFill>
                  <a:schemeClr val="accent3"/>
                </a:solidFill>
              </a:rPr>
              <a:t>FoV</a:t>
            </a:r>
            <a:r>
              <a:rPr lang="en-US" sz="2400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sz="2400" dirty="0" smtClean="0">
                <a:solidFill>
                  <a:schemeClr val="accent3"/>
                </a:solidFill>
              </a:rPr>
              <a:t> ~ 40</a:t>
            </a:r>
            <a:r>
              <a:rPr lang="en-US" sz="2400" baseline="30000" dirty="0" smtClean="0">
                <a:solidFill>
                  <a:schemeClr val="accent3"/>
                </a:solidFill>
              </a:rPr>
              <a:t>o</a:t>
            </a:r>
            <a:endParaRPr lang="en-US" sz="2400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0-12-03 at 11.37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408"/>
            <a:ext cx="7434821" cy="4091592"/>
          </a:xfrm>
          <a:prstGeom prst="rect">
            <a:avLst/>
          </a:prstGeom>
        </p:spPr>
      </p:pic>
      <p:pic>
        <p:nvPicPr>
          <p:cNvPr id="5" name="Picture 4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434821" cy="2718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13" y="693003"/>
            <a:ext cx="569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Minimum redundancy array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maximize </a:t>
            </a:r>
            <a:r>
              <a:rPr lang="en-US" sz="2400" dirty="0" err="1" smtClean="0">
                <a:solidFill>
                  <a:srgbClr val="FF0000"/>
                </a:solidFill>
              </a:rPr>
              <a:t>u,v</a:t>
            </a:r>
            <a:r>
              <a:rPr lang="en-US" sz="2400" dirty="0" smtClean="0">
                <a:solidFill>
                  <a:srgbClr val="FF0000"/>
                </a:solidFill>
              </a:rPr>
              <a:t> coverage =&gt; imaging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621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Reconfigurable =&gt; optimize for science goal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415135"/>
            <a:ext cx="60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05774" y="2794481"/>
            <a:ext cx="3200400" cy="786919"/>
          </a:xfrm>
          <a:prstGeom prst="rect">
            <a:avLst/>
          </a:prstGeom>
          <a:solidFill>
            <a:srgbClr val="7FBD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DBAF9"/>
              </a:solidFill>
              <a:effectLst/>
              <a:latin typeface="Times New Roman" charset="0"/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752600"/>
            <a:ext cx="3466834" cy="2601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276600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300" y="2273300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Durban University of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4000" y="25400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Established working array from scratch in ~ 6months, with help from ZA (SKA, Durban)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70" y="3429000"/>
            <a:ext cx="4385329" cy="3429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645150" y="5060950"/>
            <a:ext cx="1295400" cy="12065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0" y="44766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938"/>
            <a:ext cx="91440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solidFill>
            <a:srgbClr val="17149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6002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14600"/>
            <a:ext cx="4937125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94179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6482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877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964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00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6901" y="32851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616700" y="3191708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39899" y="76200"/>
            <a:ext cx="5727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Radio quiet zones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5801" y="41233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6704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36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35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286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133601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2011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05200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Big glass: HST, VLT, VLA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sz="2400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0"/>
            <a:ext cx="5067300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1773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04800" y="0"/>
            <a:ext cx="8915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Challenge: 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hot, confused </a:t>
            </a:r>
            <a:r>
              <a:rPr lang="en-US" sz="2800" dirty="0" smtClean="0">
                <a:solidFill>
                  <a:srgbClr val="000000"/>
                </a:solidFill>
              </a:rPr>
              <a:t>sky at low freq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6764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0" y="4301723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4114800" cy="3861911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Solution: spectral </a:t>
            </a:r>
            <a:r>
              <a:rPr lang="en-US" sz="2800" dirty="0" smtClean="0">
                <a:solidFill>
                  <a:schemeClr val="bg1"/>
                </a:solidFill>
              </a:rPr>
              <a:t>decomposition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Foreground= </a:t>
            </a:r>
            <a:r>
              <a:rPr lang="en-US" sz="2400" dirty="0">
                <a:solidFill>
                  <a:schemeClr val="bg1"/>
                </a:solidFill>
              </a:rPr>
              <a:t>non-</a:t>
            </a:r>
            <a:r>
              <a:rPr lang="en-US" sz="2400" dirty="0" smtClean="0">
                <a:solidFill>
                  <a:schemeClr val="bg1"/>
                </a:solidFill>
              </a:rPr>
              <a:t>thermal= </a:t>
            </a:r>
            <a:r>
              <a:rPr lang="en-US" sz="2400" dirty="0">
                <a:solidFill>
                  <a:schemeClr val="bg1"/>
                </a:solidFill>
              </a:rPr>
              <a:t>featureless over ~ 100’s </a:t>
            </a:r>
            <a:r>
              <a:rPr lang="en-US" sz="2400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Signal = fine scale structure on scales ~</a:t>
            </a:r>
            <a:r>
              <a:rPr lang="en-US" sz="2400" dirty="0" smtClean="0">
                <a:solidFill>
                  <a:schemeClr val="bg1"/>
                </a:solidFill>
              </a:rPr>
              <a:t> MHz</a:t>
            </a:r>
            <a:endParaRPr lang="en-US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Signal/Sky ~</a:t>
              </a:r>
              <a:r>
                <a:rPr lang="en-US" sz="2400" dirty="0" smtClean="0"/>
                <a:t> 10</a:t>
              </a:r>
              <a:r>
                <a:rPr lang="en-US" sz="2400" baseline="30000" dirty="0" smtClean="0"/>
                <a:t>-</a:t>
              </a:r>
              <a:r>
                <a:rPr lang="en-US" sz="2400" baseline="30000" dirty="0"/>
                <a:t>5</a:t>
              </a:r>
              <a:endParaRPr lang="en-US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3388"/>
            <a:ext cx="4114800" cy="4015297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2971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5939135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029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50100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4370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186953" y="0"/>
            <a:ext cx="499514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2240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2240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6"/>
            <a:ext cx="2476500" cy="1847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300965"/>
            <a:ext cx="252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LNA: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20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6953" y="-7620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496594" y="7620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648200" y="545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Screen shot 2010-12-03 at 1.31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4" y="665766"/>
            <a:ext cx="5753836" cy="3124200"/>
          </a:xfrm>
          <a:prstGeom prst="rect">
            <a:avLst/>
          </a:prstGeom>
        </p:spPr>
      </p:pic>
      <p:pic>
        <p:nvPicPr>
          <p:cNvPr id="4" name="Picture 11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2300" y="673100"/>
            <a:ext cx="34417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0-12-03 at 1.29.3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70" y="4564509"/>
            <a:ext cx="7273612" cy="226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2573" y="0"/>
            <a:ext cx="63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PAPER Primary beam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324" y="6447135"/>
            <a:ext cx="692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power pattern using </a:t>
            </a:r>
            <a:r>
              <a:rPr lang="en-US" sz="2400" dirty="0" err="1" smtClean="0"/>
              <a:t>Orbcom</a:t>
            </a:r>
            <a:r>
              <a:rPr lang="en-US" sz="2400" dirty="0" smtClean="0"/>
              <a:t> at 136MHz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3733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FW10% ~ 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(Xilinx) FPGA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+ GPU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202353"/>
            <a:ext cx="5943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ROACH2 F engine: sample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smtClean="0">
                <a:solidFill>
                  <a:schemeClr val="bg1"/>
                </a:solidFill>
              </a:rPr>
              <a:t>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GPU X engine: cross multiply V (B,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</a:t>
            </a:r>
            <a:r>
              <a:rPr lang="en-US" sz="2400" dirty="0" smtClean="0">
                <a:solidFill>
                  <a:srgbClr val="FFFF00"/>
                </a:solidFill>
              </a:rPr>
              <a:t>packetized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Computing, processing, storage 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Store raw visibilities: RAIDS 120 TB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AIPY (Berkeley), CASA, AIPS (NRAO)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210" y="3581400"/>
            <a:ext cx="2629079" cy="19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19456" y="0"/>
            <a:ext cx="3049521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478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t 2010 0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00" cy="68659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86380"/>
            <a:ext cx="8610600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Power spectrum approach: ‘delay spectrum’ (Parsons </a:t>
            </a:r>
            <a:r>
              <a:rPr lang="en-US" sz="2800" dirty="0" err="1" smtClean="0">
                <a:solidFill>
                  <a:srgbClr val="FFFFFF"/>
                </a:solidFill>
              </a:rPr>
              <a:t>ea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09600"/>
            <a:ext cx="8610600" cy="2597634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Redundant </a:t>
            </a:r>
            <a:r>
              <a:rPr lang="en-US" sz="2400" dirty="0" err="1">
                <a:solidFill>
                  <a:srgbClr val="FFFFFF"/>
                </a:solidFill>
              </a:rPr>
              <a:t>spacings</a:t>
            </a:r>
            <a:r>
              <a:rPr lang="en-US" sz="2400" dirty="0">
                <a:solidFill>
                  <a:srgbClr val="FFFFFF"/>
                </a:solidFill>
              </a:rPr>
              <a:t>: identical measurements =&gt; add spectra coherently =&gt; ‘signal to noise</a:t>
            </a:r>
            <a:r>
              <a:rPr lang="en-US" sz="2400" dirty="0" smtClean="0">
                <a:solidFill>
                  <a:srgbClr val="FFFFFF"/>
                </a:solidFill>
              </a:rPr>
              <a:t>’ of PS </a:t>
            </a:r>
            <a:r>
              <a:rPr lang="en-US" sz="2400" dirty="0" smtClean="0">
                <a:solidFill>
                  <a:srgbClr val="FFFFFF"/>
                </a:solidFill>
              </a:rPr>
              <a:t>in</a:t>
            </a:r>
            <a:r>
              <a:rPr lang="en-US" sz="2400" dirty="0" smtClean="0">
                <a:solidFill>
                  <a:srgbClr val="FFFFFF"/>
                </a:solidFill>
              </a:rPr>
              <a:t> (mK</a:t>
            </a:r>
            <a:r>
              <a:rPr 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) improves </a:t>
            </a:r>
            <a:r>
              <a:rPr lang="en-US" sz="2400" dirty="0">
                <a:solidFill>
                  <a:srgbClr val="FFFFFF"/>
                </a:solidFill>
              </a:rPr>
              <a:t>linearly with number of measurements, N, vs. as N</a:t>
            </a:r>
            <a:r>
              <a:rPr lang="en-US" sz="2400" baseline="30000" dirty="0">
                <a:solidFill>
                  <a:srgbClr val="FFFFFF"/>
                </a:solidFill>
              </a:rPr>
              <a:t>1/2 </a:t>
            </a:r>
            <a:r>
              <a:rPr lang="en-US" sz="2400" dirty="0">
                <a:solidFill>
                  <a:srgbClr val="FFFFFF"/>
                </a:solidFill>
              </a:rPr>
              <a:t>with incoherent averaging </a:t>
            </a:r>
            <a:r>
              <a:rPr lang="en-US" sz="2400" dirty="0" smtClean="0">
                <a:solidFill>
                  <a:srgbClr val="FFFFFF"/>
                </a:solidFill>
              </a:rPr>
              <a:t> (add </a:t>
            </a:r>
            <a:r>
              <a:rPr lang="en-US" sz="2400" dirty="0" smtClean="0">
                <a:solidFill>
                  <a:srgbClr val="FFFFFF"/>
                </a:solidFill>
              </a:rPr>
              <a:t>coherently and </a:t>
            </a:r>
            <a:r>
              <a:rPr lang="en-US" sz="2400" dirty="0" smtClean="0">
                <a:solidFill>
                  <a:srgbClr val="FFFFFF"/>
                </a:solidFill>
              </a:rPr>
              <a:t>square vs. square and add)</a:t>
            </a: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Delay spectrum: PS strictly in frequency domain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Work ‘outside wedge’: reduce continuum contribution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8006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submitted (arXiv:1304.4991)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Pober</a:t>
            </a:r>
            <a:r>
              <a:rPr lang="en-US" sz="2400" dirty="0" smtClean="0"/>
              <a:t>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768, L36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Moore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769, 154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2012,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756, 165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2012,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753, 81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‘delay spectrum’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" y="512465"/>
            <a:ext cx="9036467" cy="3576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386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Freq</a:t>
            </a:r>
            <a:r>
              <a:rPr lang="en-US" sz="2400" dirty="0">
                <a:solidFill>
                  <a:schemeClr val="bg1"/>
                </a:solidFill>
              </a:rPr>
              <a:t> maps to distance =&gt; F</a:t>
            </a:r>
            <a:r>
              <a:rPr lang="en-US" sz="2400" dirty="0" smtClean="0">
                <a:solidFill>
                  <a:schemeClr val="bg1"/>
                </a:solidFill>
              </a:rPr>
              <a:t>ourier </a:t>
            </a:r>
            <a:r>
              <a:rPr lang="en-US" sz="2400" dirty="0">
                <a:solidFill>
                  <a:schemeClr val="bg1"/>
                </a:solidFill>
              </a:rPr>
              <a:t>conjugate </a:t>
            </a:r>
            <a:r>
              <a:rPr lang="en-US" sz="2400" dirty="0" smtClean="0">
                <a:solidFill>
                  <a:schemeClr val="bg1"/>
                </a:solidFill>
              </a:rPr>
              <a:t>(delay) </a:t>
            </a:r>
            <a:r>
              <a:rPr lang="en-US" sz="2400" dirty="0">
                <a:solidFill>
                  <a:schemeClr val="bg1"/>
                </a:solidFill>
              </a:rPr>
              <a:t>maps to wavenumber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Analyze PS per </a:t>
            </a:r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red</a:t>
            </a:r>
            <a:r>
              <a:rPr lang="en-US" sz="2400" dirty="0" smtClean="0">
                <a:solidFill>
                  <a:schemeClr val="bg1"/>
                </a:solidFill>
              </a:rPr>
              <a:t> baselines, time in </a:t>
            </a:r>
            <a:r>
              <a:rPr lang="en-US" sz="2400" dirty="0" err="1" smtClean="0">
                <a:solidFill>
                  <a:schemeClr val="bg1"/>
                </a:solidFill>
              </a:rPr>
              <a:t>k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par</a:t>
            </a:r>
            <a:r>
              <a:rPr lang="en-US" sz="2400" dirty="0" smtClean="0">
                <a:solidFill>
                  <a:schemeClr val="bg1"/>
                </a:solidFill>
              </a:rPr>
              <a:t>: PS = square of F</a:t>
            </a:r>
            <a:r>
              <a:rPr lang="en-US" sz="2400" baseline="-25000" dirty="0" smtClean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(V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dirty="0" smtClean="0">
                <a:solidFill>
                  <a:schemeClr val="bg1"/>
                </a:solidFill>
              </a:rPr>
              <a:t>)) = V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Advantages: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llows study of smaller k scales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Mitigates continuum dynamic range problems  </a:t>
            </a:r>
          </a:p>
        </p:txBody>
      </p:sp>
    </p:spTree>
    <p:extLst>
      <p:ext uri="{BB962C8B-B14F-4D97-AF65-F5344CB8AC3E}">
        <p14:creationId xmlns:p14="http://schemas.microsoft.com/office/powerpoint/2010/main" val="250499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6 at 5.2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4150120"/>
          </a:xfrm>
          <a:prstGeom prst="rect">
            <a:avLst/>
          </a:prstGeom>
        </p:spPr>
      </p:pic>
      <p:pic>
        <p:nvPicPr>
          <p:cNvPr id="5" name="Picture 4" descr="Screen Shot 2013-05-26 at 5.36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25400"/>
            <a:ext cx="3657600" cy="299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762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‘The Wedge’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53296"/>
            <a:ext cx="533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Max. geometric delay for celestial sources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Consider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 (angle) vs.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) =&gt; smooth spectrum sources naturally limited in delay (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) space to delays &lt; geom. max.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Line sources extend beyond wedge in DS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497893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for continuum sources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5867400" y="4772420"/>
            <a:ext cx="304800" cy="30480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 rot="16200000">
            <a:off x="-1285844" y="2505045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or Freq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637262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or Angle</a:t>
            </a:r>
            <a:r>
              <a:rPr lang="en-US" baseline="30000" dirty="0" smtClean="0"/>
              <a:t>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41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11200"/>
            <a:ext cx="46736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32 Power spectrum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372101"/>
            <a:ext cx="4114800" cy="564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300hrs, 32ant, 70 redundant baselines of 30m length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k ~ 0.1 to 0.2 h</a:t>
            </a:r>
            <a:r>
              <a:rPr lang="en-US" sz="2400" baseline="30000" dirty="0" smtClean="0">
                <a:solidFill>
                  <a:srgbClr val="FFFFFF"/>
                </a:solidFill>
              </a:rPr>
              <a:t>-1 </a:t>
            </a:r>
            <a:r>
              <a:rPr lang="en-US" sz="2400" dirty="0" smtClean="0">
                <a:solidFill>
                  <a:srgbClr val="FFFFFF"/>
                </a:solidFill>
              </a:rPr>
              <a:t>Mpc</a:t>
            </a:r>
            <a:r>
              <a:rPr lang="en-US" sz="2400" baseline="30000" dirty="0" smtClean="0">
                <a:solidFill>
                  <a:srgbClr val="FFFFFF"/>
                </a:solidFill>
              </a:rPr>
              <a:t>-1</a:t>
            </a:r>
            <a:r>
              <a:rPr lang="en-US" sz="2400" dirty="0" smtClean="0">
                <a:solidFill>
                  <a:srgbClr val="FFFFFF"/>
                </a:solidFill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k</a:t>
            </a:r>
            <a:r>
              <a:rPr lang="en-US" sz="2400" baseline="30000" dirty="0" smtClean="0">
                <a:solidFill>
                  <a:srgbClr val="FFFFFF"/>
                </a:solidFill>
              </a:rPr>
              <a:t>3</a:t>
            </a:r>
            <a:r>
              <a:rPr lang="en-US" sz="2400" dirty="0" smtClean="0">
                <a:solidFill>
                  <a:srgbClr val="FFFFFF"/>
                </a:solidFill>
              </a:rPr>
              <a:t>/2π</a:t>
            </a:r>
            <a:r>
              <a:rPr 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 P(k) &lt; (</a:t>
            </a:r>
            <a:r>
              <a:rPr lang="en-US" sz="2400" dirty="0" smtClean="0">
                <a:solidFill>
                  <a:schemeClr val="bg1"/>
                </a:solidFill>
              </a:rPr>
              <a:t>52 </a:t>
            </a:r>
            <a:r>
              <a:rPr lang="en-US" sz="2400" dirty="0" err="1" smtClean="0">
                <a:solidFill>
                  <a:schemeClr val="bg1"/>
                </a:solidFill>
              </a:rPr>
              <a:t>mK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 order of magnitude continuum suppression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Best limits to date by 100x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till </a:t>
            </a:r>
            <a:r>
              <a:rPr lang="en-US" sz="2400" dirty="0">
                <a:solidFill>
                  <a:srgbClr val="FFFFFF"/>
                </a:solidFill>
              </a:rPr>
              <a:t>inconsistent with thermal noise =&gt; residual (pol.) continuum?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Still 100x above predictions of </a:t>
            </a:r>
            <a:r>
              <a:rPr lang="en-US" sz="2400" dirty="0" err="1" smtClean="0">
                <a:solidFill>
                  <a:srgbClr val="FFFFFF"/>
                </a:solidFill>
              </a:rPr>
              <a:t>fiducial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models (</a:t>
            </a:r>
            <a:r>
              <a:rPr lang="en-US" sz="2400" dirty="0" err="1" smtClean="0">
                <a:solidFill>
                  <a:srgbClr val="FFFFFF"/>
                </a:solidFill>
              </a:rPr>
              <a:t>eg</a:t>
            </a:r>
            <a:r>
              <a:rPr lang="en-US" sz="2400" dirty="0" smtClean="0">
                <a:solidFill>
                  <a:srgbClr val="FFFFFF"/>
                </a:solidFill>
              </a:rPr>
              <a:t>. </a:t>
            </a:r>
            <a:r>
              <a:rPr lang="en-US" sz="2400" dirty="0" err="1" smtClean="0">
                <a:solidFill>
                  <a:srgbClr val="FFFFFF"/>
                </a:solidFill>
              </a:rPr>
              <a:t>McQuinn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ea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464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2514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808100"/>
                </a:solidFill>
              </a:rPr>
              <a:t>Paciga</a:t>
            </a:r>
            <a:r>
              <a:rPr lang="en-US" sz="1800" dirty="0" smtClean="0">
                <a:solidFill>
                  <a:srgbClr val="808100"/>
                </a:solidFill>
              </a:rPr>
              <a:t> </a:t>
            </a:r>
            <a:r>
              <a:rPr lang="en-US" sz="1800" dirty="0" err="1" smtClean="0">
                <a:solidFill>
                  <a:srgbClr val="808100"/>
                </a:solidFill>
              </a:rPr>
              <a:t>ea</a:t>
            </a:r>
            <a:r>
              <a:rPr lang="en-US" sz="1800" dirty="0" smtClean="0">
                <a:solidFill>
                  <a:srgbClr val="808100"/>
                </a:solidFill>
              </a:rPr>
              <a:t> 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990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95400" y="13907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65305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11200"/>
            <a:ext cx="4673600" cy="568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990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95400" y="13907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914400" y="3124200"/>
            <a:ext cx="3505200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300990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warming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955864"/>
            <a:ext cx="4343400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Model: neutral IGM remains cold (no large-scale </a:t>
            </a:r>
            <a:r>
              <a:rPr lang="en-US" sz="2400" dirty="0" err="1" smtClean="0">
                <a:solidFill>
                  <a:srgbClr val="FFFFFF"/>
                </a:solidFill>
              </a:rPr>
              <a:t>Xray</a:t>
            </a:r>
            <a:r>
              <a:rPr lang="en-US" sz="2400" dirty="0" smtClean="0">
                <a:solidFill>
                  <a:srgbClr val="FFFFFF"/>
                </a:solidFill>
              </a:rPr>
              <a:t> warming), but enough </a:t>
            </a:r>
            <a:r>
              <a:rPr lang="en-US" sz="2400" dirty="0" err="1">
                <a:solidFill>
                  <a:srgbClr val="FFFFFF"/>
                </a:solidFill>
              </a:rPr>
              <a:t>L</a:t>
            </a:r>
            <a:r>
              <a:rPr lang="en-US" sz="2400" dirty="0" err="1" smtClean="0">
                <a:solidFill>
                  <a:srgbClr val="FFFFFF"/>
                </a:solidFill>
              </a:rPr>
              <a:t>ya</a:t>
            </a:r>
            <a:r>
              <a:rPr lang="en-US" sz="2400" dirty="0" smtClean="0">
                <a:solidFill>
                  <a:srgbClr val="FFFFFF"/>
                </a:solidFill>
              </a:rPr>
              <a:t> to couple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s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and T</a:t>
            </a:r>
            <a:r>
              <a:rPr lang="en-US" sz="2400" baseline="-25000" dirty="0" smtClean="0">
                <a:solidFill>
                  <a:srgbClr val="FFFFFF"/>
                </a:solidFill>
              </a:rPr>
              <a:t>K</a:t>
            </a:r>
            <a:r>
              <a:rPr lang="en-US" sz="2400" dirty="0" smtClean="0">
                <a:solidFill>
                  <a:srgbClr val="FFFFFF"/>
                </a:solidFill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proceeds locally  =&gt; &lt;T</a:t>
            </a:r>
            <a:r>
              <a:rPr lang="en-US" sz="2400" baseline="-25000" dirty="0">
                <a:solidFill>
                  <a:srgbClr val="FFFFFF"/>
                </a:solidFill>
              </a:rPr>
              <a:t>B</a:t>
            </a:r>
            <a:r>
              <a:rPr lang="en-US" sz="2400" dirty="0" smtClean="0">
                <a:solidFill>
                  <a:srgbClr val="FFFFFF"/>
                </a:solidFill>
              </a:rPr>
              <a:t>&gt;  ~ 400mK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Build-out 2013 to 2015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128 elements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2 years observing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F</a:t>
            </a:r>
            <a:r>
              <a:rPr lang="en-US" sz="2400" dirty="0" smtClean="0">
                <a:solidFill>
                  <a:srgbClr val="FFFFFF"/>
                </a:solidFill>
              </a:rPr>
              <a:t>ull polarization (get to thermal noise)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~10x improvement (in </a:t>
            </a:r>
            <a:r>
              <a:rPr lang="en-US" sz="2400" dirty="0" err="1" smtClean="0">
                <a:solidFill>
                  <a:srgbClr val="FFFFFF"/>
                </a:solidFill>
              </a:rPr>
              <a:t>mK</a:t>
            </a:r>
            <a:r>
              <a:rPr lang="en-US" sz="2400" dirty="0" smtClean="0">
                <a:solidFill>
                  <a:srgbClr val="FFFFFF"/>
                </a:solidFill>
              </a:rPr>
              <a:t>)  =&gt; constrain </a:t>
            </a:r>
            <a:r>
              <a:rPr lang="en-US" sz="2400" dirty="0" err="1" smtClean="0">
                <a:solidFill>
                  <a:srgbClr val="FFFFFF"/>
                </a:solidFill>
              </a:rPr>
              <a:t>fiducial</a:t>
            </a:r>
            <a:r>
              <a:rPr lang="en-US" sz="2400" dirty="0" smtClean="0">
                <a:solidFill>
                  <a:srgbClr val="FFFFFF"/>
                </a:solidFill>
              </a:rPr>
              <a:t> models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863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Ruling out pathological (but not impossible?) models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1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Last </a:t>
            </a:r>
            <a:r>
              <a:rPr lang="en-US" sz="2400" dirty="0">
                <a:solidFill>
                  <a:schemeClr val="bg1"/>
                </a:solidFill>
              </a:rPr>
              <a:t>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IGM and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41982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Universum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incognitus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01" y="0"/>
            <a:ext cx="2547399" cy="22458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photons couples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=&gt; </a:t>
            </a:r>
            <a:r>
              <a:rPr lang="en-US" dirty="0">
                <a:solidFill>
                  <a:srgbClr val="FF0000"/>
                </a:solidFill>
              </a:rPr>
              <a:t>21-cm absorption </a:t>
            </a:r>
            <a:endParaRPr lang="en-US" dirty="0" smtClean="0">
              <a:solidFill>
                <a:srgbClr val="FF00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942866"/>
              </p:ext>
            </p:extLst>
          </p:nvPr>
        </p:nvGraphicFramePr>
        <p:xfrm>
          <a:off x="5218113" y="762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762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76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‘Richest of cosmological data sets’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057400" y="58420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133600" y="27178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90800" y="2819400"/>
            <a:ext cx="154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warming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46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03050"/>
            <a:ext cx="8686800" cy="667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Anscillary</a:t>
            </a:r>
            <a:r>
              <a:rPr lang="en-US" sz="2800" dirty="0">
                <a:solidFill>
                  <a:srgbClr val="FFFFFF"/>
                </a:solidFill>
              </a:rPr>
              <a:t> science: Unique parameter space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Continuous ‘all-sky’ monitor (GRBs, XRBs...)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Sensitive to LSS (15deg at 15’ res)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Sensitivity</a:t>
            </a:r>
            <a:r>
              <a:rPr lang="en-US" sz="2400" dirty="0">
                <a:solidFill>
                  <a:srgbClr val="FFFFFF"/>
                </a:solidFill>
              </a:rPr>
              <a:t>(10min) ~ 5mJy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Broad </a:t>
            </a:r>
            <a:r>
              <a:rPr lang="en-US" sz="2400" dirty="0" err="1">
                <a:solidFill>
                  <a:srgbClr val="FFFFFF"/>
                </a:solidFill>
              </a:rPr>
              <a:t>freq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range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Violates all assumptions in synthesis imaging (</a:t>
            </a:r>
            <a:r>
              <a:rPr lang="en-US" sz="2800" dirty="0" err="1" smtClean="0">
                <a:solidFill>
                  <a:srgbClr val="FFFFFF"/>
                </a:solidFill>
              </a:rPr>
              <a:t>eg</a:t>
            </a:r>
            <a:r>
              <a:rPr lang="en-US" sz="2800" dirty="0" smtClean="0">
                <a:solidFill>
                  <a:srgbClr val="FFFFFF"/>
                </a:solidFill>
              </a:rPr>
              <a:t>. SIRA)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Transit array =&gt; image in snapshots in time (10min)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field (‘full sky’) =&gt; require 3D FT  (facets)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band (octave) =&gt; require </a:t>
            </a:r>
            <a:r>
              <a:rPr lang="en-US" sz="2400" dirty="0" err="1" smtClean="0">
                <a:solidFill>
                  <a:srgbClr val="FFFFFF"/>
                </a:solidFill>
              </a:rPr>
              <a:t>multifreq</a:t>
            </a:r>
            <a:r>
              <a:rPr lang="en-US" sz="2400" dirty="0" smtClean="0">
                <a:solidFill>
                  <a:srgbClr val="FFFFFF"/>
                </a:solidFill>
              </a:rPr>
              <a:t> synthesis (currently image snapshots in freq ~ 10MHz)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high dynamic range &gt; 10</a:t>
            </a:r>
            <a:r>
              <a:rPr lang="en-US" sz="2400" baseline="30000" dirty="0" smtClean="0">
                <a:solidFill>
                  <a:srgbClr val="FFFFFF"/>
                </a:solidFill>
              </a:rPr>
              <a:t>5</a:t>
            </a:r>
            <a:r>
              <a:rPr lang="en-US" sz="2400" dirty="0" smtClean="0">
                <a:solidFill>
                  <a:srgbClr val="FFFFFF"/>
                </a:solidFill>
              </a:rPr>
              <a:t>: requires extensive iteration in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selfcal/deconvolution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Structure on all scales =&gt; require ‘</a:t>
            </a:r>
            <a:r>
              <a:rPr lang="en-US" sz="2400" dirty="0" err="1" smtClean="0">
                <a:solidFill>
                  <a:srgbClr val="FFFFFF"/>
                </a:solidFill>
              </a:rPr>
              <a:t>multiscale</a:t>
            </a:r>
            <a:r>
              <a:rPr lang="en-US" sz="2400" dirty="0" smtClean="0">
                <a:solidFill>
                  <a:srgbClr val="FFFFFF"/>
                </a:solidFill>
              </a:rPr>
              <a:t> clean’</a:t>
            </a:r>
          </a:p>
          <a:p>
            <a:pPr lvl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Strong and weak RFI: multiple layers of flagging</a:t>
            </a:r>
          </a:p>
        </p:txBody>
      </p:sp>
    </p:spTree>
    <p:extLst>
      <p:ext uri="{BB962C8B-B14F-4D97-AF65-F5344CB8AC3E}">
        <p14:creationId xmlns:p14="http://schemas.microsoft.com/office/powerpoint/2010/main" val="4188878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26" y="0"/>
            <a:ext cx="6634148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5400000">
            <a:off x="7368014" y="2720608"/>
            <a:ext cx="959584" cy="1588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72400" y="2438400"/>
            <a:ext cx="110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81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10min snapshots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DNR ~1000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381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All sky, All the time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40" y="0"/>
            <a:ext cx="647192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72" y="0"/>
            <a:ext cx="644205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57" y="0"/>
            <a:ext cx="658408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6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12" y="0"/>
            <a:ext cx="663497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13" y="0"/>
            <a:ext cx="6676773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87325"/>
            <a:ext cx="3807977" cy="4638675"/>
          </a:xfrm>
          <a:prstGeom prst="rect">
            <a:avLst/>
          </a:prstGeom>
        </p:spPr>
      </p:pic>
      <p:pic>
        <p:nvPicPr>
          <p:cNvPr id="5" name="Picture 4" descr="Screen Shot 2013-01-05 at 9.24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06400"/>
            <a:ext cx="2388277" cy="4089400"/>
          </a:xfrm>
          <a:prstGeom prst="rect">
            <a:avLst/>
          </a:prstGeom>
        </p:spPr>
      </p:pic>
      <p:pic>
        <p:nvPicPr>
          <p:cNvPr id="7" name="Picture 6" descr="437998main_CenA_radio_optical_gamma_composite_unlabe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37127"/>
            <a:ext cx="2849080" cy="3730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549676"/>
            <a:ext cx="8789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Xray</a:t>
            </a:r>
            <a:r>
              <a:rPr lang="en-US" sz="2400" dirty="0" smtClean="0">
                <a:solidFill>
                  <a:srgbClr val="FFFFFF"/>
                </a:solidFill>
              </a:rPr>
              <a:t> correlations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Knots in South = </a:t>
            </a:r>
            <a:r>
              <a:rPr lang="en-US" sz="2400" dirty="0" smtClean="0">
                <a:solidFill>
                  <a:srgbClr val="FFFFFF"/>
                </a:solidFill>
              </a:rPr>
              <a:t>IC?  </a:t>
            </a:r>
            <a:r>
              <a:rPr lang="en-US" sz="2400" dirty="0">
                <a:solidFill>
                  <a:srgbClr val="FFFFFF"/>
                </a:solidFill>
              </a:rPr>
              <a:t>B ~ 1 </a:t>
            </a:r>
            <a:r>
              <a:rPr lang="en-US" sz="2400" dirty="0" err="1">
                <a:solidFill>
                  <a:srgbClr val="FFFFFF"/>
                </a:solidFill>
              </a:rPr>
              <a:t>uG</a:t>
            </a:r>
            <a:r>
              <a:rPr lang="en-US" sz="2400" dirty="0">
                <a:solidFill>
                  <a:srgbClr val="FFFFFF"/>
                </a:solidFill>
              </a:rPr>
              <a:t> ~ </a:t>
            </a:r>
            <a:r>
              <a:rPr lang="en-US" sz="2400" dirty="0" smtClean="0">
                <a:solidFill>
                  <a:srgbClr val="FFFFFF"/>
                </a:solidFill>
              </a:rPr>
              <a:t>B</a:t>
            </a:r>
            <a:r>
              <a:rPr lang="en-US" sz="2400" baseline="-25000" dirty="0" smtClean="0">
                <a:solidFill>
                  <a:srgbClr val="FFFFFF"/>
                </a:solidFill>
              </a:rPr>
              <a:t>MP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Lobe </a:t>
            </a:r>
            <a:r>
              <a:rPr lang="en-US" sz="2400" dirty="0">
                <a:solidFill>
                  <a:srgbClr val="FFFFFF"/>
                </a:solidFill>
              </a:rPr>
              <a:t>pressure ~ IGM ~ 10</a:t>
            </a:r>
            <a:r>
              <a:rPr lang="en-US" sz="2400" baseline="30000" dirty="0">
                <a:solidFill>
                  <a:srgbClr val="FFFFFF"/>
                </a:solidFill>
              </a:rPr>
              <a:t>-13 </a:t>
            </a:r>
            <a:r>
              <a:rPr lang="en-US" sz="2400" dirty="0" err="1">
                <a:solidFill>
                  <a:srgbClr val="FFFFFF"/>
                </a:solidFill>
              </a:rPr>
              <a:t>dyn</a:t>
            </a:r>
            <a:r>
              <a:rPr lang="en-US" sz="2400" dirty="0">
                <a:solidFill>
                  <a:srgbClr val="FFFFFF"/>
                </a:solidFill>
              </a:rPr>
              <a:t> cm</a:t>
            </a:r>
            <a:r>
              <a:rPr lang="en-US" sz="2400" baseline="30000" dirty="0">
                <a:solidFill>
                  <a:srgbClr val="FFFFFF"/>
                </a:solidFill>
              </a:rPr>
              <a:t>-2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Spectral flattening in regions of ‘heavy weather’: Vortices shells, rings, waves (</a:t>
            </a:r>
            <a:r>
              <a:rPr lang="en-US" sz="2400" dirty="0" err="1" smtClean="0">
                <a:solidFill>
                  <a:srgbClr val="FFFFFF"/>
                </a:solidFill>
              </a:rPr>
              <a:t>Feain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ea</a:t>
            </a:r>
            <a:r>
              <a:rPr lang="en-US" sz="2400" dirty="0" smtClean="0">
                <a:solidFill>
                  <a:srgbClr val="FFFFFF"/>
                </a:solidFill>
              </a:rPr>
              <a:t>) =&gt; local particle acceleration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506680" y="685800"/>
            <a:ext cx="0" cy="33528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791200" y="1701224"/>
            <a:ext cx="8678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8</a:t>
            </a:r>
            <a:r>
              <a:rPr lang="en-US" sz="1600" baseline="30000" dirty="0" smtClean="0">
                <a:solidFill>
                  <a:srgbClr val="FFFFFF"/>
                </a:solidFill>
              </a:rPr>
              <a:t>o</a:t>
            </a:r>
            <a:r>
              <a:rPr lang="en-US" sz="1600" dirty="0" smtClean="0">
                <a:solidFill>
                  <a:srgbClr val="FFFFFF"/>
                </a:solidFill>
              </a:rPr>
              <a:t> ~ 600kpc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457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150MHz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+ RASS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533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1.4GHz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Centaurus</a:t>
            </a:r>
            <a:r>
              <a:rPr lang="en-US" sz="2400" dirty="0" smtClean="0">
                <a:solidFill>
                  <a:srgbClr val="FFFFFF"/>
                </a:solidFill>
              </a:rPr>
              <a:t> A: physics of radio galaxies (Stefan ea. 2013)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6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8604250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429000" y="2895600"/>
            <a:ext cx="2286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4572000" y="287020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133600" y="25570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W28-SNR + M8-HII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24808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SgrA</a:t>
            </a:r>
            <a:r>
              <a:rPr lang="en-US" sz="1600" dirty="0" smtClean="0">
                <a:solidFill>
                  <a:srgbClr val="FFFF00"/>
                </a:solidFill>
              </a:rPr>
              <a:t>*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37846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CTB37-SNR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5896977" y="3522077"/>
            <a:ext cx="347246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096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Galactic studies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SNR searches, spectra, imaging: find the missing large SNR?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Galactic HII regions: free-free abs =&gt; 3D study of thermal/</a:t>
            </a:r>
            <a:r>
              <a:rPr lang="en-US" dirty="0" err="1" smtClean="0">
                <a:solidFill>
                  <a:schemeClr val="bg1"/>
                </a:solidFill>
              </a:rPr>
              <a:t>nonthermal</a:t>
            </a:r>
            <a:r>
              <a:rPr lang="en-US" dirty="0" smtClean="0">
                <a:solidFill>
                  <a:schemeClr val="bg1"/>
                </a:solidFill>
              </a:rPr>
              <a:t> ISM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3745468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10</a:t>
            </a:r>
            <a:r>
              <a:rPr lang="en-US" sz="1800" baseline="30000" dirty="0" smtClean="0">
                <a:solidFill>
                  <a:schemeClr val="accent3"/>
                </a:solidFill>
              </a:rPr>
              <a:t>o</a:t>
            </a:r>
            <a:endParaRPr lang="en-US" sz="1800" baseline="30000" dirty="0">
              <a:solidFill>
                <a:schemeClr val="accent3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62000" y="3352800"/>
            <a:ext cx="0" cy="1066800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0941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1" name="ifrit_REI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0700" y="990600"/>
            <a:ext cx="6007100" cy="4572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914400"/>
            <a:ext cx="326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F(HI) from </a:t>
            </a:r>
            <a:r>
              <a:rPr lang="en-US" sz="2400" dirty="0" err="1" smtClean="0"/>
              <a:t>z</a:t>
            </a:r>
            <a:r>
              <a:rPr lang="en-US" sz="2400" dirty="0" smtClean="0"/>
              <a:t>=20 to 5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-39707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 the evolution of the IGM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</a:rPr>
              <a:t>Gnedin</a:t>
            </a:r>
            <a:r>
              <a:rPr lang="en-US" sz="2800" dirty="0" smtClean="0">
                <a:solidFill>
                  <a:schemeClr val="bg1"/>
                </a:solidFill>
              </a:rPr>
              <a:t> &amp; Fan 2006, 648, 1)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29083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Percolation (bubble overlap, fast)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715000"/>
            <a:ext cx="82296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Matches UV </a:t>
            </a:r>
            <a:r>
              <a:rPr lang="en-US" sz="2400" dirty="0" err="1" smtClean="0">
                <a:solidFill>
                  <a:schemeClr val="bg1"/>
                </a:solidFill>
              </a:rPr>
              <a:t>lum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func</a:t>
            </a:r>
            <a:r>
              <a:rPr lang="en-US" sz="2400" dirty="0" smtClean="0">
                <a:solidFill>
                  <a:schemeClr val="bg1"/>
                </a:solidFill>
              </a:rPr>
              <a:t>.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=5 to 8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Consistent with GP constraints on the IGM opacity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97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A.G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22" y="-152400"/>
            <a:ext cx="4581879" cy="3886200"/>
          </a:xfrm>
          <a:prstGeom prst="rect">
            <a:avLst/>
          </a:prstGeom>
        </p:spPr>
      </p:pic>
      <p:pic>
        <p:nvPicPr>
          <p:cNvPr id="2" name="Picture 1" descr="GB.S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22" y="3192046"/>
            <a:ext cx="4598527" cy="3888907"/>
          </a:xfrm>
          <a:prstGeom prst="rect">
            <a:avLst/>
          </a:prstGeom>
        </p:spPr>
      </p:pic>
      <p:pic>
        <p:nvPicPr>
          <p:cNvPr id="3" name="Picture 2" descr="GB.G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4599214" cy="396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848100"/>
            <a:ext cx="4294414" cy="252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Galactic center: free-free abs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GBT 1.4GHz: clear GC peak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PAPER 150MHz: ‘flat’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GC: inverted spectrum = FF abs: </a:t>
            </a:r>
            <a:r>
              <a:rPr lang="en-US" dirty="0" smtClean="0">
                <a:solidFill>
                  <a:schemeClr val="bg1"/>
                </a:solidFill>
              </a:rPr>
              <a:t>EM </a:t>
            </a:r>
            <a:r>
              <a:rPr lang="en-US" dirty="0">
                <a:solidFill>
                  <a:schemeClr val="bg1"/>
                </a:solidFill>
              </a:rPr>
              <a:t>&gt; 10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 pc cm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baseline="30000" dirty="0" smtClean="0">
                <a:solidFill>
                  <a:schemeClr val="bg1"/>
                </a:solidFill>
              </a:rPr>
              <a:t>6</a:t>
            </a:r>
            <a:endParaRPr lang="en-US" baseline="30000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‘Funnel’ to SE = thermal outflow: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baseline="-25000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&gt; </a:t>
            </a:r>
            <a:r>
              <a:rPr lang="en-US" dirty="0" smtClean="0">
                <a:solidFill>
                  <a:schemeClr val="bg1"/>
                </a:solidFill>
              </a:rPr>
              <a:t>10 </a:t>
            </a:r>
            <a:r>
              <a:rPr lang="en-US" dirty="0">
                <a:solidFill>
                  <a:schemeClr val="bg1"/>
                </a:solidFill>
              </a:rPr>
              <a:t>cm</a:t>
            </a:r>
            <a:r>
              <a:rPr lang="en-US" baseline="30000" dirty="0">
                <a:solidFill>
                  <a:schemeClr val="bg1"/>
                </a:solidFill>
              </a:rPr>
              <a:t>-3 </a:t>
            </a:r>
            <a:r>
              <a:rPr lang="en-US" dirty="0" smtClean="0">
                <a:solidFill>
                  <a:srgbClr val="FFFFFF"/>
                </a:solidFill>
              </a:rPr>
              <a:t>(or foreground HII)?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39624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SI: 1.4 – 0.15GHz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810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PAPER 0.15GHz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GBT 1.4 GHz (</a:t>
            </a:r>
            <a:r>
              <a:rPr lang="en-US" dirty="0" err="1" smtClean="0">
                <a:solidFill>
                  <a:srgbClr val="FFFFFF"/>
                </a:solidFill>
              </a:rPr>
              <a:t>Zadeh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09600" y="2286000"/>
            <a:ext cx="0" cy="5334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9600" y="23430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83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0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Cosmic </a:t>
            </a:r>
            <a:r>
              <a:rPr lang="en-US" sz="320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600" dirty="0" smtClean="0">
                <a:solidFill>
                  <a:srgbClr val="FFFFFF"/>
                </a:solidFill>
              </a:rPr>
              <a:t>last </a:t>
            </a:r>
            <a:r>
              <a:rPr lang="en-US" sz="3600" dirty="0">
                <a:solidFill>
                  <a:srgbClr val="FFFFFF"/>
                </a:solidFill>
              </a:rPr>
              <a:t>frontier in studies of large scale structure formation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319510"/>
            <a:ext cx="8686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1</a:t>
            </a:r>
            <a:r>
              <a:rPr lang="en-US" sz="2800" baseline="30000" dirty="0" smtClean="0">
                <a:solidFill>
                  <a:srgbClr val="FFFFFF"/>
                </a:solidFill>
              </a:rPr>
              <a:t>st</a:t>
            </a:r>
            <a:r>
              <a:rPr lang="en-US" sz="2800" dirty="0" smtClean="0">
                <a:solidFill>
                  <a:srgbClr val="FFFFFF"/>
                </a:solidFill>
              </a:rPr>
              <a:t> insights: </a:t>
            </a:r>
            <a:r>
              <a:rPr lang="en-US" sz="2800" dirty="0" err="1" smtClean="0">
                <a:solidFill>
                  <a:srgbClr val="FFFFFF"/>
                </a:solidFill>
              </a:rPr>
              <a:t>qso</a:t>
            </a:r>
            <a:r>
              <a:rPr lang="en-US" sz="2800" dirty="0" smtClean="0">
                <a:solidFill>
                  <a:srgbClr val="FFFFFF"/>
                </a:solidFill>
              </a:rPr>
              <a:t> spectra + </a:t>
            </a:r>
            <a:r>
              <a:rPr lang="en-US" sz="2800" dirty="0" err="1" smtClean="0">
                <a:solidFill>
                  <a:srgbClr val="FFFFFF"/>
                </a:solidFill>
              </a:rPr>
              <a:t>CMB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pol</a:t>
            </a:r>
            <a:r>
              <a:rPr lang="en-US" sz="2800" dirty="0" smtClean="0">
                <a:solidFill>
                  <a:srgbClr val="FFFFFF"/>
                </a:solidFill>
              </a:rPr>
              <a:t> =&gt; rapidly increasing neutral fraction at z ~7,  but finite ionization to z ~ 10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HI 21cm: direct observation of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 PAPER: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F</a:t>
            </a:r>
            <a:r>
              <a:rPr lang="en-US" dirty="0" smtClean="0">
                <a:solidFill>
                  <a:srgbClr val="FFFFFF"/>
                </a:solidFill>
              </a:rPr>
              <a:t>irst all-sky, low 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, broad band images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First PS limits from PAPER 32: rule out pathological (but not impossible) models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Build out to 128 in 2013, observe 2 years: constrain plausible models or first detection!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Hydrogen Array for </a:t>
            </a:r>
            <a:r>
              <a:rPr lang="en-US" dirty="0" err="1" smtClean="0">
                <a:solidFill>
                  <a:srgbClr val="FFFFFF"/>
                </a:solidFill>
              </a:rPr>
              <a:t>EoR</a:t>
            </a:r>
            <a:r>
              <a:rPr lang="en-US" dirty="0" smtClean="0">
                <a:solidFill>
                  <a:srgbClr val="FFFFFF"/>
                </a:solidFill>
              </a:rPr>
              <a:t> (HERA): MWA+PAPER++ consortium to design next gen. instrument for PS characterization: 576 x 14m =&gt; 0.1 SKA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SKA </a:t>
            </a:r>
            <a:r>
              <a:rPr lang="en-US" dirty="0">
                <a:solidFill>
                  <a:srgbClr val="FFFFFF"/>
                </a:solidFill>
              </a:rPr>
              <a:t>required for full </a:t>
            </a:r>
            <a:r>
              <a:rPr lang="en-US" dirty="0" smtClean="0">
                <a:solidFill>
                  <a:srgbClr val="FFFFFF"/>
                </a:solidFill>
              </a:rPr>
              <a:t>tomography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Dark Ages Radio Explorer (Burns ea.): probe linear regime z &gt; 30, &lt;50MHz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25185" y="-32544"/>
            <a:ext cx="8229600" cy="10128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Hydrogen Epoch of </a:t>
            </a:r>
            <a:r>
              <a:rPr lang="en-US" dirty="0" err="1" smtClean="0"/>
              <a:t>Reionization</a:t>
            </a:r>
            <a:r>
              <a:rPr lang="en-US" dirty="0" smtClean="0"/>
              <a:t> Array HERA-576 x 14m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4100"/>
            <a:ext cx="9144000" cy="4732908"/>
          </a:xfrm>
          <a:prstGeom prst="rect">
            <a:avLst/>
          </a:prstGeom>
        </p:spPr>
      </p:pic>
      <p:pic>
        <p:nvPicPr>
          <p:cNvPr id="9" name="Picture 8" descr="dish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969" y="4467372"/>
            <a:ext cx="3100845" cy="19082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9880" y="6278162"/>
            <a:ext cx="39461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http://</a:t>
            </a:r>
            <a:r>
              <a:rPr lang="en-US" sz="3200" dirty="0" err="1" smtClean="0"/>
              <a:t>reionization.org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29923" y="1023751"/>
            <a:ext cx="873577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What were the first luminous objects, and how did they </a:t>
            </a:r>
            <a:r>
              <a:rPr lang="en-US" dirty="0" err="1" smtClean="0"/>
              <a:t>reionized</a:t>
            </a:r>
            <a:r>
              <a:rPr lang="en-US" dirty="0" smtClean="0"/>
              <a:t> the neutral IGM?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Over what redshift range did this occur?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How did the process proceed (</a:t>
            </a:r>
            <a:r>
              <a:rPr lang="en-US" dirty="0" err="1" smtClean="0"/>
              <a:t>wrt</a:t>
            </a:r>
            <a:r>
              <a:rPr lang="en-US" dirty="0" smtClean="0"/>
              <a:t> heating, feedback, scale)</a:t>
            </a:r>
            <a:endParaRPr lang="en-US" dirty="0"/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Location</a:t>
            </a:r>
            <a:r>
              <a:rPr lang="en-US" dirty="0"/>
              <a:t>: Karoo, South </a:t>
            </a:r>
            <a:r>
              <a:rPr lang="en-US" dirty="0" smtClean="0"/>
              <a:t>Africa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PI </a:t>
            </a:r>
            <a:r>
              <a:rPr lang="en-US" dirty="0"/>
              <a:t>institute: </a:t>
            </a:r>
            <a:r>
              <a:rPr lang="en-US" dirty="0" smtClean="0"/>
              <a:t>Berkeley; </a:t>
            </a:r>
            <a:r>
              <a:rPr lang="en-US" dirty="0" err="1" smtClean="0"/>
              <a:t>CoI</a:t>
            </a:r>
            <a:r>
              <a:rPr lang="en-US" dirty="0"/>
              <a:t>: Penn, NRAO, MIT, ASU, Washington, SKA-ZA, </a:t>
            </a:r>
            <a:r>
              <a:rPr lang="en-US" dirty="0" err="1"/>
              <a:t>U.KwaZulu</a:t>
            </a:r>
            <a:r>
              <a:rPr lang="en-US" dirty="0"/>
              <a:t>-Natal ZA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64788226"/>
      </p:ext>
    </p:extLst>
  </p:cSld>
  <p:clrMapOvr>
    <a:masterClrMapping/>
  </p:clrMapOvr>
  <p:transition xmlns:p14="http://schemas.microsoft.com/office/powerpoint/2010/main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6542"/>
            <a:ext cx="9144000" cy="525922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25185" y="-208224"/>
            <a:ext cx="8229600" cy="101289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HERA-576 Parameters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72138927"/>
      </p:ext>
    </p:extLst>
  </p:cSld>
  <p:clrMapOvr>
    <a:masterClrMapping/>
  </p:clrMapOvr>
  <p:transition xmlns:p14="http://schemas.microsoft.com/office/powerpoint/2010/main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sh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73" y="2633274"/>
            <a:ext cx="6861969" cy="4222750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-193955"/>
            <a:ext cx="8229600" cy="101289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HERA Dish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105544" y="713531"/>
            <a:ext cx="7549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Why dish vs. tile?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Simpler electronics (no beam former)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Simpler primary beam (no tile-grating lobes) =&gt; critical for foreground removal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Electronically stable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738958" y="2661683"/>
            <a:ext cx="4252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14m </a:t>
            </a:r>
            <a:r>
              <a:rPr lang="en-US" dirty="0" err="1" smtClean="0"/>
              <a:t>diam</a:t>
            </a:r>
            <a:r>
              <a:rPr lang="en-US" dirty="0" smtClean="0"/>
              <a:t>, </a:t>
            </a:r>
          </a:p>
          <a:p>
            <a:r>
              <a:rPr lang="en-US" dirty="0" smtClean="0"/>
              <a:t>4.5m </a:t>
            </a:r>
            <a:r>
              <a:rPr lang="en-US" dirty="0"/>
              <a:t>focal </a:t>
            </a:r>
            <a:r>
              <a:rPr lang="en-US" dirty="0" smtClean="0"/>
              <a:t>height</a:t>
            </a:r>
            <a:endParaRPr lang="en-US" dirty="0"/>
          </a:p>
          <a:p>
            <a:r>
              <a:rPr lang="en-US" dirty="0" smtClean="0"/>
              <a:t>zenith</a:t>
            </a:r>
            <a:r>
              <a:rPr lang="en-US" dirty="0"/>
              <a:t>-</a:t>
            </a:r>
            <a:r>
              <a:rPr lang="en-US" dirty="0" smtClean="0"/>
              <a:t>pointing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77065"/>
      </p:ext>
    </p:extLst>
  </p:cSld>
  <p:clrMapOvr>
    <a:masterClrMapping/>
  </p:clrMapOvr>
  <p:transition xmlns:p14="http://schemas.microsoft.com/office/powerpoint/2010/main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25185" y="-251031"/>
            <a:ext cx="8229600" cy="101289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HERA Configuration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02203" y="548980"/>
            <a:ext cx="7974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Close-pack grid 24x24 antennas, 0.3km: optimal PS sensitivity using ‘delay spectrum’ analysis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34 outrigger antennas to +/- 1km =&gt; 3’ imaging (</a:t>
            </a:r>
            <a:r>
              <a:rPr lang="en-US" sz="2000" dirty="0" err="1" smtClean="0"/>
              <a:t>cal</a:t>
            </a:r>
            <a:r>
              <a:rPr lang="en-US" sz="2000" dirty="0" smtClean="0"/>
              <a:t>/bright </a:t>
            </a:r>
            <a:r>
              <a:rPr lang="en-US" sz="2000" dirty="0" err="1" smtClean="0"/>
              <a:t>src</a:t>
            </a:r>
            <a:r>
              <a:rPr lang="en-US" sz="2000" dirty="0" smtClean="0"/>
              <a:t> removal)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Complete </a:t>
            </a:r>
            <a:r>
              <a:rPr lang="en-US" sz="2000" dirty="0" err="1"/>
              <a:t>uv</a:t>
            </a:r>
            <a:r>
              <a:rPr lang="en-US" sz="2000" dirty="0"/>
              <a:t> coverage to +/- 500λ (150 MHz</a:t>
            </a:r>
            <a:r>
              <a:rPr lang="en-US" sz="2000" dirty="0" smtClean="0"/>
              <a:t>)  </a:t>
            </a:r>
          </a:p>
        </p:txBody>
      </p:sp>
      <p:pic>
        <p:nvPicPr>
          <p:cNvPr id="3" name="Picture 2" descr="hera_imag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833" r="8998" b="3806"/>
          <a:stretch/>
        </p:blipFill>
        <p:spPr>
          <a:xfrm>
            <a:off x="63128" y="1873830"/>
            <a:ext cx="8741942" cy="4910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28" y="4499810"/>
            <a:ext cx="3344334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Imaging unique parameter space: </a:t>
            </a:r>
            <a:r>
              <a:rPr lang="en-US" sz="2000" dirty="0" err="1" smtClean="0"/>
              <a:t>sens.</a:t>
            </a:r>
            <a:r>
              <a:rPr lang="en-US" sz="2000" dirty="0" smtClean="0"/>
              <a:t>, </a:t>
            </a:r>
            <a:r>
              <a:rPr lang="en-US" sz="2000" dirty="0" err="1" smtClean="0"/>
              <a:t>FoV</a:t>
            </a:r>
            <a:r>
              <a:rPr lang="en-US" sz="2000" dirty="0" smtClean="0"/>
              <a:t>, scale, </a:t>
            </a:r>
            <a:r>
              <a:rPr lang="en-US" sz="2000" dirty="0" err="1" smtClean="0"/>
              <a:t>freqs</a:t>
            </a:r>
            <a:endParaRPr lang="en-US" sz="2000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Gal. synch. </a:t>
            </a:r>
            <a:r>
              <a:rPr lang="en-US" sz="2000" dirty="0"/>
              <a:t>s</a:t>
            </a:r>
            <a:r>
              <a:rPr lang="en-US" sz="2000" dirty="0" smtClean="0"/>
              <a:t>ources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Thermal absorption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Giant radio </a:t>
            </a:r>
            <a:r>
              <a:rPr lang="en-US" sz="2000" dirty="0" smtClean="0"/>
              <a:t>galaxies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729654" y="6139985"/>
            <a:ext cx="217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40 dB to 0 </a:t>
            </a:r>
            <a:r>
              <a:rPr lang="en-US" dirty="0" smtClean="0">
                <a:solidFill>
                  <a:schemeClr val="bg1"/>
                </a:solidFill>
              </a:rPr>
              <a:t>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9088"/>
      </p:ext>
    </p:extLst>
  </p:cSld>
  <p:clrMapOvr>
    <a:masterClrMapping/>
  </p:clrMapOvr>
  <p:transition xmlns:p14="http://schemas.microsoft.com/office/powerpoint/2010/main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2489421"/>
            <a:ext cx="4857750" cy="4066953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25185" y="-65534"/>
            <a:ext cx="8229600" cy="1012892"/>
          </a:xfrm>
        </p:spPr>
        <p:txBody>
          <a:bodyPr>
            <a:normAutofit/>
          </a:bodyPr>
          <a:lstStyle/>
          <a:p>
            <a:r>
              <a:rPr lang="en-US" dirty="0" smtClean="0"/>
              <a:t>HERA Signal Flow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875" y="734477"/>
            <a:ext cx="7495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Short analog signal chain minimizes reflection timescales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New CASPER board digitizes 0-250 MHz, hosts </a:t>
            </a:r>
            <a:r>
              <a:rPr lang="en-US" dirty="0" err="1" smtClean="0"/>
              <a:t>correlator</a:t>
            </a:r>
            <a:r>
              <a:rPr lang="en-US" dirty="0" smtClean="0"/>
              <a:t> F-engine, transmits selected 100-MHz via 10GbE optical links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42 GPU-accelerated servers act as </a:t>
            </a:r>
            <a:r>
              <a:rPr lang="en-US" dirty="0" err="1" smtClean="0"/>
              <a:t>correlator</a:t>
            </a:r>
            <a:r>
              <a:rPr lang="en-US" dirty="0" smtClean="0"/>
              <a:t> X-engines (night) and data compression engines (daytime)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294745"/>
      </p:ext>
    </p:extLst>
  </p:cSld>
  <p:clrMapOvr>
    <a:masterClrMapping/>
  </p:clrMapOvr>
  <p:transition xmlns:p14="http://schemas.microsoft.com/office/powerpoint/2010/main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75" y="2183144"/>
            <a:ext cx="6259991" cy="4694993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25185" y="-193955"/>
            <a:ext cx="8229600" cy="101289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HERA-576 Sensitivity/Goals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54696" y="624034"/>
            <a:ext cx="8200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Overall: 11.7σ detection of the 21cm </a:t>
            </a:r>
            <a:r>
              <a:rPr lang="en-US" sz="2000" dirty="0" err="1" smtClean="0"/>
              <a:t>EoR</a:t>
            </a:r>
            <a:r>
              <a:rPr lang="en-US" sz="2000" dirty="0" smtClean="0"/>
              <a:t> HI 21cm power spectrum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Characterize PS shape: bubble scale, inside-out vs. outside—in…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Characterize evolution of PS from z=6 to 12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Image largest structures during </a:t>
            </a:r>
            <a:r>
              <a:rPr lang="en-US" sz="2000" dirty="0" err="1" smtClean="0"/>
              <a:t>reionization</a:t>
            </a:r>
            <a:r>
              <a:rPr lang="en-US" sz="2000" dirty="0" smtClean="0"/>
              <a:t>: 15’, 2MHz, 0.5mJy = </a:t>
            </a:r>
            <a:r>
              <a:rPr lang="en-US" sz="2000" dirty="0"/>
              <a:t>h</a:t>
            </a:r>
            <a:r>
              <a:rPr lang="en-US" sz="2000" dirty="0" smtClean="0"/>
              <a:t>ighly biased regions (clusters/QSOs)?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21cm absorption toward first powerful radio galaxies?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6240" y="5593419"/>
            <a:ext cx="416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Fiducial</a:t>
            </a:r>
            <a:r>
              <a:rPr lang="en-US" dirty="0" smtClean="0"/>
              <a:t> mode (</a:t>
            </a:r>
            <a:r>
              <a:rPr lang="en-US" dirty="0" err="1" smtClean="0"/>
              <a:t>Lidz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r>
              <a:rPr lang="en-US" dirty="0" smtClean="0"/>
              <a:t>2008): 50% ionization at z=8.5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71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97899" y="1982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76808" y="25400"/>
            <a:ext cx="581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Location: Karoo, South Africa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PI institute: Berkeley</a:t>
            </a:r>
          </a:p>
          <a:p>
            <a:r>
              <a:rPr lang="en-US" sz="2400" dirty="0" err="1" smtClean="0">
                <a:solidFill>
                  <a:srgbClr val="FFFFFF"/>
                </a:solidFill>
              </a:rPr>
              <a:t>CoI</a:t>
            </a:r>
            <a:r>
              <a:rPr lang="en-US" sz="2400" dirty="0" smtClean="0">
                <a:solidFill>
                  <a:srgbClr val="FFFFFF"/>
                </a:solidFill>
              </a:rPr>
              <a:t>: Penn, NRAO, MIT, ASU, Washington, SKA-ZA, </a:t>
            </a:r>
            <a:r>
              <a:rPr lang="en-US" sz="2400" dirty="0" err="1" smtClean="0">
                <a:solidFill>
                  <a:srgbClr val="FFFFFF"/>
                </a:solidFill>
              </a:rPr>
              <a:t>U.KwaZulu</a:t>
            </a:r>
            <a:r>
              <a:rPr lang="en-US" sz="2400" dirty="0" smtClean="0">
                <a:solidFill>
                  <a:srgbClr val="FFFFFF"/>
                </a:solidFill>
              </a:rPr>
              <a:t>-Natal ZA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435" y="-4136"/>
            <a:ext cx="4105564" cy="321024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980331" y="1560788"/>
            <a:ext cx="1019131" cy="114179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89396" y="1954488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3996" y="2871248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0" y="976616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Screen shot 2010-03-23 at 8.26.1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48259"/>
            <a:ext cx="3027081" cy="27117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37510" y="4133491"/>
            <a:ext cx="3823298" cy="2665433"/>
            <a:chOff x="5361908" y="4015023"/>
            <a:chExt cx="3898900" cy="2798669"/>
          </a:xfrm>
        </p:grpSpPr>
        <p:pic>
          <p:nvPicPr>
            <p:cNvPr id="16" name="Picture 15" descr="Screen shot 2010-03-23 at 8.36.31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7510" y="4015023"/>
              <a:ext cx="3564091" cy="258428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15520" y="4030770"/>
              <a:ext cx="291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PAPER South Africa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23981" y="6555315"/>
              <a:ext cx="1036827" cy="258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200MHz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61908" y="6544816"/>
              <a:ext cx="1036827" cy="258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100MHz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33154" y="5344801"/>
              <a:ext cx="1036827" cy="3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OrbCom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rot="10800000">
              <a:off x="6852346" y="5279449"/>
              <a:ext cx="324009" cy="16600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7208756" y="5931188"/>
              <a:ext cx="1036827" cy="236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ISS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15520" y="5614381"/>
              <a:ext cx="1036827" cy="236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FM</a:t>
              </a:r>
              <a:endParaRPr lang="en-US" sz="16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0800000">
              <a:off x="5696717" y="5581646"/>
              <a:ext cx="248406" cy="59389"/>
            </a:xfrm>
            <a:prstGeom prst="straightConnector1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7122353" y="5910379"/>
              <a:ext cx="248406" cy="59389"/>
            </a:xfrm>
            <a:prstGeom prst="straightConnector1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63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25185" y="-65534"/>
            <a:ext cx="8229600" cy="1012892"/>
          </a:xfrm>
        </p:spPr>
        <p:txBody>
          <a:bodyPr>
            <a:normAutofit/>
          </a:bodyPr>
          <a:lstStyle/>
          <a:p>
            <a:r>
              <a:rPr lang="en-US" dirty="0" smtClean="0"/>
              <a:t>HERA Cost &amp; Timeline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875" y="998397"/>
            <a:ext cx="6540499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u="sng" dirty="0" smtClean="0"/>
              <a:t>Total Cost ~ $15M to $20M</a:t>
            </a:r>
          </a:p>
          <a:p>
            <a:endParaRPr lang="en-US" u="sng" dirty="0" smtClean="0"/>
          </a:p>
          <a:p>
            <a:pPr marL="285750" indent="-285750">
              <a:buFont typeface="Arial"/>
              <a:buChar char="•"/>
            </a:pPr>
            <a:r>
              <a:rPr lang="en-US" u="sng" dirty="0" smtClean="0"/>
              <a:t>Year </a:t>
            </a:r>
            <a:r>
              <a:rPr lang="en-US" u="sng" dirty="0"/>
              <a:t>1 (Sept. 2014 – Aug. 2015</a:t>
            </a:r>
            <a:r>
              <a:rPr lang="en-US" u="sng" dirty="0" smtClean="0"/>
              <a:t>)</a:t>
            </a:r>
            <a:r>
              <a:rPr lang="en-US" dirty="0" smtClean="0"/>
              <a:t>: Augment </a:t>
            </a:r>
            <a:r>
              <a:rPr lang="en-US" dirty="0"/>
              <a:t>PAPER-128 </a:t>
            </a:r>
            <a:r>
              <a:rPr lang="en-US" dirty="0" smtClean="0"/>
              <a:t>with 128 MWA tiles and 16 prototype dishes.  Begin development of new </a:t>
            </a:r>
            <a:r>
              <a:rPr lang="en-US" dirty="0"/>
              <a:t>site </a:t>
            </a:r>
            <a:r>
              <a:rPr lang="en-US" dirty="0" smtClean="0"/>
              <a:t>for hosting 576</a:t>
            </a:r>
            <a:r>
              <a:rPr lang="en-US" dirty="0"/>
              <a:t>-element dish </a:t>
            </a:r>
            <a:r>
              <a:rPr lang="en-US" dirty="0" smtClean="0"/>
              <a:t>array.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u="sng" dirty="0"/>
              <a:t>Year 2 (Sept. 2015 – Aug. 2016</a:t>
            </a:r>
            <a:r>
              <a:rPr lang="en-US" u="sng" dirty="0" smtClean="0"/>
              <a:t>)</a:t>
            </a:r>
            <a:r>
              <a:rPr lang="en-US" dirty="0" smtClean="0"/>
              <a:t>: Conduct observations with hybrid array.  Develop production dish array components.  Continue infrastructure development.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/>
              <a:t>Year 3 (Sept. 2016 – Aug. 2017).</a:t>
            </a:r>
            <a:r>
              <a:rPr lang="en-US" dirty="0"/>
              <a:t> </a:t>
            </a:r>
            <a:r>
              <a:rPr lang="en-US" dirty="0" smtClean="0"/>
              <a:t>Install first </a:t>
            </a:r>
            <a:r>
              <a:rPr lang="en-US" dirty="0"/>
              <a:t>half (288 elements) of </a:t>
            </a:r>
            <a:r>
              <a:rPr lang="en-US" dirty="0" smtClean="0"/>
              <a:t>dish array. Conduct commissioning </a:t>
            </a:r>
            <a:r>
              <a:rPr lang="en-US" dirty="0"/>
              <a:t>observations </a:t>
            </a:r>
            <a:r>
              <a:rPr lang="en-US" dirty="0" smtClean="0"/>
              <a:t>July, </a:t>
            </a:r>
            <a:r>
              <a:rPr lang="en-US" dirty="0"/>
              <a:t>2017.  </a:t>
            </a:r>
            <a:r>
              <a:rPr lang="en-US" dirty="0" smtClean="0"/>
              <a:t>Conduct second season of observations with hybrid array.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/>
              <a:t>Year 4 (Sept. 2017 – Aug. 2018).</a:t>
            </a:r>
            <a:r>
              <a:rPr lang="en-US" dirty="0"/>
              <a:t>  </a:t>
            </a:r>
            <a:r>
              <a:rPr lang="en-US" dirty="0" smtClean="0"/>
              <a:t>Conduct science observations with </a:t>
            </a:r>
            <a:r>
              <a:rPr lang="en-US" dirty="0"/>
              <a:t>the first half of the dish </a:t>
            </a:r>
            <a:r>
              <a:rPr lang="en-US" dirty="0" smtClean="0"/>
              <a:t>array.  Install second </a:t>
            </a:r>
            <a:r>
              <a:rPr lang="en-US" dirty="0"/>
              <a:t>half of the dish </a:t>
            </a:r>
            <a:r>
              <a:rPr lang="en-US" dirty="0" smtClean="0"/>
              <a:t>array afterward.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/>
              <a:t>Year 5 (Sept. 2018 – Aug. 2019).</a:t>
            </a:r>
            <a:r>
              <a:rPr lang="en-US" dirty="0"/>
              <a:t>  </a:t>
            </a:r>
            <a:r>
              <a:rPr lang="en-US" dirty="0" smtClean="0"/>
              <a:t>Conduct science </a:t>
            </a:r>
            <a:r>
              <a:rPr lang="en-US" dirty="0"/>
              <a:t>observations </a:t>
            </a:r>
            <a:r>
              <a:rPr lang="en-US" dirty="0" smtClean="0"/>
              <a:t>with full </a:t>
            </a:r>
            <a:r>
              <a:rPr lang="en-US" dirty="0"/>
              <a:t>576-element dish array.  </a:t>
            </a:r>
          </a:p>
        </p:txBody>
      </p:sp>
    </p:spTree>
    <p:extLst>
      <p:ext uri="{BB962C8B-B14F-4D97-AF65-F5344CB8AC3E}">
        <p14:creationId xmlns:p14="http://schemas.microsoft.com/office/powerpoint/2010/main" val="360359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I: 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1123414"/>
            <a:ext cx="441483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Thomson scattering CMB (local </a:t>
            </a:r>
            <a:r>
              <a:rPr lang="en-US" sz="2400" dirty="0" err="1" smtClean="0">
                <a:solidFill>
                  <a:schemeClr val="bg1"/>
                </a:solidFill>
              </a:rPr>
              <a:t>quadrupole</a:t>
            </a:r>
            <a:r>
              <a:rPr lang="en-US" sz="2400" dirty="0" smtClean="0">
                <a:solidFill>
                  <a:schemeClr val="bg1"/>
                </a:solidFill>
              </a:rPr>
              <a:t>)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polarized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back to recombination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~ horizon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400" i="1" dirty="0" err="1" smtClean="0">
                <a:solidFill>
                  <a:schemeClr val="bg1"/>
                </a:solidFill>
              </a:rPr>
              <a:t>l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&lt; 10 or angles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Weak: </a:t>
            </a:r>
            <a:r>
              <a:rPr lang="en-US" sz="2400" dirty="0" err="1" smtClean="0">
                <a:solidFill>
                  <a:schemeClr val="bg1"/>
                </a:solidFill>
              </a:rPr>
              <a:t>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1% total </a:t>
            </a:r>
            <a:r>
              <a:rPr lang="en-US" sz="2400" dirty="0" err="1" smtClean="0">
                <a:solidFill>
                  <a:schemeClr val="bg1"/>
                </a:solidFill>
              </a:rPr>
              <a:t>inten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617220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Jarosik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et al </a:t>
            </a:r>
            <a:r>
              <a:rPr lang="en-US" sz="2000" dirty="0" smtClean="0">
                <a:solidFill>
                  <a:srgbClr val="FFFFFF"/>
                </a:solidFill>
              </a:rPr>
              <a:t>2011, </a:t>
            </a:r>
            <a:r>
              <a:rPr lang="en-US" sz="2000" dirty="0" err="1" smtClean="0">
                <a:solidFill>
                  <a:srgbClr val="FFFFFF"/>
                </a:solidFill>
              </a:rPr>
              <a:t>ApJS</a:t>
            </a:r>
            <a:r>
              <a:rPr lang="en-US" sz="2000" dirty="0" smtClean="0">
                <a:solidFill>
                  <a:srgbClr val="FFFFFF"/>
                </a:solidFill>
              </a:rPr>
              <a:t> 192, 14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1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30 at 9.5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922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9118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HERA 24x24x10m x 1000hr sensitivity (</a:t>
            </a:r>
            <a:r>
              <a:rPr lang="en-US" sz="2800" dirty="0" err="1" smtClean="0">
                <a:solidFill>
                  <a:schemeClr val="bg1"/>
                </a:solidFill>
              </a:rPr>
              <a:t>Pober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0642692"/>
      </p:ext>
    </p:extLst>
  </p:cSld>
  <p:clrMapOvr>
    <a:masterClrMapping/>
  </p:clrMapOvr>
  <p:transition xmlns:p14="http://schemas.microsoft.com/office/powerpoint/2010/main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26 at 4.0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8"/>
            <a:ext cx="9144000" cy="50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64630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CMB large </a:t>
            </a:r>
            <a:r>
              <a:rPr lang="en-US" sz="2800" dirty="0">
                <a:solidFill>
                  <a:schemeClr val="bg1"/>
                </a:solidFill>
              </a:rPr>
              <a:t>scale </a:t>
            </a:r>
            <a:r>
              <a:rPr lang="en-US" sz="2800" dirty="0" smtClean="0">
                <a:solidFill>
                  <a:schemeClr val="bg1"/>
                </a:solidFill>
              </a:rPr>
              <a:t>polarization: constraints on F(HI)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685800"/>
            <a:ext cx="419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 Rules-out high ionization fraction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&gt; </a:t>
            </a:r>
            <a:r>
              <a:rPr lang="en-US" sz="28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Allows for</a:t>
            </a:r>
            <a:r>
              <a:rPr lang="en-US" sz="2800" dirty="0" smtClean="0">
                <a:solidFill>
                  <a:schemeClr val="bg1"/>
                </a:solidFill>
              </a:rPr>
              <a:t> small  (≤ 0.2</a:t>
            </a:r>
            <a:r>
              <a:rPr lang="en-US" sz="2800" dirty="0">
                <a:solidFill>
                  <a:schemeClr val="bg1"/>
                </a:solidFill>
              </a:rPr>
              <a:t>) ionization to high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Most</a:t>
            </a:r>
            <a:r>
              <a:rPr lang="en-US" sz="2800" dirty="0" smtClean="0">
                <a:solidFill>
                  <a:schemeClr val="bg1"/>
                </a:solidFill>
              </a:rPr>
              <a:t> ‘action’ </a:t>
            </a:r>
            <a:r>
              <a:rPr lang="en-US" sz="2800" dirty="0">
                <a:solidFill>
                  <a:schemeClr val="bg1"/>
                </a:solidFill>
              </a:rPr>
              <a:t>at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 ~</a:t>
            </a:r>
            <a:r>
              <a:rPr lang="en-US" sz="2800" dirty="0" smtClean="0">
                <a:solidFill>
                  <a:schemeClr val="bg1"/>
                </a:solidFill>
              </a:rPr>
              <a:t> 8 – 13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 Challenges: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Systematics</a:t>
            </a:r>
            <a:r>
              <a:rPr lang="en-US" sz="2400" dirty="0" smtClean="0">
                <a:solidFill>
                  <a:schemeClr val="bg1"/>
                </a:solidFill>
              </a:rPr>
              <a:t> in extracting large scale signal 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0477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5634335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Two-step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7 +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Dunkley ea 2009, </a:t>
            </a:r>
            <a:r>
              <a:rPr lang="en-US" dirty="0" err="1" smtClean="0">
                <a:solidFill>
                  <a:schemeClr val="bg1"/>
                </a:solidFill>
              </a:rPr>
              <a:t>ApJ</a:t>
            </a:r>
            <a:r>
              <a:rPr lang="en-US" dirty="0" smtClean="0">
                <a:solidFill>
                  <a:schemeClr val="bg1"/>
                </a:solidFill>
              </a:rPr>
              <a:t> 180, 306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1-F(HI)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14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650" name="Picture 2" descr="GP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995362"/>
            <a:ext cx="61722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867400" y="6262687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Barkana and Loeb 2001</a:t>
            </a:r>
            <a:endParaRPr 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" y="16258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Constraint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II: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Gunn-Peterson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(Gunn + Peterson 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581400" y="321944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267200" y="291464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z</a:t>
            </a: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6449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1219200" y="2736848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228593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2209739"/>
            <a:ext cx="990600" cy="400110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459104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495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resonant scattering by neutral IGM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1352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0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8132</TotalTime>
  <Words>4222</Words>
  <Application>Microsoft Macintosh PowerPoint</Application>
  <PresentationFormat>On-screen Show (4:3)</PresentationFormat>
  <Paragraphs>608</Paragraphs>
  <Slides>71</Slides>
  <Notes>40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Epoch of Reionization Array HERA-576 x 14m</vt:lpstr>
      <vt:lpstr>HERA-576 Parameters</vt:lpstr>
      <vt:lpstr>The HERA Dish</vt:lpstr>
      <vt:lpstr>HERA Configuration</vt:lpstr>
      <vt:lpstr>HERA Signal Flow</vt:lpstr>
      <vt:lpstr>HERA-576 Sensitivity/Goals</vt:lpstr>
      <vt:lpstr>PowerPoint Presentation</vt:lpstr>
      <vt:lpstr>HERA Cost &amp; Timeline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234</cp:revision>
  <cp:lastPrinted>2013-05-17T15:15:42Z</cp:lastPrinted>
  <dcterms:created xsi:type="dcterms:W3CDTF">2012-06-06T07:20:10Z</dcterms:created>
  <dcterms:modified xsi:type="dcterms:W3CDTF">2013-07-15T17:23:46Z</dcterms:modified>
</cp:coreProperties>
</file>