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5"/>
  </p:notesMasterIdLst>
  <p:sldIdLst>
    <p:sldId id="278" r:id="rId2"/>
    <p:sldId id="289" r:id="rId3"/>
    <p:sldId id="261" r:id="rId4"/>
    <p:sldId id="277" r:id="rId5"/>
    <p:sldId id="265" r:id="rId6"/>
    <p:sldId id="302" r:id="rId7"/>
    <p:sldId id="280" r:id="rId8"/>
    <p:sldId id="266" r:id="rId9"/>
    <p:sldId id="281" r:id="rId10"/>
    <p:sldId id="268" r:id="rId11"/>
    <p:sldId id="282" r:id="rId12"/>
    <p:sldId id="290" r:id="rId13"/>
    <p:sldId id="273" r:id="rId14"/>
    <p:sldId id="293" r:id="rId15"/>
    <p:sldId id="296" r:id="rId16"/>
    <p:sldId id="297" r:id="rId17"/>
    <p:sldId id="301" r:id="rId18"/>
    <p:sldId id="304" r:id="rId19"/>
    <p:sldId id="305" r:id="rId20"/>
    <p:sldId id="306" r:id="rId21"/>
    <p:sldId id="303" r:id="rId22"/>
    <p:sldId id="307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954" autoAdjust="0"/>
  </p:normalViewPr>
  <p:slideViewPr>
    <p:cSldViewPr snapToGrid="0" snapToObjects="1">
      <p:cViewPr>
        <p:scale>
          <a:sx n="75" d="100"/>
          <a:sy n="75" d="100"/>
        </p:scale>
        <p:origin x="-1152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B55B3-5FBB-474B-A015-7CDC8954491D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0E11-2B10-1541-A6B6-B9EB5C3CF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Much work gone into this: </a:t>
            </a:r>
            <a:r>
              <a:rPr lang="en-US" dirty="0" err="1" smtClean="0"/>
              <a:t>z</a:t>
            </a:r>
            <a:r>
              <a:rPr lang="en-US" dirty="0" smtClean="0"/>
              <a:t>&lt;1 rather well constrained, </a:t>
            </a:r>
            <a:r>
              <a:rPr lang="en-US" dirty="0" err="1" smtClean="0"/>
              <a:t>z</a:t>
            </a:r>
            <a:r>
              <a:rPr lang="en-US" dirty="0" smtClean="0"/>
              <a:t>&gt;3 unconstrained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major difficulty</a:t>
            </a:r>
            <a:r>
              <a:rPr lang="en-US" baseline="0" dirty="0" smtClean="0"/>
              <a:t>: dust obscuration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Haarsma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redshifts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less than 1, our calculated star formation rates 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cantly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larger than even the dust-corrected optically selected star formation rates; however, we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conÐrm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rapid rise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 0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 1 seen in those surveys.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point here that high-</a:t>
            </a:r>
            <a:r>
              <a:rPr lang="en-US" dirty="0" err="1" smtClean="0"/>
              <a:t>z</a:t>
            </a:r>
            <a:r>
              <a:rPr lang="en-US" dirty="0" smtClean="0"/>
              <a:t> is uncertain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E11-2B10-1541-A6B6-B9EB5C3CF1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Counts &amp; my pop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E11-2B10-1541-A6B6-B9EB5C3CF1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Counts &amp; my pop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0E11-2B10-1541-A6B6-B9EB5C3CF1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193D-87CE-7A44-8404-81B96085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271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2E1D5E-DC77-AD40-896A-AEAF0F296735}" type="datetimeFigureOut">
              <a:rPr lang="en-US" smtClean="0"/>
              <a:pPr/>
              <a:t>7/18/13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0C3CD1-33E9-894E-A1C9-F7B0CA924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2" y="273050"/>
            <a:ext cx="8441267" cy="869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Cosmic star formation history (V. </a:t>
            </a:r>
            <a:r>
              <a:rPr lang="en-US" sz="3600" dirty="0" err="1" smtClean="0"/>
              <a:t>Smolcic</a:t>
            </a:r>
            <a:r>
              <a:rPr lang="en-US" sz="3600" dirty="0" smtClean="0"/>
              <a:t> </a:t>
            </a:r>
            <a:r>
              <a:rPr lang="en-US" sz="3600" dirty="0" err="1" smtClean="0"/>
              <a:t>ea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" y="1752600"/>
            <a:ext cx="23622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Compilation based on different star formation estimators (UV, IR, radio, Hα..)</a:t>
            </a:r>
          </a:p>
          <a:p>
            <a:r>
              <a:rPr lang="en-US" sz="2400" dirty="0" smtClean="0"/>
              <a:t>Large scatter: Dust obscuration is major problem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67" y="1606499"/>
            <a:ext cx="6144670" cy="4667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0657" y="5401731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Hopkins &amp; </a:t>
            </a:r>
            <a:r>
              <a:rPr lang="en-US" dirty="0" err="1" smtClean="0"/>
              <a:t>Beacom</a:t>
            </a:r>
            <a:r>
              <a:rPr lang="en-US" dirty="0" smtClean="0"/>
              <a:t> (2006) compilation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0242" y="1521834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 err="1" smtClean="0"/>
              <a:t>redshift</a:t>
            </a:r>
            <a:endParaRPr lang="en-US" sz="2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6200000">
            <a:off x="371979" y="3682498"/>
            <a:ext cx="4649321" cy="40011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Star formation rate density</a:t>
            </a:r>
            <a:r>
              <a:rPr lang="en-US" sz="2000" dirty="0" smtClean="0"/>
              <a:t> [</a:t>
            </a:r>
            <a:r>
              <a:rPr lang="en-US" sz="2000" dirty="0"/>
              <a:t>M</a:t>
            </a:r>
            <a:r>
              <a:rPr lang="en-US" sz="2000" baseline="-25000" dirty="0" smtClean="0">
                <a:latin typeface="Wingdings" pitchFamily="-84" charset="2"/>
                <a:ea typeface="Wingdings" pitchFamily="-84" charset="2"/>
                <a:cs typeface="Wingdings" pitchFamily="-84" charset="2"/>
              </a:rPr>
              <a:t></a:t>
            </a:r>
            <a:r>
              <a:rPr lang="en-US" sz="2000" dirty="0" smtClean="0"/>
              <a:t>/yr/Mpc</a:t>
            </a:r>
            <a:r>
              <a:rPr lang="en-US" sz="2000" baseline="30000" dirty="0" smtClean="0"/>
              <a:t>3</a:t>
            </a:r>
            <a:r>
              <a:rPr lang="en-US" sz="2000" dirty="0"/>
              <a:t>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4804" y="6064649"/>
            <a:ext cx="1922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rebuchet MS"/>
                <a:cs typeface="Trebuchet MS"/>
              </a:rPr>
              <a:t>Karim</a:t>
            </a:r>
            <a:r>
              <a:rPr lang="en-US" sz="1600" dirty="0" smtClean="0">
                <a:latin typeface="Trebuchet MS"/>
                <a:cs typeface="Trebuchet MS"/>
              </a:rPr>
              <a:t> et al. (2011)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065" y="1451803"/>
            <a:ext cx="40189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Stacking @ 20cm: Input 3.6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Trebuchet MS"/>
                <a:cs typeface="Trebuchet MS"/>
              </a:rPr>
              <a:t>m catalog </a:t>
            </a:r>
            <a:r>
              <a:rPr lang="en-US" sz="1600" dirty="0" smtClean="0">
                <a:latin typeface="Trebuchet MS"/>
                <a:cs typeface="Trebuchet MS"/>
              </a:rPr>
              <a:t>(</a:t>
            </a:r>
            <a:r>
              <a:rPr lang="en-US" sz="1600" dirty="0" err="1" smtClean="0">
                <a:latin typeface="Trebuchet MS"/>
                <a:cs typeface="Trebuchet MS"/>
              </a:rPr>
              <a:t>Ilbert</a:t>
            </a:r>
            <a:r>
              <a:rPr lang="en-US" sz="1600" dirty="0" smtClean="0">
                <a:latin typeface="Trebuchet MS"/>
                <a:cs typeface="Trebuchet MS"/>
              </a:rPr>
              <a:t> et al. 2009) </a:t>
            </a:r>
            <a:r>
              <a:rPr lang="en-US" sz="2400" dirty="0" err="1" smtClean="0">
                <a:latin typeface="Trebuchet MS"/>
                <a:cs typeface="Trebuchet MS"/>
                <a:sym typeface="Wingdings"/>
              </a:rPr>
              <a:t></a:t>
            </a:r>
            <a:r>
              <a:rPr lang="en-US" sz="2400" dirty="0" smtClean="0">
                <a:latin typeface="Trebuchet MS"/>
                <a:cs typeface="Trebuchet MS"/>
                <a:sym typeface="Wingdings"/>
              </a:rPr>
              <a:t> mass selected</a:t>
            </a: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15532"/>
            <a:ext cx="4777901" cy="3305368"/>
          </a:xfrm>
          <a:prstGeom prst="rect">
            <a:avLst/>
          </a:prstGeom>
        </p:spPr>
      </p:pic>
      <p:grpSp>
        <p:nvGrpSpPr>
          <p:cNvPr id="2" name="Group 54"/>
          <p:cNvGrpSpPr/>
          <p:nvPr/>
        </p:nvGrpSpPr>
        <p:grpSpPr>
          <a:xfrm>
            <a:off x="172066" y="2668615"/>
            <a:ext cx="4306525" cy="4074953"/>
            <a:chOff x="172066" y="2600883"/>
            <a:chExt cx="4306525" cy="407495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066" y="2600883"/>
              <a:ext cx="2362398" cy="234704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048000"/>
              <a:ext cx="2353870" cy="2348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58862" y="3436937"/>
              <a:ext cx="2353870" cy="2348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3212" y="3890962"/>
              <a:ext cx="2353870" cy="2348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7898" y="4325377"/>
              <a:ext cx="2360693" cy="235045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2" name="Group 53"/>
          <p:cNvGrpSpPr/>
          <p:nvPr/>
        </p:nvGrpSpPr>
        <p:grpSpPr>
          <a:xfrm>
            <a:off x="2766150" y="1939310"/>
            <a:ext cx="4466808" cy="2453798"/>
            <a:chOff x="2766150" y="1871578"/>
            <a:chExt cx="4466808" cy="2453798"/>
          </a:xfrm>
        </p:grpSpPr>
        <p:sp>
          <p:nvSpPr>
            <p:cNvPr id="46" name="Line 41"/>
            <p:cNvSpPr>
              <a:spLocks noChangeShapeType="1"/>
            </p:cNvSpPr>
            <p:nvPr/>
          </p:nvSpPr>
          <p:spPr bwMode="auto">
            <a:xfrm rot="10800000" flipH="1">
              <a:off x="2766150" y="1981199"/>
              <a:ext cx="4015650" cy="68523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 type="stealth" w="lg" len="lg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rot="10800000" flipH="1">
              <a:off x="3183772" y="1981200"/>
              <a:ext cx="3674228" cy="110434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381DB"/>
              </a:solidFill>
              <a:prstDash val="solid"/>
              <a:miter lim="800000"/>
              <a:headEnd type="stealth" w="lg" len="lg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rot="10800000" flipH="1">
              <a:off x="3601395" y="1981198"/>
              <a:ext cx="3332806" cy="149169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381DB"/>
              </a:solidFill>
              <a:prstDash val="solid"/>
              <a:miter lim="800000"/>
              <a:headEnd type="stealth" w="lg" len="lg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rot="10800000" flipH="1">
              <a:off x="4692293" y="1981199"/>
              <a:ext cx="2470507" cy="234417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381DB"/>
              </a:solidFill>
              <a:prstDash val="solid"/>
              <a:miter lim="800000"/>
              <a:headEnd type="stealth" w="lg" len="lg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rot="10800000" flipH="1">
              <a:off x="4079357" y="1981199"/>
              <a:ext cx="3007243" cy="192507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381DB"/>
              </a:solidFill>
              <a:prstDash val="solid"/>
              <a:miter lim="800000"/>
              <a:headEnd type="stealth" w="lg" len="lg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ame 52"/>
            <p:cNvSpPr/>
            <p:nvPr/>
          </p:nvSpPr>
          <p:spPr>
            <a:xfrm flipH="1" flipV="1">
              <a:off x="6664484" y="1871578"/>
              <a:ext cx="568474" cy="232885"/>
            </a:xfrm>
            <a:prstGeom prst="fram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1066800" y="3649132"/>
            <a:ext cx="7273598" cy="2477103"/>
            <a:chOff x="1066800" y="3581400"/>
            <a:chExt cx="7273598" cy="2477103"/>
          </a:xfrm>
        </p:grpSpPr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1066800" y="3581400"/>
              <a:ext cx="2233557" cy="2477103"/>
              <a:chOff x="0" y="0"/>
              <a:chExt cx="2768" cy="2952"/>
            </a:xfrm>
          </p:grpSpPr>
          <p:pic>
            <p:nvPicPr>
              <p:cNvPr id="13" name="Picture 10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2768" cy="275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"/>
              <p:cNvPicPr>
                <a:picLocks noChangeArrowheads="1"/>
              </p:cNvPicPr>
              <p:nvPr/>
            </p:nvPicPr>
            <p:blipFill>
              <a:blip r:embed="rId9"/>
              <a:srcRect t="3703" r="298" b="48148"/>
              <a:stretch>
                <a:fillRect/>
              </a:stretch>
            </p:blipFill>
            <p:spPr bwMode="auto">
              <a:xfrm>
                <a:off x="48" y="2768"/>
                <a:ext cx="2719" cy="1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5499957" y="5165920"/>
              <a:ext cx="2840441" cy="830997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rebuchet MS"/>
                  <a:cs typeface="Trebuchet MS"/>
                </a:rPr>
                <a:t>rms</a:t>
              </a:r>
              <a:r>
                <a:rPr lang="en-US" sz="2400" dirty="0" smtClean="0">
                  <a:latin typeface="Trebuchet MS"/>
                  <a:cs typeface="Trebuchet MS"/>
                </a:rPr>
                <a:t> ~ 12 </a:t>
              </a:r>
              <a:r>
                <a:rPr lang="en-US" sz="2400" dirty="0" err="1" smtClean="0">
                  <a:latin typeface="Symbol" charset="2"/>
                  <a:cs typeface="Symbol" charset="2"/>
                  <a:sym typeface="Wingdings"/>
                </a:rPr>
                <a:t>m</a:t>
              </a:r>
              <a:r>
                <a:rPr lang="en-US" sz="2400" dirty="0" err="1" smtClean="0">
                  <a:latin typeface="Trebuchet MS"/>
                  <a:cs typeface="Trebuchet MS"/>
                </a:rPr>
                <a:t>Jy</a:t>
              </a:r>
              <a:r>
                <a:rPr lang="en-US" sz="2400" dirty="0" smtClean="0">
                  <a:latin typeface="Trebuchet MS"/>
                  <a:cs typeface="Trebuchet MS"/>
                </a:rPr>
                <a:t>/beam</a:t>
              </a:r>
            </a:p>
            <a:p>
              <a:r>
                <a:rPr lang="en-US" sz="2400" dirty="0" smtClean="0">
                  <a:latin typeface="Trebuchet MS"/>
                  <a:cs typeface="Trebuchet MS"/>
                </a:rPr>
                <a:t>   </a:t>
              </a:r>
              <a:r>
                <a:rPr lang="en-US" sz="2400" dirty="0" err="1" smtClean="0">
                  <a:latin typeface="Trebuchet MS"/>
                  <a:cs typeface="Trebuchet MS"/>
                  <a:sym typeface="Wingdings"/>
                </a:rPr>
                <a:t></a:t>
              </a:r>
              <a:r>
                <a:rPr lang="en-US" sz="2400" dirty="0" smtClean="0">
                  <a:latin typeface="Trebuchet MS"/>
                  <a:cs typeface="Trebuchet MS"/>
                  <a:sym typeface="Wingdings"/>
                </a:rPr>
                <a:t> &lt; 1 </a:t>
              </a:r>
              <a:r>
                <a:rPr lang="en-US" sz="2400" dirty="0" err="1" smtClean="0">
                  <a:latin typeface="Symbol" charset="2"/>
                  <a:cs typeface="Symbol" charset="2"/>
                  <a:sym typeface="Wingdings"/>
                </a:rPr>
                <a:t>m</a:t>
              </a:r>
              <a:r>
                <a:rPr lang="en-US" sz="2400" dirty="0" err="1" smtClean="0">
                  <a:latin typeface="Trebuchet MS"/>
                  <a:cs typeface="Trebuchet MS"/>
                  <a:sym typeface="Wingdings"/>
                </a:rPr>
                <a:t>Jy</a:t>
              </a:r>
              <a:r>
                <a:rPr lang="en-US" sz="2400" dirty="0" smtClean="0">
                  <a:latin typeface="Trebuchet MS"/>
                  <a:cs typeface="Trebuchet MS"/>
                  <a:sym typeface="Wingdings"/>
                </a:rPr>
                <a:t>/beam</a:t>
              </a:r>
              <a:endParaRPr lang="en-US" sz="2400" dirty="0">
                <a:latin typeface="Trebuchet MS"/>
                <a:cs typeface="Trebuchet MS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Pushing the limits via stacking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Stacking: Dust-unbiased cosmic star formation history (z&lt;4)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979026"/>
            <a:ext cx="2313093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Good agreement with other studies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No evolution of characteristic stellar mass (6×10</a:t>
            </a:r>
            <a:r>
              <a:rPr lang="en-US" sz="2000" baseline="30000" dirty="0" smtClean="0">
                <a:latin typeface="Trebuchet MS"/>
                <a:cs typeface="Trebuchet MS"/>
              </a:rPr>
              <a:t>10</a:t>
            </a:r>
            <a:r>
              <a:rPr lang="en-US" sz="2000" dirty="0" smtClean="0">
                <a:latin typeface="Trebuchet MS"/>
                <a:cs typeface="Trebuchet MS"/>
              </a:rPr>
              <a:t>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000" dirty="0" smtClean="0">
                <a:latin typeface="Trebuchet MS"/>
                <a:cs typeface="Trebuchet MS"/>
              </a:rPr>
              <a:t>) where most stars are formed</a:t>
            </a:r>
          </a:p>
          <a:p>
            <a:endParaRPr lang="en-US" sz="2000" dirty="0" smtClean="0">
              <a:latin typeface="Trebuchet MS"/>
              <a:cs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640366"/>
            <a:ext cx="6492240" cy="4777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5842" y="5350933"/>
            <a:ext cx="1922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rebuchet MS"/>
                <a:cs typeface="Trebuchet MS"/>
              </a:rPr>
              <a:t>Karim</a:t>
            </a:r>
            <a:r>
              <a:rPr lang="en-US" sz="1600" dirty="0" smtClean="0">
                <a:latin typeface="Trebuchet MS"/>
                <a:cs typeface="Trebuchet MS"/>
              </a:rPr>
              <a:t> et al. (2011)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5190" y="3894668"/>
            <a:ext cx="1306217" cy="6463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Integrated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&gt; 10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sun</a:t>
            </a:r>
            <a:endParaRPr lang="en-US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Cosmic star formation history at high-</a:t>
            </a:r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18531" y="1911294"/>
            <a:ext cx="3589870" cy="4572000"/>
          </a:xfrm>
        </p:spPr>
        <p:txBody>
          <a:bodyPr/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Good agreement between various tracers at </a:t>
            </a:r>
            <a:r>
              <a:rPr lang="en-US" dirty="0" err="1" smtClean="0"/>
              <a:t>z</a:t>
            </a:r>
            <a:r>
              <a:rPr lang="en-US" dirty="0" smtClean="0"/>
              <a:t>&lt;1.5, large spread at </a:t>
            </a:r>
            <a:r>
              <a:rPr lang="en-US" dirty="0" err="1" smtClean="0"/>
              <a:t>z</a:t>
            </a:r>
            <a:r>
              <a:rPr lang="en-US" dirty="0" smtClean="0"/>
              <a:t>&gt;2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32" y="1500588"/>
            <a:ext cx="5240867" cy="5075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2246" y="1555701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Ilbert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80731" y="1568320"/>
            <a:ext cx="2980671" cy="4479188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606" y="4453467"/>
            <a:ext cx="2556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SFRD derived from stellar mass density evolution</a:t>
            </a:r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164668" y="3742266"/>
            <a:ext cx="1032932" cy="4572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78" y="1589567"/>
            <a:ext cx="38862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JVLA-COSMOS Large Project:</a:t>
            </a:r>
          </a:p>
          <a:p>
            <a:pPr lvl="1"/>
            <a:r>
              <a:rPr lang="en-US" sz="3800" dirty="0" smtClean="0"/>
              <a:t>PI: </a:t>
            </a:r>
            <a:r>
              <a:rPr lang="en-US" sz="3800" dirty="0" err="1" smtClean="0"/>
              <a:t>Smolčić</a:t>
            </a:r>
            <a:r>
              <a:rPr lang="en-US" sz="3800" dirty="0" smtClean="0"/>
              <a:t> </a:t>
            </a:r>
          </a:p>
          <a:p>
            <a:pPr lvl="1"/>
            <a:r>
              <a:rPr lang="en-US" sz="3800" dirty="0" smtClean="0"/>
              <a:t>384 hours with JVLA        (100 taken)</a:t>
            </a:r>
          </a:p>
          <a:p>
            <a:pPr lvl="1"/>
            <a:r>
              <a:rPr lang="en-US" sz="3800" dirty="0" smtClean="0"/>
              <a:t>3 GHz (10cm); 2sq.deg.</a:t>
            </a:r>
          </a:p>
          <a:p>
            <a:pPr lvl="1"/>
            <a:r>
              <a:rPr lang="en-US" sz="3800" dirty="0" smtClean="0"/>
              <a:t>resolution ~0.7”</a:t>
            </a:r>
          </a:p>
          <a:p>
            <a:pPr lvl="1"/>
            <a:r>
              <a:rPr lang="en-US" sz="3800" dirty="0" smtClean="0"/>
              <a:t>depth ~2 </a:t>
            </a:r>
            <a:r>
              <a:rPr lang="en-US" sz="2900" dirty="0" err="1" smtClean="0"/>
              <a:t>μ</a:t>
            </a:r>
            <a:r>
              <a:rPr lang="en-US" sz="3800" dirty="0" err="1" smtClean="0"/>
              <a:t>Jy</a:t>
            </a:r>
            <a:r>
              <a:rPr lang="en-US" sz="3800" dirty="0" smtClean="0"/>
              <a:t> </a:t>
            </a:r>
            <a:r>
              <a:rPr lang="en-US" dirty="0" smtClean="0"/>
              <a:t>(~ 5× deeper than VLA-COSMOS)</a:t>
            </a:r>
          </a:p>
          <a:p>
            <a:pPr lvl="1"/>
            <a:r>
              <a:rPr lang="en-US" sz="3800" dirty="0" smtClean="0"/>
              <a:t>Expected: 6,000-25,000 sources </a:t>
            </a:r>
            <a:r>
              <a:rPr lang="en-US" dirty="0" smtClean="0"/>
              <a:t>(up to 9× &gt;VLA-COSMOS) </a:t>
            </a:r>
          </a:p>
          <a:p>
            <a:pPr lvl="1"/>
            <a:r>
              <a:rPr lang="en-US" sz="3800" dirty="0" smtClean="0"/>
              <a:t>Multi-</a:t>
            </a:r>
            <a:r>
              <a:rPr lang="en-US" sz="3800" dirty="0" err="1" smtClean="0"/>
              <a:t>λ</a:t>
            </a:r>
            <a:r>
              <a:rPr lang="en-US" sz="3800" dirty="0" smtClean="0"/>
              <a:t>:&gt;30 bands; &gt;25,000 optical spectra </a:t>
            </a:r>
          </a:p>
          <a:p>
            <a:r>
              <a:rPr lang="en-US" sz="3800" dirty="0" smtClean="0"/>
              <a:t>Dust-unbiased cosmic star formation history out to z~6 &amp; impact of dust at high </a:t>
            </a:r>
            <a:r>
              <a:rPr lang="en-US" sz="3800" dirty="0" err="1" smtClean="0"/>
              <a:t>redshift</a:t>
            </a:r>
            <a:endParaRPr lang="en-US" sz="38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79" y="1964280"/>
            <a:ext cx="5259721" cy="3519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9471" y="1620446"/>
            <a:ext cx="1288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VLA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7 at 2.1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7 at 2.1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5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664" y="524943"/>
            <a:ext cx="624840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20k x 20k </a:t>
            </a:r>
            <a:r>
              <a:rPr lang="en-US" sz="2800" dirty="0" smtClean="0">
                <a:solidFill>
                  <a:schemeClr val="bg1"/>
                </a:solidFill>
              </a:rPr>
              <a:t>pixels =&gt; no longer possible to ‘look at map’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4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7 at 2.1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0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944" y="198681"/>
            <a:ext cx="665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Imaging and calibration Issues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948270"/>
            <a:ext cx="7890933" cy="5355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Octave bandwidth</a:t>
            </a:r>
          </a:p>
          <a:p>
            <a:pPr marL="914400" lvl="1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/>
              <a:t>Varying Synth. Beam</a:t>
            </a:r>
          </a:p>
          <a:p>
            <a:pPr marL="914400" lvl="1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/>
              <a:t>Varying Primary </a:t>
            </a:r>
            <a:r>
              <a:rPr lang="en-US" sz="2400" dirty="0"/>
              <a:t>B</a:t>
            </a:r>
            <a:r>
              <a:rPr lang="en-US" sz="2400" dirty="0" smtClean="0"/>
              <a:t>eam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Imaging</a:t>
            </a:r>
          </a:p>
          <a:p>
            <a:pPr marL="914400" lvl="1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/>
              <a:t>Joint </a:t>
            </a:r>
            <a:r>
              <a:rPr lang="en-US" sz="2400" dirty="0" err="1" smtClean="0"/>
              <a:t>deconvolution</a:t>
            </a:r>
            <a:r>
              <a:rPr lang="en-US" sz="2400" dirty="0" smtClean="0"/>
              <a:t> or separate </a:t>
            </a:r>
            <a:r>
              <a:rPr lang="en-US" sz="2400" dirty="0" err="1" smtClean="0"/>
              <a:t>pointings</a:t>
            </a:r>
            <a:r>
              <a:rPr lang="en-US" sz="2400" dirty="0" smtClean="0"/>
              <a:t>?</a:t>
            </a:r>
          </a:p>
          <a:p>
            <a:pPr marL="914400" lvl="1" indent="-4572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/>
              <a:t>Full-band parametric analysis or spectral cubes?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Mosaic: PB correction vs. </a:t>
            </a:r>
            <a:r>
              <a:rPr lang="en-US" sz="2800" dirty="0" err="1" smtClean="0"/>
              <a:t>freq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Polarization: all of the above (PB ‘pol lobes’)!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Self-calibration vs. </a:t>
            </a:r>
            <a:r>
              <a:rPr lang="en-US" sz="2800" dirty="0" err="1" smtClean="0"/>
              <a:t>freq</a:t>
            </a:r>
            <a:r>
              <a:rPr lang="en-US" sz="2800" dirty="0" smtClean="0"/>
              <a:t>/time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Big Data: tens of Tb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/>
              <a:t>Big Images: 20k x 20k pixels (~ </a:t>
            </a:r>
            <a:r>
              <a:rPr lang="en-US" sz="2800" dirty="0" err="1" smtClean="0"/>
              <a:t>Gpixel</a:t>
            </a:r>
            <a:r>
              <a:rPr lang="en-US" sz="2800" dirty="0" smtClean="0"/>
              <a:t>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1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Box 5"/>
          <p:cNvSpPr txBox="1">
            <a:spLocks noChangeArrowheads="1"/>
          </p:cNvSpPr>
          <p:nvPr/>
        </p:nvSpPr>
        <p:spPr bwMode="auto">
          <a:xfrm>
            <a:off x="152400" y="85725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 dirty="0"/>
              <a:t>A molecular deep field: </a:t>
            </a:r>
            <a:r>
              <a:rPr lang="en-US" sz="2800" b="0" dirty="0" smtClean="0"/>
              <a:t>Dense gas history of Universe </a:t>
            </a:r>
            <a:r>
              <a:rPr lang="en-US" sz="2800" b="0" dirty="0" err="1" smtClean="0"/>
              <a:t>PdBI</a:t>
            </a:r>
            <a:r>
              <a:rPr lang="en-US" sz="2800" b="0" dirty="0" smtClean="0"/>
              <a:t> </a:t>
            </a:r>
            <a:r>
              <a:rPr lang="en-US" sz="2800" b="0" dirty="0"/>
              <a:t>HDF pilot blind search</a:t>
            </a:r>
          </a:p>
        </p:txBody>
      </p:sp>
      <p:pic>
        <p:nvPicPr>
          <p:cNvPr id="116738" name="Picture 6" descr="Screen shot 2012-01-19 at 4.1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3663"/>
            <a:ext cx="5257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7"/>
          <p:cNvSpPr txBox="1">
            <a:spLocks noChangeArrowheads="1"/>
          </p:cNvSpPr>
          <p:nvPr/>
        </p:nvSpPr>
        <p:spPr bwMode="auto">
          <a:xfrm>
            <a:off x="5334000" y="694788"/>
            <a:ext cx="3886200" cy="2940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b="0" dirty="0"/>
              <a:t>Spectral scan</a:t>
            </a:r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 dirty="0"/>
              <a:t> 80 to 115GHz  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sz="2000" b="0" dirty="0"/>
              <a:t> 10 </a:t>
            </a:r>
            <a:r>
              <a:rPr lang="en-US" sz="2000" b="0" dirty="0" err="1"/>
              <a:t>Freq</a:t>
            </a:r>
            <a:r>
              <a:rPr lang="en-US" sz="2000" b="0" dirty="0"/>
              <a:t> settings, 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sz="2000" b="0" dirty="0"/>
              <a:t> 56 </a:t>
            </a:r>
            <a:r>
              <a:rPr lang="en-US" sz="2000" b="0" dirty="0" err="1"/>
              <a:t>hrs</a:t>
            </a:r>
            <a:r>
              <a:rPr lang="en-US" sz="2000" b="0" dirty="0"/>
              <a:t> total</a:t>
            </a:r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 dirty="0"/>
              <a:t> Spatial res ~ 3</a:t>
            </a:r>
            <a:r>
              <a:rPr lang="ja-JP" altLang="en-US" b="0" dirty="0"/>
              <a:t>”</a:t>
            </a:r>
            <a:endParaRPr lang="en-US" altLang="ja-JP" b="0" dirty="0"/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rms</a:t>
            </a:r>
            <a:r>
              <a:rPr lang="en-US" b="0" dirty="0"/>
              <a:t> ~ 0.3 to 0.5mJy (200 km/s channel) </a:t>
            </a:r>
          </a:p>
        </p:txBody>
      </p:sp>
      <p:cxnSp>
        <p:nvCxnSpPr>
          <p:cNvPr id="116740" name="Straight Connector 10"/>
          <p:cNvCxnSpPr>
            <a:cxnSpLocks noChangeShapeType="1"/>
          </p:cNvCxnSpPr>
          <p:nvPr/>
        </p:nvCxnSpPr>
        <p:spPr bwMode="auto">
          <a:xfrm rot="5400000">
            <a:off x="-1856581" y="3798082"/>
            <a:ext cx="432276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1" name="TextBox 11"/>
          <p:cNvSpPr txBox="1">
            <a:spLocks noChangeArrowheads="1"/>
          </p:cNvSpPr>
          <p:nvPr/>
        </p:nvSpPr>
        <p:spPr bwMode="auto">
          <a:xfrm>
            <a:off x="-152400" y="3521063"/>
            <a:ext cx="60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ja-JP" altLang="en-US"/>
              <a:t>’</a:t>
            </a:r>
            <a:endParaRPr lang="en-US"/>
          </a:p>
        </p:txBody>
      </p:sp>
      <p:sp>
        <p:nvSpPr>
          <p:cNvPr id="116742" name="TextBox 6"/>
          <p:cNvSpPr txBox="1">
            <a:spLocks noChangeArrowheads="1"/>
          </p:cNvSpPr>
          <p:nvPr/>
        </p:nvSpPr>
        <p:spPr bwMode="auto">
          <a:xfrm>
            <a:off x="1494364" y="3454388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6743" name="TextBox 7"/>
          <p:cNvSpPr txBox="1">
            <a:spLocks noChangeArrowheads="1"/>
          </p:cNvSpPr>
          <p:nvPr/>
        </p:nvSpPr>
        <p:spPr bwMode="auto">
          <a:xfrm>
            <a:off x="990600" y="3181338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0000"/>
                </a:solidFill>
              </a:rPr>
              <a:t>HDF850.1</a:t>
            </a:r>
          </a:p>
        </p:txBody>
      </p:sp>
      <p:pic>
        <p:nvPicPr>
          <p:cNvPr id="2" name="Picture 1" descr="Screen Shot 2013-07-18 at 10.3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7" y="3672588"/>
            <a:ext cx="3218301" cy="3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75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Box 5"/>
          <p:cNvSpPr txBox="1">
            <a:spLocks noChangeArrowheads="1"/>
          </p:cNvSpPr>
          <p:nvPr/>
        </p:nvSpPr>
        <p:spPr bwMode="auto">
          <a:xfrm>
            <a:off x="152400" y="85725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/>
              <a:t>A molecular deep field: what do we expect? </a:t>
            </a:r>
          </a:p>
        </p:txBody>
      </p:sp>
      <p:sp>
        <p:nvSpPr>
          <p:cNvPr id="117762" name="TextBox 7"/>
          <p:cNvSpPr txBox="1">
            <a:spLocks noChangeArrowheads="1"/>
          </p:cNvSpPr>
          <p:nvPr/>
        </p:nvSpPr>
        <p:spPr bwMode="auto">
          <a:xfrm>
            <a:off x="1219200" y="2362200"/>
            <a:ext cx="69342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dirty="0"/>
          </a:p>
          <a:p>
            <a:pPr algn="l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b="0" dirty="0"/>
              <a:t> </a:t>
            </a:r>
            <a:r>
              <a:rPr lang="en-US" b="0" dirty="0" err="1"/>
              <a:t>M</a:t>
            </a:r>
            <a:r>
              <a:rPr lang="en-US" b="0" baseline="-25000" dirty="0" err="1"/>
              <a:t>gas</a:t>
            </a:r>
            <a:r>
              <a:rPr lang="en-US" b="0" dirty="0"/>
              <a:t> ~ 5 10</a:t>
            </a:r>
            <a:r>
              <a:rPr lang="en-US" b="0" baseline="30000" dirty="0"/>
              <a:t>10</a:t>
            </a:r>
            <a:r>
              <a:rPr lang="en-US" b="0" dirty="0"/>
              <a:t> (α/3.8) M</a:t>
            </a:r>
            <a:r>
              <a:rPr lang="en-US" b="0" baseline="-25000" dirty="0"/>
              <a:t>o    </a:t>
            </a:r>
            <a:r>
              <a:rPr lang="en-US" b="0" dirty="0"/>
              <a:t>[~ independent of z ~ </a:t>
            </a:r>
            <a:r>
              <a:rPr lang="en-US" b="0" dirty="0" err="1"/>
              <a:t>submm</a:t>
            </a:r>
            <a:r>
              <a:rPr lang="en-US" b="0" dirty="0"/>
              <a:t> inverse-K correction] </a:t>
            </a:r>
            <a:endParaRPr lang="en-US" b="0" baseline="-25000" dirty="0"/>
          </a:p>
          <a:p>
            <a:pPr algn="l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b="0" dirty="0"/>
              <a:t> Predicted number detections (</a:t>
            </a:r>
            <a:r>
              <a:rPr lang="en-US" b="0" dirty="0" err="1"/>
              <a:t>sBzK</a:t>
            </a:r>
            <a:r>
              <a:rPr lang="en-US" b="0" dirty="0"/>
              <a:t>, BX/BM) </a:t>
            </a:r>
          </a:p>
          <a:p>
            <a:pPr lvl="1" algn="l" eaLnBrk="1" hangingPunct="1">
              <a:spcAft>
                <a:spcPts val="1800"/>
              </a:spcAft>
            </a:pPr>
            <a:r>
              <a:rPr lang="en-US" b="0" dirty="0"/>
              <a:t>N ~ </a:t>
            </a:r>
            <a:r>
              <a:rPr lang="en-US" b="0" dirty="0" smtClean="0"/>
              <a:t>2  </a:t>
            </a:r>
            <a:r>
              <a:rPr lang="en-US" b="0" dirty="0"/>
              <a:t>z=1 to 1.9  (2-1)</a:t>
            </a:r>
          </a:p>
          <a:p>
            <a:pPr lvl="1" algn="l" eaLnBrk="1" hangingPunct="1">
              <a:spcAft>
                <a:spcPts val="1800"/>
              </a:spcAft>
            </a:pPr>
            <a:r>
              <a:rPr lang="en-US" b="0" dirty="0"/>
              <a:t>N ~ 4  z=2 to 4  (3-2,4-3) </a:t>
            </a:r>
          </a:p>
          <a:p>
            <a:pPr lvl="1" algn="l" eaLnBrk="1" hangingPunct="1">
              <a:spcAft>
                <a:spcPts val="1800"/>
              </a:spcAft>
            </a:pPr>
            <a:r>
              <a:rPr lang="en-US" b="0" dirty="0"/>
              <a:t>N ~ 3  z=4 to 6 (4-3,5-4,6-5)</a:t>
            </a:r>
          </a:p>
        </p:txBody>
      </p:sp>
      <p:pic>
        <p:nvPicPr>
          <p:cNvPr id="117763" name="Picture 8" descr="Screen shot 2012-01-20 at 9.32.08 AM.png"/>
          <p:cNvPicPr>
            <a:picLocks noChangeAspect="1"/>
          </p:cNvPicPr>
          <p:nvPr/>
        </p:nvPicPr>
        <p:blipFill>
          <a:blip r:embed="rId2">
            <a:lum bright="-38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Box 12"/>
          <p:cNvSpPr txBox="1">
            <a:spLocks noChangeArrowheads="1"/>
          </p:cNvSpPr>
          <p:nvPr/>
        </p:nvSpPr>
        <p:spPr bwMode="auto">
          <a:xfrm>
            <a:off x="6248400" y="22098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/>
              <a:t>*Assumes constant α, T</a:t>
            </a:r>
            <a:r>
              <a:rPr lang="en-US" sz="2000" b="0" baseline="-25000"/>
              <a:t>B</a:t>
            </a:r>
          </a:p>
        </p:txBody>
      </p:sp>
      <p:sp>
        <p:nvSpPr>
          <p:cNvPr id="117765" name="TextBox 5"/>
          <p:cNvSpPr txBox="1">
            <a:spLocks noChangeArrowheads="1"/>
          </p:cNvSpPr>
          <p:nvPr/>
        </p:nvSpPr>
        <p:spPr bwMode="auto">
          <a:xfrm>
            <a:off x="1981200" y="17526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*</a:t>
            </a:r>
          </a:p>
        </p:txBody>
      </p:sp>
      <p:sp>
        <p:nvSpPr>
          <p:cNvPr id="117766" name="TextBox 6"/>
          <p:cNvSpPr txBox="1">
            <a:spLocks noChangeArrowheads="1"/>
          </p:cNvSpPr>
          <p:nvPr/>
        </p:nvSpPr>
        <p:spPr bwMode="auto">
          <a:xfrm>
            <a:off x="76200" y="1308100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76011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 smtClean="0"/>
              <a:t>Why radio?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350000" y="1600200"/>
            <a:ext cx="238218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Advantage            </a:t>
            </a:r>
            <a:r>
              <a:rPr lang="en-US" dirty="0" smtClean="0"/>
              <a:t>Dust-unbiased star formation tracer at high angular resolution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                </a:t>
            </a:r>
            <a:r>
              <a:rPr lang="en-US" dirty="0" smtClean="0"/>
              <a:t>Star forming &amp; AGN galaxy populations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For evolutionary studies needed </a:t>
            </a:r>
          </a:p>
          <a:p>
            <a:pPr indent="-252000">
              <a:buAutoNum type="romanUcParenR"/>
            </a:pPr>
            <a:r>
              <a:rPr lang="en-US" dirty="0" smtClean="0"/>
              <a:t>deep radio observations of a large sky area </a:t>
            </a:r>
          </a:p>
          <a:p>
            <a:pPr indent="-252000">
              <a:buAutoNum type="romanUcParenR"/>
            </a:pPr>
            <a:r>
              <a:rPr lang="en-US" dirty="0"/>
              <a:t>m</a:t>
            </a:r>
            <a:r>
              <a:rPr lang="en-US" dirty="0" smtClean="0"/>
              <a:t>ulti-</a:t>
            </a:r>
            <a:r>
              <a:rPr lang="en-US" dirty="0" err="1" smtClean="0"/>
              <a:t>λ</a:t>
            </a:r>
            <a:r>
              <a:rPr lang="en-US" dirty="0" smtClean="0"/>
              <a:t> coverage &amp;</a:t>
            </a:r>
          </a:p>
          <a:p>
            <a:pPr indent="-252000">
              <a:buAutoNum type="romanUcParenR"/>
            </a:pPr>
            <a:r>
              <a:rPr lang="en-US" dirty="0" smtClean="0"/>
              <a:t>an efficient SF/AGN identifier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1031"/>
            <a:ext cx="6350000" cy="407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 descr="Screen shot 2012-01-19 at 3.5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0"/>
            <a:ext cx="2460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6" name="Picture 2" descr="Screen shot 2012-01-19 at 3.5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628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4" descr="Screen shot 2012-01-19 at 3.59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209800"/>
            <a:ext cx="2527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5" descr="Screen shot 2012-01-19 at 4.00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362200"/>
            <a:ext cx="232251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6" descr="Screen shot 2012-01-19 at 4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81250"/>
            <a:ext cx="24479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8" descr="Screen shot 2012-01-19 at 4.00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525963"/>
            <a:ext cx="259715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9" descr="Screen shot 2012-01-19 at 4.01.2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611688"/>
            <a:ext cx="21526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10" descr="Screen shot 2012-01-19 at 4.01.3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495800"/>
            <a:ext cx="2654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TextBox 11"/>
          <p:cNvSpPr txBox="1">
            <a:spLocks noChangeArrowheads="1"/>
          </p:cNvSpPr>
          <p:nvPr/>
        </p:nvSpPr>
        <p:spPr bwMode="auto">
          <a:xfrm>
            <a:off x="76200" y="76200"/>
            <a:ext cx="4351338" cy="2216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b="0" dirty="0"/>
              <a:t>Blind CO </a:t>
            </a:r>
            <a:r>
              <a:rPr lang="en-US" b="0" dirty="0" smtClean="0"/>
              <a:t>searches </a:t>
            </a:r>
            <a:endParaRPr lang="en-US" b="0" dirty="0"/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b="0" dirty="0"/>
              <a:t> </a:t>
            </a:r>
            <a:r>
              <a:rPr lang="en-US" b="0" dirty="0" err="1"/>
              <a:t>MultiNEST</a:t>
            </a:r>
            <a:r>
              <a:rPr lang="en-US" b="0" dirty="0"/>
              <a:t>: </a:t>
            </a:r>
            <a:r>
              <a:rPr lang="en-US" sz="2000" b="0" dirty="0" err="1"/>
              <a:t>Baysian</a:t>
            </a:r>
            <a:r>
              <a:rPr lang="en-US" sz="2000" b="0" dirty="0"/>
              <a:t> UV and image plane with multiple spatial/spectral models (</a:t>
            </a:r>
            <a:r>
              <a:rPr lang="en-US" sz="2000" b="0" dirty="0" err="1"/>
              <a:t>Lentati</a:t>
            </a:r>
            <a:r>
              <a:rPr lang="en-US" sz="2000" b="0" dirty="0"/>
              <a:t>)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sz="2000" b="0" dirty="0"/>
              <a:t> Standard sigma-clip search (SERCH AIPS)  </a:t>
            </a:r>
          </a:p>
        </p:txBody>
      </p:sp>
      <p:pic>
        <p:nvPicPr>
          <p:cNvPr id="118794" name="Picture 7" descr="Screen shot 2012-01-19 at 4.00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0"/>
            <a:ext cx="22034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" descr="Screen shot 2012-01-19 at 3.59.3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311400"/>
            <a:ext cx="23733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6" name="TextBox 12"/>
          <p:cNvSpPr txBox="1">
            <a:spLocks noChangeArrowheads="1"/>
          </p:cNvSpPr>
          <p:nvPr/>
        </p:nvSpPr>
        <p:spPr bwMode="auto">
          <a:xfrm>
            <a:off x="7239000" y="3619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FFFFFF"/>
                </a:solidFill>
              </a:rPr>
              <a:t>z=1.78</a:t>
            </a:r>
          </a:p>
        </p:txBody>
      </p:sp>
      <p:sp>
        <p:nvSpPr>
          <p:cNvPr id="118797" name="TextBox 13"/>
          <p:cNvSpPr txBox="1">
            <a:spLocks noChangeArrowheads="1"/>
          </p:cNvSpPr>
          <p:nvPr/>
        </p:nvSpPr>
        <p:spPr bwMode="auto">
          <a:xfrm>
            <a:off x="7315200" y="76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bg1"/>
                </a:solidFill>
              </a:rPr>
              <a:t>sBzK</a:t>
            </a:r>
          </a:p>
        </p:txBody>
      </p:sp>
      <p:sp>
        <p:nvSpPr>
          <p:cNvPr id="118798" name="TextBox 14"/>
          <p:cNvSpPr txBox="1">
            <a:spLocks noChangeArrowheads="1"/>
          </p:cNvSpPr>
          <p:nvPr/>
        </p:nvSpPr>
        <p:spPr bwMode="auto">
          <a:xfrm>
            <a:off x="7239000" y="2286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FFFF"/>
                </a:solidFill>
              </a:rPr>
              <a:t>HDF850.1</a:t>
            </a:r>
          </a:p>
        </p:txBody>
      </p:sp>
    </p:spTree>
    <p:extLst>
      <p:ext uri="{BB962C8B-B14F-4D97-AF65-F5344CB8AC3E}">
        <p14:creationId xmlns:p14="http://schemas.microsoft.com/office/powerpoint/2010/main" val="403866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Screen shot 2012-01-19 at 4.1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33400"/>
            <a:ext cx="367506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7"/>
          <p:cNvSpPr txBox="1">
            <a:spLocks noChangeArrowheads="1"/>
          </p:cNvSpPr>
          <p:nvPr/>
        </p:nvSpPr>
        <p:spPr bwMode="auto">
          <a:xfrm>
            <a:off x="3810000" y="833438"/>
            <a:ext cx="4953000" cy="2354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 dirty="0" smtClean="0"/>
              <a:t>17 </a:t>
            </a:r>
            <a:r>
              <a:rPr lang="en-US" b="0" dirty="0"/>
              <a:t>candidate CO galaxies  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sz="2000" b="0" dirty="0"/>
              <a:t>HDF 850.1: z = 5.2 (finally!)</a:t>
            </a:r>
          </a:p>
          <a:p>
            <a:pPr lvl="1" algn="l" eaLnBrk="1" hangingPunct="1">
              <a:spcAft>
                <a:spcPts val="600"/>
              </a:spcAft>
              <a:buFont typeface="Wingdings" charset="0"/>
              <a:buChar char="Ø"/>
            </a:pPr>
            <a:r>
              <a:rPr lang="en-US" sz="2000" b="0" dirty="0"/>
              <a:t>‘Mark Dickinson’s favorite galaxy’: CSG  z = 1.78</a:t>
            </a:r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 dirty="0" smtClean="0"/>
              <a:t>Mostly: gas dominated disk galaxies at z ~ 1 to 3</a:t>
            </a:r>
            <a:endParaRPr lang="en-US" b="0" dirty="0"/>
          </a:p>
        </p:txBody>
      </p:sp>
      <p:cxnSp>
        <p:nvCxnSpPr>
          <p:cNvPr id="65540" name="Straight Connector 10"/>
          <p:cNvCxnSpPr>
            <a:cxnSpLocks noChangeShapeType="1"/>
          </p:cNvCxnSpPr>
          <p:nvPr/>
        </p:nvCxnSpPr>
        <p:spPr bwMode="auto">
          <a:xfrm>
            <a:off x="152400" y="685800"/>
            <a:ext cx="0" cy="287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1" name="TextBox 11"/>
          <p:cNvSpPr txBox="1">
            <a:spLocks noChangeArrowheads="1"/>
          </p:cNvSpPr>
          <p:nvPr/>
        </p:nvSpPr>
        <p:spPr bwMode="auto">
          <a:xfrm>
            <a:off x="76200" y="1828800"/>
            <a:ext cx="60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ja-JP" altLang="en-US"/>
              <a:t>’</a:t>
            </a:r>
            <a:endParaRPr lang="en-US"/>
          </a:p>
        </p:txBody>
      </p:sp>
      <p:pic>
        <p:nvPicPr>
          <p:cNvPr id="65542" name="Picture 1" descr="Screen shot 2012-01-20 at 10.20.20 AM.png"/>
          <p:cNvPicPr>
            <a:picLocks noChangeAspect="1"/>
          </p:cNvPicPr>
          <p:nvPr/>
        </p:nvPicPr>
        <p:blipFill>
          <a:blip r:embed="rId3">
            <a:lum bright="-28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33800"/>
            <a:ext cx="3327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3" name="Group 11"/>
          <p:cNvGrpSpPr>
            <a:grpSpLocks/>
          </p:cNvGrpSpPr>
          <p:nvPr/>
        </p:nvGrpSpPr>
        <p:grpSpPr bwMode="auto">
          <a:xfrm>
            <a:off x="3276600" y="3962400"/>
            <a:ext cx="2819400" cy="2590800"/>
            <a:chOff x="152400" y="842963"/>
            <a:chExt cx="4495800" cy="4262437"/>
          </a:xfrm>
        </p:grpSpPr>
        <p:pic>
          <p:nvPicPr>
            <p:cNvPr id="65548" name="Picture 7" descr="Screen shot 2012-01-20 at 10.40.56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2963"/>
              <a:ext cx="4495800" cy="426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9" name="TextBox 9"/>
            <p:cNvSpPr txBox="1">
              <a:spLocks noChangeArrowheads="1"/>
            </p:cNvSpPr>
            <p:nvPr/>
          </p:nvSpPr>
          <p:spPr bwMode="auto">
            <a:xfrm>
              <a:off x="2590801" y="1720524"/>
              <a:ext cx="1814382" cy="60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/>
                <a:t>z</a:t>
              </a:r>
              <a:r>
                <a:rPr lang="en-US" sz="1800" b="0" baseline="-25000"/>
                <a:t>ph</a:t>
              </a:r>
              <a:r>
                <a:rPr lang="en-US" sz="1800" b="0"/>
                <a:t> = 1.78</a:t>
              </a:r>
            </a:p>
          </p:txBody>
        </p:sp>
        <p:cxnSp>
          <p:nvCxnSpPr>
            <p:cNvPr id="65550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93181" y="2364582"/>
              <a:ext cx="376237" cy="2286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5544" name="Picture 4" descr="Screen shot 2012-01-20 at 10.40.4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810000"/>
            <a:ext cx="30337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45" name="Straight Arrow Connector 5"/>
          <p:cNvCxnSpPr>
            <a:cxnSpLocks noChangeShapeType="1"/>
          </p:cNvCxnSpPr>
          <p:nvPr/>
        </p:nvCxnSpPr>
        <p:spPr bwMode="auto">
          <a:xfrm>
            <a:off x="990600" y="2209800"/>
            <a:ext cx="609600" cy="1752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6" name="Straight Arrow Connector 25"/>
          <p:cNvCxnSpPr>
            <a:cxnSpLocks noChangeShapeType="1"/>
          </p:cNvCxnSpPr>
          <p:nvPr/>
        </p:nvCxnSpPr>
        <p:spPr bwMode="auto">
          <a:xfrm>
            <a:off x="2514600" y="2819400"/>
            <a:ext cx="1752600" cy="1524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7" name="TextBox 7"/>
          <p:cNvSpPr txBox="1">
            <a:spLocks noChangeArrowheads="1"/>
          </p:cNvSpPr>
          <p:nvPr/>
        </p:nvSpPr>
        <p:spPr bwMode="auto">
          <a:xfrm>
            <a:off x="634998" y="3697288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/>
              <a:t>850.1 z=5.1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52400" y="8572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 dirty="0"/>
              <a:t>A molecular deep field: </a:t>
            </a:r>
            <a:r>
              <a:rPr lang="en-US" sz="2800" b="0" dirty="0" err="1"/>
              <a:t>PdBI</a:t>
            </a:r>
            <a:r>
              <a:rPr lang="en-US" sz="2800" b="0" dirty="0"/>
              <a:t> HDF pilot blind search</a:t>
            </a:r>
          </a:p>
        </p:txBody>
      </p:sp>
    </p:spTree>
    <p:extLst>
      <p:ext uri="{BB962C8B-B14F-4D97-AF65-F5344CB8AC3E}">
        <p14:creationId xmlns:p14="http://schemas.microsoft.com/office/powerpoint/2010/main" val="126500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7-18 at 10.3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81" y="863599"/>
            <a:ext cx="5211019" cy="4148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0" y="1608667"/>
            <a:ext cx="36789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JVLA survey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300hrs, 1.5” res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30-38 GHz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7 </a:t>
            </a:r>
            <a:r>
              <a:rPr lang="en-US" sz="2400" dirty="0" err="1" smtClean="0"/>
              <a:t>pointings</a:t>
            </a:r>
            <a:r>
              <a:rPr lang="en-US" sz="2400" dirty="0" smtClean="0"/>
              <a:t> in Cosmos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49 </a:t>
            </a:r>
            <a:r>
              <a:rPr lang="en-US" sz="2400" dirty="0" err="1" smtClean="0"/>
              <a:t>pointings</a:t>
            </a:r>
            <a:r>
              <a:rPr lang="en-US" sz="2400" dirty="0" smtClean="0"/>
              <a:t> in GN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Get to M</a:t>
            </a:r>
            <a:r>
              <a:rPr lang="en-US" sz="2400" baseline="-25000" dirty="0" smtClean="0"/>
              <a:t>*</a:t>
            </a:r>
            <a:r>
              <a:rPr lang="en-US" sz="2400" dirty="0" smtClean="0"/>
              <a:t> (M(H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~ few e9 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Continuum ~ 1uJy </a:t>
            </a:r>
            <a:r>
              <a:rPr lang="en-US" sz="2400" dirty="0" err="1" smtClean="0"/>
              <a:t>rms</a:t>
            </a:r>
            <a:r>
              <a:rPr lang="en-US" sz="2400" dirty="0" smtClean="0"/>
              <a:t> = thermal emission?</a:t>
            </a:r>
          </a:p>
        </p:txBody>
      </p:sp>
    </p:spTree>
    <p:extLst>
      <p:ext uri="{BB962C8B-B14F-4D97-AF65-F5344CB8AC3E}">
        <p14:creationId xmlns:p14="http://schemas.microsoft.com/office/powerpoint/2010/main" val="1976402390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Screen Shot 2013-02-07 at 11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07-18 at 10.21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00" y="425448"/>
            <a:ext cx="4137363" cy="2971800"/>
          </a:xfrm>
          <a:prstGeom prst="rect">
            <a:avLst/>
          </a:prstGeom>
        </p:spPr>
      </p:pic>
      <p:pic>
        <p:nvPicPr>
          <p:cNvPr id="67586" name="Picture 2" descr="Screen Shot 2013-02-07 at 11.30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41600"/>
            <a:ext cx="23145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1066800" y="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Cool Gas History of the Universe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04800" y="4724400"/>
            <a:ext cx="8610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/>
              <a:t> SFHU[environment, luminosity, stellar mass] has been delineated in remarkable detail back to reionization</a:t>
            </a:r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/>
              <a:t> SF laws =&gt; SFHU is reflection of CGHU: study of galaxy evolution is shifting to CGHU (source vs sink)</a:t>
            </a:r>
          </a:p>
          <a:p>
            <a:pPr algn="l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b="0"/>
              <a:t> Epoch of galaxy assembly = epoch of gas dominated disks</a:t>
            </a:r>
          </a:p>
        </p:txBody>
      </p:sp>
      <p:sp>
        <p:nvSpPr>
          <p:cNvPr id="67589" name="TextBox 12"/>
          <p:cNvSpPr txBox="1">
            <a:spLocks noChangeArrowheads="1"/>
          </p:cNvSpPr>
          <p:nvPr/>
        </p:nvSpPr>
        <p:spPr bwMode="auto">
          <a:xfrm>
            <a:off x="4038600" y="2819400"/>
            <a:ext cx="977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rgbClr val="0000FF"/>
                </a:solidFill>
              </a:rPr>
              <a:t>SF Law</a:t>
            </a:r>
          </a:p>
        </p:txBody>
      </p:sp>
      <p:cxnSp>
        <p:nvCxnSpPr>
          <p:cNvPr id="67590" name="Straight Arrow Connector 4"/>
          <p:cNvCxnSpPr>
            <a:cxnSpLocks noChangeShapeType="1"/>
          </p:cNvCxnSpPr>
          <p:nvPr/>
        </p:nvCxnSpPr>
        <p:spPr bwMode="auto">
          <a:xfrm flipH="1">
            <a:off x="4953000" y="2286000"/>
            <a:ext cx="1079500" cy="60960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1" name="Straight Arrow Connector 12"/>
          <p:cNvCxnSpPr>
            <a:cxnSpLocks noChangeShapeType="1"/>
          </p:cNvCxnSpPr>
          <p:nvPr/>
        </p:nvCxnSpPr>
        <p:spPr bwMode="auto">
          <a:xfrm flipH="1" flipV="1">
            <a:off x="2971800" y="2228850"/>
            <a:ext cx="1231900" cy="666750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269063" y="3429000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 ~ SFR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04442" y="4262735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CO</a:t>
            </a:r>
            <a:r>
              <a:rPr lang="en-US" sz="2400" dirty="0" smtClean="0"/>
              <a:t> ~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gas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191033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F:\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30" y="1113548"/>
            <a:ext cx="4911350" cy="560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as star formation tracer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IR-radio correlation: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74707" y="4741337"/>
            <a:ext cx="1889498" cy="1060543"/>
            <a:chOff x="990600" y="1607094"/>
            <a:chExt cx="8246475" cy="4628606"/>
          </a:xfrm>
        </p:grpSpPr>
        <p:grpSp>
          <p:nvGrpSpPr>
            <p:cNvPr id="11" name="Group 20"/>
            <p:cNvGrpSpPr/>
            <p:nvPr/>
          </p:nvGrpSpPr>
          <p:grpSpPr>
            <a:xfrm>
              <a:off x="990600" y="1607094"/>
              <a:ext cx="5041818" cy="4611241"/>
              <a:chOff x="1284340" y="1389944"/>
              <a:chExt cx="5041818" cy="461124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rcRect l="17143" t="9426" r="11893" b="14624"/>
              <a:stretch>
                <a:fillRect/>
              </a:stretch>
            </p:blipFill>
            <p:spPr>
              <a:xfrm>
                <a:off x="1284340" y="1611650"/>
                <a:ext cx="3723947" cy="438953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15547" y="1389944"/>
                <a:ext cx="3410611" cy="120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40BEFD"/>
                    </a:solidFill>
                    <a:latin typeface="Trebuchet MS"/>
                    <a:cs typeface="Trebuchet MS"/>
                  </a:rPr>
                  <a:t>radio</a:t>
                </a:r>
                <a:endParaRPr lang="en-US" sz="1200" dirty="0">
                  <a:solidFill>
                    <a:srgbClr val="40BEFD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2" name="Group 19"/>
            <p:cNvGrpSpPr/>
            <p:nvPr/>
          </p:nvGrpSpPr>
          <p:grpSpPr>
            <a:xfrm>
              <a:off x="5029200" y="1620340"/>
              <a:ext cx="4207875" cy="4615360"/>
              <a:chOff x="5791200" y="1856143"/>
              <a:chExt cx="4207875" cy="461536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5467350" y="2388453"/>
                <a:ext cx="4406900" cy="37592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04786" y="1856143"/>
                <a:ext cx="3694289" cy="120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DFD82"/>
                    </a:solidFill>
                    <a:latin typeface="Trebuchet MS"/>
                    <a:cs typeface="Trebuchet MS"/>
                  </a:rPr>
                  <a:t>infra-red</a:t>
                </a:r>
                <a:endParaRPr lang="en-US" sz="1200" dirty="0">
                  <a:solidFill>
                    <a:srgbClr val="FDFD82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167446" y="6273423"/>
            <a:ext cx="4774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rebuchet MS"/>
                <a:cs typeface="Trebuchet MS"/>
              </a:rPr>
              <a:t>Yun, Reddy, Condon (2001)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055" y="1856847"/>
            <a:ext cx="3438374" cy="184665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endParaRPr lang="en-US" sz="2200" dirty="0" smtClean="0">
              <a:latin typeface="Trebuchet MS"/>
              <a:cs typeface="Trebuchet MS"/>
            </a:endParaRPr>
          </a:p>
          <a:p>
            <a:r>
              <a:rPr lang="en-US" sz="2200" dirty="0" smtClean="0">
                <a:latin typeface="Trebuchet MS"/>
                <a:cs typeface="Trebuchet MS"/>
              </a:rPr>
              <a:t>             S[(F)IR]</a:t>
            </a:r>
          </a:p>
          <a:p>
            <a:r>
              <a:rPr lang="en-US" sz="2200" dirty="0" err="1" smtClean="0">
                <a:latin typeface="Trebuchet MS"/>
                <a:cs typeface="Trebuchet MS"/>
              </a:rPr>
              <a:t>q</a:t>
            </a:r>
            <a:r>
              <a:rPr lang="en-US" sz="2200" dirty="0" smtClean="0">
                <a:latin typeface="Trebuchet MS"/>
                <a:cs typeface="Trebuchet MS"/>
              </a:rPr>
              <a:t> = log  ----------- = const. </a:t>
            </a:r>
          </a:p>
          <a:p>
            <a:r>
              <a:rPr lang="en-US" sz="2200" dirty="0" smtClean="0">
                <a:latin typeface="Trebuchet MS"/>
                <a:cs typeface="Trebuchet MS"/>
              </a:rPr>
              <a:t>            S[20cm]</a:t>
            </a:r>
          </a:p>
          <a:p>
            <a:endParaRPr lang="en-US" sz="2600" dirty="0" smtClean="0">
              <a:ln w="38100" cap="flat" cmpd="sng" algn="ctr">
                <a:solidFill>
                  <a:srgbClr val="8D9AB3"/>
                </a:solidFill>
                <a:prstDash val="solid"/>
                <a:round/>
                <a:headEnd type="none" w="med" len="med"/>
                <a:tailEnd type="none" w="med" len="med"/>
              </a:ln>
              <a:latin typeface="Trebuchet MS"/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046" y="3599574"/>
            <a:ext cx="3995512" cy="144655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è"/>
            </a:pPr>
            <a:r>
              <a:rPr lang="en-US" sz="2200" dirty="0" smtClean="0">
                <a:latin typeface="Trebuchet MS"/>
                <a:cs typeface="Trebuchet MS"/>
                <a:sym typeface="Wingdings"/>
              </a:rPr>
              <a:t> ‘tightest correlation in  </a:t>
            </a:r>
            <a:r>
              <a:rPr lang="en-US" sz="2200" dirty="0" err="1" smtClean="0">
                <a:latin typeface="Trebuchet MS"/>
                <a:cs typeface="Trebuchet MS"/>
                <a:sym typeface="Wingdings"/>
              </a:rPr>
              <a:t>Egal</a:t>
            </a:r>
            <a:r>
              <a:rPr lang="en-US" sz="2200" dirty="0" smtClean="0">
                <a:latin typeface="Trebuchet MS"/>
                <a:cs typeface="Trebuchet MS"/>
                <a:sym typeface="Wingdings"/>
              </a:rPr>
              <a:t> astronomy’: radio continuum traces (high-mass)</a:t>
            </a:r>
            <a:r>
              <a:rPr lang="en-US" sz="2200" dirty="0">
                <a:latin typeface="Trebuchet MS"/>
                <a:cs typeface="Trebuchet MS"/>
                <a:sym typeface="Wingdings"/>
              </a:rPr>
              <a:t> </a:t>
            </a:r>
            <a:r>
              <a:rPr lang="en-US" sz="2200" dirty="0" smtClean="0">
                <a:latin typeface="Trebuchet MS"/>
                <a:cs typeface="Trebuchet MS"/>
                <a:sym typeface="Wingdings"/>
              </a:rPr>
              <a:t>star formation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COSMOS survey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PI: </a:t>
            </a:r>
            <a:r>
              <a:rPr lang="en-US" sz="2000" dirty="0" err="1" smtClean="0">
                <a:solidFill>
                  <a:schemeClr val="tx1"/>
                </a:solidFill>
              </a:rPr>
              <a:t>Scoville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</a:rPr>
              <a:t>sq.deg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X-</a:t>
            </a:r>
            <a:r>
              <a:rPr lang="en-US" sz="2000" dirty="0" err="1" smtClean="0">
                <a:solidFill>
                  <a:schemeClr val="tx1"/>
                </a:solidFill>
              </a:rPr>
              <a:t>ray</a:t>
            </a:r>
            <a:r>
              <a:rPr lang="en-US" sz="1400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>
                <a:solidFill>
                  <a:schemeClr val="tx1"/>
                </a:solidFill>
              </a:rPr>
              <a:t>radio</a:t>
            </a:r>
            <a:r>
              <a:rPr lang="en-US" sz="2000" dirty="0" smtClean="0">
                <a:solidFill>
                  <a:schemeClr val="tx1"/>
                </a:solidFill>
              </a:rPr>
              <a:t> imaging (&gt;30 bands)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&gt;25,000 spectra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606" t="841" r="5315" b="841"/>
          <a:stretch>
            <a:fillRect/>
          </a:stretch>
        </p:blipFill>
        <p:spPr bwMode="auto">
          <a:xfrm>
            <a:off x="2362200" y="1718078"/>
            <a:ext cx="6422883" cy="442971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94734"/>
            <a:ext cx="834813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J-VLA-COSMOS  </a:t>
            </a:r>
            <a:r>
              <a:rPr lang="en-US" dirty="0" err="1" smtClean="0"/>
              <a:t>Smolcic</a:t>
            </a:r>
            <a:r>
              <a:rPr lang="en-US" dirty="0" smtClean="0"/>
              <a:t>, </a:t>
            </a:r>
            <a:r>
              <a:rPr lang="en-US" dirty="0" err="1" smtClean="0"/>
              <a:t>Schinnerer</a:t>
            </a:r>
            <a:r>
              <a:rPr lang="en-US" dirty="0" smtClean="0"/>
              <a:t>++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t="825" r="1654" b="825"/>
          <a:stretch>
            <a:fillRect/>
          </a:stretch>
        </p:blipFill>
        <p:spPr bwMode="auto">
          <a:xfrm>
            <a:off x="4186042" y="1594052"/>
            <a:ext cx="4554937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Placeholder 11"/>
          <p:cNvSpPr txBox="1">
            <a:spLocks/>
          </p:cNvSpPr>
          <p:nvPr/>
        </p:nvSpPr>
        <p:spPr>
          <a:xfrm>
            <a:off x="609601" y="1632615"/>
            <a:ext cx="3504913" cy="4506433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 dirty="0" smtClean="0"/>
              <a:t>Core team: </a:t>
            </a:r>
            <a:r>
              <a:rPr lang="en-GB" sz="1500" dirty="0" err="1" smtClean="0"/>
              <a:t>Schinnerer</a:t>
            </a:r>
            <a:r>
              <a:rPr lang="en-GB" sz="1500" dirty="0" smtClean="0"/>
              <a:t>, </a:t>
            </a:r>
            <a:r>
              <a:rPr lang="en-GB" sz="1500" dirty="0" err="1" smtClean="0"/>
              <a:t>Smolčić</a:t>
            </a:r>
            <a:r>
              <a:rPr lang="en-GB" sz="1500" dirty="0" smtClean="0"/>
              <a:t>, </a:t>
            </a:r>
            <a:r>
              <a:rPr lang="en-GB" sz="1500" dirty="0" err="1" smtClean="0"/>
              <a:t>Carilli</a:t>
            </a:r>
            <a:r>
              <a:rPr lang="en-GB" sz="1500" dirty="0" smtClean="0"/>
              <a:t>, </a:t>
            </a:r>
            <a:r>
              <a:rPr lang="en-GB" sz="1500" dirty="0" err="1" smtClean="0"/>
              <a:t>Sargent</a:t>
            </a:r>
            <a:r>
              <a:rPr lang="en-GB" sz="1500" dirty="0" smtClean="0"/>
              <a:t>, </a:t>
            </a:r>
            <a:r>
              <a:rPr lang="en-GB" sz="1500" dirty="0" err="1" smtClean="0"/>
              <a:t>Karim</a:t>
            </a:r>
            <a:r>
              <a:rPr lang="en-GB" sz="1500" dirty="0" smtClean="0"/>
              <a:t>, </a:t>
            </a:r>
            <a:r>
              <a:rPr lang="en-GB" sz="1500" dirty="0" err="1" smtClean="0"/>
              <a:t>Bondi</a:t>
            </a:r>
            <a:r>
              <a:rPr lang="en-GB" sz="1500" dirty="0" smtClean="0"/>
              <a:t>, </a:t>
            </a:r>
            <a:r>
              <a:rPr lang="en-GB" sz="1500" dirty="0" err="1" smtClean="0"/>
              <a:t>Ciliegi</a:t>
            </a:r>
            <a:r>
              <a:rPr lang="en-GB" sz="1500" dirty="0" smtClean="0"/>
              <a:t>, </a:t>
            </a:r>
            <a:r>
              <a:rPr lang="en-GB" sz="1500" dirty="0" err="1" smtClean="0"/>
              <a:t>Scoville</a:t>
            </a:r>
            <a:r>
              <a:rPr lang="en-GB" sz="1500" dirty="0" smtClean="0"/>
              <a:t>, </a:t>
            </a:r>
            <a:r>
              <a:rPr lang="en-GB" sz="1500" dirty="0" err="1" smtClean="0"/>
              <a:t>Bertoldi</a:t>
            </a:r>
            <a:r>
              <a:rPr lang="en-GB" sz="1500" dirty="0" smtClean="0"/>
              <a:t>, Blain, </a:t>
            </a:r>
            <a:r>
              <a:rPr lang="en-GB" sz="1500" dirty="0" err="1" smtClean="0"/>
              <a:t>Impey</a:t>
            </a:r>
            <a:r>
              <a:rPr lang="en-GB" sz="1500" dirty="0" smtClean="0"/>
              <a:t>, </a:t>
            </a:r>
            <a:r>
              <a:rPr lang="en-GB" sz="1500" dirty="0" err="1" smtClean="0"/>
              <a:t>Jahnke</a:t>
            </a:r>
            <a:r>
              <a:rPr lang="en-GB" sz="1500" dirty="0" smtClean="0"/>
              <a:t>, </a:t>
            </a:r>
            <a:r>
              <a:rPr lang="en-GB" sz="1500" dirty="0" err="1" smtClean="0"/>
              <a:t>Koekemoer</a:t>
            </a:r>
            <a:r>
              <a:rPr lang="en-GB" sz="1500" dirty="0" smtClean="0"/>
              <a:t>,, Le </a:t>
            </a:r>
            <a:r>
              <a:rPr lang="en-GB" sz="1500" dirty="0" err="1" smtClean="0"/>
              <a:t>Fevre</a:t>
            </a:r>
            <a:r>
              <a:rPr lang="en-GB" sz="1500" dirty="0" smtClean="0"/>
              <a:t>, </a:t>
            </a:r>
            <a:r>
              <a:rPr lang="en-GB" sz="1500" dirty="0" err="1" smtClean="0"/>
              <a:t>Urry</a:t>
            </a:r>
            <a:r>
              <a:rPr lang="en-GB" sz="1500" dirty="0" smtClean="0"/>
              <a:t>, </a:t>
            </a:r>
            <a:r>
              <a:rPr lang="en-GB" sz="1500" dirty="0" err="1" smtClean="0"/>
              <a:t>Martínez</a:t>
            </a:r>
            <a:r>
              <a:rPr lang="en-GB" sz="1500" dirty="0" smtClean="0"/>
              <a:t> </a:t>
            </a:r>
            <a:r>
              <a:rPr lang="en-GB" sz="1500" dirty="0" err="1" smtClean="0"/>
              <a:t>Sansigre</a:t>
            </a:r>
            <a:r>
              <a:rPr lang="en-GB" sz="1500" dirty="0" smtClean="0"/>
              <a:t>, Wang, </a:t>
            </a:r>
            <a:r>
              <a:rPr lang="en-GB" sz="1500" dirty="0" err="1" smtClean="0"/>
              <a:t>Datta</a:t>
            </a:r>
            <a:r>
              <a:rPr lang="en-GB" sz="1500" dirty="0" smtClean="0"/>
              <a:t>, </a:t>
            </a:r>
            <a:r>
              <a:rPr lang="en-GB" sz="1500" dirty="0" err="1" smtClean="0"/>
              <a:t>Riechers</a:t>
            </a:r>
            <a:endParaRPr lang="en-GB" sz="1500" dirty="0" smtClean="0"/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 dirty="0" smtClean="0"/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 dirty="0" smtClean="0"/>
              <a:t>1.4 GHz Large (275hr) + Deep (62hr)</a:t>
            </a:r>
            <a:r>
              <a:rPr lang="en-GB" sz="1500" dirty="0" smtClean="0"/>
              <a:t>: </a:t>
            </a:r>
            <a:r>
              <a:rPr lang="en-GB" sz="1500" dirty="0" err="1" smtClean="0"/>
              <a:t>Schinnerer</a:t>
            </a:r>
            <a:r>
              <a:rPr lang="en-GB" sz="1500" dirty="0" smtClean="0"/>
              <a:t> et al. (2004, 2007,2010), </a:t>
            </a:r>
            <a:r>
              <a:rPr lang="en-GB" sz="1500" dirty="0" err="1" smtClean="0"/>
              <a:t>Smolčić</a:t>
            </a:r>
            <a:r>
              <a:rPr lang="en-GB" sz="1500" dirty="0" smtClean="0"/>
              <a:t> (PhD thesis)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/>
              <a:t>    ~ 2,900 sources (S/N≥5)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/>
              <a:t>    ~ 2 □</a:t>
            </a:r>
            <a:r>
              <a:rPr lang="en-GB" sz="1500" baseline="33000" dirty="0" smtClean="0"/>
              <a:t>O</a:t>
            </a:r>
            <a:r>
              <a:rPr lang="en-GB" sz="1500" dirty="0" smtClean="0"/>
              <a:t>; </a:t>
            </a:r>
            <a:r>
              <a:rPr lang="en-GB" sz="1500" dirty="0" err="1" smtClean="0"/>
              <a:t>rms</a:t>
            </a:r>
            <a:r>
              <a:rPr lang="en-GB" sz="1500" dirty="0" smtClean="0"/>
              <a:t> ~ 10 </a:t>
            </a:r>
            <a:r>
              <a:rPr lang="en-GB" sz="1500" dirty="0" err="1" smtClean="0"/>
              <a:t>Jy</a:t>
            </a:r>
            <a:r>
              <a:rPr lang="en-GB" sz="1500" dirty="0" smtClean="0"/>
              <a:t>/beam, 1.5” res.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/>
              <a:t>  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 dirty="0" smtClean="0"/>
              <a:t>324 MHz project (24hr)</a:t>
            </a:r>
            <a:r>
              <a:rPr lang="en-GB" sz="1500" dirty="0" smtClean="0"/>
              <a:t>:                    </a:t>
            </a:r>
            <a:r>
              <a:rPr lang="en-GB" sz="1500" dirty="0" err="1" smtClean="0"/>
              <a:t>Smolčić</a:t>
            </a:r>
            <a:r>
              <a:rPr lang="en-GB" sz="1500" dirty="0" smtClean="0"/>
              <a:t> et al. (in prep)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/>
              <a:t>    ~ 2 □</a:t>
            </a:r>
            <a:r>
              <a:rPr lang="en-GB" sz="1500" baseline="33000" dirty="0" smtClean="0"/>
              <a:t>O</a:t>
            </a:r>
            <a:r>
              <a:rPr lang="en-GB" sz="1500" dirty="0" smtClean="0"/>
              <a:t>;  </a:t>
            </a:r>
            <a:r>
              <a:rPr lang="en-GB" sz="1500" dirty="0" err="1" smtClean="0"/>
              <a:t>rms</a:t>
            </a:r>
            <a:r>
              <a:rPr lang="en-GB" sz="1500" dirty="0" smtClean="0"/>
              <a:t> ~ 0.5 </a:t>
            </a:r>
            <a:r>
              <a:rPr lang="en-GB" sz="1500" dirty="0" err="1" smtClean="0"/>
              <a:t>mJy</a:t>
            </a:r>
            <a:r>
              <a:rPr lang="en-GB" sz="1500" dirty="0" smtClean="0"/>
              <a:t>/beam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500" dirty="0" smtClean="0"/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 dirty="0" smtClean="0"/>
              <a:t>3 GHz Large project (384hr)</a:t>
            </a:r>
            <a:r>
              <a:rPr lang="en-GB" sz="1500" dirty="0" smtClean="0"/>
              <a:t>:                     PI: </a:t>
            </a:r>
            <a:r>
              <a:rPr lang="en-GB" sz="1500" dirty="0" err="1" smtClean="0"/>
              <a:t>Smolčić</a:t>
            </a:r>
            <a:r>
              <a:rPr lang="en-GB" sz="1500" dirty="0" smtClean="0"/>
              <a:t>; awarded</a:t>
            </a: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dirty="0" smtClean="0"/>
              <a:t>    ~ 2 □</a:t>
            </a:r>
            <a:r>
              <a:rPr lang="en-GB" sz="1500" baseline="33000" dirty="0" smtClean="0"/>
              <a:t>O</a:t>
            </a:r>
            <a:r>
              <a:rPr lang="en-GB" sz="1500" dirty="0" smtClean="0"/>
              <a:t>;  </a:t>
            </a:r>
            <a:r>
              <a:rPr lang="en-GB" sz="1500" dirty="0" err="1" smtClean="0"/>
              <a:t>rms</a:t>
            </a:r>
            <a:r>
              <a:rPr lang="en-GB" sz="1500" dirty="0" smtClean="0"/>
              <a:t> ~ 2 </a:t>
            </a:r>
            <a:r>
              <a:rPr lang="en-GB" sz="1500" dirty="0" err="1" smtClean="0"/>
              <a:t>Jy</a:t>
            </a:r>
            <a:r>
              <a:rPr lang="en-GB" sz="1500" dirty="0" smtClean="0"/>
              <a:t>/beam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8374" y="13775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1006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Sub-</a:t>
            </a:r>
            <a:r>
              <a:rPr lang="en-US" dirty="0" err="1" smtClean="0"/>
              <a:t>mJy</a:t>
            </a:r>
            <a:r>
              <a:rPr lang="en-US" dirty="0" smtClean="0"/>
              <a:t> source counts: SF galaxies?</a:t>
            </a:r>
            <a:endParaRPr lang="en-US" dirty="0"/>
          </a:p>
        </p:txBody>
      </p:sp>
      <p:grpSp>
        <p:nvGrpSpPr>
          <p:cNvPr id="6" name="Group 28"/>
          <p:cNvGrpSpPr/>
          <p:nvPr/>
        </p:nvGrpSpPr>
        <p:grpSpPr>
          <a:xfrm>
            <a:off x="1008424" y="1083733"/>
            <a:ext cx="7102612" cy="5798219"/>
            <a:chOff x="81814" y="3177789"/>
            <a:chExt cx="4278773" cy="3467100"/>
          </a:xfrm>
        </p:grpSpPr>
        <p:grpSp>
          <p:nvGrpSpPr>
            <p:cNvPr id="7" name="Group 26"/>
            <p:cNvGrpSpPr/>
            <p:nvPr/>
          </p:nvGrpSpPr>
          <p:grpSpPr>
            <a:xfrm>
              <a:off x="81814" y="3177789"/>
              <a:ext cx="4278773" cy="3467100"/>
              <a:chOff x="318622" y="3177789"/>
              <a:chExt cx="4278773" cy="3467100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318622" y="3177789"/>
                <a:ext cx="4278773" cy="3467100"/>
                <a:chOff x="4814419" y="1735688"/>
                <a:chExt cx="4278773" cy="3467100"/>
              </a:xfrm>
            </p:grpSpPr>
            <p:grpSp>
              <p:nvGrpSpPr>
                <p:cNvPr id="19" name="Group 13"/>
                <p:cNvGrpSpPr/>
                <p:nvPr/>
              </p:nvGrpSpPr>
              <p:grpSpPr>
                <a:xfrm>
                  <a:off x="4814419" y="1735688"/>
                  <a:ext cx="4278773" cy="3467100"/>
                  <a:chOff x="4408027" y="1617157"/>
                  <a:chExt cx="4278773" cy="3467100"/>
                </a:xfrm>
              </p:grpSpPr>
              <p:pic>
                <p:nvPicPr>
                  <p:cNvPr id="5" name="Picture 17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19196"/>
                  <a:stretch>
                    <a:fillRect/>
                  </a:stretch>
                </p:blipFill>
                <p:spPr bwMode="auto">
                  <a:xfrm>
                    <a:off x="4746167" y="1617157"/>
                    <a:ext cx="3940633" cy="3467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832283" y="2585173"/>
                    <a:ext cx="1489628" cy="33813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 err="1"/>
                      <a:t>n</a:t>
                    </a:r>
                    <a:r>
                      <a:rPr lang="en-US" sz="1600" dirty="0"/>
                      <a:t> S</a:t>
                    </a:r>
                    <a:r>
                      <a:rPr lang="en-US" sz="1600" baseline="30000" dirty="0"/>
                      <a:t>2.5</a:t>
                    </a:r>
                    <a:r>
                      <a:rPr lang="en-US" sz="1600" dirty="0"/>
                      <a:t> (sr</a:t>
                    </a:r>
                    <a:r>
                      <a:rPr lang="en-US" sz="1600" baseline="30000" dirty="0"/>
                      <a:t>-1</a:t>
                    </a:r>
                    <a:r>
                      <a:rPr lang="en-US" sz="1600" dirty="0"/>
                      <a:t> Jy</a:t>
                    </a:r>
                    <a:r>
                      <a:rPr lang="en-US" sz="1600" baseline="30000" dirty="0"/>
                      <a:t>1.5</a:t>
                    </a:r>
                    <a:r>
                      <a:rPr lang="en-US" sz="1600" dirty="0"/>
                      <a:t>)</a:t>
                    </a:r>
                  </a:p>
                </p:txBody>
              </p:sp>
              <p:sp>
                <p:nvSpPr>
                  <p:cNvPr id="9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66281" y="4109532"/>
                    <a:ext cx="0" cy="215900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71370" y="4109532"/>
                    <a:ext cx="0" cy="215900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51829" y="4153924"/>
                    <a:ext cx="840626" cy="20244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800000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rgbClr val="800000"/>
                        </a:solidFill>
                      </a:rPr>
                      <a:t>   FIRST/NVSS</a:t>
                    </a:r>
                    <a:endParaRPr lang="en-US" sz="1600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6783" y="3921045"/>
                    <a:ext cx="668749" cy="20244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800000"/>
                        </a:solidFill>
                      </a:rPr>
                      <a:t>Cambridge</a:t>
                    </a:r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5529848" y="3345625"/>
                  <a:ext cx="1474363" cy="239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00FF"/>
                      </a:solidFill>
                    </a:rPr>
                    <a:t>Star forming gals</a:t>
                  </a:r>
                  <a:r>
                    <a:rPr lang="en-US" sz="1600" dirty="0" smtClean="0">
                      <a:solidFill>
                        <a:srgbClr val="0000FF"/>
                      </a:solidFill>
                    </a:rPr>
                    <a:t>.</a:t>
                  </a:r>
                  <a:endParaRPr lang="en-US" sz="1600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4" name="Group 24"/>
              <p:cNvGrpSpPr/>
              <p:nvPr/>
            </p:nvGrpSpPr>
            <p:grpSpPr>
              <a:xfrm>
                <a:off x="2798061" y="4738109"/>
                <a:ext cx="1641482" cy="744577"/>
                <a:chOff x="7358580" y="3234249"/>
                <a:chExt cx="1641482" cy="744577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7358580" y="3234249"/>
                  <a:ext cx="1641482" cy="20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Radio AGN</a:t>
                  </a:r>
                  <a:endPara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endParaRPr>
                </a:p>
              </p:txBody>
            </p:sp>
            <p:pic>
              <p:nvPicPr>
                <p:cNvPr id="16" name="Picture 13" descr="cyga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745131" y="3438725"/>
                  <a:ext cx="1161727" cy="540101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8" name="TextBox 27"/>
            <p:cNvSpPr txBox="1"/>
            <p:nvPr/>
          </p:nvSpPr>
          <p:spPr>
            <a:xfrm>
              <a:off x="305987" y="5936335"/>
              <a:ext cx="4054600" cy="5264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0400" rtlCol="0">
              <a:spAutoFit/>
            </a:bodyPr>
            <a:lstStyle/>
            <a:p>
              <a:r>
                <a:rPr lang="en-US" sz="1200" dirty="0" smtClean="0"/>
                <a:t>0.01              0.1                1.0                10                100</a:t>
              </a:r>
            </a:p>
            <a:p>
              <a:r>
                <a:rPr lang="en-US" sz="1200" dirty="0" smtClean="0"/>
                <a:t>			</a:t>
              </a:r>
              <a:r>
                <a:rPr lang="en-US" sz="2400" dirty="0" smtClean="0"/>
                <a:t>    Flux (</a:t>
              </a:r>
              <a:r>
                <a:rPr lang="en-US" sz="2400" dirty="0" err="1" smtClean="0"/>
                <a:t>mJy</a:t>
              </a:r>
              <a:r>
                <a:rPr lang="en-US" sz="2400" dirty="0" smtClean="0"/>
                <a:t>)</a:t>
              </a:r>
            </a:p>
            <a:p>
              <a:endParaRPr lang="en-US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962035" y="6130319"/>
            <a:ext cx="233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Bondi</a:t>
            </a:r>
            <a:r>
              <a:rPr lang="en-US" sz="2000" dirty="0" smtClean="0"/>
              <a:t> et al. 2008</a:t>
            </a:r>
          </a:p>
        </p:txBody>
      </p:sp>
      <p:pic>
        <p:nvPicPr>
          <p:cNvPr id="29" name="Picture 28" descr="Screen Shot 2013-07-18 at 7.58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5" y="2556924"/>
            <a:ext cx="1034296" cy="12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3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4392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Selecting star formers vs. radio AGN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0462" y="767192"/>
            <a:ext cx="6235446" cy="2216785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marL="777240" indent="-457200">
              <a:buFont typeface="Wingdings" charset="2"/>
              <a:buChar char="Ø"/>
            </a:pPr>
            <a:r>
              <a:rPr lang="en-US" dirty="0" smtClean="0"/>
              <a:t>Spectral index &gt; -0.5 =&gt; likely AGN </a:t>
            </a:r>
          </a:p>
          <a:p>
            <a:pPr marL="777240" indent="-457200">
              <a:buFont typeface="Wingdings" charset="2"/>
              <a:buChar char="Ø"/>
            </a:pPr>
            <a:r>
              <a:rPr lang="en-US" dirty="0"/>
              <a:t>Multi-wavelength data (</a:t>
            </a:r>
            <a:r>
              <a:rPr lang="en-US" dirty="0" smtClean="0"/>
              <a:t>IR,</a:t>
            </a:r>
            <a:r>
              <a:rPr lang="en-US" dirty="0" smtClean="0">
                <a:sym typeface="Wingdings"/>
              </a:rPr>
              <a:t> Opt, </a:t>
            </a:r>
            <a:r>
              <a:rPr lang="en-US" dirty="0" err="1">
                <a:sym typeface="Wingdings"/>
              </a:rPr>
              <a:t>Xray</a:t>
            </a:r>
            <a:r>
              <a:rPr lang="en-US" dirty="0">
                <a:sym typeface="Wingdings"/>
              </a:rPr>
              <a:t>)</a:t>
            </a:r>
          </a:p>
          <a:p>
            <a:pPr marL="777240" indent="-457200">
              <a:buFont typeface="Wingdings" charset="2"/>
              <a:buChar char="Ø"/>
            </a:pPr>
            <a:r>
              <a:rPr lang="en-US" dirty="0" smtClean="0">
                <a:sym typeface="Wingdings"/>
              </a:rPr>
              <a:t>VLBI</a:t>
            </a:r>
            <a:r>
              <a:rPr lang="en-US" dirty="0">
                <a:sym typeface="Wingdings"/>
              </a:rPr>
              <a:t>: T</a:t>
            </a:r>
            <a:r>
              <a:rPr lang="en-US" baseline="-25000" dirty="0">
                <a:sym typeface="Wingdings"/>
              </a:rPr>
              <a:t>B</a:t>
            </a:r>
            <a:r>
              <a:rPr lang="en-US" dirty="0">
                <a:sym typeface="Wingdings"/>
              </a:rPr>
              <a:t> &gt; 10</a:t>
            </a:r>
            <a:r>
              <a:rPr lang="en-US" baseline="30000" dirty="0">
                <a:sym typeface="Wingdings"/>
              </a:rPr>
              <a:t>5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K  =&gt; likely AGN</a:t>
            </a:r>
            <a:endParaRPr lang="en-US" dirty="0">
              <a:sym typeface="Wingdings"/>
            </a:endParaRPr>
          </a:p>
          <a:p>
            <a:pPr marL="777240" indent="-457200">
              <a:buFont typeface="Wingdings" charset="2"/>
              <a:buChar char="Ø"/>
            </a:pPr>
            <a:r>
              <a:rPr lang="en-US" dirty="0">
                <a:sym typeface="Wingdings"/>
              </a:rPr>
              <a:t>Polarization: high pol =&gt; </a:t>
            </a:r>
            <a:r>
              <a:rPr lang="en-US" dirty="0" smtClean="0">
                <a:sym typeface="Wingdings"/>
              </a:rPr>
              <a:t>likely AGN?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865566" y="2729526"/>
            <a:ext cx="7829600" cy="4077680"/>
            <a:chOff x="2515514" y="1412500"/>
            <a:chExt cx="5822063" cy="3095233"/>
          </a:xfrm>
        </p:grpSpPr>
        <p:pic>
          <p:nvPicPr>
            <p:cNvPr id="20" name="Picture 19" descr="large-fg18.jpeg"/>
            <p:cNvPicPr>
              <a:picLocks noChangeAspect="1"/>
            </p:cNvPicPr>
            <p:nvPr/>
          </p:nvPicPr>
          <p:blipFill>
            <a:blip r:embed="rId3"/>
            <a:srcRect t="66771" r="4133"/>
            <a:stretch>
              <a:fillRect/>
            </a:stretch>
          </p:blipFill>
          <p:spPr>
            <a:xfrm>
              <a:off x="2769508" y="1587137"/>
              <a:ext cx="4675826" cy="2821717"/>
            </a:xfrm>
            <a:prstGeom prst="rect">
              <a:avLst/>
            </a:prstGeom>
          </p:spPr>
        </p:pic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4378601" y="1983185"/>
              <a:ext cx="1420471" cy="280348"/>
            </a:xfrm>
            <a:prstGeom prst="rect">
              <a:avLst/>
            </a:prstGeom>
            <a:solidFill>
              <a:srgbClr val="DDDDDD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srgbClr val="333333"/>
                  </a:solidFill>
                  <a:latin typeface="Trebuchet MS"/>
                  <a:cs typeface="Trebuchet MS"/>
                </a:rPr>
                <a:t>(</a:t>
              </a:r>
              <a:r>
                <a:rPr lang="en-US" b="1" dirty="0" err="1">
                  <a:solidFill>
                    <a:srgbClr val="333333"/>
                  </a:solidFill>
                  <a:latin typeface="Trebuchet MS"/>
                  <a:cs typeface="Trebuchet MS"/>
                </a:rPr>
                <a:t>z</a:t>
              </a:r>
              <a:r>
                <a:rPr lang="en-US" b="1" dirty="0">
                  <a:solidFill>
                    <a:srgbClr val="333333"/>
                  </a:solidFill>
                  <a:latin typeface="Trebuchet MS"/>
                  <a:cs typeface="Trebuchet MS"/>
                </a:rPr>
                <a:t>&gt;1.3)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514" y="4184568"/>
              <a:ext cx="582206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Total radio flux [</a:t>
              </a:r>
              <a:r>
                <a:rPr lang="en-US" dirty="0" err="1" smtClean="0">
                  <a:latin typeface="Trebuchet MS"/>
                  <a:cs typeface="Trebuchet MS"/>
                </a:rPr>
                <a:t>mJy</a:t>
              </a:r>
              <a:r>
                <a:rPr lang="en-US" dirty="0" smtClean="0">
                  <a:latin typeface="Trebuchet MS"/>
                  <a:cs typeface="Trebuchet MS"/>
                </a:rPr>
                <a:t>]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648911" y="2575431"/>
              <a:ext cx="269519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Cumulative contribution</a:t>
              </a:r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84707" y="2741932"/>
            <a:ext cx="2923817" cy="92333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Sub-</a:t>
            </a:r>
            <a:r>
              <a:rPr lang="en-US" dirty="0" err="1" smtClean="0">
                <a:latin typeface="Trebuchet MS"/>
                <a:cs typeface="Trebuchet MS"/>
              </a:rPr>
              <a:t>mJy</a:t>
            </a:r>
            <a:r>
              <a:rPr lang="en-US" dirty="0" smtClean="0">
                <a:latin typeface="Trebuchet MS"/>
                <a:cs typeface="Trebuchet MS"/>
              </a:rPr>
              <a:t> population mix:</a:t>
            </a:r>
          </a:p>
          <a:p>
            <a:r>
              <a:rPr lang="en-US" dirty="0" smtClean="0">
                <a:latin typeface="Trebuchet MS"/>
                <a:cs typeface="Trebuchet MS"/>
              </a:rPr>
              <a:t>  ~50-60% driven by AGN      </a:t>
            </a:r>
          </a:p>
          <a:p>
            <a:r>
              <a:rPr lang="en-US" dirty="0" smtClean="0">
                <a:latin typeface="Trebuchet MS"/>
                <a:cs typeface="Trebuchet MS"/>
              </a:rPr>
              <a:t>  ~30-40% driven by SF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0259" y="6378707"/>
            <a:ext cx="2334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Smolčić</a:t>
            </a:r>
            <a:r>
              <a:rPr lang="en-US" sz="1600" dirty="0" smtClean="0"/>
              <a:t> et al. 2008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205" y="6133939"/>
            <a:ext cx="2455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rebuchet MS"/>
                <a:cs typeface="Trebuchet MS"/>
              </a:rPr>
              <a:t>Sargent</a:t>
            </a:r>
            <a:r>
              <a:rPr lang="en-US" sz="1600" dirty="0" smtClean="0">
                <a:latin typeface="Trebuchet MS"/>
                <a:cs typeface="Trebuchet MS"/>
              </a:rPr>
              <a:t> et al. (2010a,b)</a:t>
            </a:r>
            <a:endParaRPr lang="en-US" sz="1600" dirty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88" y="1578070"/>
            <a:ext cx="8107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rebuchet MS"/>
                <a:cs typeface="Trebuchet MS"/>
              </a:rPr>
              <a:t>~ 5000 jointly radio and IR selected sources (n</a:t>
            </a:r>
            <a:r>
              <a:rPr lang="en-US" sz="2200" dirty="0" smtClean="0">
                <a:latin typeface="Trebuchet MS"/>
                <a:cs typeface="Trebuchet MS"/>
                <a:sym typeface="Wingdings"/>
              </a:rPr>
              <a:t>o </a:t>
            </a:r>
            <a:r>
              <a:rPr lang="en-US" sz="2200" dirty="0" smtClean="0">
                <a:latin typeface="Trebuchet MS"/>
                <a:cs typeface="Trebuchet MS"/>
              </a:rPr>
              <a:t>selection bias)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334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No evolution of </a:t>
            </a:r>
            <a:r>
              <a:rPr lang="en-US" sz="2400" dirty="0" err="1" smtClean="0">
                <a:latin typeface="Trebuchet MS"/>
                <a:cs typeface="Trebuchet MS"/>
              </a:rPr>
              <a:t>q</a:t>
            </a:r>
            <a:r>
              <a:rPr lang="en-US" sz="2400" dirty="0" smtClean="0">
                <a:latin typeface="Trebuchet MS"/>
                <a:cs typeface="Trebuchet MS"/>
              </a:rPr>
              <a:t> as function of </a:t>
            </a:r>
            <a:r>
              <a:rPr lang="en-US" sz="2400" dirty="0" err="1" smtClean="0">
                <a:latin typeface="Trebuchet MS"/>
                <a:cs typeface="Trebuchet MS"/>
              </a:rPr>
              <a:t>redshift</a:t>
            </a:r>
            <a:r>
              <a:rPr lang="en-US" sz="2400" dirty="0" smtClean="0">
                <a:latin typeface="Trebuchet MS"/>
                <a:cs typeface="Trebuchet MS"/>
              </a:rPr>
              <a:t>, SFR and stellar mass out to </a:t>
            </a:r>
            <a:r>
              <a:rPr lang="en-US" sz="2400" dirty="0" err="1" smtClean="0">
                <a:latin typeface="Trebuchet MS"/>
                <a:cs typeface="Trebuchet MS"/>
              </a:rPr>
              <a:t>z</a:t>
            </a:r>
            <a:r>
              <a:rPr lang="en-US" sz="2400" dirty="0" smtClean="0">
                <a:latin typeface="Trebuchet MS"/>
                <a:cs typeface="Trebuchet MS"/>
              </a:rPr>
              <a:t> ~ 3     </a:t>
            </a:r>
            <a:r>
              <a:rPr lang="en-US" sz="2400" dirty="0" err="1" smtClean="0">
                <a:latin typeface="Trebuchet MS"/>
                <a:cs typeface="Trebuchet MS"/>
                <a:sym typeface="Wingdings"/>
              </a:rPr>
              <a:t></a:t>
            </a:r>
            <a:r>
              <a:rPr lang="en-US" sz="2400" dirty="0" smtClean="0">
                <a:latin typeface="Trebuchet MS"/>
                <a:cs typeface="Trebuchet MS"/>
                <a:sym typeface="Wingdings"/>
              </a:rPr>
              <a:t>     20cm is a good star formation tracer</a:t>
            </a:r>
            <a:endParaRPr lang="en-US" sz="2400" dirty="0" smtClean="0">
              <a:latin typeface="Trebuchet MS"/>
              <a:cs typeface="Trebuchet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2366" y="2104061"/>
            <a:ext cx="3395186" cy="176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83388" y="3657600"/>
            <a:ext cx="219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Slope due to IR SED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(no </a:t>
            </a:r>
            <a:r>
              <a:rPr lang="en-US" dirty="0" err="1" smtClean="0">
                <a:solidFill>
                  <a:schemeClr val="bg1"/>
                </a:solidFill>
                <a:latin typeface="Trebuchet MS"/>
                <a:cs typeface="Trebuchet MS"/>
              </a:rPr>
              <a:t>k</a:t>
            </a:r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-correction)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518635" y="3327634"/>
            <a:ext cx="559098" cy="253233"/>
          </a:xfrm>
          <a:prstGeom prst="straightConnector1">
            <a:avLst/>
          </a:prstGeom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28600" y="2056456"/>
            <a:ext cx="8547297" cy="3361083"/>
            <a:chOff x="228600" y="1988724"/>
            <a:chExt cx="8547297" cy="3361083"/>
          </a:xfrm>
        </p:grpSpPr>
        <p:grpSp>
          <p:nvGrpSpPr>
            <p:cNvPr id="17" name="Group 16"/>
            <p:cNvGrpSpPr/>
            <p:nvPr/>
          </p:nvGrpSpPr>
          <p:grpSpPr>
            <a:xfrm>
              <a:off x="228600" y="1988724"/>
              <a:ext cx="8547297" cy="3361083"/>
              <a:chOff x="228600" y="1920992"/>
              <a:chExt cx="8547297" cy="3361083"/>
            </a:xfrm>
          </p:grpSpPr>
          <p:grpSp>
            <p:nvGrpSpPr>
              <p:cNvPr id="2" name="Group 9"/>
              <p:cNvGrpSpPr/>
              <p:nvPr/>
            </p:nvGrpSpPr>
            <p:grpSpPr>
              <a:xfrm>
                <a:off x="228600" y="1920992"/>
                <a:ext cx="8547297" cy="3361083"/>
                <a:chOff x="228600" y="1348464"/>
                <a:chExt cx="8547297" cy="3361083"/>
              </a:xfrm>
            </p:grpSpPr>
            <p:pic>
              <p:nvPicPr>
                <p:cNvPr id="6" name="Picture 5" descr="q24n70_uncorr_FBR_v1.jpg"/>
                <p:cNvPicPr>
                  <a:picLocks noChangeAspect="1"/>
                </p:cNvPicPr>
                <p:nvPr/>
              </p:nvPicPr>
              <p:blipFill>
                <a:blip r:embed="rId2"/>
                <a:srcRect l="1049" t="45495" r="2097" b="1468"/>
                <a:stretch>
                  <a:fillRect/>
                </a:stretch>
              </p:blipFill>
              <p:spPr>
                <a:xfrm>
                  <a:off x="228600" y="1365397"/>
                  <a:ext cx="8547297" cy="3344150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28600" y="1348464"/>
                  <a:ext cx="2295069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rebuchet MS"/>
                      <a:cs typeface="Trebuchet MS"/>
                    </a:rPr>
                    <a:t>All sources detected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/>
                    <a:cs typeface="Trebuchet MS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60416" y="2109832"/>
                <a:ext cx="51911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rebuchet MS"/>
                    <a:cs typeface="Trebuchet MS"/>
                  </a:rPr>
                  <a:t>100%</a:t>
                </a:r>
              </a:p>
              <a:p>
                <a:r>
                  <a:rPr lang="en-US" sz="1200" dirty="0" smtClean="0">
                    <a:latin typeface="Trebuchet MS"/>
                    <a:cs typeface="Trebuchet MS"/>
                  </a:rPr>
                  <a:t>AGN</a:t>
                </a:r>
                <a:endParaRPr lang="en-US" sz="1200" dirty="0"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451472" y="2171793"/>
              <a:ext cx="1828927" cy="3963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200" dirty="0">
                <a:latin typeface="Trebuchet MS"/>
                <a:cs typeface="Trebuchet M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79740" y="2324189"/>
            <a:ext cx="997609" cy="311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7045" y="2307257"/>
            <a:ext cx="540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rebuchet MS"/>
                <a:cs typeface="Trebuchet MS"/>
              </a:rPr>
              <a:t>100%</a:t>
            </a:r>
          </a:p>
          <a:p>
            <a:r>
              <a:rPr lang="en-US" sz="1200" dirty="0" smtClean="0">
                <a:latin typeface="Trebuchet MS"/>
                <a:cs typeface="Trebuchet MS"/>
              </a:rPr>
              <a:t>SF</a:t>
            </a:r>
            <a:endParaRPr lang="en-US" sz="1200" dirty="0">
              <a:latin typeface="Trebuchet MS"/>
              <a:cs typeface="Trebuchet MS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IR-radio correlation: No time evolution?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35788" y="3810000"/>
            <a:ext cx="219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Slope due to IR SED</a:t>
            </a:r>
          </a:p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(no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-correction)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671035" y="3480034"/>
            <a:ext cx="559098" cy="253233"/>
          </a:xfrm>
          <a:prstGeom prst="straightConnector1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 detection: Dust-unbiased cosmic star formation history (z&lt;1.3)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2538" y="1589567"/>
            <a:ext cx="3886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Good agreement between VLA-COSMOS CSFH and</a:t>
            </a:r>
          </a:p>
          <a:p>
            <a:pPr lvl="1"/>
            <a:r>
              <a:rPr lang="en-US" dirty="0" smtClean="0"/>
              <a:t>previous radio results </a:t>
            </a:r>
            <a:r>
              <a:rPr lang="en-US" sz="2000" dirty="0" smtClean="0"/>
              <a:t>(1 order of magnitude smaller sample; </a:t>
            </a:r>
            <a:r>
              <a:rPr lang="en-US" sz="2000" dirty="0" err="1" smtClean="0"/>
              <a:t>Haarsma</a:t>
            </a:r>
            <a:r>
              <a:rPr lang="en-US" sz="2000" dirty="0" smtClean="0"/>
              <a:t> et al. 2000)</a:t>
            </a:r>
          </a:p>
          <a:p>
            <a:pPr lvl="1"/>
            <a:r>
              <a:rPr lang="en-US" dirty="0" smtClean="0"/>
              <a:t>other estimates from Hα, OII, UV, IR with dust correction applied where needed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7" descr="mada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03317"/>
            <a:ext cx="4648200" cy="530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9120" y="1761069"/>
            <a:ext cx="2334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Smolčić</a:t>
            </a:r>
            <a:r>
              <a:rPr lang="en-US" sz="1200" dirty="0" smtClean="0"/>
              <a:t> et al.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8084" y="4676001"/>
            <a:ext cx="149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  <a:cs typeface="Trebuchet MS"/>
              </a:rPr>
              <a:t>VLA-COSMOS</a:t>
            </a:r>
            <a:endParaRPr lang="en-US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3050" y="2415460"/>
            <a:ext cx="124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previous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radio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1484" y="3837801"/>
            <a:ext cx="84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Other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data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2432</TotalTime>
  <Words>1384</Words>
  <Application>Microsoft Macintosh PowerPoint</Application>
  <PresentationFormat>On-screen Show (4:3)</PresentationFormat>
  <Paragraphs>185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Cosmic star formation history (V. Smolcic ea)</vt:lpstr>
      <vt:lpstr>Why radio?</vt:lpstr>
      <vt:lpstr>Radio as star formation tracer</vt:lpstr>
      <vt:lpstr>COSMOS survey</vt:lpstr>
      <vt:lpstr>J-VLA-COSMOS  Smolcic, Schinnerer++ </vt:lpstr>
      <vt:lpstr>Sub-mJy source counts: SF galaxies?</vt:lpstr>
      <vt:lpstr>Selecting star formers vs. radio AGN</vt:lpstr>
      <vt:lpstr>IR-radio correlation: No time evolution?</vt:lpstr>
      <vt:lpstr>Direct detection: Dust-unbiased cosmic star formation history (z&lt;1.3)</vt:lpstr>
      <vt:lpstr>Pushing the limits via stacking</vt:lpstr>
      <vt:lpstr>Stacking: Dust-unbiased cosmic star formation history (z&lt;4)</vt:lpstr>
      <vt:lpstr>Cosmic star formation history at high-z</vt:lpstr>
      <vt:lpstr>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redshift star formation</dc:title>
  <dc:creator>Vernesa Smolcic</dc:creator>
  <cp:lastModifiedBy>Chris Carilli</cp:lastModifiedBy>
  <cp:revision>212</cp:revision>
  <dcterms:created xsi:type="dcterms:W3CDTF">2013-06-13T21:01:16Z</dcterms:created>
  <dcterms:modified xsi:type="dcterms:W3CDTF">2013-07-18T17:14:02Z</dcterms:modified>
</cp:coreProperties>
</file>