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66" r:id="rId5"/>
    <p:sldId id="267" r:id="rId6"/>
    <p:sldId id="272" r:id="rId7"/>
    <p:sldId id="270" r:id="rId8"/>
    <p:sldId id="260" r:id="rId9"/>
    <p:sldId id="261" r:id="rId10"/>
    <p:sldId id="264" r:id="rId11"/>
    <p:sldId id="265" r:id="rId12"/>
    <p:sldId id="27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AD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77"/>
    <p:restoredTop sz="94586"/>
  </p:normalViewPr>
  <p:slideViewPr>
    <p:cSldViewPr snapToGrid="0" snapToObjects="1">
      <p:cViewPr>
        <p:scale>
          <a:sx n="106" d="100"/>
          <a:sy n="106" d="100"/>
        </p:scale>
        <p:origin x="31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5D53-0790-3648-9519-6BD750207AD0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5E02-12B3-C14D-860E-5C22139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618-6C7E-574A-9722-6053B01CB979}" type="datetime1">
              <a:rPr lang="en-US" smtClean="0"/>
              <a:t>8/2/16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96A0-BD7D-B74D-922F-4CE10FCEF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43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092E-FC56-634E-B859-B4369233EDF2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BD09-2C5E-514B-ADCC-80E3B25F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600" y="1424792"/>
            <a:ext cx="6971512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Thermal imaging on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milliarcsecond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scales at ~ 1cm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Effective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area at 40GHz ~ 10x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JVLA, ALMA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Resolution ~ 10x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JVLA, ALMA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Frequency range: 1 – 50, 70 – 115 GHz</a:t>
            </a:r>
          </a:p>
        </p:txBody>
      </p:sp>
      <p:pic>
        <p:nvPicPr>
          <p:cNvPr id="2" name="Picture 1" descr="vlasampl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0" y="3053466"/>
            <a:ext cx="9619014" cy="3804533"/>
          </a:xfrm>
          <a:prstGeom prst="rect">
            <a:avLst/>
          </a:prstGeom>
        </p:spPr>
      </p:pic>
      <p:pic>
        <p:nvPicPr>
          <p:cNvPr id="7" name="Picture 6" descr="Screen Shot 2015-05-16 at 6.16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00" y="45875"/>
            <a:ext cx="7419983" cy="1374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531" y="4724899"/>
            <a:ext cx="635727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Science requirements to </a:t>
            </a:r>
            <a:r>
              <a:rPr lang="en-US" sz="2400" i="1" smtClean="0">
                <a:latin typeface="Times New Roman" charset="0"/>
                <a:ea typeface="Times New Roman" charset="0"/>
                <a:cs typeface="Times New Roman" charset="0"/>
              </a:rPr>
              <a:t>telescope specifications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06" y="-3743"/>
            <a:ext cx="34235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364" y="4211225"/>
            <a:ext cx="51473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Goal: PDR-level ‘proposal’ to 2020 Decade Survey for major D+D program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Compelling </a:t>
            </a:r>
            <a:r>
              <a:rPr lang="en-US" sz="2000" dirty="0"/>
              <a:t>science program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Defensibly costed </a:t>
            </a:r>
            <a:r>
              <a:rPr lang="en-US" sz="2000" dirty="0"/>
              <a:t>design of all major elements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2425" y="1627445"/>
            <a:ext cx="5174848" cy="2172948"/>
            <a:chOff x="1044801" y="2590186"/>
            <a:chExt cx="5174848" cy="2172948"/>
          </a:xfrm>
        </p:grpSpPr>
        <p:sp>
          <p:nvSpPr>
            <p:cNvPr id="2" name="TextBox 1"/>
            <p:cNvSpPr txBox="1"/>
            <p:nvPr/>
          </p:nvSpPr>
          <p:spPr>
            <a:xfrm>
              <a:off x="2799693" y="4301469"/>
              <a:ext cx="1723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dirty="0" smtClean="0"/>
                <a:t>ost Model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4801" y="2590186"/>
              <a:ext cx="2377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Science Requirements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22929" y="2590187"/>
              <a:ext cx="169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Telescope </a:t>
              </a:r>
              <a:r>
                <a:rPr lang="en-US" sz="2400" dirty="0" smtClean="0"/>
                <a:t>Specs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99693" y="2909455"/>
              <a:ext cx="1344277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" idx="0"/>
            </p:cNvCxnSpPr>
            <p:nvPr/>
          </p:nvCxnSpPr>
          <p:spPr>
            <a:xfrm flipH="1">
              <a:off x="3661311" y="3421183"/>
              <a:ext cx="1004987" cy="88028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107961" y="3538847"/>
              <a:ext cx="1110252" cy="74525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44384" y="427511"/>
            <a:ext cx="6246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loop for tradeoffs: science to telescope to cost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918" y="383551"/>
            <a:ext cx="7422567" cy="553997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‘Living Document</a:t>
            </a:r>
            <a:r>
              <a:rPr lang="en-US" sz="2800" dirty="0" smtClean="0"/>
              <a:t>’: need your help!</a:t>
            </a:r>
          </a:p>
          <a:p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Broaden science program: what are we missing? 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Areas to explore with testing and simulation</a:t>
            </a:r>
          </a:p>
          <a:p>
            <a:pPr marL="800100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/>
              <a:t>Configuration and antenna</a:t>
            </a:r>
          </a:p>
          <a:p>
            <a:pPr marL="12573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/>
              <a:t>Balance: Core (3km) vs. mid (30km) vs. long (300km) [some fraction reconfigurable</a:t>
            </a:r>
            <a:r>
              <a:rPr lang="en-US" sz="1600" dirty="0" smtClean="0"/>
              <a:t>?] </a:t>
            </a:r>
            <a:endParaRPr lang="en-US" sz="1600" dirty="0"/>
          </a:p>
          <a:p>
            <a:pPr marL="12573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 err="1"/>
              <a:t>FoV</a:t>
            </a:r>
            <a:r>
              <a:rPr lang="en-US" sz="1600" dirty="0"/>
              <a:t>: 12m to 25m</a:t>
            </a:r>
          </a:p>
          <a:p>
            <a:pPr marL="12573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/>
              <a:t>Need for total power (large single dish + camera)</a:t>
            </a:r>
          </a:p>
          <a:p>
            <a:pPr marL="12573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 smtClean="0"/>
              <a:t>Full </a:t>
            </a:r>
            <a:r>
              <a:rPr lang="en-US" sz="1600" dirty="0" err="1" smtClean="0"/>
              <a:t>req</a:t>
            </a:r>
            <a:r>
              <a:rPr lang="en-US" sz="1600" dirty="0" smtClean="0"/>
              <a:t> range</a:t>
            </a:r>
            <a:endParaRPr lang="en-US" sz="1600" dirty="0"/>
          </a:p>
          <a:p>
            <a:pPr marL="800100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/>
              <a:t>Phase Calibration: WVR, Cal. Array, Fast Switching </a:t>
            </a:r>
          </a:p>
          <a:p>
            <a:pPr marL="800100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/>
              <a:t>VLBI </a:t>
            </a:r>
            <a:r>
              <a:rPr lang="en-US" dirty="0" smtClean="0"/>
              <a:t>implementation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Deep </a:t>
            </a:r>
            <a:r>
              <a:rPr lang="en-US" sz="2000" dirty="0"/>
              <a:t>Dives 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Simulation tools are all tested and available (CASA and AIPS) to explore configuration and imaging sensitivity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Goal: stimulate research publications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the community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54717" y="206579"/>
            <a:ext cx="1658706" cy="6351876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7" name="Picture 6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8" name="Picture 7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9" name="Picture 8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0" name="Picture 9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202830"/>
            <a:ext cx="8033995" cy="496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725" y="4999601"/>
            <a:ext cx="100463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Complementary suite from meter to </a:t>
            </a:r>
            <a:r>
              <a:rPr lang="en-US" sz="2000" dirty="0" err="1" smtClean="0">
                <a:latin typeface="Times New Roman"/>
                <a:cs typeface="Times New Roman"/>
              </a:rPr>
              <a:t>submm</a:t>
            </a:r>
            <a:r>
              <a:rPr lang="en-US" sz="2000" dirty="0" smtClean="0">
                <a:latin typeface="Times New Roman"/>
                <a:cs typeface="Times New Roman"/>
              </a:rPr>
              <a:t>, appropriate for the mid-21</a:t>
            </a:r>
            <a:r>
              <a:rPr lang="en-US" sz="2000" baseline="30000" dirty="0" smtClean="0">
                <a:latin typeface="Times New Roman"/>
                <a:cs typeface="Times New Roman"/>
              </a:rPr>
              <a:t>st</a:t>
            </a:r>
            <a:r>
              <a:rPr lang="en-US" sz="2000" dirty="0" smtClean="0">
                <a:latin typeface="Times New Roman"/>
                <a:cs typeface="Times New Roman"/>
              </a:rPr>
              <a:t> century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&lt; </a:t>
            </a:r>
            <a:r>
              <a:rPr lang="en-US" dirty="0">
                <a:latin typeface="Times New Roman"/>
                <a:cs typeface="Times New Roman"/>
              </a:rPr>
              <a:t>3mm: ALMA 2030 superb for chemistry, dust, fine structure lines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3cm </a:t>
            </a:r>
            <a:r>
              <a:rPr lang="en-US" dirty="0">
                <a:latin typeface="Times New Roman"/>
                <a:cs typeface="Times New Roman"/>
              </a:rPr>
              <a:t>to 3mm: </a:t>
            </a:r>
            <a:r>
              <a:rPr lang="en-US" dirty="0" err="1">
                <a:latin typeface="Times New Roman"/>
                <a:cs typeface="Times New Roman"/>
              </a:rPr>
              <a:t>ngVLA</a:t>
            </a:r>
            <a:r>
              <a:rPr lang="en-US" dirty="0">
                <a:latin typeface="Times New Roman"/>
                <a:cs typeface="Times New Roman"/>
              </a:rPr>
              <a:t> superb for </a:t>
            </a:r>
            <a:r>
              <a:rPr lang="en-US" dirty="0" smtClean="0">
                <a:latin typeface="Times New Roman"/>
                <a:cs typeface="Times New Roman"/>
              </a:rPr>
              <a:t>terrestrial </a:t>
            </a:r>
            <a:r>
              <a:rPr lang="en-US" dirty="0">
                <a:latin typeface="Times New Roman"/>
                <a:cs typeface="Times New Roman"/>
              </a:rPr>
              <a:t>planet formation</a:t>
            </a:r>
            <a:r>
              <a:rPr lang="en-US" dirty="0" smtClean="0">
                <a:latin typeface="Times New Roman"/>
                <a:cs typeface="Times New Roman"/>
              </a:rPr>
              <a:t>, dense </a:t>
            </a:r>
            <a:r>
              <a:rPr lang="en-US" dirty="0">
                <a:latin typeface="Times New Roman"/>
                <a:cs typeface="Times New Roman"/>
              </a:rPr>
              <a:t>gas history of Universe, </a:t>
            </a:r>
            <a:r>
              <a:rPr lang="en-US" dirty="0" smtClean="0">
                <a:latin typeface="Times New Roman"/>
                <a:cs typeface="Times New Roman"/>
              </a:rPr>
              <a:t>baryon cycle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&gt; </a:t>
            </a:r>
            <a:r>
              <a:rPr lang="en-US" dirty="0">
                <a:latin typeface="Times New Roman"/>
                <a:cs typeface="Times New Roman"/>
              </a:rPr>
              <a:t>3cm: SKA  superb for pulsars, reionization, HI </a:t>
            </a:r>
            <a:r>
              <a:rPr lang="en-US" dirty="0" smtClean="0">
                <a:latin typeface="Times New Roman"/>
                <a:cs typeface="Times New Roman"/>
              </a:rPr>
              <a:t>surveys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0465" y="147834"/>
            <a:ext cx="69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Radio facilities @ 2030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6439" y="4055647"/>
            <a:ext cx="551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03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600" y="1424792"/>
            <a:ext cx="6971512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Thermal imaging on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milliarcsecond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scales at ~ 1cm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Effective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area at 40GHz ~ 10x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JVLA, ALMA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Resolution ~ 10x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JVLA, ALMA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Frequency range: 1 – 50, 70 – 115 GHz</a:t>
            </a:r>
          </a:p>
        </p:txBody>
      </p:sp>
      <p:pic>
        <p:nvPicPr>
          <p:cNvPr id="2" name="Picture 1" descr="vlasampl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1" y="3040619"/>
            <a:ext cx="9619014" cy="3804533"/>
          </a:xfrm>
          <a:prstGeom prst="rect">
            <a:avLst/>
          </a:prstGeom>
        </p:spPr>
      </p:pic>
      <p:pic>
        <p:nvPicPr>
          <p:cNvPr id="7" name="Picture 6" descr="Screen Shot 2015-05-16 at 6.16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00" y="45875"/>
            <a:ext cx="7419983" cy="1374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1708" y="4640469"/>
            <a:ext cx="4846320" cy="4716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https://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science.nrao.edu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/futures/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ngvla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7 at 8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19357"/>
            <a:ext cx="9144000" cy="1953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118" y="236818"/>
            <a:ext cx="8687050" cy="52629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/>
                <a:cs typeface="Times New Roman"/>
              </a:rPr>
              <a:t>Science requirements: Community process to date </a:t>
            </a:r>
            <a:r>
              <a:rPr lang="en-US" sz="2400" dirty="0" smtClean="0">
                <a:latin typeface="Times New Roman"/>
                <a:cs typeface="Times New Roman"/>
              </a:rPr>
              <a:t>(24 </a:t>
            </a:r>
            <a:r>
              <a:rPr lang="en-US" sz="2400" dirty="0">
                <a:latin typeface="Times New Roman"/>
                <a:cs typeface="Times New Roman"/>
              </a:rPr>
              <a:t>months!)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Jan 2015, Jan 2016: AAS community science meetings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April 2015, Dec 2015: Technology meetings (Pasadena, Socorro)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Dec 2015, Aug 2016: </a:t>
            </a:r>
            <a:r>
              <a:rPr lang="en-US" sz="2000" dirty="0" err="1">
                <a:latin typeface="Times New Roman"/>
                <a:cs typeface="Times New Roman"/>
              </a:rPr>
              <a:t>Kavli</a:t>
            </a:r>
            <a:r>
              <a:rPr lang="en-US" sz="2000" dirty="0">
                <a:latin typeface="Times New Roman"/>
                <a:cs typeface="Times New Roman"/>
              </a:rPr>
              <a:t>-sponsored RMS meetings (Chicago, Baltimore)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Nov 2015: Science working group science program reports  (125 authors, 200 pages)   </a:t>
            </a:r>
            <a:r>
              <a:rPr lang="en-US" sz="2000" i="1" dirty="0">
                <a:solidFill>
                  <a:srgbClr val="1A3ACA"/>
                </a:solidFill>
                <a:latin typeface="Times New Roman"/>
                <a:cs typeface="Times New Roman"/>
              </a:rPr>
              <a:t>http://</a:t>
            </a:r>
            <a:r>
              <a:rPr lang="en-US" sz="2000" i="1" dirty="0" err="1">
                <a:solidFill>
                  <a:srgbClr val="1A3ACA"/>
                </a:solidFill>
                <a:latin typeface="Times New Roman"/>
                <a:cs typeface="Times New Roman"/>
              </a:rPr>
              <a:t>library.nrao.edu</a:t>
            </a:r>
            <a:r>
              <a:rPr lang="en-US" sz="2000" i="1" dirty="0">
                <a:solidFill>
                  <a:srgbClr val="1A3ACA"/>
                </a:solidFill>
                <a:latin typeface="Times New Roman"/>
                <a:cs typeface="Times New Roman"/>
              </a:rPr>
              <a:t>/</a:t>
            </a:r>
            <a:r>
              <a:rPr lang="en-US" sz="2000" i="1" dirty="0" err="1">
                <a:solidFill>
                  <a:srgbClr val="1A3ACA"/>
                </a:solidFill>
                <a:latin typeface="Times New Roman"/>
                <a:cs typeface="Times New Roman"/>
              </a:rPr>
              <a:t>ngvla.shtml</a:t>
            </a:r>
            <a:r>
              <a:rPr lang="en-US" sz="2000" i="1" dirty="0">
                <a:solidFill>
                  <a:srgbClr val="1A3ACA"/>
                </a:solidFill>
                <a:latin typeface="Times New Roman"/>
                <a:cs typeface="Times New Roman"/>
              </a:rPr>
              <a:t>  +  </a:t>
            </a:r>
            <a:r>
              <a:rPr lang="en-US" sz="2000" i="1" dirty="0" err="1">
                <a:solidFill>
                  <a:srgbClr val="1A3ACA"/>
                </a:solidFill>
                <a:latin typeface="Times New Roman"/>
                <a:cs typeface="Times New Roman"/>
              </a:rPr>
              <a:t>arXiv</a:t>
            </a:r>
            <a:endParaRPr lang="en-US" sz="2000" i="1" dirty="0">
              <a:solidFill>
                <a:srgbClr val="1A3ACA"/>
              </a:solidFill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Circle of Life (</a:t>
            </a:r>
            <a:r>
              <a:rPr lang="en-US" dirty="0" err="1">
                <a:latin typeface="Times New Roman"/>
                <a:cs typeface="Times New Roman"/>
              </a:rPr>
              <a:t>Isella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Moullet</a:t>
            </a:r>
            <a:r>
              <a:rPr lang="en-US" dirty="0">
                <a:latin typeface="Times New Roman"/>
                <a:cs typeface="Times New Roman"/>
              </a:rPr>
              <a:t>, Hull)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Galaxy ecosystems (Murphy, Leroy)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Galaxy assembly (Lacy, Casey, Hodge)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Time domain, Cosmology, Physics (Bower, Demorest)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Reports conclude with itemized/prioritized list of key science programs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Distill s</a:t>
            </a:r>
            <a:r>
              <a:rPr lang="en-US" sz="2000" dirty="0" smtClean="0">
                <a:latin typeface="Times New Roman"/>
                <a:cs typeface="Times New Roman"/>
              </a:rPr>
              <a:t>cience </a:t>
            </a:r>
            <a:r>
              <a:rPr lang="en-US" sz="2000" dirty="0" err="1" smtClean="0">
                <a:latin typeface="Times New Roman"/>
                <a:cs typeface="Times New Roman"/>
              </a:rPr>
              <a:t>reqs</a:t>
            </a:r>
            <a:r>
              <a:rPr lang="en-US" sz="2000" dirty="0" smtClean="0">
                <a:latin typeface="Times New Roman"/>
                <a:cs typeface="Times New Roman"/>
              </a:rPr>
              <a:t> to telescope specs in </a:t>
            </a:r>
            <a:r>
              <a:rPr lang="en-US" sz="2000" dirty="0">
                <a:latin typeface="Times New Roman"/>
                <a:cs typeface="Times New Roman"/>
              </a:rPr>
              <a:t>‘engineering-friendly’ format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Iterate with SWGs (</a:t>
            </a:r>
            <a:r>
              <a:rPr lang="en-US" sz="2000" dirty="0" smtClean="0">
                <a:latin typeface="Times New Roman"/>
                <a:cs typeface="Times New Roman"/>
              </a:rPr>
              <a:t>Feb-May)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Early times: Design and Science are </a:t>
            </a:r>
            <a:r>
              <a:rPr lang="en-US" sz="2000" i="1" dirty="0" smtClean="0">
                <a:latin typeface="Times New Roman"/>
                <a:cs typeface="Times New Roman"/>
              </a:rPr>
              <a:t>‘under construction’ – need your help!</a:t>
            </a:r>
          </a:p>
        </p:txBody>
      </p:sp>
    </p:spTree>
    <p:extLst>
      <p:ext uri="{BB962C8B-B14F-4D97-AF65-F5344CB8AC3E}">
        <p14:creationId xmlns:p14="http://schemas.microsoft.com/office/powerpoint/2010/main" val="1310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018" y="159652"/>
            <a:ext cx="84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Next step: Sci. Requirements to Tel. Specifications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83342"/>
              </p:ext>
            </p:extLst>
          </p:nvPr>
        </p:nvGraphicFramePr>
        <p:xfrm>
          <a:off x="273133" y="682872"/>
          <a:ext cx="9209222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27"/>
                <a:gridCol w="3814478"/>
                <a:gridCol w="34828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Array Specification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Terrestrial</a:t>
                      </a:r>
                      <a:r>
                        <a:rPr lang="en-US" baseline="0" dirty="0" smtClean="0"/>
                        <a:t> 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Optically 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</a:t>
                      </a:r>
                      <a:r>
                        <a:rPr lang="en-US" baseline="0" dirty="0" smtClean="0"/>
                        <a:t> 15 to</a:t>
                      </a:r>
                      <a:r>
                        <a:rPr lang="en-US" dirty="0" smtClean="0"/>
                        <a:t> 50GHz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planet 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1AU at 130pc @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~ 300km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 in 10hrs </a:t>
                      </a:r>
                      <a:r>
                        <a:rPr lang="en-US" baseline="0" dirty="0" smtClean="0"/>
                        <a:t>@ 10mas,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dirty="0" smtClean="0"/>
                        <a:t> ~ 300 x 18m; BW ~ 20GHz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Dense</a:t>
                      </a:r>
                      <a:r>
                        <a:rPr lang="en-US" baseline="0" dirty="0" smtClean="0"/>
                        <a:t> gas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 1-0 to z=8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15 to 115GHz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 the Universe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gas</a:t>
                      </a:r>
                      <a:r>
                        <a:rPr lang="en-US" dirty="0" smtClean="0"/>
                        <a:t> =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dirty="0" smtClean="0"/>
                        <a:t> M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dirty="0" smtClean="0"/>
                        <a:t> at z = 3 in 1hr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mid</a:t>
                      </a:r>
                      <a:r>
                        <a:rPr lang="en-US" dirty="0" smtClean="0"/>
                        <a:t> ~ 70%</a:t>
                      </a:r>
                      <a:r>
                        <a:rPr lang="en-US" baseline="0" dirty="0" smtClean="0"/>
                        <a:t> to B ~ 30km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500pc resolution at z = 3 (60mas)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volume</a:t>
                      </a:r>
                      <a:r>
                        <a:rPr lang="en-US" baseline="0" dirty="0" smtClean="0"/>
                        <a:t>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</a:t>
                      </a:r>
                      <a:r>
                        <a:rPr lang="en-US" smtClean="0"/>
                        <a:t>Band</a:t>
                      </a:r>
                      <a:r>
                        <a:rPr lang="en-US" baseline="0" smtClean="0"/>
                        <a:t>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 &lt; 0.2</a:t>
                      </a:r>
                      <a:r>
                        <a:rPr lang="en-US" baseline="0" dirty="0" smtClean="0"/>
                        <a:t>K  (1hr, 10 km/s, 80GHz, 1”)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core</a:t>
                      </a:r>
                      <a:r>
                        <a:rPr lang="en-US" baseline="0" dirty="0" smtClean="0"/>
                        <a:t> ~ 30% to B ~ 2km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Continuum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BR; Linear</a:t>
                      </a:r>
                      <a:r>
                        <a:rPr lang="en-US" baseline="0" dirty="0" smtClean="0"/>
                        <a:t> pol to 0.1%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Explosive follow-up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GRBs, GW/EM…)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</a:t>
                      </a:r>
                      <a:r>
                        <a:rPr lang="en-US" baseline="0" dirty="0" smtClean="0"/>
                        <a:t> trigger response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Blind discoveries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FRBs)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millisec</a:t>
                      </a:r>
                      <a:r>
                        <a:rPr lang="en-US" baseline="0" dirty="0" smtClean="0"/>
                        <a:t> searches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-space weather: 1uJy</a:t>
                      </a:r>
                      <a:r>
                        <a:rPr lang="en-US" baseline="0" dirty="0" smtClean="0"/>
                        <a:t> in 1min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 1 to 20GHz</a:t>
                      </a:r>
                    </a:p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~ 300 x 18m</a:t>
                      </a:r>
                    </a:p>
                    <a:p>
                      <a:r>
                        <a:rPr lang="en-US" dirty="0" smtClean="0"/>
                        <a:t>Circular pol</a:t>
                      </a:r>
                      <a:r>
                        <a:rPr lang="en-US" baseline="0" dirty="0" smtClean="0"/>
                        <a:t> to few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872234" y="206579"/>
            <a:ext cx="1658706" cy="6351876"/>
            <a:chOff x="8027600" y="698111"/>
            <a:chExt cx="1122784" cy="4624818"/>
          </a:xfrm>
        </p:grpSpPr>
        <p:pic>
          <p:nvPicPr>
            <p:cNvPr id="12" name="Picture 11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13" name="Picture 12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14" name="Picture 13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15" name="Picture 14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6" name="Picture 15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3797" y="176794"/>
            <a:ext cx="8277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Image terrestrial zone planet formation</a:t>
            </a: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AU-scale imaging 1Myr protoplanetary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disk at 140pc distance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3337" y="4625745"/>
            <a:ext cx="93746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Frequency: need low optical depth on AU-scales =&gt;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30GHz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Resolution: need 1AU resolution at 130pc = distance to nearest star forming regions (</a:t>
            </a:r>
            <a:r>
              <a:rPr lang="en-US" sz="2400" dirty="0" err="1">
                <a:latin typeface="Times New Roman"/>
                <a:cs typeface="Times New Roman"/>
              </a:rPr>
              <a:t>e</a:t>
            </a:r>
            <a:r>
              <a:rPr lang="en-US" sz="2400" dirty="0" err="1" smtClean="0">
                <a:latin typeface="Times New Roman"/>
                <a:cs typeface="Times New Roman"/>
              </a:rPr>
              <a:t>g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aurus, </a:t>
            </a:r>
            <a:r>
              <a:rPr lang="en-US" sz="2400" dirty="0" err="1" smtClean="0">
                <a:latin typeface="Times New Roman"/>
                <a:cs typeface="Times New Roman"/>
              </a:rPr>
              <a:t>Ophiucus</a:t>
            </a:r>
            <a:r>
              <a:rPr lang="en-US" sz="2400" dirty="0" smtClean="0">
                <a:latin typeface="Times New Roman"/>
                <a:cs typeface="Times New Roman"/>
              </a:rPr>
              <a:t>) =&gt;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10mas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Sensitivity: need 1K brightness at full resolution =&gt;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10x VLA, ALMA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60995" y="1259680"/>
            <a:ext cx="8977636" cy="3051349"/>
            <a:chOff x="1560995" y="1259680"/>
            <a:chExt cx="8977636" cy="3051349"/>
          </a:xfrm>
        </p:grpSpPr>
        <p:pic>
          <p:nvPicPr>
            <p:cNvPr id="5" name="Picture 4" descr="Screen Shot 2015-07-18 at 7.32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995" y="1308887"/>
              <a:ext cx="2930794" cy="289691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639696" y="1259680"/>
              <a:ext cx="3055991" cy="3051349"/>
              <a:chOff x="6154607" y="650080"/>
              <a:chExt cx="3055991" cy="3051349"/>
            </a:xfrm>
          </p:grpSpPr>
          <p:pic>
            <p:nvPicPr>
              <p:cNvPr id="6" name="Picture 5" descr="Screen Shot 2015-07-18 at 7.34.13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4607" y="650080"/>
                <a:ext cx="2989393" cy="3051349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8919303" y="797193"/>
                <a:ext cx="0" cy="7204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796621" y="908883"/>
                <a:ext cx="1413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</a:rPr>
                  <a:t>0.1” = 13AU</a:t>
                </a:r>
              </a:p>
            </p:txBody>
          </p:sp>
        </p:grpSp>
        <p:pic>
          <p:nvPicPr>
            <p:cNvPr id="9" name="Picture 8" descr="PPD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6338" y="1308887"/>
              <a:ext cx="2710698" cy="27889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247023" y="1268784"/>
              <a:ext cx="2291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ngVLA</a:t>
              </a:r>
              <a:r>
                <a:rPr lang="en-US" dirty="0">
                  <a:solidFill>
                    <a:schemeClr val="bg1"/>
                  </a:solidFill>
                  <a:latin typeface="Times New Roman"/>
                  <a:cs typeface="Times New Roman"/>
                </a:rPr>
                <a:t> 100hr 25GHz 10mas 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40128" y="3709593"/>
              <a:ext cx="248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rms</a:t>
              </a:r>
              <a:r>
                <a:rPr lang="en-US" dirty="0">
                  <a:solidFill>
                    <a:schemeClr val="bg1"/>
                  </a:solidFill>
                  <a:latin typeface="Times New Roman"/>
                  <a:cs typeface="Times New Roman"/>
                </a:rPr>
                <a:t> = 90nJy/</a:t>
              </a:r>
              <a:r>
                <a:rPr lang="en-US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bm</a:t>
              </a:r>
              <a:r>
                <a:rPr lang="en-US" dirty="0">
                  <a:solidFill>
                    <a:schemeClr val="bg1"/>
                  </a:solidFill>
                  <a:latin typeface="Times New Roman"/>
                  <a:cs typeface="Times New Roman"/>
                </a:rPr>
                <a:t> = 1K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0592" y="1308888"/>
              <a:ext cx="1950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Jupiter at 13AU Saturn at 6AU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9112" y="3762172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model</a:t>
              </a:r>
            </a:p>
          </p:txBody>
        </p:sp>
        <p:cxnSp>
          <p:nvCxnSpPr>
            <p:cNvPr id="15" name="Straight Arrow Connector 14"/>
            <p:cNvCxnSpPr>
              <a:stCxn id="21" idx="1"/>
            </p:cNvCxnSpPr>
            <p:nvPr/>
          </p:nvCxnSpPr>
          <p:spPr>
            <a:xfrm flipH="1">
              <a:off x="2326640" y="1601275"/>
              <a:ext cx="593952" cy="623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623616" y="1893662"/>
              <a:ext cx="402776" cy="746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382956" y="3778479"/>
              <a:ext cx="20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Isella</a:t>
              </a:r>
              <a:r>
                <a:rPr lang="en-US" dirty="0">
                  <a:solidFill>
                    <a:schemeClr val="bg1"/>
                  </a:solidFill>
                </a:rPr>
                <a:t> Dust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8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0609" y="110141"/>
            <a:ext cx="6807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ng-Synergy: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Terrestrial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zone exoplanets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Full Evolutionary sequence, from birth to maturity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86" y="4074661"/>
            <a:ext cx="3883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ngVLA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Imaging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formation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of terrestrial planets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Pre-biotic chemistry</a:t>
            </a:r>
          </a:p>
        </p:txBody>
      </p:sp>
      <p:pic>
        <p:nvPicPr>
          <p:cNvPr id="7" name="Picture 6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32" y="3837589"/>
            <a:ext cx="5190586" cy="226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086" y="1549531"/>
            <a:ext cx="4670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High Definition Space Telescope Terrestrial planets = top science goal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Direct detection of earth-like planets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Search for atmospheric bio-signatures</a:t>
            </a:r>
          </a:p>
        </p:txBody>
      </p:sp>
      <p:pic>
        <p:nvPicPr>
          <p:cNvPr id="10" name="Picture 9" descr="Screen Shot 2015-05-14 at 2.2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86" y="1223945"/>
            <a:ext cx="3903132" cy="23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4536" y="192560"/>
            <a:ext cx="8675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Dense gas history of Universe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Imaging ’fuel for star formation’ during epoch of galaxy assembly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3956" y="4493712"/>
            <a:ext cx="97032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Frequency: need low order CO at z ~ 1 to 5 =&gt;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20 to 50GHz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Resolution: need ~ 1kpc =&gt;  </a:t>
            </a:r>
            <a:r>
              <a:rPr lang="en-US" sz="2400" dirty="0">
                <a:solidFill>
                  <a:srgbClr val="FFFF00"/>
                </a:solidFill>
                <a:latin typeface="Times New Roman"/>
                <a:cs typeface="Times New Roman"/>
              </a:rPr>
              <a:t>0.15”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Sensitivity: need to reach 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few 10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M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 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at z ~ 2 =&gt;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12uJy @ 100 km/s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FoV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BW: 100x 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JVLA,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ALMA spectral deep field survey speed (1000’s 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vs 10’s of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galaxies) =&gt; </a:t>
            </a:r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18m antenna, 20GHz BW</a:t>
            </a:r>
            <a:endParaRPr lang="en-US" sz="2400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1" y="1051179"/>
            <a:ext cx="8565930" cy="3473930"/>
            <a:chOff x="1524001" y="971950"/>
            <a:chExt cx="8974946" cy="3589355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1" y="971950"/>
              <a:ext cx="4598385" cy="3589354"/>
              <a:chOff x="0" y="971950"/>
              <a:chExt cx="4598385" cy="3589354"/>
            </a:xfrm>
          </p:grpSpPr>
          <p:pic>
            <p:nvPicPr>
              <p:cNvPr id="6" name="Picture 5" descr="mo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38" y="971950"/>
                <a:ext cx="4324821" cy="353531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62138" y="971950"/>
                <a:ext cx="4436247" cy="1628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4269151"/>
                <a:ext cx="4486959" cy="292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1602" y="971950"/>
                <a:ext cx="378327" cy="3535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29628" y="1323977"/>
                <a:ext cx="0" cy="352064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4260" y="1324529"/>
                <a:ext cx="1097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1” = 7kpc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27585" y="3863852"/>
                <a:ext cx="18593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FFFF"/>
                    </a:solidFill>
                  </a:rPr>
                  <a:t>Narayanan Model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122386" y="1134838"/>
              <a:ext cx="4376561" cy="3426467"/>
              <a:chOff x="4598385" y="1134837"/>
              <a:chExt cx="4376561" cy="3426467"/>
            </a:xfrm>
          </p:grpSpPr>
          <p:pic>
            <p:nvPicPr>
              <p:cNvPr id="7" name="Picture 6" descr="wcot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8385" y="1134837"/>
                <a:ext cx="4376561" cy="3426467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945260" y="4269151"/>
                <a:ext cx="3918374" cy="0"/>
              </a:xfrm>
              <a:prstGeom prst="line">
                <a:avLst/>
              </a:prstGeom>
              <a:ln w="317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880504" y="3935192"/>
                <a:ext cx="10944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FFFFFF"/>
                    </a:solidFill>
                  </a:rPr>
                  <a:t>ngVLA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062996" y="1206670"/>
              <a:ext cx="2199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z=2</a:t>
              </a:r>
              <a:r>
                <a:rPr lang="en-US" sz="16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,  </a:t>
              </a:r>
              <a:r>
                <a:rPr lang="en-US" sz="1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CO1-0</a:t>
              </a:r>
              <a:endParaRPr lang="en-US" sz="16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2476677" y="-984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 dirty="0" smtClean="0"/>
              <a:t>ng-Synergies: Dense </a:t>
            </a:r>
            <a:r>
              <a:rPr lang="en-US" sz="2800" b="0" dirty="0"/>
              <a:t>Gas History of the </a:t>
            </a:r>
            <a:r>
              <a:rPr lang="en-US" sz="2800" b="0" dirty="0" smtClean="0"/>
              <a:t>Universe</a:t>
            </a:r>
          </a:p>
          <a:p>
            <a:pPr algn="ctr" eaLnBrk="1" hangingPunct="1"/>
            <a:r>
              <a:rPr lang="en-US" b="0" dirty="0"/>
              <a:t>‘Missing half of galaxy formation’</a:t>
            </a:r>
          </a:p>
          <a:p>
            <a:pPr eaLnBrk="1" hangingPunct="1"/>
            <a:endParaRPr lang="en-US" sz="2800" b="0" dirty="0"/>
          </a:p>
        </p:txBody>
      </p:sp>
      <p:pic>
        <p:nvPicPr>
          <p:cNvPr id="13" name="Picture 12" descr="Screen Shot 2015-07-15 at 2.4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4" y="982112"/>
            <a:ext cx="5101220" cy="3300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3020" y="1457328"/>
            <a:ext cx="7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SFR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16531" y="1002055"/>
            <a:ext cx="4779965" cy="3408053"/>
            <a:chOff x="6716531" y="1296343"/>
            <a:chExt cx="4779965" cy="34080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531" y="1296343"/>
              <a:ext cx="4779965" cy="34080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0701020" y="1454465"/>
              <a:ext cx="71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Gas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5174" y="3758653"/>
              <a:ext cx="1067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ALMA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3572" y="2782666"/>
              <a:ext cx="1067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F00"/>
                  </a:solidFill>
                </a:rPr>
                <a:t>NGVLA</a:t>
              </a:r>
              <a:endParaRPr lang="en-US" dirty="0">
                <a:solidFill>
                  <a:srgbClr val="008F00"/>
                </a:solidFill>
              </a:endParaRPr>
            </a:p>
          </p:txBody>
        </p:sp>
      </p:grpSp>
      <p:cxnSp>
        <p:nvCxnSpPr>
          <p:cNvPr id="67591" name="Straight Arrow Connector 12"/>
          <p:cNvCxnSpPr>
            <a:cxnSpLocks noChangeShapeType="1"/>
          </p:cNvCxnSpPr>
          <p:nvPr/>
        </p:nvCxnSpPr>
        <p:spPr bwMode="auto">
          <a:xfrm flipH="1">
            <a:off x="4950373" y="2293563"/>
            <a:ext cx="2238703" cy="155350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0" y="4432562"/>
            <a:ext cx="3031798" cy="2425438"/>
          </a:xfrm>
          <a:prstGeom prst="rect">
            <a:avLst/>
          </a:prstGeom>
        </p:spPr>
      </p:pic>
      <p:pic>
        <p:nvPicPr>
          <p:cNvPr id="23" name="Picture 22" descr="vlasamp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50" y="4559293"/>
            <a:ext cx="5190586" cy="226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9434" y="4506743"/>
            <a:ext cx="138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JWST, TMT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2621" y="3585411"/>
            <a:ext cx="109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Decarli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1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67" y="0"/>
            <a:ext cx="818997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633" y="620110"/>
            <a:ext cx="35494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Science requirements spreadsheets</a:t>
            </a:r>
          </a:p>
          <a:p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Built from SWG report summaries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Currently ~ 30 programs, med, high priority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7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6" y="1007646"/>
            <a:ext cx="8441181" cy="602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6188" y="176649"/>
            <a:ext cx="878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requirements to Telescope Specifications Spread Sheets</a:t>
            </a:r>
          </a:p>
          <a:p>
            <a:pPr algn="ctr"/>
            <a:r>
              <a:rPr lang="en-US" sz="2000" dirty="0" smtClean="0"/>
              <a:t>Engineering Friendly Format: spec, goal, design compliance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4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886</Words>
  <Application>Microsoft Macintosh PowerPoint</Application>
  <PresentationFormat>Widescreen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ＭＳ Ｐゴシック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2016-07-29T21:21:40Z</dcterms:created>
  <dcterms:modified xsi:type="dcterms:W3CDTF">2016-08-03T01:22:15Z</dcterms:modified>
</cp:coreProperties>
</file>