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3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Default Extension="vml" ContentType="application/vnd.openxmlformats-officedocument.vmlDrawing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notesSlides/notesSlide2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.xml" ContentType="application/vnd.openxmlformats-officedocument.presentationml.slide+xml"/>
  <Override PartName="/ppt/embeddings/Microsoft_Equation1.bin" ContentType="application/vnd.openxmlformats-officedocument.oleObject"/>
  <Override PartName="/ppt/slideLayouts/slideLayout13.xml" ContentType="application/vnd.openxmlformats-officedocument.presentationml.slideLayout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781" r:id="rId2"/>
    <p:sldId id="584" r:id="rId3"/>
    <p:sldId id="812" r:id="rId4"/>
    <p:sldId id="813" r:id="rId5"/>
    <p:sldId id="815" r:id="rId6"/>
    <p:sldId id="814" r:id="rId7"/>
    <p:sldId id="766" r:id="rId8"/>
    <p:sldId id="666" r:id="rId9"/>
    <p:sldId id="820" r:id="rId10"/>
    <p:sldId id="788" r:id="rId11"/>
    <p:sldId id="458" r:id="rId12"/>
    <p:sldId id="816" r:id="rId13"/>
    <p:sldId id="811" r:id="rId14"/>
    <p:sldId id="782" r:id="rId15"/>
    <p:sldId id="784" r:id="rId16"/>
    <p:sldId id="805" r:id="rId17"/>
    <p:sldId id="739" r:id="rId18"/>
    <p:sldId id="786" r:id="rId19"/>
    <p:sldId id="787" r:id="rId20"/>
    <p:sldId id="810" r:id="rId21"/>
    <p:sldId id="790" r:id="rId22"/>
    <p:sldId id="795" r:id="rId23"/>
    <p:sldId id="794" r:id="rId24"/>
    <p:sldId id="818" r:id="rId25"/>
    <p:sldId id="819" r:id="rId26"/>
    <p:sldId id="842" r:id="rId27"/>
    <p:sldId id="821" r:id="rId28"/>
    <p:sldId id="834" r:id="rId29"/>
    <p:sldId id="865" r:id="rId30"/>
    <p:sldId id="833" r:id="rId31"/>
    <p:sldId id="844" r:id="rId32"/>
    <p:sldId id="841" r:id="rId33"/>
    <p:sldId id="826" r:id="rId34"/>
    <p:sldId id="822" r:id="rId35"/>
    <p:sldId id="840" r:id="rId36"/>
    <p:sldId id="823" r:id="rId37"/>
    <p:sldId id="838" r:id="rId38"/>
    <p:sldId id="839" r:id="rId39"/>
    <p:sldId id="825" r:id="rId40"/>
    <p:sldId id="831" r:id="rId41"/>
    <p:sldId id="867" r:id="rId42"/>
    <p:sldId id="869" r:id="rId43"/>
    <p:sldId id="868" r:id="rId44"/>
    <p:sldId id="846" r:id="rId45"/>
    <p:sldId id="827" r:id="rId46"/>
    <p:sldId id="862" r:id="rId47"/>
    <p:sldId id="852" r:id="rId48"/>
    <p:sldId id="853" r:id="rId49"/>
    <p:sldId id="854" r:id="rId50"/>
    <p:sldId id="855" r:id="rId51"/>
    <p:sldId id="856" r:id="rId52"/>
    <p:sldId id="857" r:id="rId53"/>
    <p:sldId id="858" r:id="rId54"/>
    <p:sldId id="848" r:id="rId55"/>
    <p:sldId id="849" r:id="rId56"/>
    <p:sldId id="830" r:id="rId57"/>
    <p:sldId id="824" r:id="rId58"/>
    <p:sldId id="864" r:id="rId59"/>
    <p:sldId id="866" r:id="rId60"/>
    <p:sldId id="817" r:id="rId61"/>
    <p:sldId id="859" r:id="rId62"/>
    <p:sldId id="780" r:id="rId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808100"/>
    <a:srgbClr val="E2EFE1"/>
    <a:srgbClr val="7FBDFA"/>
    <a:srgbClr val="8CCAFB"/>
    <a:srgbClr val="6A6A6A"/>
    <a:srgbClr val="2B2DF6"/>
    <a:srgbClr val="66D1D2"/>
    <a:srgbClr val="00FB4D"/>
    <a:srgbClr val="289A00"/>
    <a:srgbClr val="1C1DB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1297" autoAdjust="0"/>
    <p:restoredTop sz="97773" autoAdjust="0"/>
  </p:normalViewPr>
  <p:slideViewPr>
    <p:cSldViewPr snapToObjects="1">
      <p:cViewPr>
        <p:scale>
          <a:sx n="100" d="100"/>
          <a:sy n="100" d="100"/>
        </p:scale>
        <p:origin x="-456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5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D83BCE48-1BB9-EF46-86A6-0819711F431C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</a:t>
            </a:fld>
            <a:endParaRPr lang="en-US">
              <a:latin typeface="Symbol" charset="2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169CD-E08D-1341-B19A-2CA98113DA45}" type="slidenum">
              <a:rPr lang="en-US"/>
              <a:pPr/>
              <a:t>11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13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4766D2FE-7CF4-E54F-AF2D-6A7421991FFA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14</a:t>
            </a:fld>
            <a:endParaRPr lang="en-US">
              <a:latin typeface="Symbol" charset="2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E0409AE3-7CA7-9348-B0A7-D9433EB0DA74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15</a:t>
            </a:fld>
            <a:endParaRPr lang="en-US">
              <a:latin typeface="Symbol" charset="2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BB596FBC-ECB6-BA47-B43C-DDA2103C2E61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17</a:t>
            </a:fld>
            <a:endParaRPr lang="en-US">
              <a:latin typeface="Symbol" charset="2"/>
            </a:endParaRPr>
          </a:p>
        </p:txBody>
      </p:sp>
      <p:sp>
        <p:nvSpPr>
          <p:cNvPr id="409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charset="2"/>
              <a:buNone/>
            </a:pPr>
            <a:fld id="{A65CC514-21F5-B84E-AB46-AA402CF52C4D}" type="slidenum">
              <a:rPr lang="en-US">
                <a:latin typeface="Symbol" charset="2"/>
              </a:rPr>
              <a:pPr>
                <a:buFont typeface="Wingdings" charset="2"/>
                <a:buNone/>
              </a:pPr>
              <a:t>18</a:t>
            </a:fld>
            <a:endParaRPr lang="en-US">
              <a:latin typeface="Symbol" charset="2"/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20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24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992FD-CA7C-5448-A165-8D488F2F7FB1}" type="slidenum">
              <a:rPr lang="en-US"/>
              <a:pPr/>
              <a:t>25</a:t>
            </a:fld>
            <a:endParaRPr lang="en-US"/>
          </a:p>
        </p:txBody>
      </p:sp>
      <p:sp>
        <p:nvSpPr>
          <p:cNvPr id="798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43025" y="503238"/>
            <a:ext cx="4154488" cy="3116262"/>
          </a:xfrm>
          <a:solidFill>
            <a:srgbClr val="FFFFFF"/>
          </a:solidFill>
          <a:ln/>
        </p:spPr>
      </p:sp>
      <p:sp>
        <p:nvSpPr>
          <p:cNvPr id="7987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3657600"/>
            <a:ext cx="5029200" cy="49498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320F49-3612-0C4C-93B2-9041EC33BAE9}" type="slidenum">
              <a:rPr lang="en-US"/>
              <a:pPr/>
              <a:t>26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28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29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30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0C8AE3-4E16-4844-9181-F2A805313B25}" type="slidenum">
              <a:rPr lang="en-US"/>
              <a:pPr/>
              <a:t>31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33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514D4-1481-C941-9DDC-47ACDAA08064}" type="slidenum">
              <a:rPr lang="en-US"/>
              <a:pPr/>
              <a:t>35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37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38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39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41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3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42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C2065-FE47-E74A-A879-52667428F8F6}" type="slidenum">
              <a:rPr lang="en-US"/>
              <a:pPr/>
              <a:t>43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703263"/>
            <a:ext cx="4591050" cy="3443287"/>
          </a:xfrm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7688"/>
            <a:ext cx="5035550" cy="40767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56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FF6DB5-9558-7248-93C0-746221F7DAD9}" type="slidenum">
              <a:rPr lang="en-US"/>
              <a:pPr/>
              <a:t>62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4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8C6A25-92B6-FB45-97F8-816CF0E735A6}" type="slidenum">
              <a:rPr lang="en-US"/>
              <a:pPr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EB8B1D-D1CA-BE4F-ADB3-2448C55E290F}" type="slidenum">
              <a:rPr lang="en-US"/>
              <a:pPr/>
              <a:t>7</a:t>
            </a:fld>
            <a:endParaRPr lang="en-US"/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1FD38B-A345-D34D-AF56-97F07621F3E2}" type="slidenum">
              <a:rPr lang="en-US"/>
              <a:pPr/>
              <a:t>8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9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3930A-7017-724F-8387-869A4C100F97}" type="slidenum">
              <a:rPr lang="en-US"/>
              <a:pPr/>
              <a:t>10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1C1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1.png"/><Relationship Id="rId5" Type="http://schemas.openxmlformats.org/officeDocument/2006/relationships/image" Target="../media/image37.png"/><Relationship Id="rId6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3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54.jpe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1" Type="http://schemas.openxmlformats.org/officeDocument/2006/relationships/video" Target="file://localhost/Users/ccarilli/TALKS/EOR/ifrit_L105_I.mpg" TargetMode="External"/><Relationship Id="rId2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6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jpe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76200" y="18871"/>
            <a:ext cx="891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0" dirty="0" smtClean="0">
                <a:solidFill>
                  <a:schemeClr val="bg1"/>
                </a:solidFill>
              </a:rPr>
              <a:t>Precision Array to Probe the Epoch of </a:t>
            </a:r>
            <a:r>
              <a:rPr lang="en-US" sz="3200" b="0" dirty="0" err="1" smtClean="0">
                <a:solidFill>
                  <a:schemeClr val="bg1"/>
                </a:solidFill>
              </a:rPr>
              <a:t>Reionization</a:t>
            </a:r>
            <a:r>
              <a:rPr lang="en-US" sz="3200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b="0" dirty="0" smtClean="0">
                <a:solidFill>
                  <a:schemeClr val="bg1"/>
                </a:solidFill>
              </a:rPr>
              <a:t>Chris </a:t>
            </a:r>
            <a:r>
              <a:rPr lang="en-US" b="0" dirty="0">
                <a:solidFill>
                  <a:schemeClr val="bg1"/>
                </a:solidFill>
              </a:rPr>
              <a:t>Carilli</a:t>
            </a:r>
            <a:r>
              <a:rPr lang="en-US" b="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Cambridge, November</a:t>
            </a:r>
            <a:r>
              <a:rPr lang="en-US" b="0" dirty="0" smtClean="0">
                <a:solidFill>
                  <a:schemeClr val="bg1"/>
                </a:solidFill>
              </a:rPr>
              <a:t> 2011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52400" y="1168400"/>
            <a:ext cx="89154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Introduction: Cosmic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Concept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Constraints on evolution of neutral IGM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HI 21cm line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Direct detection of the neutral IGM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PAPER design and status</a:t>
            </a:r>
          </a:p>
          <a:p>
            <a:pPr algn="l"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CO intensity mapping: imaging the large scale distribution of the sources of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(‘inverse view’)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105400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Fan, Carilli, Keating 2006, ‘Observational constrains on cosmic </a:t>
            </a:r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r>
              <a:rPr lang="en-US" dirty="0" smtClean="0">
                <a:solidFill>
                  <a:srgbClr val="FFFFFF"/>
                </a:solidFill>
              </a:rPr>
              <a:t>,’ ARAA, 44, 415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Furlanetto</a:t>
            </a:r>
            <a:r>
              <a:rPr lang="en-US" dirty="0" smtClean="0">
                <a:solidFill>
                  <a:srgbClr val="FFFFFF"/>
                </a:solidFill>
              </a:rPr>
              <a:t> et al. 2006, ‘Cosmology at low frequencies: The 21 cm transition and the high-</a:t>
            </a:r>
            <a:r>
              <a:rPr lang="en-US" dirty="0" err="1" smtClean="0">
                <a:solidFill>
                  <a:srgbClr val="FFFFFF"/>
                </a:solidFill>
              </a:rPr>
              <a:t>redshift</a:t>
            </a:r>
            <a:r>
              <a:rPr lang="en-US" dirty="0" smtClean="0">
                <a:solidFill>
                  <a:srgbClr val="FFFFFF"/>
                </a:solidFill>
              </a:rPr>
              <a:t> Universe,’ Phys. Reports, 433, 181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Wyithe</a:t>
            </a:r>
            <a:r>
              <a:rPr lang="en-US" dirty="0" smtClean="0">
                <a:solidFill>
                  <a:srgbClr val="FFFFFF"/>
                </a:solidFill>
              </a:rPr>
              <a:t> &amp; Morales 2010, ARAA, 48, 127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3" name="Picture 12" descr="fores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774700"/>
            <a:ext cx="5257800" cy="452329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914400"/>
            <a:ext cx="4114800" cy="309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 resonant scattering by neutral gas in IGM clouds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Linear density </a:t>
            </a:r>
            <a:r>
              <a:rPr lang="en-US" sz="2400" dirty="0" err="1" smtClean="0">
                <a:solidFill>
                  <a:schemeClr val="bg1"/>
                </a:solidFill>
              </a:rPr>
              <a:t>inhomogeneities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smtClean="0">
                <a:solidFill>
                  <a:schemeClr val="bg1"/>
                </a:solidFill>
              </a:rPr>
              <a:t>~ 10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N(HI)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13</a:t>
            </a:r>
            <a:r>
              <a:rPr lang="en-US" sz="2400" dirty="0" smtClean="0">
                <a:solidFill>
                  <a:schemeClr val="bg1"/>
                </a:solidFill>
              </a:rPr>
              <a:t> – 10</a:t>
            </a:r>
            <a:r>
              <a:rPr lang="en-US" sz="2400" baseline="30000" dirty="0" smtClean="0">
                <a:solidFill>
                  <a:schemeClr val="bg1"/>
                </a:solidFill>
              </a:rPr>
              <a:t>15</a:t>
            </a:r>
            <a:r>
              <a:rPr lang="en-US" sz="2400" dirty="0" smtClean="0">
                <a:solidFill>
                  <a:schemeClr val="bg1"/>
                </a:solidFill>
              </a:rPr>
              <a:t> cm</a:t>
            </a:r>
            <a:r>
              <a:rPr lang="en-US" sz="2400" baseline="30000" dirty="0" smtClean="0">
                <a:solidFill>
                  <a:schemeClr val="bg1"/>
                </a:solidFill>
              </a:rPr>
              <a:t>-2   </a:t>
            </a:r>
          </a:p>
          <a:p>
            <a:pPr>
              <a:spcBef>
                <a:spcPct val="5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F(HI) ~ 10</a:t>
            </a:r>
            <a:r>
              <a:rPr lang="en-US" sz="2400" baseline="30000" dirty="0" smtClean="0">
                <a:solidFill>
                  <a:schemeClr val="bg1"/>
                </a:solidFill>
              </a:rPr>
              <a:t>-5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1082219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96200" y="3486090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Neutral IGM after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=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forest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9698" name="Picture 17" descr="F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757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5867400" y="152400"/>
            <a:ext cx="3386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Gunn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-Peterson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 effect</a:t>
            </a:r>
            <a:endParaRPr lang="en-US" sz="2800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 rot="-4406">
            <a:off x="5715453" y="6021338"/>
            <a:ext cx="2400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SDSS quasars</a:t>
            </a:r>
          </a:p>
          <a:p>
            <a:pPr>
              <a:buFontTx/>
              <a:buNone/>
            </a:pPr>
            <a:r>
              <a:rPr lang="en-US" dirty="0" smtClean="0">
                <a:solidFill>
                  <a:schemeClr val="bg1"/>
                </a:solidFill>
                <a:latin typeface="Courier New" charset="0"/>
              </a:rPr>
              <a:t>Fan </a:t>
            </a:r>
            <a:r>
              <a:rPr lang="en-US" dirty="0">
                <a:solidFill>
                  <a:schemeClr val="bg1"/>
                </a:solidFill>
                <a:latin typeface="Courier New" charset="0"/>
              </a:rPr>
              <a:t>et al 2006</a:t>
            </a:r>
            <a:endParaRPr lang="en-US" b="1" dirty="0">
              <a:solidFill>
                <a:srgbClr val="FFFF00"/>
              </a:solidFill>
              <a:latin typeface="Courier New" charset="0"/>
            </a:endParaRPr>
          </a:p>
        </p:txBody>
      </p:sp>
      <p:sp>
        <p:nvSpPr>
          <p:cNvPr id="29702" name="Line 18"/>
          <p:cNvSpPr>
            <a:spLocks noChangeShapeType="1"/>
          </p:cNvSpPr>
          <p:nvPr/>
        </p:nvSpPr>
        <p:spPr bwMode="auto">
          <a:xfrm flipH="1" flipV="1">
            <a:off x="3733798" y="685800"/>
            <a:ext cx="2024063" cy="914400"/>
          </a:xfrm>
          <a:prstGeom prst="line">
            <a:avLst/>
          </a:prstGeom>
          <a:noFill/>
          <a:ln w="28575" cap="flat" cmpd="sng" algn="ctr">
            <a:solidFill>
              <a:srgbClr val="E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" y="6019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5.7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304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6.4</a:t>
            </a:r>
            <a:endParaRPr lang="en-US" b="1" dirty="0"/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715000" y="838200"/>
            <a:ext cx="3429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SDSS z~6 quasars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Opaque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 &gt; 5)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&gt;6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 =&gt; pushing into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8" name="Picture 7" descr="Screen shot 2011-11-03 at 10.36.4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23562"/>
            <a:ext cx="5257799" cy="4224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Gunn-Peterson constraints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on F(HI) </a:t>
            </a:r>
            <a:endParaRPr lang="en-US" sz="2800" dirty="0" smtClean="0">
              <a:solidFill>
                <a:schemeClr val="accent3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0" y="1195149"/>
            <a:ext cx="38100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 Diffuse IGM: 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GP </a:t>
            </a:r>
            <a:r>
              <a:rPr lang="en-US" sz="2400" dirty="0" smtClean="0">
                <a:solidFill>
                  <a:schemeClr val="accent3"/>
                </a:solidFill>
              </a:rPr>
              <a:t>= 2.6e4 F(HI) (1+z)</a:t>
            </a:r>
            <a:r>
              <a:rPr lang="en-US" sz="2400" baseline="30000" dirty="0" smtClean="0">
                <a:solidFill>
                  <a:schemeClr val="accent3"/>
                </a:solidFill>
              </a:rPr>
              <a:t>3/2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Clumping: </a:t>
            </a:r>
            <a:r>
              <a:rPr lang="en-US" sz="2400" dirty="0" smtClean="0">
                <a:solidFill>
                  <a:schemeClr val="accent3"/>
                </a:solidFill>
                <a:sym typeface="Symbol" charset="2"/>
              </a:rPr>
              <a:t>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GP </a:t>
            </a:r>
            <a:r>
              <a:rPr lang="en-US" sz="2400" dirty="0" smtClean="0">
                <a:solidFill>
                  <a:schemeClr val="accent3"/>
                </a:solidFill>
              </a:rPr>
              <a:t>dominated by higher density regions =&gt;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 </a:t>
            </a:r>
            <a:r>
              <a:rPr lang="en-US" sz="2400" dirty="0" smtClean="0">
                <a:solidFill>
                  <a:schemeClr val="accent3"/>
                </a:solidFill>
              </a:rPr>
              <a:t>need models of  </a:t>
            </a:r>
            <a:r>
              <a:rPr lang="en-US" sz="2400" dirty="0" err="1" smtClean="0">
                <a:solidFill>
                  <a:schemeClr val="accent3"/>
                </a:solidFill>
              </a:rPr>
              <a:t>ρ</a:t>
            </a:r>
            <a:r>
              <a:rPr lang="en-US" sz="2400" dirty="0" smtClean="0">
                <a:solidFill>
                  <a:schemeClr val="accent3"/>
                </a:solidFill>
              </a:rPr>
              <a:t>, T, UV</a:t>
            </a:r>
            <a:r>
              <a:rPr lang="en-US" sz="2400" baseline="-25000" dirty="0" smtClean="0">
                <a:solidFill>
                  <a:schemeClr val="accent3"/>
                </a:solidFill>
              </a:rPr>
              <a:t>BG</a:t>
            </a:r>
            <a:r>
              <a:rPr lang="en-US" sz="2800" dirty="0" smtClean="0">
                <a:solidFill>
                  <a:schemeClr val="accent3"/>
                </a:solidFill>
              </a:rPr>
              <a:t> </a:t>
            </a:r>
            <a:r>
              <a:rPr lang="en-US" sz="2400" dirty="0" smtClean="0">
                <a:solidFill>
                  <a:schemeClr val="accent3"/>
                </a:solidFill>
              </a:rPr>
              <a:t> to derive F(HI)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Challenges: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Continuum fitting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Saturates at low F(HI)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1524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Becker ea 2007, Fan ea 2006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7404100" y="920690"/>
            <a:ext cx="2057400" cy="9906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62401" y="228600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τ</a:t>
            </a:r>
            <a:r>
              <a:rPr lang="en-US" sz="3600" baseline="-25000" dirty="0" err="1" smtClean="0"/>
              <a:t>eff</a:t>
            </a:r>
            <a:endParaRPr lang="en-US" sz="36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4724400"/>
            <a:ext cx="388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accent3"/>
                </a:solidFill>
              </a:rPr>
              <a:t>F(HI)</a:t>
            </a:r>
            <a:r>
              <a:rPr lang="en-US" sz="3200" baseline="-25000" dirty="0" err="1" smtClean="0">
                <a:solidFill>
                  <a:schemeClr val="accent3"/>
                </a:solidFill>
              </a:rPr>
              <a:t>v</a:t>
            </a:r>
            <a:r>
              <a:rPr lang="en-US" sz="3200" baseline="-25000" dirty="0" smtClean="0">
                <a:solidFill>
                  <a:schemeClr val="accent3"/>
                </a:solidFill>
              </a:rPr>
              <a:t> </a:t>
            </a:r>
            <a:r>
              <a:rPr lang="en-US" sz="3200" dirty="0" smtClean="0">
                <a:solidFill>
                  <a:schemeClr val="accent3"/>
                </a:solidFill>
              </a:rPr>
              <a:t>≥ 10</a:t>
            </a:r>
            <a:r>
              <a:rPr lang="en-US" sz="3200" baseline="30000" dirty="0" smtClean="0">
                <a:solidFill>
                  <a:schemeClr val="accent3"/>
                </a:solidFill>
              </a:rPr>
              <a:t>-4 </a:t>
            </a:r>
            <a:r>
              <a:rPr lang="en-US" sz="3200" dirty="0" smtClean="0">
                <a:solidFill>
                  <a:schemeClr val="accent3"/>
                </a:solidFill>
              </a:rPr>
              <a:t>at </a:t>
            </a:r>
            <a:r>
              <a:rPr lang="en-US" sz="3200" dirty="0" err="1" smtClean="0">
                <a:solidFill>
                  <a:schemeClr val="accent3"/>
                </a:solidFill>
              </a:rPr>
              <a:t>z</a:t>
            </a:r>
            <a:r>
              <a:rPr lang="en-US" sz="3200" dirty="0" smtClean="0">
                <a:solidFill>
                  <a:schemeClr val="accent3"/>
                </a:solidFill>
              </a:rPr>
              <a:t> ~ 6 </a:t>
            </a:r>
            <a:endParaRPr lang="en-US" sz="32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295400" y="0"/>
            <a:ext cx="6858000" cy="5198249"/>
            <a:chOff x="1295400" y="0"/>
            <a:chExt cx="6858000" cy="5198249"/>
          </a:xfrm>
        </p:grpSpPr>
        <p:pic>
          <p:nvPicPr>
            <p:cNvPr id="8" name="Picture 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28000" contrast="44000"/>
            </a:blip>
            <a:stretch>
              <a:fillRect/>
            </a:stretch>
          </p:blipFill>
          <p:spPr>
            <a:xfrm rot="5400000">
              <a:off x="2125275" y="-829875"/>
              <a:ext cx="5198249" cy="68580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 bwMode="auto">
            <a:xfrm>
              <a:off x="46482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7117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39235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 flipV="1">
              <a:off x="41148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638800" y="53340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CMB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089400" y="685800"/>
              <a:ext cx="533400" cy="21717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24200" y="38862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GP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04800" y="525780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GP =&gt; systematic rise of F(HI) to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~ 6.5 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CMB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pol</a:t>
            </a:r>
            <a:r>
              <a:rPr lang="en-US" sz="2800" dirty="0" smtClean="0">
                <a:solidFill>
                  <a:schemeClr val="bg1"/>
                </a:solidFill>
              </a:rPr>
              <a:t> =&gt; neutral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&gt;15, substantially ionized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&lt; 8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1" y="129540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3"/>
                </a:solidFill>
              </a:rPr>
              <a:t>F(HI)</a:t>
            </a:r>
            <a:r>
              <a:rPr lang="en-US" sz="2800" baseline="-25000" dirty="0" err="1" smtClean="0">
                <a:solidFill>
                  <a:schemeClr val="accent3"/>
                </a:solidFill>
              </a:rPr>
              <a:t>v</a:t>
            </a:r>
            <a:endParaRPr lang="en-US" sz="2800" baseline="-25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78850" name="Picture 17" descr="Screen shot 2010-07-08 at 9.10.43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0138" y="1736725"/>
            <a:ext cx="5503862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62150"/>
            <a:ext cx="35814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 Box 3"/>
          <p:cNvSpPr txBox="1">
            <a:spLocks noChangeArrowheads="1"/>
          </p:cNvSpPr>
          <p:nvPr/>
        </p:nvSpPr>
        <p:spPr bwMode="auto">
          <a:xfrm>
            <a:off x="223838" y="163513"/>
            <a:ext cx="85772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0" dirty="0">
                <a:solidFill>
                  <a:srgbClr val="FFFFFF"/>
                </a:solidFill>
              </a:rPr>
              <a:t>Quasar Near Zones: J1148+5251 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161925" y="762000"/>
            <a:ext cx="879157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b="0" dirty="0" smtClean="0">
                <a:solidFill>
                  <a:srgbClr val="FFFFFF"/>
                </a:solidFill>
              </a:rPr>
              <a:t>Accurate </a:t>
            </a:r>
            <a:r>
              <a:rPr lang="en-US" sz="2400" b="0" dirty="0">
                <a:solidFill>
                  <a:srgbClr val="FFFFFF"/>
                </a:solidFill>
              </a:rPr>
              <a:t>host galaxy </a:t>
            </a:r>
            <a:r>
              <a:rPr lang="en-US" sz="2400" b="0" dirty="0" err="1">
                <a:solidFill>
                  <a:srgbClr val="FFFFFF"/>
                </a:solidFill>
              </a:rPr>
              <a:t>redshift</a:t>
            </a:r>
            <a:r>
              <a:rPr lang="en-US" sz="2400" b="0" dirty="0">
                <a:solidFill>
                  <a:srgbClr val="FFFFFF"/>
                </a:solidFill>
              </a:rPr>
              <a:t> from CO: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dirty="0">
                <a:solidFill>
                  <a:srgbClr val="FFFFFF"/>
                </a:solidFill>
              </a:rPr>
              <a:t>=6.419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400" b="0" dirty="0">
                <a:solidFill>
                  <a:srgbClr val="FFFFFF"/>
                </a:solidFill>
              </a:rPr>
              <a:t> Quasar spectrum =&gt; photons leaking down to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dirty="0">
                <a:solidFill>
                  <a:srgbClr val="FFFFFF"/>
                </a:solidFill>
              </a:rPr>
              <a:t>=6.32</a:t>
            </a: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697038" y="3117850"/>
            <a:ext cx="3206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5" name="Rectangle 8"/>
          <p:cNvSpPr>
            <a:spLocks noChangeArrowheads="1"/>
          </p:cNvSpPr>
          <p:nvPr/>
        </p:nvSpPr>
        <p:spPr bwMode="auto">
          <a:xfrm>
            <a:off x="2070100" y="2836863"/>
            <a:ext cx="522288" cy="342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6" name="Line 9"/>
          <p:cNvSpPr>
            <a:spLocks noChangeShapeType="1"/>
          </p:cNvSpPr>
          <p:nvPr/>
        </p:nvSpPr>
        <p:spPr bwMode="auto">
          <a:xfrm>
            <a:off x="2592388" y="3179763"/>
            <a:ext cx="1293812" cy="422275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7" name="Rectangle 10"/>
          <p:cNvSpPr>
            <a:spLocks noChangeArrowheads="1"/>
          </p:cNvSpPr>
          <p:nvPr/>
        </p:nvSpPr>
        <p:spPr bwMode="auto">
          <a:xfrm>
            <a:off x="4129088" y="1962150"/>
            <a:ext cx="4583112" cy="1217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8" name="Line 11"/>
          <p:cNvSpPr>
            <a:spLocks noChangeShapeType="1"/>
          </p:cNvSpPr>
          <p:nvPr/>
        </p:nvSpPr>
        <p:spPr bwMode="auto">
          <a:xfrm flipV="1">
            <a:off x="8686800" y="1895475"/>
            <a:ext cx="0" cy="1706563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9" name="Line 13"/>
          <p:cNvSpPr>
            <a:spLocks noChangeShapeType="1"/>
          </p:cNvSpPr>
          <p:nvPr/>
        </p:nvSpPr>
        <p:spPr bwMode="auto">
          <a:xfrm flipH="1" flipV="1">
            <a:off x="6858000" y="1592996"/>
            <a:ext cx="1752600" cy="640615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0" name="Line 15"/>
          <p:cNvSpPr>
            <a:spLocks noChangeShapeType="1"/>
          </p:cNvSpPr>
          <p:nvPr/>
        </p:nvSpPr>
        <p:spPr bwMode="auto">
          <a:xfrm flipV="1">
            <a:off x="2592388" y="1895475"/>
            <a:ext cx="1293812" cy="941388"/>
          </a:xfrm>
          <a:prstGeom prst="line">
            <a:avLst/>
          </a:prstGeom>
          <a:noFill/>
          <a:ln w="19050">
            <a:solidFill>
              <a:srgbClr val="E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1" name="Rectangle 16"/>
          <p:cNvSpPr>
            <a:spLocks noChangeArrowheads="1"/>
          </p:cNvSpPr>
          <p:nvPr/>
        </p:nvSpPr>
        <p:spPr bwMode="auto">
          <a:xfrm>
            <a:off x="6692900" y="3063875"/>
            <a:ext cx="958850" cy="287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62" name="Text Box 17"/>
          <p:cNvSpPr txBox="1">
            <a:spLocks noChangeArrowheads="1"/>
          </p:cNvSpPr>
          <p:nvPr/>
        </p:nvSpPr>
        <p:spPr bwMode="auto">
          <a:xfrm>
            <a:off x="4129088" y="2049463"/>
            <a:ext cx="22717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White et al. 2003</a:t>
            </a:r>
          </a:p>
        </p:txBody>
      </p:sp>
      <p:sp>
        <p:nvSpPr>
          <p:cNvPr id="78863" name="Text Box 14"/>
          <p:cNvSpPr txBox="1">
            <a:spLocks noChangeArrowheads="1"/>
          </p:cNvSpPr>
          <p:nvPr/>
        </p:nvSpPr>
        <p:spPr bwMode="auto">
          <a:xfrm>
            <a:off x="0" y="4079319"/>
            <a:ext cx="48006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Time bounded </a:t>
            </a:r>
            <a:r>
              <a:rPr lang="en-US" sz="2400" dirty="0" err="1" smtClean="0">
                <a:solidFill>
                  <a:schemeClr val="bg1"/>
                </a:solidFill>
              </a:rPr>
              <a:t>Stromgren</a:t>
            </a:r>
            <a:r>
              <a:rPr lang="en-US" sz="2400" dirty="0" smtClean="0">
                <a:solidFill>
                  <a:schemeClr val="bg1"/>
                </a:solidFill>
              </a:rPr>
              <a:t> sphere ionized by quasar</a:t>
            </a:r>
            <a:endParaRPr lang="en-US" sz="2400" b="0" dirty="0" smtClean="0">
              <a:solidFill>
                <a:schemeClr val="bg1"/>
              </a:solidFill>
            </a:endParaRPr>
          </a:p>
          <a:p>
            <a:pPr algn="l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b="0" dirty="0" smtClean="0">
                <a:solidFill>
                  <a:srgbClr val="FFFFFF"/>
                </a:solidFill>
              </a:rPr>
              <a:t>Difference </a:t>
            </a:r>
            <a:r>
              <a:rPr lang="en-US" sz="2400" b="0" dirty="0">
                <a:solidFill>
                  <a:srgbClr val="FFFFFF"/>
                </a:solidFill>
              </a:rPr>
              <a:t>in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baseline="-25000" dirty="0" err="1">
                <a:solidFill>
                  <a:srgbClr val="FFFFFF"/>
                </a:solidFill>
              </a:rPr>
              <a:t>host</a:t>
            </a:r>
            <a:r>
              <a:rPr lang="en-US" sz="2400" b="0" dirty="0">
                <a:solidFill>
                  <a:srgbClr val="FFFFFF"/>
                </a:solidFill>
              </a:rPr>
              <a:t> and </a:t>
            </a:r>
            <a:r>
              <a:rPr lang="en-US" sz="2400" b="0" dirty="0" err="1">
                <a:solidFill>
                  <a:srgbClr val="FFFFFF"/>
                </a:solidFill>
              </a:rPr>
              <a:t>z</a:t>
            </a:r>
            <a:r>
              <a:rPr lang="en-US" sz="2400" b="0" baseline="-25000" dirty="0" err="1">
                <a:solidFill>
                  <a:srgbClr val="FFFFFF"/>
                </a:solidFill>
              </a:rPr>
              <a:t>GP</a:t>
            </a:r>
            <a:r>
              <a:rPr lang="en-US" sz="2400" b="0" dirty="0">
                <a:solidFill>
                  <a:srgbClr val="FFFFFF"/>
                </a:solidFill>
              </a:rPr>
              <a:t> =</a:t>
            </a:r>
            <a:r>
              <a:rPr lang="en-US" sz="2400" b="0" dirty="0" smtClean="0">
                <a:solidFill>
                  <a:srgbClr val="FFFFFF"/>
                </a:solidFill>
              </a:rPr>
              <a:t>&gt;</a:t>
            </a:r>
          </a:p>
          <a:p>
            <a:pPr algn="l">
              <a:spcAft>
                <a:spcPts val="2400"/>
              </a:spcAft>
            </a:pPr>
            <a:r>
              <a:rPr lang="en-US" sz="2400" b="0" dirty="0" smtClean="0">
                <a:solidFill>
                  <a:srgbClr val="FFFFFF"/>
                </a:solidFill>
              </a:rPr>
              <a:t> R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NZ</a:t>
            </a:r>
            <a:r>
              <a:rPr lang="en-US" sz="2400" b="0" dirty="0" smtClean="0">
                <a:solidFill>
                  <a:srgbClr val="FFFFFF"/>
                </a:solidFill>
              </a:rPr>
              <a:t> =4.7Mpc </a:t>
            </a:r>
            <a:r>
              <a:rPr lang="en-US" sz="2400" dirty="0" smtClean="0">
                <a:solidFill>
                  <a:srgbClr val="FFFFFF"/>
                </a:solidFill>
              </a:rPr>
              <a:t>~ </a:t>
            </a:r>
            <a:r>
              <a:rPr lang="en-US" sz="2400" b="0" dirty="0" smtClean="0">
                <a:solidFill>
                  <a:srgbClr val="FFFFFF"/>
                </a:solidFill>
              </a:rPr>
              <a:t>[L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γ</a:t>
            </a:r>
            <a:r>
              <a:rPr lang="en-US" sz="2400" b="0" dirty="0" smtClean="0">
                <a:solidFill>
                  <a:srgbClr val="FFFFFF"/>
                </a:solidFill>
              </a:rPr>
              <a:t> t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Q</a:t>
            </a:r>
            <a:r>
              <a:rPr lang="en-US" sz="2400" b="0" dirty="0" smtClean="0">
                <a:solidFill>
                  <a:srgbClr val="FFFFFF"/>
                </a:solidFill>
              </a:rPr>
              <a:t>/F</a:t>
            </a:r>
            <a:r>
              <a:rPr lang="en-US" sz="2400" b="0" baseline="-25000" dirty="0" smtClean="0">
                <a:solidFill>
                  <a:srgbClr val="FFFFFF"/>
                </a:solidFill>
              </a:rPr>
              <a:t>HI</a:t>
            </a:r>
            <a:r>
              <a:rPr lang="en-US" sz="2400" b="0" dirty="0" smtClean="0">
                <a:solidFill>
                  <a:srgbClr val="FFFFFF"/>
                </a:solidFill>
              </a:rPr>
              <a:t>]</a:t>
            </a:r>
            <a:r>
              <a:rPr lang="en-US" sz="2400" b="0" baseline="30000" dirty="0">
                <a:solidFill>
                  <a:srgbClr val="FFFFFF"/>
                </a:solidFill>
              </a:rPr>
              <a:t>1/3 </a:t>
            </a:r>
            <a:r>
              <a:rPr lang="en-US" sz="2400" b="0" dirty="0">
                <a:solidFill>
                  <a:srgbClr val="FFFFFF"/>
                </a:solidFill>
              </a:rPr>
              <a:t>(1+z)</a:t>
            </a:r>
            <a:r>
              <a:rPr lang="en-US" sz="2400" b="0" baseline="30000" dirty="0">
                <a:solidFill>
                  <a:srgbClr val="FFFFFF"/>
                </a:solidFill>
              </a:rPr>
              <a:t>-</a:t>
            </a:r>
            <a:r>
              <a:rPr lang="en-US" sz="2400" b="0" baseline="30000" dirty="0" smtClean="0">
                <a:solidFill>
                  <a:srgbClr val="FFFFFF"/>
                </a:solidFill>
              </a:rPr>
              <a:t>1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4832350" y="4038600"/>
            <a:ext cx="4311650" cy="2819400"/>
            <a:chOff x="381000" y="381000"/>
            <a:chExt cx="8229600" cy="5416550"/>
          </a:xfrm>
        </p:grpSpPr>
        <p:pic>
          <p:nvPicPr>
            <p:cNvPr id="17" name="Picture 16" descr="Lyahalos"/>
            <p:cNvPicPr>
              <a:picLocks noChangeAspect="1" noChangeArrowheads="1"/>
            </p:cNvPicPr>
            <p:nvPr/>
          </p:nvPicPr>
          <p:blipFill>
            <a:blip r:embed="rId6">
              <a:lum bright="-28000" contrast="86000"/>
            </a:blip>
            <a:srcRect/>
            <a:stretch>
              <a:fillRect/>
            </a:stretch>
          </p:blipFill>
          <p:spPr bwMode="auto">
            <a:xfrm>
              <a:off x="381000" y="381000"/>
              <a:ext cx="8229600" cy="541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5867400" y="990600"/>
              <a:ext cx="10668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5867400" y="1828800"/>
              <a:ext cx="10668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  <p:sp>
          <p:nvSpPr>
            <p:cNvPr id="20" name="Text Box 5"/>
            <p:cNvSpPr txBox="1">
              <a:spLocks noChangeArrowheads="1"/>
            </p:cNvSpPr>
            <p:nvPr/>
          </p:nvSpPr>
          <p:spPr bwMode="auto">
            <a:xfrm flipV="1">
              <a:off x="5181600" y="1828800"/>
              <a:ext cx="457200" cy="3667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ot="10800000"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1800" b="1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721600" y="4191000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HII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86600" y="4309646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HI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400800" y="6172200"/>
            <a:ext cx="1186215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28600" y="47923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1200"/>
              </a:spcAft>
              <a:defRPr/>
            </a:pPr>
            <a:r>
              <a:rPr lang="en-US" sz="2800" b="0" dirty="0" smtClean="0">
                <a:solidFill>
                  <a:schemeClr val="bg1"/>
                </a:solidFill>
              </a:rPr>
              <a:t>QNZ: 28 </a:t>
            </a:r>
            <a:r>
              <a:rPr lang="en-US" sz="2800" b="0" dirty="0">
                <a:solidFill>
                  <a:schemeClr val="bg1"/>
                </a:solidFill>
              </a:rPr>
              <a:t>quasars at </a:t>
            </a:r>
            <a:r>
              <a:rPr lang="en-US" sz="2800" b="0" dirty="0" err="1">
                <a:solidFill>
                  <a:schemeClr val="bg1"/>
                </a:solidFill>
              </a:rPr>
              <a:t>z</a:t>
            </a:r>
            <a:r>
              <a:rPr lang="en-US" sz="2800" b="0" dirty="0">
                <a:solidFill>
                  <a:schemeClr val="bg1"/>
                </a:solidFill>
              </a:rPr>
              <a:t>=5.7 to </a:t>
            </a:r>
            <a:r>
              <a:rPr lang="en-US" sz="2800" b="0" dirty="0" smtClean="0">
                <a:solidFill>
                  <a:schemeClr val="bg1"/>
                </a:solidFill>
              </a:rPr>
              <a:t>6.5</a:t>
            </a:r>
            <a:r>
              <a:rPr lang="en-US" sz="2400" dirty="0" smtClean="0">
                <a:solidFill>
                  <a:schemeClr val="bg1"/>
                </a:solidFill>
              </a:rPr>
              <a:t> with  measured </a:t>
            </a:r>
            <a:r>
              <a:rPr lang="en-US" sz="2800" b="0" dirty="0" err="1" smtClean="0">
                <a:solidFill>
                  <a:schemeClr val="bg1"/>
                </a:solidFill>
              </a:rPr>
              <a:t>z</a:t>
            </a:r>
            <a:r>
              <a:rPr lang="en-US" sz="2800" b="0" baseline="-25000" dirty="0" err="1" smtClean="0">
                <a:solidFill>
                  <a:schemeClr val="bg1"/>
                </a:solidFill>
              </a:rPr>
              <a:t>host</a:t>
            </a:r>
            <a:r>
              <a:rPr lang="en-US" sz="2800" b="0" dirty="0" smtClean="0">
                <a:solidFill>
                  <a:schemeClr val="bg1"/>
                </a:solidFill>
              </a:rPr>
              <a:t> and </a:t>
            </a:r>
            <a:r>
              <a:rPr lang="en-US" sz="2800" b="0" dirty="0" err="1" smtClean="0">
                <a:solidFill>
                  <a:schemeClr val="bg1"/>
                </a:solidFill>
              </a:rPr>
              <a:t>z</a:t>
            </a:r>
            <a:r>
              <a:rPr lang="en-US" sz="2800" b="0" baseline="-25000" dirty="0" err="1" smtClean="0">
                <a:solidFill>
                  <a:schemeClr val="bg1"/>
                </a:solidFill>
              </a:rPr>
              <a:t>GP</a:t>
            </a:r>
            <a:endParaRPr lang="en-US" sz="2800" b="0" baseline="-25000" dirty="0" smtClean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79513" y="874713"/>
            <a:ext cx="7050087" cy="3163887"/>
            <a:chOff x="1179513" y="762000"/>
            <a:chExt cx="7050087" cy="3163887"/>
          </a:xfrm>
        </p:grpSpPr>
        <p:pic>
          <p:nvPicPr>
            <p:cNvPr id="82947" name="Picture 11" descr="Screen shot 2010-07-08 at 2.43.29 PM.png"/>
            <p:cNvPicPr>
              <a:picLocks noChangeAspect="1"/>
            </p:cNvPicPr>
            <p:nvPr/>
          </p:nvPicPr>
          <p:blipFill>
            <a:blip r:embed="rId4">
              <a:lum bright="-37000" contrast="58000"/>
            </a:blip>
            <a:srcRect/>
            <a:stretch>
              <a:fillRect/>
            </a:stretch>
          </p:blipFill>
          <p:spPr bwMode="auto">
            <a:xfrm>
              <a:off x="1179513" y="762000"/>
              <a:ext cx="6897687" cy="3163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948" name="TextBox 16"/>
            <p:cNvSpPr txBox="1">
              <a:spLocks noChangeArrowheads="1"/>
            </p:cNvSpPr>
            <p:nvPr/>
          </p:nvSpPr>
          <p:spPr bwMode="auto">
            <a:xfrm>
              <a:off x="6248400" y="3505200"/>
              <a:ext cx="1981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b="0" dirty="0" err="1">
                  <a:solidFill>
                    <a:srgbClr val="3333CC"/>
                  </a:solidFill>
                </a:rPr>
                <a:t>Wyithe</a:t>
              </a:r>
              <a:r>
                <a:rPr lang="en-US" sz="1800" b="0" dirty="0">
                  <a:solidFill>
                    <a:srgbClr val="3333CC"/>
                  </a:solidFill>
                </a:rPr>
                <a:t> et al. 2010</a:t>
              </a:r>
            </a:p>
          </p:txBody>
        </p:sp>
        <p:sp>
          <p:nvSpPr>
            <p:cNvPr id="82949" name="Rectangle 11"/>
            <p:cNvSpPr>
              <a:spLocks noChangeArrowheads="1"/>
            </p:cNvSpPr>
            <p:nvPr/>
          </p:nvSpPr>
          <p:spPr bwMode="auto">
            <a:xfrm>
              <a:off x="2438400" y="1335087"/>
              <a:ext cx="685800" cy="533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0" name="TextBox 12"/>
            <p:cNvSpPr txBox="1">
              <a:spLocks noChangeArrowheads="1"/>
            </p:cNvSpPr>
            <p:nvPr/>
          </p:nvSpPr>
          <p:spPr bwMode="auto">
            <a:xfrm>
              <a:off x="2438400" y="1335087"/>
              <a:ext cx="12954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0"/>
                <a:t>z = 6.1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3400" y="4191000"/>
            <a:ext cx="82296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I. Deriving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GP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971550" lvl="1" indent="-514350">
              <a:buFont typeface="Wingdings" charset="2"/>
              <a:buChar char="Ø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Adopt fixed resolution of 20A</a:t>
            </a:r>
          </a:p>
          <a:p>
            <a:pPr marL="971550" lvl="1" indent="-514350">
              <a:buFont typeface="Wingdings" charset="2"/>
              <a:buChar char="Ø"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Find 1</a:t>
            </a:r>
            <a:r>
              <a:rPr lang="en-US" sz="2400" baseline="30000" dirty="0" smtClean="0">
                <a:solidFill>
                  <a:schemeClr val="bg1"/>
                </a:solidFill>
              </a:rPr>
              <a:t>st</a:t>
            </a:r>
            <a:r>
              <a:rPr lang="en-US" sz="2400" dirty="0" smtClean="0">
                <a:solidFill>
                  <a:schemeClr val="bg1"/>
                </a:solidFill>
              </a:rPr>
              <a:t>  point when transmission drops below 10% (well above GP level) =&gt; uniform, but relative, measurement of size of ionized region,  </a:t>
            </a:r>
            <a:r>
              <a:rPr lang="en-US" sz="2400" dirty="0" err="1" smtClean="0">
                <a:solidFill>
                  <a:schemeClr val="bg1"/>
                </a:solidFill>
              </a:rPr>
              <a:t>δz</a:t>
            </a:r>
            <a:r>
              <a:rPr lang="en-US" sz="2400" dirty="0" smtClean="0">
                <a:solidFill>
                  <a:schemeClr val="bg1"/>
                </a:solidFill>
              </a:rPr>
              <a:t>~ 0.01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II. Deriving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host</a:t>
            </a:r>
            <a:r>
              <a:rPr lang="en-US" sz="2800" dirty="0" smtClean="0">
                <a:solidFill>
                  <a:srgbClr val="FFFFFF"/>
                </a:solidFill>
              </a:rPr>
              <a:t>:</a:t>
            </a:r>
            <a:r>
              <a:rPr lang="en-US" sz="2800" dirty="0" smtClean="0">
                <a:solidFill>
                  <a:schemeClr val="bg1"/>
                </a:solidFill>
              </a:rPr>
              <a:t> CO (8), [CII] (3), </a:t>
            </a:r>
            <a:r>
              <a:rPr lang="en-US" sz="2800" dirty="0" err="1" smtClean="0">
                <a:solidFill>
                  <a:schemeClr val="bg1"/>
                </a:solidFill>
              </a:rPr>
              <a:t>MgII</a:t>
            </a:r>
            <a:r>
              <a:rPr lang="en-US" sz="2800" dirty="0" smtClean="0">
                <a:solidFill>
                  <a:schemeClr val="bg1"/>
                </a:solidFill>
              </a:rPr>
              <a:t> (14), UV (8)</a:t>
            </a:r>
            <a:endParaRPr lang="en-US" sz="2800" baseline="-2500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 descr="Screen shot 2011-07-14 at 10.08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786628"/>
            <a:ext cx="5715000" cy="2566172"/>
          </a:xfrm>
          <a:prstGeom prst="rect">
            <a:avLst/>
          </a:prstGeom>
        </p:spPr>
      </p:pic>
      <p:pic>
        <p:nvPicPr>
          <p:cNvPr id="4" name="Picture 3" descr="Screen shot 2011-07-14 at 10.15.00 AM.png"/>
          <p:cNvPicPr>
            <a:picLocks noChangeAspect="1"/>
          </p:cNvPicPr>
          <p:nvPr/>
        </p:nvPicPr>
        <p:blipFill>
          <a:blip r:embed="rId4">
            <a:lum bright="-37000" contrast="55000"/>
          </a:blip>
          <a:stretch>
            <a:fillRect/>
          </a:stretch>
        </p:blipFill>
        <p:spPr>
          <a:xfrm>
            <a:off x="152400" y="3429000"/>
            <a:ext cx="3283024" cy="3351217"/>
          </a:xfrm>
          <a:prstGeom prst="rect">
            <a:avLst/>
          </a:prstGeom>
        </p:spPr>
      </p:pic>
      <p:pic>
        <p:nvPicPr>
          <p:cNvPr id="5" name="Picture 4" descr="Screen shot 2011-07-14 at 10.12.43 AM.png"/>
          <p:cNvPicPr>
            <a:picLocks noChangeAspect="1"/>
          </p:cNvPicPr>
          <p:nvPr/>
        </p:nvPicPr>
        <p:blipFill>
          <a:blip r:embed="rId5">
            <a:lum bright="-8000" contrast="32000"/>
          </a:blip>
          <a:stretch>
            <a:fillRect/>
          </a:stretch>
        </p:blipFill>
        <p:spPr>
          <a:xfrm>
            <a:off x="5765895" y="3428999"/>
            <a:ext cx="3301905" cy="3351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857072"/>
            <a:ext cx="3200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0.03 for UV lines</a:t>
            </a:r>
          </a:p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0.01 for </a:t>
            </a:r>
            <a:r>
              <a:rPr lang="en-US" sz="2400" dirty="0" err="1" smtClean="0">
                <a:solidFill>
                  <a:srgbClr val="FFFFFF"/>
                </a:solidFill>
              </a:rPr>
              <a:t>MgII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0.003 for CO, [CII]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811649"/>
            <a:ext cx="403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Broad ~ few 1000 km/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Systematic offsets ~ 1000 km/</a:t>
            </a:r>
            <a:r>
              <a:rPr lang="en-US" dirty="0" err="1" smtClean="0"/>
              <a:t>s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454305" y="3733800"/>
            <a:ext cx="21844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CO/CII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Widths ~ few hundred km/</a:t>
            </a:r>
            <a:r>
              <a:rPr lang="en-US" sz="2400" dirty="0" err="1" smtClean="0">
                <a:solidFill>
                  <a:schemeClr val="bg1"/>
                </a:solidFill>
              </a:rPr>
              <a:t>s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Centered on galaxy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9942" name="TextBox 11"/>
          <p:cNvSpPr txBox="1">
            <a:spLocks noChangeArrowheads="1"/>
          </p:cNvSpPr>
          <p:nvPr/>
        </p:nvSpPr>
        <p:spPr bwMode="auto">
          <a:xfrm>
            <a:off x="152400" y="71438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0" dirty="0">
                <a:solidFill>
                  <a:srgbClr val="FFFFFF"/>
                </a:solidFill>
              </a:rPr>
              <a:t>Quasar Near-</a:t>
            </a:r>
            <a:r>
              <a:rPr lang="en-US" sz="2800" b="0" dirty="0" smtClean="0">
                <a:solidFill>
                  <a:srgbClr val="FFFFFF"/>
                </a:solidFill>
              </a:rPr>
              <a:t>Zones: 28 GP quasars at </a:t>
            </a:r>
            <a:r>
              <a:rPr lang="en-US" sz="2800" b="0" dirty="0" err="1" smtClean="0">
                <a:solidFill>
                  <a:srgbClr val="FFFFFF"/>
                </a:solidFill>
              </a:rPr>
              <a:t>z</a:t>
            </a:r>
            <a:r>
              <a:rPr lang="en-US" sz="2800" b="0" dirty="0" smtClean="0">
                <a:solidFill>
                  <a:srgbClr val="FFFFFF"/>
                </a:solidFill>
              </a:rPr>
              <a:t>=5.7 to 6.5 </a:t>
            </a:r>
            <a:endParaRPr lang="en-US" sz="2800" b="0" baseline="-250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417403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No correlation of UV luminosity with </a:t>
            </a:r>
            <a:r>
              <a:rPr lang="en-US" sz="2800" dirty="0" err="1" smtClean="0">
                <a:solidFill>
                  <a:srgbClr val="FFFFFF"/>
                </a:solidFill>
              </a:rPr>
              <a:t>redshift</a:t>
            </a:r>
            <a:endParaRPr lang="en-US" sz="2800" dirty="0" smtClean="0">
              <a:solidFill>
                <a:srgbClr val="FFFFFF"/>
              </a:solidFill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Correlation of R</a:t>
            </a:r>
            <a:r>
              <a:rPr lang="en-US" sz="2800" baseline="-25000" dirty="0" smtClean="0">
                <a:solidFill>
                  <a:srgbClr val="FFFFFF"/>
                </a:solidFill>
              </a:rPr>
              <a:t>NZ</a:t>
            </a:r>
            <a:r>
              <a:rPr lang="en-US" sz="2800" dirty="0" smtClean="0">
                <a:solidFill>
                  <a:srgbClr val="FFFFFF"/>
                </a:solidFill>
              </a:rPr>
              <a:t> with UV luminosity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596911" y="609600"/>
            <a:ext cx="4547089" cy="4270375"/>
            <a:chOff x="-51289" y="660400"/>
            <a:chExt cx="4547089" cy="4270375"/>
          </a:xfrm>
        </p:grpSpPr>
        <p:pic>
          <p:nvPicPr>
            <p:cNvPr id="13" name="Picture 11" descr="Screen shot 2010-07-08 at 8.04.30 AM.png"/>
            <p:cNvPicPr>
              <a:picLocks noChangeAspect="1"/>
            </p:cNvPicPr>
            <p:nvPr/>
          </p:nvPicPr>
          <p:blipFill>
            <a:blip r:embed="rId4">
              <a:lum bright="-32000" contrast="54000"/>
            </a:blip>
            <a:srcRect/>
            <a:stretch>
              <a:fillRect/>
            </a:stretch>
          </p:blipFill>
          <p:spPr bwMode="auto">
            <a:xfrm>
              <a:off x="-51289" y="660400"/>
              <a:ext cx="4547089" cy="427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844550" y="2819400"/>
              <a:ext cx="1365250" cy="400110"/>
              <a:chOff x="3073400" y="1638300"/>
              <a:chExt cx="1365250" cy="400110"/>
            </a:xfrm>
          </p:grpSpPr>
          <p:sp>
            <p:nvSpPr>
              <p:cNvPr id="39947" name="TextBox 11"/>
              <p:cNvSpPr txBox="1">
                <a:spLocks noChangeArrowheads="1"/>
              </p:cNvSpPr>
              <p:nvPr/>
            </p:nvSpPr>
            <p:spPr bwMode="auto">
              <a:xfrm>
                <a:off x="3073400" y="1638300"/>
                <a:ext cx="136525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0" dirty="0" smtClean="0"/>
                  <a:t>R</a:t>
                </a:r>
                <a:r>
                  <a:rPr lang="en-US" dirty="0" smtClean="0"/>
                  <a:t>    </a:t>
                </a:r>
                <a:r>
                  <a:rPr lang="en-US" sz="1800" dirty="0" smtClean="0"/>
                  <a:t> L</a:t>
                </a:r>
                <a:r>
                  <a:rPr lang="en-US" sz="1800" b="0" baseline="-25000" dirty="0" smtClean="0"/>
                  <a:t>γ</a:t>
                </a:r>
                <a:r>
                  <a:rPr lang="en-US" sz="1800" b="0" baseline="30000" dirty="0" smtClean="0"/>
                  <a:t>1</a:t>
                </a:r>
                <a:r>
                  <a:rPr lang="en-US" sz="1800" b="0" baseline="30000" dirty="0"/>
                  <a:t>/3</a:t>
                </a:r>
              </a:p>
            </p:txBody>
          </p:sp>
          <p:pic>
            <p:nvPicPr>
              <p:cNvPr id="10" name="Picture 9" descr="Screen shot 2010-03-23 at 2.37.52 PM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4700" y="1727200"/>
                <a:ext cx="330200" cy="2921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048000" y="44958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609600"/>
            <a:ext cx="4495800" cy="4410103"/>
            <a:chOff x="4495800" y="609600"/>
            <a:chExt cx="4495800" cy="4410103"/>
          </a:xfrm>
        </p:grpSpPr>
        <p:pic>
          <p:nvPicPr>
            <p:cNvPr id="16" name="Picture 15" descr="Screen shot 2011-07-12 at 3.55.26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5800" y="609600"/>
              <a:ext cx="4495800" cy="44101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5800" y="12954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</a:t>
              </a:r>
              <a:r>
                <a:rPr lang="en-US" baseline="-25000" dirty="0" smtClean="0"/>
                <a:t>UV</a:t>
              </a:r>
              <a:endParaRPr lang="en-US" baseline="-25000" dirty="0"/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5492750" y="990600"/>
            <a:ext cx="2432050" cy="7049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2" name="Picture 11" descr="Screen shot 2011-07-12 at 3.53.2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79" y="1106468"/>
            <a:ext cx="4503521" cy="4276725"/>
          </a:xfrm>
          <a:prstGeom prst="rect">
            <a:avLst/>
          </a:prstGeom>
        </p:spPr>
      </p:pic>
      <p:sp>
        <p:nvSpPr>
          <p:cNvPr id="87043" name="TextBox 14"/>
          <p:cNvSpPr txBox="1">
            <a:spLocks noChangeArrowheads="1"/>
          </p:cNvSpPr>
          <p:nvPr/>
        </p:nvSpPr>
        <p:spPr bwMode="auto">
          <a:xfrm>
            <a:off x="457200" y="5522893"/>
            <a:ext cx="868680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800" b="0" dirty="0" smtClean="0">
                <a:solidFill>
                  <a:srgbClr val="FFFFFF"/>
                </a:solidFill>
              </a:rPr>
              <a:t> &lt;</a:t>
            </a:r>
            <a:r>
              <a:rPr lang="en-US" sz="2800" b="0" dirty="0">
                <a:solidFill>
                  <a:srgbClr val="FFFFFF"/>
                </a:solidFill>
              </a:rPr>
              <a:t>R</a:t>
            </a:r>
            <a:r>
              <a:rPr lang="en-US" b="0" baseline="-25000" dirty="0">
                <a:solidFill>
                  <a:srgbClr val="FFFFFF"/>
                </a:solidFill>
              </a:rPr>
              <a:t>NZ</a:t>
            </a:r>
            <a:r>
              <a:rPr lang="en-US" sz="2800" b="0" dirty="0">
                <a:solidFill>
                  <a:srgbClr val="FFFFFF"/>
                </a:solidFill>
              </a:rPr>
              <a:t>&gt; decreases by factor 2.3 from </a:t>
            </a:r>
            <a:r>
              <a:rPr lang="en-US" sz="2800" b="0" dirty="0" err="1">
                <a:solidFill>
                  <a:srgbClr val="FFFFFF"/>
                </a:solidFill>
              </a:rPr>
              <a:t>z</a:t>
            </a:r>
            <a:r>
              <a:rPr lang="en-US" sz="2800" b="0" dirty="0">
                <a:solidFill>
                  <a:srgbClr val="FFFFFF"/>
                </a:solidFill>
              </a:rPr>
              <a:t>=5.7 to </a:t>
            </a:r>
            <a:r>
              <a:rPr lang="en-US" sz="2800" b="0" dirty="0" smtClean="0">
                <a:solidFill>
                  <a:srgbClr val="FFFFFF"/>
                </a:solidFill>
              </a:rPr>
              <a:t>6.5</a:t>
            </a:r>
          </a:p>
          <a:p>
            <a:pPr algn="l"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If CSS</a:t>
            </a:r>
            <a:r>
              <a:rPr lang="en-US" sz="2800" b="0" dirty="0" smtClean="0">
                <a:solidFill>
                  <a:srgbClr val="FFFFFF"/>
                </a:solidFill>
              </a:rPr>
              <a:t> </a:t>
            </a:r>
            <a:r>
              <a:rPr lang="en-US" sz="2800" b="0" dirty="0">
                <a:solidFill>
                  <a:srgbClr val="FFFFFF"/>
                </a:solidFill>
              </a:rPr>
              <a:t>=</a:t>
            </a:r>
            <a:r>
              <a:rPr lang="en-US" sz="2800" b="0" dirty="0" smtClean="0">
                <a:solidFill>
                  <a:srgbClr val="FFFFFF"/>
                </a:solidFill>
              </a:rPr>
              <a:t>&gt;</a:t>
            </a:r>
            <a:r>
              <a:rPr lang="en-US" sz="2800" dirty="0" smtClean="0">
                <a:solidFill>
                  <a:srgbClr val="FFFFFF"/>
                </a:solidFill>
              </a:rPr>
              <a:t> F(HI)</a:t>
            </a:r>
            <a:r>
              <a:rPr lang="en-US" sz="2800" b="0" baseline="-25000" dirty="0" smtClean="0">
                <a:solidFill>
                  <a:srgbClr val="FFFFFF"/>
                </a:solidFill>
              </a:rPr>
              <a:t> </a:t>
            </a:r>
            <a:r>
              <a:rPr lang="en-US" sz="2800" b="0" dirty="0">
                <a:solidFill>
                  <a:srgbClr val="FFFFFF"/>
                </a:solidFill>
              </a:rPr>
              <a:t>increases by factor</a:t>
            </a:r>
            <a:r>
              <a:rPr lang="en-US" sz="2800" b="0" dirty="0" smtClean="0">
                <a:solidFill>
                  <a:srgbClr val="FFFFFF"/>
                </a:solidFill>
              </a:rPr>
              <a:t> ~ 10  (10</a:t>
            </a:r>
            <a:r>
              <a:rPr lang="en-US" sz="2800" b="0" baseline="30000" dirty="0">
                <a:solidFill>
                  <a:srgbClr val="FFFFFF"/>
                </a:solidFill>
              </a:rPr>
              <a:t>-4</a:t>
            </a:r>
            <a:r>
              <a:rPr lang="en-US" sz="2800" b="0" dirty="0">
                <a:solidFill>
                  <a:srgbClr val="FFFFFF"/>
                </a:solidFill>
              </a:rPr>
              <a:t> to 10</a:t>
            </a:r>
            <a:r>
              <a:rPr lang="en-US" sz="2800" b="0" baseline="30000" dirty="0">
                <a:solidFill>
                  <a:srgbClr val="FFFFFF"/>
                </a:solidFill>
              </a:rPr>
              <a:t>-3</a:t>
            </a:r>
            <a:r>
              <a:rPr lang="en-US" sz="2800" b="0" dirty="0" smtClean="0">
                <a:solidFill>
                  <a:srgbClr val="FFFFFF"/>
                </a:solidFill>
              </a:rPr>
              <a:t>)</a:t>
            </a:r>
            <a:endParaRPr lang="en-US" sz="2800" b="0" dirty="0">
              <a:solidFill>
                <a:srgbClr val="FFFFFF"/>
              </a:solidFill>
            </a:endParaRPr>
          </a:p>
        </p:txBody>
      </p:sp>
      <p:sp>
        <p:nvSpPr>
          <p:cNvPr id="87044" name="Rectangle 15"/>
          <p:cNvSpPr>
            <a:spLocks noChangeArrowheads="1"/>
          </p:cNvSpPr>
          <p:nvPr/>
        </p:nvSpPr>
        <p:spPr bwMode="auto">
          <a:xfrm>
            <a:off x="1524000" y="1471593"/>
            <a:ext cx="2743200" cy="6350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5" name="TextBox 12"/>
          <p:cNvSpPr txBox="1">
            <a:spLocks noChangeArrowheads="1"/>
          </p:cNvSpPr>
          <p:nvPr/>
        </p:nvSpPr>
        <p:spPr bwMode="auto">
          <a:xfrm>
            <a:off x="1371600" y="1420793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0"/>
              <a:t>R</a:t>
            </a:r>
            <a:r>
              <a:rPr lang="en-US" sz="2000" b="0" baseline="-25000"/>
              <a:t>NZ</a:t>
            </a:r>
            <a:r>
              <a:rPr lang="en-US" sz="2000" b="0"/>
              <a:t> = 7.3 – 6.5(z-6)</a:t>
            </a:r>
          </a:p>
        </p:txBody>
      </p:sp>
      <p:pic>
        <p:nvPicPr>
          <p:cNvPr id="87046" name="Picture 20" descr="Screen shot 2010-03-02 at 11.42.24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0775" y="1212831"/>
            <a:ext cx="4022725" cy="401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7" name="TextBox 6"/>
          <p:cNvSpPr txBox="1">
            <a:spLocks noChangeArrowheads="1"/>
          </p:cNvSpPr>
          <p:nvPr/>
        </p:nvSpPr>
        <p:spPr bwMode="auto">
          <a:xfrm>
            <a:off x="152400" y="76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</a:rPr>
              <a:t>Quasar Near-Zones:  R</a:t>
            </a:r>
            <a:r>
              <a:rPr lang="en-US" sz="2800" b="0" baseline="-25000" dirty="0">
                <a:solidFill>
                  <a:srgbClr val="FFFFFF"/>
                </a:solidFill>
              </a:rPr>
              <a:t>NZ</a:t>
            </a:r>
            <a:r>
              <a:rPr lang="en-US" sz="2800" b="0" dirty="0">
                <a:solidFill>
                  <a:srgbClr val="FFFFFF"/>
                </a:solidFill>
              </a:rPr>
              <a:t> </a:t>
            </a:r>
            <a:r>
              <a:rPr lang="en-US" sz="2800" b="0" dirty="0" err="1">
                <a:solidFill>
                  <a:srgbClr val="FFFFFF"/>
                </a:solidFill>
              </a:rPr>
              <a:t>vs</a:t>
            </a:r>
            <a:r>
              <a:rPr lang="en-US" sz="2800" b="0" dirty="0">
                <a:solidFill>
                  <a:srgbClr val="FFFFFF"/>
                </a:solidFill>
              </a:rPr>
              <a:t> </a:t>
            </a:r>
            <a:r>
              <a:rPr lang="en-US" sz="2800" b="0" dirty="0" err="1" smtClean="0">
                <a:solidFill>
                  <a:srgbClr val="FFFFFF"/>
                </a:solidFill>
              </a:rPr>
              <a:t>redshift</a:t>
            </a:r>
            <a:r>
              <a:rPr lang="en-US" sz="2800" b="0" dirty="0" smtClean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[</a:t>
            </a:r>
            <a:r>
              <a:rPr lang="en-US" sz="2800" b="0" dirty="0" smtClean="0">
                <a:solidFill>
                  <a:srgbClr val="FFFFFF"/>
                </a:solidFill>
              </a:rPr>
              <a:t>normalized to M</a:t>
            </a:r>
            <a:r>
              <a:rPr lang="en-US" sz="2800" b="0" baseline="-25000" dirty="0" smtClean="0">
                <a:solidFill>
                  <a:srgbClr val="FFFFFF"/>
                </a:solidFill>
              </a:rPr>
              <a:t>1450</a:t>
            </a:r>
            <a:r>
              <a:rPr lang="en-US" sz="2800" b="0" dirty="0" smtClean="0">
                <a:solidFill>
                  <a:srgbClr val="FFFFFF"/>
                </a:solidFill>
              </a:rPr>
              <a:t> = -27]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7048" name="TextBox 7"/>
          <p:cNvSpPr txBox="1">
            <a:spLocks noChangeArrowheads="1"/>
          </p:cNvSpPr>
          <p:nvPr/>
        </p:nvSpPr>
        <p:spPr bwMode="auto">
          <a:xfrm>
            <a:off x="8039100" y="3935393"/>
            <a:ext cx="952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 dirty="0" err="1">
                <a:solidFill>
                  <a:srgbClr val="FF0000"/>
                </a:solidFill>
              </a:rPr>
              <a:t>z</a:t>
            </a:r>
            <a:r>
              <a:rPr lang="en-US" sz="1800" b="0" dirty="0">
                <a:solidFill>
                  <a:srgbClr val="FF0000"/>
                </a:solidFill>
              </a:rPr>
              <a:t>&gt;6.15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89090" name="TextBox 1"/>
          <p:cNvSpPr txBox="1">
            <a:spLocks noChangeArrowheads="1"/>
          </p:cNvSpPr>
          <p:nvPr/>
        </p:nvSpPr>
        <p:spPr bwMode="auto">
          <a:xfrm>
            <a:off x="152400" y="304800"/>
            <a:ext cx="8458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0" dirty="0">
                <a:solidFill>
                  <a:schemeClr val="bg1"/>
                </a:solidFill>
              </a:rPr>
              <a:t>Alternative hypothesis to </a:t>
            </a:r>
            <a:r>
              <a:rPr lang="en-US" sz="2800" b="0" dirty="0" err="1">
                <a:solidFill>
                  <a:schemeClr val="bg1"/>
                </a:solidFill>
              </a:rPr>
              <a:t>Stromgren</a:t>
            </a:r>
            <a:r>
              <a:rPr lang="en-US" sz="2800" b="0" dirty="0">
                <a:solidFill>
                  <a:schemeClr val="bg1"/>
                </a:solidFill>
              </a:rPr>
              <a:t> sphere: Quasar Proximity Zones </a:t>
            </a:r>
            <a:r>
              <a:rPr lang="en-US" sz="2400" b="0" dirty="0">
                <a:solidFill>
                  <a:schemeClr val="bg1"/>
                </a:solidFill>
              </a:rPr>
              <a:t>(Bolton &amp; </a:t>
            </a:r>
            <a:r>
              <a:rPr lang="en-US" sz="2400" b="0" dirty="0" err="1" smtClean="0">
                <a:solidFill>
                  <a:schemeClr val="bg1"/>
                </a:solidFill>
              </a:rPr>
              <a:t>Wyithe</a:t>
            </a:r>
            <a:r>
              <a:rPr lang="en-US" sz="2400" b="0" dirty="0" smtClean="0">
                <a:solidFill>
                  <a:schemeClr val="bg1"/>
                </a:solidFill>
              </a:rPr>
              <a:t>; Bolton &amp; </a:t>
            </a:r>
            <a:r>
              <a:rPr lang="en-US" sz="2400" b="0" dirty="0" err="1" smtClean="0">
                <a:solidFill>
                  <a:schemeClr val="bg1"/>
                </a:solidFill>
              </a:rPr>
              <a:t>Haehnelt</a:t>
            </a:r>
            <a:r>
              <a:rPr lang="en-US" sz="2400" b="0" dirty="0" smtClean="0">
                <a:solidFill>
                  <a:schemeClr val="bg1"/>
                </a:solidFill>
              </a:rPr>
              <a:t>)</a:t>
            </a:r>
            <a:endParaRPr lang="en-US" sz="2400" b="0" dirty="0">
              <a:solidFill>
                <a:schemeClr val="bg1"/>
              </a:solidFill>
            </a:endParaRPr>
          </a:p>
          <a:p>
            <a:pPr algn="l"/>
            <a:endParaRPr lang="en-US" sz="2400" b="0" dirty="0">
              <a:solidFill>
                <a:schemeClr val="bg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R</a:t>
            </a:r>
            <a:r>
              <a:rPr lang="en-US" sz="2400" b="0" baseline="-25000" dirty="0" smtClean="0">
                <a:solidFill>
                  <a:schemeClr val="bg1"/>
                </a:solidFill>
              </a:rPr>
              <a:t>NZ</a:t>
            </a:r>
            <a:r>
              <a:rPr lang="en-US" sz="2400" dirty="0" smtClean="0">
                <a:solidFill>
                  <a:schemeClr val="bg1"/>
                </a:solidFill>
              </a:rPr>
              <a:t> = </a:t>
            </a:r>
            <a:r>
              <a:rPr lang="en-US" sz="2400" b="0" dirty="0" smtClean="0">
                <a:solidFill>
                  <a:schemeClr val="bg1"/>
                </a:solidFill>
              </a:rPr>
              <a:t>density </a:t>
            </a:r>
            <a:r>
              <a:rPr lang="en-US" sz="2400" b="0" dirty="0">
                <a:solidFill>
                  <a:schemeClr val="bg1"/>
                </a:solidFill>
              </a:rPr>
              <a:t>of  ionizing</a:t>
            </a:r>
            <a:r>
              <a:rPr lang="en-US" sz="2400" b="0" dirty="0" smtClean="0">
                <a:solidFill>
                  <a:schemeClr val="bg1"/>
                </a:solidFill>
              </a:rPr>
              <a:t>  photon </a:t>
            </a:r>
            <a:r>
              <a:rPr lang="en-US" sz="2400" b="0" dirty="0">
                <a:solidFill>
                  <a:schemeClr val="bg1"/>
                </a:solidFill>
              </a:rPr>
              <a:t>from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quasar </a:t>
            </a:r>
            <a:r>
              <a:rPr lang="en-US" sz="2400" b="0" dirty="0">
                <a:solidFill>
                  <a:schemeClr val="bg1"/>
                </a:solidFill>
              </a:rPr>
              <a:t>&gt; </a:t>
            </a:r>
            <a:r>
              <a:rPr lang="en-US" sz="2400" b="0" dirty="0" smtClean="0">
                <a:solidFill>
                  <a:schemeClr val="bg1"/>
                </a:solidFill>
              </a:rPr>
              <a:t>background</a:t>
            </a:r>
          </a:p>
          <a:p>
            <a:pPr algn="l"/>
            <a:endParaRPr lang="en-US" sz="2400" b="0" baseline="-25000" dirty="0">
              <a:solidFill>
                <a:schemeClr val="bg1"/>
              </a:solidFill>
            </a:endParaRPr>
          </a:p>
          <a:p>
            <a:pPr algn="l"/>
            <a:r>
              <a:rPr lang="en-US" sz="2400" b="0" baseline="-25000" dirty="0">
                <a:solidFill>
                  <a:schemeClr val="bg1"/>
                </a:solidFill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 =&gt;   R</a:t>
            </a:r>
            <a:r>
              <a:rPr lang="en-US" sz="2400" b="0" baseline="-25000" dirty="0" smtClean="0">
                <a:solidFill>
                  <a:schemeClr val="bg1"/>
                </a:solidFill>
              </a:rPr>
              <a:t>NZ</a:t>
            </a:r>
            <a:r>
              <a:rPr lang="en-US" sz="2400" b="0" dirty="0" smtClean="0">
                <a:solidFill>
                  <a:schemeClr val="bg1"/>
                </a:solidFill>
              </a:rPr>
              <a:t>  ~  [</a:t>
            </a:r>
            <a:r>
              <a:rPr lang="en-US" sz="2400" b="0" dirty="0">
                <a:solidFill>
                  <a:schemeClr val="bg1"/>
                </a:solidFill>
              </a:rPr>
              <a:t>L</a:t>
            </a:r>
            <a:r>
              <a:rPr lang="en-US" sz="2400" b="0" baseline="-25000" dirty="0">
                <a:solidFill>
                  <a:schemeClr val="bg1"/>
                </a:solidFill>
              </a:rPr>
              <a:t>γ</a:t>
            </a:r>
            <a:r>
              <a:rPr lang="en-US" sz="2400" b="0" dirty="0">
                <a:solidFill>
                  <a:schemeClr val="bg1"/>
                </a:solidFill>
              </a:rPr>
              <a:t>]</a:t>
            </a:r>
            <a:r>
              <a:rPr lang="en-US" sz="2400" b="0" baseline="30000" dirty="0">
                <a:solidFill>
                  <a:schemeClr val="bg1"/>
                </a:solidFill>
              </a:rPr>
              <a:t>1/2</a:t>
            </a:r>
            <a:r>
              <a:rPr lang="en-US" sz="2400" b="0" baseline="30000" dirty="0" smtClean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2400" b="0" dirty="0">
              <a:solidFill>
                <a:schemeClr val="bg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 Increase in R</a:t>
            </a:r>
            <a:r>
              <a:rPr lang="en-US" sz="2400" b="0" baseline="-25000" dirty="0">
                <a:solidFill>
                  <a:schemeClr val="bg1"/>
                </a:solidFill>
              </a:rPr>
              <a:t>NZ </a:t>
            </a:r>
            <a:r>
              <a:rPr lang="en-US" sz="2400" b="0" dirty="0">
                <a:solidFill>
                  <a:schemeClr val="bg1"/>
                </a:solidFill>
              </a:rPr>
              <a:t>from </a:t>
            </a:r>
            <a:r>
              <a:rPr lang="en-US" sz="2400" b="0" dirty="0" err="1">
                <a:solidFill>
                  <a:schemeClr val="bg1"/>
                </a:solidFill>
              </a:rPr>
              <a:t>z</a:t>
            </a:r>
            <a:r>
              <a:rPr lang="en-US" sz="2400" b="0" dirty="0">
                <a:solidFill>
                  <a:schemeClr val="bg1"/>
                </a:solidFill>
              </a:rPr>
              <a:t>=6.5 to 5.7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=&gt;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rapid </a:t>
            </a:r>
            <a:r>
              <a:rPr lang="en-US" sz="2400" b="0" dirty="0">
                <a:solidFill>
                  <a:schemeClr val="bg1"/>
                </a:solidFill>
              </a:rPr>
              <a:t>increase in</a:t>
            </a:r>
            <a:r>
              <a:rPr lang="en-US" sz="2400" b="0" dirty="0" smtClean="0">
                <a:solidFill>
                  <a:schemeClr val="bg1"/>
                </a:solidFill>
              </a:rPr>
              <a:t> photon </a:t>
            </a:r>
            <a:r>
              <a:rPr lang="en-US" sz="2400" b="0" dirty="0" err="1" smtClean="0">
                <a:solidFill>
                  <a:schemeClr val="bg1"/>
                </a:solidFill>
              </a:rPr>
              <a:t>mfp</a:t>
            </a:r>
            <a:r>
              <a:rPr lang="en-US" sz="2400" b="0" dirty="0" smtClean="0">
                <a:solidFill>
                  <a:schemeClr val="bg1"/>
                </a:solidFill>
              </a:rPr>
              <a:t> </a:t>
            </a:r>
            <a:r>
              <a:rPr lang="en-US" sz="2400" b="0" dirty="0">
                <a:solidFill>
                  <a:schemeClr val="bg1"/>
                </a:solidFill>
              </a:rPr>
              <a:t>during</a:t>
            </a:r>
            <a:r>
              <a:rPr lang="en-US" sz="2400" b="0" dirty="0" smtClean="0">
                <a:solidFill>
                  <a:schemeClr val="bg1"/>
                </a:solidFill>
              </a:rPr>
              <a:t> final 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(overlap)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b="0" dirty="0" smtClean="0">
                <a:solidFill>
                  <a:schemeClr val="bg1"/>
                </a:solidFill>
              </a:rPr>
              <a:t>stage </a:t>
            </a:r>
            <a:r>
              <a:rPr lang="en-US" sz="2400" b="0" dirty="0">
                <a:solidFill>
                  <a:schemeClr val="bg1"/>
                </a:solidFill>
              </a:rPr>
              <a:t>of </a:t>
            </a:r>
            <a:r>
              <a:rPr lang="en-US" sz="2400" b="0" dirty="0" err="1">
                <a:solidFill>
                  <a:schemeClr val="bg1"/>
                </a:solidFill>
              </a:rPr>
              <a:t>reionization</a:t>
            </a:r>
            <a:r>
              <a:rPr lang="en-US" sz="2400" b="0" dirty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2400" b="0" dirty="0">
              <a:solidFill>
                <a:schemeClr val="bg1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2400" b="0" dirty="0">
                <a:solidFill>
                  <a:schemeClr val="bg1"/>
                </a:solidFill>
              </a:rPr>
              <a:t> Either case (CSS or PZ) =&gt; rapid </a:t>
            </a:r>
          </a:p>
          <a:p>
            <a:pPr algn="l"/>
            <a:r>
              <a:rPr lang="en-US" sz="2400" b="0" dirty="0">
                <a:solidFill>
                  <a:schemeClr val="bg1"/>
                </a:solidFill>
              </a:rPr>
              <a:t>evolution of IGM from </a:t>
            </a:r>
            <a:r>
              <a:rPr lang="en-US" sz="2400" b="0" dirty="0" err="1">
                <a:solidFill>
                  <a:schemeClr val="bg1"/>
                </a:solidFill>
              </a:rPr>
              <a:t>z</a:t>
            </a:r>
            <a:r>
              <a:rPr lang="en-US" sz="2400" b="0" dirty="0">
                <a:solidFill>
                  <a:schemeClr val="bg1"/>
                </a:solidFill>
              </a:rPr>
              <a:t> ~ 5.7 to 6.5 </a:t>
            </a:r>
          </a:p>
        </p:txBody>
      </p:sp>
      <p:pic>
        <p:nvPicPr>
          <p:cNvPr id="89092" name="Picture 3" descr="Screen shot 2010-07-08 at 2.41.29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2752" y="1444625"/>
            <a:ext cx="3527448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533400" y="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smtClean="0"/>
              <a:t>Big Bang  </a:t>
            </a:r>
            <a:r>
              <a:rPr lang="en-US" sz="2400" b="1" dirty="0" err="1" smtClean="0"/>
              <a:t>f(HI</a:t>
            </a:r>
            <a:r>
              <a:rPr lang="en-US" sz="2400" b="1" dirty="0" smtClean="0"/>
              <a:t>) ~ 0</a:t>
            </a:r>
            <a:endParaRPr lang="en-US" sz="2400" b="1" dirty="0"/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57200" y="1144588"/>
            <a:ext cx="289560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f(HI</a:t>
            </a:r>
            <a:r>
              <a:rPr lang="en-US" sz="2400" b="1" dirty="0" smtClean="0">
                <a:solidFill>
                  <a:schemeClr val="bg1"/>
                </a:solidFill>
              </a:rPr>
              <a:t>) ~ 1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33400" y="5067300"/>
            <a:ext cx="2743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f</a:t>
            </a:r>
            <a:r>
              <a:rPr lang="en-US" sz="2400" b="1" dirty="0" err="1">
                <a:solidFill>
                  <a:schemeClr val="bg1"/>
                </a:solidFill>
              </a:rPr>
              <a:t>(HI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  <a:r>
              <a:rPr lang="en-US" sz="2400" b="1" dirty="0" smtClean="0">
                <a:solidFill>
                  <a:schemeClr val="bg1"/>
                </a:solidFill>
              </a:rPr>
              <a:t> ~ </a:t>
            </a:r>
            <a:r>
              <a:rPr lang="en-US" sz="2400" b="1" dirty="0">
                <a:solidFill>
                  <a:schemeClr val="bg1"/>
                </a:solidFill>
              </a:rPr>
              <a:t>10</a:t>
            </a:r>
            <a:r>
              <a:rPr lang="en-US" sz="2400" b="1" baseline="30000" dirty="0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9620" y="-19854"/>
            <a:ext cx="508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History of Hydrogen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 flipH="1" flipV="1">
            <a:off x="3925022" y="3620220"/>
            <a:ext cx="5865964" cy="159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Arrow Connector 12"/>
          <p:cNvCxnSpPr>
            <a:stCxn id="26" idx="1"/>
          </p:cNvCxnSpPr>
          <p:nvPr/>
        </p:nvCxnSpPr>
        <p:spPr bwMode="auto">
          <a:xfrm rot="10800000" flipH="1" flipV="1">
            <a:off x="4419599" y="688033"/>
            <a:ext cx="1" cy="586516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419600" y="4572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0.4 </a:t>
            </a:r>
            <a:r>
              <a:rPr lang="en-US" sz="2400" dirty="0" err="1" smtClean="0">
                <a:solidFill>
                  <a:srgbClr val="FFFFFF"/>
                </a:solidFill>
              </a:rPr>
              <a:t>Myr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172200"/>
            <a:ext cx="144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13.6Gyr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44181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43000" y="3276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35789" y="45720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1000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4200" y="6229290"/>
            <a:ext cx="12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= 0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4200" y="3962400"/>
            <a:ext cx="1674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~ 7 to 15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95800" y="3962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0.3 - 0.8 </a:t>
            </a:r>
            <a:r>
              <a:rPr lang="en-US" sz="2400" dirty="0" err="1" smtClean="0">
                <a:solidFill>
                  <a:srgbClr val="FFFFFF"/>
                </a:solidFill>
              </a:rPr>
              <a:t>Gyr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43000" y="0"/>
            <a:ext cx="6858000" cy="5198249"/>
            <a:chOff x="1143000" y="0"/>
            <a:chExt cx="6858000" cy="5198249"/>
          </a:xfrm>
        </p:grpSpPr>
        <p:pic>
          <p:nvPicPr>
            <p:cNvPr id="8" name="Picture 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28000" contrast="44000"/>
            </a:blip>
            <a:stretch>
              <a:fillRect/>
            </a:stretch>
          </p:blipFill>
          <p:spPr>
            <a:xfrm rot="5400000">
              <a:off x="1972875" y="-829875"/>
              <a:ext cx="5198249" cy="685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191000" y="2349500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QNZ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44958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5593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37711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 flipV="1">
              <a:off x="39624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486400" y="533400"/>
              <a:ext cx="1600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CMB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114800" y="838200"/>
              <a:ext cx="381000" cy="31646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38862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GP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3401" y="5410200"/>
            <a:ext cx="8534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QNZ =&gt; fairly rapid rise in F(HI)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~ 6?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Challenges: relative measure of size, pre-ionization, internal clumping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1-07-06 at 1.47.1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401085"/>
            <a:ext cx="6858000" cy="3145515"/>
          </a:xfrm>
          <a:prstGeom prst="rect">
            <a:avLst/>
          </a:prstGeom>
        </p:spPr>
      </p:pic>
      <p:pic>
        <p:nvPicPr>
          <p:cNvPr id="3" name="Picture 2" descr="Screen shot 2011-07-06 at 1.47.2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560991"/>
            <a:ext cx="4114800" cy="227789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rot="16200000" flipH="1">
            <a:off x="1714500" y="4305300"/>
            <a:ext cx="1752600" cy="9144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57200" y="97304"/>
            <a:ext cx="8763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Highest </a:t>
            </a:r>
            <a:r>
              <a:rPr lang="en-US" sz="2800" dirty="0" err="1" smtClean="0">
                <a:solidFill>
                  <a:srgbClr val="FFFFFF"/>
                </a:solidFill>
              </a:rPr>
              <a:t>redshift</a:t>
            </a:r>
            <a:r>
              <a:rPr lang="en-US" sz="2800" dirty="0" smtClean="0">
                <a:solidFill>
                  <a:srgbClr val="FFFFFF"/>
                </a:solidFill>
              </a:rPr>
              <a:t> quasar,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=7.1: revolutionary result?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Clear GP absorption trough: </a:t>
            </a:r>
            <a:r>
              <a:rPr lang="en-US" sz="2400" dirty="0" err="1" smtClean="0">
                <a:solidFill>
                  <a:srgbClr val="FFFFFF"/>
                </a:solidFill>
              </a:rPr>
              <a:t>τ</a:t>
            </a:r>
            <a:r>
              <a:rPr lang="en-US" sz="2400" dirty="0" smtClean="0">
                <a:solidFill>
                  <a:srgbClr val="FFFFFF"/>
                </a:solidFill>
              </a:rPr>
              <a:t> &gt; 5 =&gt; IGM opaque to </a:t>
            </a:r>
            <a:r>
              <a:rPr lang="en-US" sz="2400" dirty="0" err="1" smtClean="0">
                <a:solidFill>
                  <a:srgbClr val="FFFFFF"/>
                </a:solidFill>
              </a:rPr>
              <a:t>Lya</a:t>
            </a:r>
            <a:r>
              <a:rPr lang="en-US" sz="2400" dirty="0" smtClean="0">
                <a:solidFill>
                  <a:srgbClr val="FFFFFF"/>
                </a:solidFill>
              </a:rPr>
              <a:t> at 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≥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1200" y="4495800"/>
            <a:ext cx="2057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Mortlock</a:t>
            </a:r>
            <a:r>
              <a:rPr lang="en-US" sz="2400" dirty="0" smtClean="0">
                <a:solidFill>
                  <a:schemeClr val="bg1"/>
                </a:solidFill>
              </a:rPr>
              <a:t> ea.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Bolton ea.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799" y="4648200"/>
            <a:ext cx="129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z=</a:t>
            </a:r>
            <a:r>
              <a:rPr lang="en-US" sz="1800" dirty="0" smtClean="0">
                <a:solidFill>
                  <a:srgbClr val="FF0000"/>
                </a:solidFill>
              </a:rPr>
              <a:t>6.2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chemeClr val="accent2"/>
                </a:solidFill>
              </a:rPr>
              <a:t>6.4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64578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64770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5.2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1-07-12 at 3.54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523" y="685800"/>
            <a:ext cx="5676478" cy="4267200"/>
          </a:xfrm>
          <a:prstGeom prst="rect">
            <a:avLst/>
          </a:prstGeom>
        </p:spPr>
      </p:pic>
      <p:pic>
        <p:nvPicPr>
          <p:cNvPr id="3" name="Picture 2" descr="Screen shot 2011-07-12 at 4.07.1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5" y="914400"/>
            <a:ext cx="3205625" cy="3133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152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3"/>
                </a:solidFill>
              </a:rPr>
              <a:t>z</a:t>
            </a:r>
            <a:r>
              <a:rPr lang="en-US" sz="2800" dirty="0" smtClean="0">
                <a:solidFill>
                  <a:schemeClr val="accent3"/>
                </a:solidFill>
              </a:rPr>
              <a:t>=7.1 quasar near zone small ~ 2Mpc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724400" y="3505200"/>
            <a:ext cx="16764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375400" y="3594100"/>
            <a:ext cx="304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19600" y="3276600"/>
            <a:ext cx="8382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343400" y="1066800"/>
            <a:ext cx="457200" cy="609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549658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Continues trend for decreasing NZ size </a:t>
            </a:r>
            <a:r>
              <a:rPr lang="en-US" sz="2800" dirty="0" err="1" smtClean="0">
                <a:solidFill>
                  <a:schemeClr val="accent3"/>
                </a:solidFill>
              </a:rPr>
              <a:t>w</a:t>
            </a:r>
            <a:r>
              <a:rPr lang="en-US" sz="2800" dirty="0" smtClean="0">
                <a:solidFill>
                  <a:schemeClr val="accent3"/>
                </a:solidFill>
              </a:rPr>
              <a:t>. </a:t>
            </a:r>
            <a:r>
              <a:rPr lang="en-US" sz="2800" dirty="0" err="1" smtClean="0">
                <a:solidFill>
                  <a:schemeClr val="accent3"/>
                </a:solidFill>
              </a:rPr>
              <a:t>z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4045059"/>
            <a:ext cx="20574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Mortlock</a:t>
            </a:r>
            <a:r>
              <a:rPr lang="en-US" sz="2400" dirty="0" smtClean="0">
                <a:solidFill>
                  <a:schemeClr val="bg1"/>
                </a:solidFill>
              </a:rPr>
              <a:t> ea.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Bolton ea.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2286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z=7.1 quasar: Damped </a:t>
            </a:r>
            <a:r>
              <a:rPr lang="en-US" sz="2800" dirty="0" err="1" smtClean="0">
                <a:solidFill>
                  <a:srgbClr val="FFFFFF"/>
                </a:solidFill>
              </a:rPr>
              <a:t>Lya</a:t>
            </a:r>
            <a:r>
              <a:rPr lang="en-US" sz="2800" dirty="0" smtClean="0">
                <a:solidFill>
                  <a:srgbClr val="FFFFFF"/>
                </a:solidFill>
              </a:rPr>
              <a:t> profile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94100" y="990600"/>
            <a:ext cx="5549900" cy="5331726"/>
            <a:chOff x="1905000" y="1102575"/>
            <a:chExt cx="5549900" cy="5331726"/>
          </a:xfrm>
        </p:grpSpPr>
        <p:pic>
          <p:nvPicPr>
            <p:cNvPr id="4" name="Picture 3" descr="Screen shot 2011-07-06 at 1.47.32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1102575"/>
              <a:ext cx="5471700" cy="5331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33800" y="23622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chemeClr val="accent2"/>
                  </a:solidFill>
                </a:rPr>
                <a:t>f(HI</a:t>
              </a:r>
              <a:r>
                <a:rPr lang="en-US" sz="1800" dirty="0" smtClean="0">
                  <a:solidFill>
                    <a:schemeClr val="accent2"/>
                  </a:solidFill>
                </a:rPr>
                <a:t>)=0.1</a:t>
              </a:r>
              <a:endParaRPr lang="en-US" sz="1800" dirty="0">
                <a:solidFill>
                  <a:schemeClr val="accent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62600" y="25908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33CC"/>
                  </a:solidFill>
                </a:rPr>
                <a:t>1.0</a:t>
              </a:r>
              <a:endParaRPr lang="en-US" sz="1800" dirty="0">
                <a:solidFill>
                  <a:srgbClr val="3333CC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45300" y="201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3333CC"/>
                  </a:solidFill>
                </a:rPr>
                <a:t>0.5</a:t>
              </a:r>
              <a:endParaRPr lang="en-US" sz="1800" dirty="0">
                <a:solidFill>
                  <a:srgbClr val="3333CC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10000" y="4648200"/>
              <a:ext cx="3352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289A00"/>
                  </a:solidFill>
                </a:rPr>
                <a:t>N(HI)=4e20 cm</a:t>
              </a:r>
              <a:r>
                <a:rPr lang="en-US" sz="1800" baseline="30000" dirty="0" smtClean="0">
                  <a:solidFill>
                    <a:srgbClr val="289A00"/>
                  </a:solidFill>
                </a:rPr>
                <a:t>-2 </a:t>
              </a:r>
              <a:r>
                <a:rPr lang="en-US" sz="1800" dirty="0" smtClean="0">
                  <a:solidFill>
                    <a:srgbClr val="289A00"/>
                  </a:solidFill>
                </a:rPr>
                <a:t>at 2.6Mpc</a:t>
              </a:r>
              <a:endParaRPr lang="en-US" sz="1800" dirty="0">
                <a:solidFill>
                  <a:srgbClr val="289A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1143000"/>
            <a:ext cx="3594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N(HI) &gt; 10</a:t>
            </a:r>
            <a:r>
              <a:rPr lang="en-US" sz="2800" baseline="30000" dirty="0" smtClean="0">
                <a:solidFill>
                  <a:schemeClr val="bg1"/>
                </a:solidFill>
              </a:rPr>
              <a:t>20.5</a:t>
            </a:r>
            <a:r>
              <a:rPr lang="en-US" sz="2800" dirty="0" smtClean="0">
                <a:solidFill>
                  <a:schemeClr val="bg1"/>
                </a:solidFill>
              </a:rPr>
              <a:t> cm</a:t>
            </a:r>
            <a:r>
              <a:rPr lang="en-US" sz="2800" baseline="30000" dirty="0" smtClean="0">
                <a:solidFill>
                  <a:schemeClr val="bg1"/>
                </a:solidFill>
              </a:rPr>
              <a:t>-2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Substantially neutral IGM: </a:t>
            </a:r>
            <a:r>
              <a:rPr lang="en-US" sz="2800" dirty="0" err="1" smtClean="0">
                <a:solidFill>
                  <a:srgbClr val="FFFF00"/>
                </a:solidFill>
              </a:rPr>
              <a:t>f(HI</a:t>
            </a:r>
            <a:r>
              <a:rPr lang="en-US" sz="2800" dirty="0" smtClean="0">
                <a:solidFill>
                  <a:srgbClr val="FFFF00"/>
                </a:solidFill>
              </a:rPr>
              <a:t>) &gt; 0.1 </a:t>
            </a:r>
            <a:r>
              <a:rPr lang="en-US" sz="2800" dirty="0" smtClean="0">
                <a:solidFill>
                  <a:schemeClr val="bg1"/>
                </a:solidFill>
              </a:rPr>
              <a:t>at 2Mpc distance, or 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Damped </a:t>
            </a:r>
            <a:r>
              <a:rPr lang="en-US" sz="2800" dirty="0" err="1" smtClean="0">
                <a:solidFill>
                  <a:schemeClr val="bg1"/>
                </a:solidFill>
              </a:rPr>
              <a:t>Lya</a:t>
            </a:r>
            <a:r>
              <a:rPr lang="en-US" sz="2800" dirty="0" smtClean="0">
                <a:solidFill>
                  <a:schemeClr val="bg1"/>
                </a:solidFill>
              </a:rPr>
              <a:t> galaxy at 2.6Mpc (probability ~ 5%)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6322326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Bolton ea., </a:t>
            </a:r>
            <a:r>
              <a:rPr lang="en-US" dirty="0" err="1" smtClean="0">
                <a:solidFill>
                  <a:schemeClr val="bg1"/>
                </a:solidFill>
              </a:rPr>
              <a:t>Mortlock</a:t>
            </a:r>
            <a:r>
              <a:rPr lang="en-US" dirty="0" smtClean="0">
                <a:solidFill>
                  <a:schemeClr val="bg1"/>
                </a:solidFill>
              </a:rPr>
              <a:t> ea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43000" y="0"/>
            <a:ext cx="6858000" cy="5198249"/>
            <a:chOff x="1143000" y="0"/>
            <a:chExt cx="6858000" cy="5198249"/>
          </a:xfrm>
        </p:grpSpPr>
        <p:pic>
          <p:nvPicPr>
            <p:cNvPr id="8" name="Picture 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75000" contrast="100000"/>
            </a:blip>
            <a:stretch>
              <a:fillRect/>
            </a:stretch>
          </p:blipFill>
          <p:spPr>
            <a:xfrm rot="5400000">
              <a:off x="1972875" y="-829875"/>
              <a:ext cx="5198249" cy="685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52800" y="23495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QNZ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76600" y="773669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FB4D"/>
                  </a:solidFill>
                </a:rPr>
                <a:t>Q-DLA</a:t>
              </a:r>
              <a:endParaRPr lang="en-US" b="1" dirty="0">
                <a:solidFill>
                  <a:srgbClr val="00FB4D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44958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45593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rot="5400000" flipH="1" flipV="1">
              <a:off x="37711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 flipV="1">
              <a:off x="39624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486400" y="5334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</a:rPr>
                <a:t>CMB</a:t>
              </a:r>
              <a:r>
                <a:rPr lang="en-US" sz="1800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sz="1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09900" y="38724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GP</a:t>
              </a:r>
              <a:endParaRPr lang="en-US" sz="18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1000" y="5344180"/>
            <a:ext cx="84582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=7.1 quasar =&gt; rapid change in IGM?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Challenge: only one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143000" y="0"/>
            <a:ext cx="6858000" cy="5198249"/>
            <a:chOff x="1143000" y="0"/>
            <a:chExt cx="6858000" cy="5198249"/>
          </a:xfrm>
        </p:grpSpPr>
        <p:pic>
          <p:nvPicPr>
            <p:cNvPr id="28" name="Picture 27" descr="Screen shot 2011-11-02 at 9.54.29 AM.png"/>
            <p:cNvPicPr>
              <a:picLocks noChangeAspect="1"/>
            </p:cNvPicPr>
            <p:nvPr/>
          </p:nvPicPr>
          <p:blipFill>
            <a:blip r:embed="rId4">
              <a:lum bright="-75000" contrast="100000"/>
            </a:blip>
            <a:stretch>
              <a:fillRect/>
            </a:stretch>
          </p:blipFill>
          <p:spPr>
            <a:xfrm rot="5400000">
              <a:off x="1972875" y="-829875"/>
              <a:ext cx="5198249" cy="6858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352800" y="23495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QNZ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76600" y="773669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FB4D"/>
                  </a:solidFill>
                </a:rPr>
                <a:t>Q-DLA</a:t>
              </a:r>
              <a:endParaRPr lang="en-US" b="1" dirty="0">
                <a:solidFill>
                  <a:srgbClr val="00FB4D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4495800" y="53340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4559300" y="533400"/>
              <a:ext cx="2768600" cy="1588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rot="5400000" flipH="1" flipV="1">
              <a:off x="3771105" y="3199606"/>
              <a:ext cx="533400" cy="1589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0800000" flipV="1">
              <a:off x="3962401" y="3467101"/>
              <a:ext cx="152400" cy="1588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5486400" y="5334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>
                  <a:solidFill>
                    <a:srgbClr val="FF0000"/>
                  </a:solidFill>
                </a:rPr>
                <a:t>CMB</a:t>
              </a:r>
              <a:r>
                <a:rPr lang="en-US" sz="1800" baseline="-25000" dirty="0" err="1" smtClean="0">
                  <a:solidFill>
                    <a:srgbClr val="FF0000"/>
                  </a:solidFill>
                </a:rPr>
                <a:t>pol</a:t>
              </a:r>
              <a:endParaRPr lang="en-US" sz="1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09900" y="3872468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GP</a:t>
              </a:r>
              <a:endParaRPr lang="en-US" sz="18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352800" y="23495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QNZ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495800" y="5334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559300" y="533400"/>
            <a:ext cx="2768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5400000" flipH="1" flipV="1">
            <a:off x="3771105" y="3199606"/>
            <a:ext cx="533400" cy="158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 flipV="1">
            <a:off x="3962401" y="3467101"/>
            <a:ext cx="152400" cy="158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486400" y="533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FF0000"/>
                </a:solidFill>
              </a:rPr>
              <a:t>CMB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pol</a:t>
            </a:r>
            <a:endParaRPr lang="en-US" sz="1800" baseline="-25000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09900" y="387246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GP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5206305"/>
            <a:ext cx="960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Amazing progress, suggesting rapid change in IGM at z~7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All values have systematic/modeling uncertainties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=&gt; Need new means to probe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 = HI 21cm line!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73700" y="838200"/>
            <a:ext cx="207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integral measure </a:t>
            </a:r>
            <a:r>
              <a:rPr lang="en-US" dirty="0" err="1" smtClean="0">
                <a:solidFill>
                  <a:srgbClr val="FF0000"/>
                </a:solidFill>
              </a:rPr>
              <a:t>τ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10668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B4D"/>
                </a:solidFill>
              </a:rPr>
              <a:t>one source</a:t>
            </a:r>
            <a:endParaRPr lang="en-US" dirty="0">
              <a:solidFill>
                <a:srgbClr val="00FB4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7500" y="2348468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relative measure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52800" y="3828990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saturates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962400" y="41910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0.8Gyr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81800" y="417189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0.3Gyr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60450" name="Text Box 2"/>
          <p:cNvSpPr txBox="1">
            <a:spLocks noChangeArrowheads="1"/>
          </p:cNvSpPr>
          <p:nvPr/>
        </p:nvSpPr>
        <p:spPr bwMode="auto">
          <a:xfrm>
            <a:off x="76200" y="16258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HI 21cm line: </a:t>
            </a:r>
            <a:r>
              <a:rPr lang="en-US" sz="3200" dirty="0">
                <a:solidFill>
                  <a:schemeClr val="bg1"/>
                </a:solidFill>
              </a:rPr>
              <a:t>Most direct probe of the neutral </a:t>
            </a:r>
            <a:r>
              <a:rPr lang="en-US" sz="3200" dirty="0" smtClean="0">
                <a:solidFill>
                  <a:schemeClr val="bg1"/>
                </a:solidFill>
              </a:rPr>
              <a:t>IGM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990600"/>
            <a:ext cx="44958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Low frequencies:  </a:t>
            </a:r>
          </a:p>
          <a:p>
            <a:pPr>
              <a:spcAft>
                <a:spcPts val="600"/>
              </a:spcAft>
            </a:pPr>
            <a:r>
              <a:rPr lang="en-US" sz="2400" dirty="0" err="1" smtClean="0">
                <a:solidFill>
                  <a:schemeClr val="bg1"/>
                </a:solidFill>
              </a:rPr>
              <a:t>ν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obs</a:t>
            </a:r>
            <a:r>
              <a:rPr lang="en-US" sz="2400" dirty="0" smtClean="0">
                <a:solidFill>
                  <a:schemeClr val="bg1"/>
                </a:solidFill>
              </a:rPr>
              <a:t> = 1420MHz/(1+z)  ≤ 200 MHz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0" y="2895600"/>
            <a:ext cx="8610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Advantages of the 21cm line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Spectral </a:t>
            </a:r>
            <a:r>
              <a:rPr lang="en-US" sz="2400" dirty="0">
                <a:solidFill>
                  <a:schemeClr val="bg1"/>
                </a:solidFill>
              </a:rPr>
              <a:t>line signal =&gt; full three </a:t>
            </a:r>
            <a:r>
              <a:rPr lang="en-US" sz="2400" dirty="0" smtClean="0">
                <a:solidFill>
                  <a:schemeClr val="bg1"/>
                </a:solidFill>
              </a:rPr>
              <a:t>dimensional image </a:t>
            </a:r>
            <a:r>
              <a:rPr lang="en-US" sz="2400" dirty="0">
                <a:solidFill>
                  <a:schemeClr val="bg1"/>
                </a:solidFill>
              </a:rPr>
              <a:t>of structure </a:t>
            </a:r>
            <a:r>
              <a:rPr lang="en-US" sz="2400" dirty="0" smtClean="0">
                <a:solidFill>
                  <a:schemeClr val="bg1"/>
                </a:solidFill>
              </a:rPr>
              <a:t>formation (freq =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 = depth)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Low freq =&gt; very (very) large volume surveys (1sr,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=7 to 11)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Direct probe of</a:t>
            </a:r>
            <a:r>
              <a:rPr lang="en-US" sz="2400" dirty="0" smtClean="0">
                <a:solidFill>
                  <a:schemeClr val="bg1"/>
                </a:solidFill>
              </a:rPr>
              <a:t> neutral IGM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Hyperfine transition =</a:t>
            </a:r>
            <a:r>
              <a:rPr lang="en-US" sz="2400" dirty="0" smtClean="0">
                <a:solidFill>
                  <a:schemeClr val="bg1"/>
                </a:solidFill>
              </a:rPr>
              <a:t> weak </a:t>
            </a:r>
            <a:r>
              <a:rPr lang="en-US" sz="2400" dirty="0">
                <a:solidFill>
                  <a:schemeClr val="bg1"/>
                </a:solidFill>
              </a:rPr>
              <a:t>=&gt; avoid </a:t>
            </a:r>
            <a:r>
              <a:rPr lang="en-US" sz="2400" dirty="0" smtClean="0">
                <a:solidFill>
                  <a:schemeClr val="bg1"/>
                </a:solidFill>
              </a:rPr>
              <a:t>saturation (translucent)</a:t>
            </a:r>
          </a:p>
        </p:txBody>
      </p:sp>
      <p:pic>
        <p:nvPicPr>
          <p:cNvPr id="11" name="Picture 10" descr="Screen shot 2010-03-23 at 10.58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550" y="902743"/>
            <a:ext cx="4692650" cy="245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5" name="Picture 4" descr="Screen shot 2010-12-03 at 9.47.2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389" y="651039"/>
            <a:ext cx="9872914" cy="6219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Array to Probe Epoch of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7600" y="4699742"/>
            <a:ext cx="929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Focus: low-</a:t>
            </a:r>
            <a:r>
              <a:rPr lang="en-US" sz="2800" dirty="0" err="1" smtClean="0">
                <a:solidFill>
                  <a:schemeClr val="bg1"/>
                </a:solidFill>
              </a:rPr>
              <a:t>ν</a:t>
            </a:r>
            <a:r>
              <a:rPr lang="en-US" sz="2800" dirty="0" smtClean="0">
                <a:solidFill>
                  <a:schemeClr val="bg1"/>
                </a:solidFill>
              </a:rPr>
              <a:t> array to study HI 21cm signal from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Precision: emphasize engineering solutions first</a:t>
            </a:r>
          </a:p>
          <a:p>
            <a:pPr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Staged: work through problems before increasing investment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651039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Don C. Backer Array </a:t>
            </a:r>
          </a:p>
          <a:p>
            <a:pPr algn="ctr"/>
            <a:r>
              <a:rPr lang="en-US" sz="2400" dirty="0" smtClean="0"/>
              <a:t>Berkeley, NRAO, Penn, SKA/South Africa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84994" name="Picture 10" descr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2400" y="900113"/>
            <a:ext cx="52165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83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Signal end-game: HI </a:t>
            </a:r>
            <a:r>
              <a:rPr lang="en-US" sz="3200" dirty="0">
                <a:solidFill>
                  <a:schemeClr val="bg1"/>
                </a:solidFill>
              </a:rPr>
              <a:t>21cm</a:t>
            </a:r>
            <a:r>
              <a:rPr lang="en-US" sz="3200" dirty="0" smtClean="0">
                <a:solidFill>
                  <a:schemeClr val="bg1"/>
                </a:solidFill>
              </a:rPr>
              <a:t> ‘tomography’ </a:t>
            </a:r>
            <a:r>
              <a:rPr lang="en-US" sz="3200" dirty="0">
                <a:solidFill>
                  <a:schemeClr val="bg1"/>
                </a:solidFill>
              </a:rPr>
              <a:t>of IGM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2400" dirty="0"/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76200" y="91440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/>
              <a:t>z</a:t>
            </a:r>
            <a:r>
              <a:rPr lang="en-US" sz="1800" b="1" dirty="0" smtClean="0"/>
              <a:t>= 12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/>
              <a:t>ν</a:t>
            </a:r>
            <a:r>
              <a:rPr lang="en-US" sz="1800" b="1" baseline="-25000" dirty="0" smtClean="0"/>
              <a:t>21</a:t>
            </a:r>
            <a:r>
              <a:rPr lang="en-US" sz="1800" b="1" dirty="0" smtClean="0"/>
              <a:t>= 109 MHz</a:t>
            </a:r>
            <a:endParaRPr lang="en-US" sz="1800" b="1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419600" y="900113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92449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Furlanetto</a:t>
            </a:r>
            <a:r>
              <a:rPr lang="en-US" dirty="0" smtClean="0"/>
              <a:t> ea 2004</a:t>
            </a:r>
            <a:endParaRPr lang="en-US" dirty="0"/>
          </a:p>
        </p:txBody>
      </p:sp>
      <p:graphicFrame>
        <p:nvGraphicFramePr>
          <p:cNvPr id="98306" name="Object 2"/>
          <p:cNvGraphicFramePr>
            <a:graphicFrameLocks noChangeAspect="1"/>
          </p:cNvGraphicFramePr>
          <p:nvPr/>
        </p:nvGraphicFramePr>
        <p:xfrm>
          <a:off x="5151438" y="914400"/>
          <a:ext cx="3992562" cy="808038"/>
        </p:xfrm>
        <a:graphic>
          <a:graphicData uri="http://schemas.openxmlformats.org/presentationml/2006/ole">
            <p:oleObj spid="_x0000_s98306" name="Equation" r:id="rId6" imgW="2133997" imgH="432197" progId="Equation.3">
              <p:embed/>
            </p:oleObj>
          </a:graphicData>
        </a:graphic>
      </p:graphicFrame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151438" y="1774210"/>
            <a:ext cx="399256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 dirty="0" smtClean="0">
                <a:solidFill>
                  <a:schemeClr val="bg1"/>
                </a:solidFill>
              </a:rPr>
              <a:t>‘Richest of all cosmological data sets’ (</a:t>
            </a:r>
            <a:r>
              <a:rPr lang="en-US" sz="2400" u="sng" dirty="0" err="1" smtClean="0">
                <a:solidFill>
                  <a:schemeClr val="bg1"/>
                </a:solidFill>
              </a:rPr>
              <a:t>Loab</a:t>
            </a:r>
            <a:r>
              <a:rPr lang="en-US" sz="2400" u="sng" dirty="0" smtClean="0">
                <a:solidFill>
                  <a:schemeClr val="bg1"/>
                </a:solidFill>
              </a:rPr>
              <a:t> &amp; </a:t>
            </a:r>
            <a:r>
              <a:rPr lang="en-US" sz="2400" u="sng" dirty="0" err="1" smtClean="0">
                <a:solidFill>
                  <a:schemeClr val="bg1"/>
                </a:solidFill>
              </a:rPr>
              <a:t>Barkana</a:t>
            </a:r>
            <a:r>
              <a:rPr lang="en-US" sz="2400" u="sng" dirty="0" smtClean="0">
                <a:solidFill>
                  <a:schemeClr val="bg1"/>
                </a:solidFill>
              </a:rPr>
              <a:t>)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cosmic density, </a:t>
            </a:r>
            <a:r>
              <a:rPr lang="en-US" sz="2400" dirty="0" err="1">
                <a:solidFill>
                  <a:schemeClr val="bg1"/>
                </a:solidFill>
                <a:latin typeface="Symbol" charset="2"/>
                <a:sym typeface="Symbol" charset="2"/>
              </a:rPr>
              <a:t></a:t>
            </a:r>
            <a:endParaRPr lang="en-US" sz="2400" dirty="0">
              <a:solidFill>
                <a:schemeClr val="bg1"/>
              </a:solidFill>
              <a:latin typeface="Symbol" charset="2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neutral fraction, </a:t>
            </a:r>
            <a:r>
              <a:rPr lang="en-US" sz="2400" dirty="0" err="1">
                <a:solidFill>
                  <a:schemeClr val="bg1"/>
                </a:solidFill>
              </a:rPr>
              <a:t>f(HI</a:t>
            </a:r>
            <a:r>
              <a:rPr lang="en-US" sz="2400" dirty="0">
                <a:solidFill>
                  <a:schemeClr val="bg1"/>
                </a:solidFill>
              </a:rPr>
              <a:t>)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Temp:</a:t>
            </a:r>
            <a:r>
              <a:rPr lang="en-US" sz="2400" dirty="0" smtClean="0">
                <a:solidFill>
                  <a:schemeClr val="bg1"/>
                </a:solidFill>
              </a:rPr>
              <a:t> T</a:t>
            </a:r>
            <a:r>
              <a:rPr lang="en-US" sz="2400" baseline="-25000" dirty="0" smtClean="0">
                <a:solidFill>
                  <a:schemeClr val="bg1"/>
                </a:solidFill>
              </a:rPr>
              <a:t>CMB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T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spin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[T</a:t>
            </a:r>
            <a:r>
              <a:rPr lang="en-US" sz="2400" baseline="-25000" dirty="0" smtClean="0">
                <a:solidFill>
                  <a:schemeClr val="bg1"/>
                </a:solidFill>
              </a:rPr>
              <a:t>K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T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lya</a:t>
            </a:r>
            <a:r>
              <a:rPr lang="en-US" sz="2400" dirty="0" smtClean="0">
                <a:solidFill>
                  <a:schemeClr val="bg1"/>
                </a:solidFill>
              </a:rPr>
              <a:t>]</a:t>
            </a:r>
            <a:endParaRPr lang="en-US" sz="1800" dirty="0" smtClean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429000" y="5867400"/>
            <a:ext cx="15240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581400" y="548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76400" y="424437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 smtClean="0">
                <a:solidFill>
                  <a:schemeClr val="bg1"/>
                </a:solidFill>
              </a:rPr>
              <a:t>z</a:t>
            </a:r>
            <a:r>
              <a:rPr lang="en-US" sz="1800" b="1" dirty="0" smtClean="0">
                <a:solidFill>
                  <a:schemeClr val="bg1"/>
                </a:solidFill>
              </a:rPr>
              <a:t>=7.6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ν</a:t>
            </a:r>
            <a:r>
              <a:rPr lang="en-US" sz="1800" b="1" baseline="-25000" dirty="0" smtClean="0">
                <a:solidFill>
                  <a:schemeClr val="bg1"/>
                </a:solidFill>
              </a:rPr>
              <a:t>21</a:t>
            </a:r>
            <a:r>
              <a:rPr lang="en-US" sz="1800" b="1" dirty="0" smtClean="0">
                <a:solidFill>
                  <a:schemeClr val="bg1"/>
                </a:solidFill>
              </a:rPr>
              <a:t>= 165 MHz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371"/>
            <a:ext cx="9144000" cy="6874371"/>
          </a:xfrm>
          <a:prstGeom prst="rect">
            <a:avLst/>
          </a:prstGeom>
        </p:spPr>
      </p:pic>
      <p:pic>
        <p:nvPicPr>
          <p:cNvPr id="84994" name="Picture 10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2400" y="900113"/>
            <a:ext cx="52165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76200"/>
            <a:ext cx="883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Challenge: Sensitivity 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76200" y="91440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/>
              <a:t>z</a:t>
            </a:r>
            <a:r>
              <a:rPr lang="en-US" sz="1800" b="1" dirty="0" smtClean="0"/>
              <a:t>= 12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/>
              <a:t>ν</a:t>
            </a:r>
            <a:r>
              <a:rPr lang="en-US" sz="1800" b="1" baseline="-25000" dirty="0" smtClean="0"/>
              <a:t>21</a:t>
            </a:r>
            <a:r>
              <a:rPr lang="en-US" sz="1800" b="1" dirty="0" smtClean="0"/>
              <a:t>= 109 MHz</a:t>
            </a:r>
            <a:endParaRPr lang="en-US" sz="1800" b="1" dirty="0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419600" y="900113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rgbClr val="000099"/>
                </a:solidFill>
              </a:rPr>
              <a:t>9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105400" y="914400"/>
            <a:ext cx="3962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Imaging of typical structures requires full Square Kilometer Array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</a:t>
            </a:r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1600" dirty="0">
                <a:solidFill>
                  <a:schemeClr val="bg1"/>
                </a:solidFill>
              </a:rPr>
              <a:t>B</a:t>
            </a:r>
            <a:r>
              <a:rPr lang="en-US" sz="2400" dirty="0">
                <a:solidFill>
                  <a:schemeClr val="bg1"/>
                </a:solidFill>
              </a:rPr>
              <a:t>(2’)</a:t>
            </a:r>
            <a:r>
              <a:rPr lang="en-US" sz="2400" dirty="0" smtClean="0">
                <a:solidFill>
                  <a:schemeClr val="bg1"/>
                </a:solidFill>
              </a:rPr>
              <a:t> ~ 20 </a:t>
            </a:r>
            <a:r>
              <a:rPr lang="en-US" sz="2400" dirty="0" err="1">
                <a:solidFill>
                  <a:schemeClr val="bg1"/>
                </a:solidFill>
              </a:rPr>
              <a:t>mK</a:t>
            </a:r>
            <a:r>
              <a:rPr lang="en-US" sz="2400" dirty="0" smtClean="0">
                <a:solidFill>
                  <a:schemeClr val="bg1"/>
                </a:solidFill>
              </a:rPr>
              <a:t> ~ 8uJy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SKA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4mK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92449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Furlanetto</a:t>
            </a:r>
            <a:r>
              <a:rPr lang="en-US" dirty="0" smtClean="0"/>
              <a:t> ea 2004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429000" y="5867400"/>
            <a:ext cx="15240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581400" y="548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76400" y="4244370"/>
            <a:ext cx="18288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err="1" smtClean="0">
                <a:solidFill>
                  <a:schemeClr val="bg1"/>
                </a:solidFill>
              </a:rPr>
              <a:t>z</a:t>
            </a:r>
            <a:r>
              <a:rPr lang="en-US" sz="1800" b="1" dirty="0" smtClean="0">
                <a:solidFill>
                  <a:schemeClr val="bg1"/>
                </a:solidFill>
              </a:rPr>
              <a:t>=7.6</a:t>
            </a:r>
          </a:p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chemeClr val="bg1"/>
                </a:solidFill>
              </a:rPr>
              <a:t>ν</a:t>
            </a:r>
            <a:r>
              <a:rPr lang="en-US" sz="1800" b="1" baseline="-25000" dirty="0" smtClean="0">
                <a:solidFill>
                  <a:schemeClr val="bg1"/>
                </a:solidFill>
              </a:rPr>
              <a:t>21</a:t>
            </a:r>
            <a:r>
              <a:rPr lang="en-US" sz="1800" b="1" dirty="0" smtClean="0">
                <a:solidFill>
                  <a:schemeClr val="bg1"/>
                </a:solidFill>
              </a:rPr>
              <a:t>= 165 MHz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6791325" y="280987"/>
            <a:ext cx="220027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Chris Carilli (NRAO)</a:t>
            </a: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Berlin June 29, 2005</a:t>
            </a:r>
          </a:p>
        </p:txBody>
      </p:sp>
      <p:pic>
        <p:nvPicPr>
          <p:cNvPr id="20" name="Picture 4" descr="300px-WMAP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9620" y="268295"/>
            <a:ext cx="5084380" cy="293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 flipH="1" flipV="1">
            <a:off x="2971800" y="685800"/>
            <a:ext cx="2209800" cy="5857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6" descr="300px-WMA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4290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495800" y="2979003"/>
            <a:ext cx="434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WMAP –</a:t>
            </a:r>
            <a:r>
              <a:rPr lang="en-US" sz="2400" dirty="0" smtClean="0">
                <a:solidFill>
                  <a:schemeClr val="bg1"/>
                </a:solidFill>
              </a:rPr>
              <a:t> imprint of primordial structure from the Big Bang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33400" y="441811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Recombination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Early structure formation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620" y="0"/>
            <a:ext cx="508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Cosmic microwave background radiation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0-03-31 at 7.21.36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99" y="1219200"/>
            <a:ext cx="5964989" cy="5573843"/>
          </a:xfrm>
          <a:prstGeom prst="rect">
            <a:avLst/>
          </a:prstGeom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524000" y="0"/>
            <a:ext cx="5715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Near-term Pathfinders (</a:t>
            </a:r>
            <a:r>
              <a:rPr lang="en-US" sz="2800" dirty="0" err="1" smtClean="0">
                <a:solidFill>
                  <a:schemeClr val="bg1"/>
                </a:solidFill>
              </a:rPr>
              <a:t>eg</a:t>
            </a:r>
            <a:r>
              <a:rPr lang="en-US" sz="2800" dirty="0" smtClean="0">
                <a:solidFill>
                  <a:schemeClr val="bg1"/>
                </a:solidFill>
              </a:rPr>
              <a:t>. PAPER): </a:t>
            </a:r>
          </a:p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3D power spectrum in 21cm line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800599" y="167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rgbClr val="BDBD64"/>
                </a:solidFill>
              </a:rPr>
              <a:t>z</a:t>
            </a:r>
            <a:r>
              <a:rPr lang="en-US" sz="1800" b="1" dirty="0" smtClean="0">
                <a:solidFill>
                  <a:srgbClr val="BDBD64"/>
                </a:solidFill>
              </a:rPr>
              <a:t>==12, </a:t>
            </a:r>
            <a:r>
              <a:rPr lang="en-US" sz="1800" b="1" dirty="0" err="1" smtClean="0">
                <a:solidFill>
                  <a:srgbClr val="BDBD64"/>
                </a:solidFill>
              </a:rPr>
              <a:t>f(HI</a:t>
            </a:r>
            <a:r>
              <a:rPr lang="en-US" sz="1800" b="1" dirty="0" smtClean="0">
                <a:solidFill>
                  <a:srgbClr val="BDBD64"/>
                </a:solidFill>
              </a:rPr>
              <a:t>) = 0.9</a:t>
            </a:r>
            <a:endParaRPr lang="en-US" sz="1800" b="1" dirty="0">
              <a:solidFill>
                <a:srgbClr val="BDBD6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4800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z</a:t>
            </a:r>
            <a:r>
              <a:rPr lang="en-US" sz="1800" dirty="0" smtClean="0"/>
              <a:t>=7, </a:t>
            </a:r>
            <a:r>
              <a:rPr lang="en-US" sz="1800" dirty="0" err="1" smtClean="0"/>
              <a:t>f(HI</a:t>
            </a:r>
            <a:r>
              <a:rPr lang="en-US" sz="1800" dirty="0" smtClean="0"/>
              <a:t>) = 0.02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105400" y="582918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Barkana</a:t>
            </a:r>
            <a:r>
              <a:rPr lang="en-US" dirty="0" smtClean="0">
                <a:solidFill>
                  <a:schemeClr val="tx2"/>
                </a:solidFill>
              </a:rPr>
              <a:t> 2009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H="1">
            <a:off x="3276599" y="2427158"/>
            <a:ext cx="533400" cy="3810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819399" y="1719272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characteristic bubble scale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2934097" y="3836460"/>
            <a:ext cx="380206" cy="1588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5400000">
            <a:off x="3377075" y="3468225"/>
            <a:ext cx="535650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16200000" flipH="1">
            <a:off x="2924821" y="3978124"/>
            <a:ext cx="451150" cy="1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3557" name="Picture 2" descr="carillif5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685800"/>
            <a:ext cx="3810000" cy="397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0" descr="Picture 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51326"/>
            <a:ext cx="4038600" cy="351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Box 13"/>
          <p:cNvSpPr txBox="1">
            <a:spLocks noChangeArrowheads="1"/>
          </p:cNvSpPr>
          <p:nvPr/>
        </p:nvSpPr>
        <p:spPr bwMode="auto">
          <a:xfrm>
            <a:off x="5638800" y="2032000"/>
            <a:ext cx="2667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21cm </a:t>
            </a:r>
            <a:r>
              <a:rPr lang="en-US" dirty="0"/>
              <a:t>forest</a:t>
            </a:r>
            <a:endParaRPr lang="en-US" dirty="0" smtClean="0"/>
          </a:p>
          <a:p>
            <a:pPr>
              <a:spcAft>
                <a:spcPts val="600"/>
              </a:spcAft>
              <a:buFont typeface="Wingdings" charset="2"/>
              <a:buChar char="Ø"/>
            </a:pPr>
            <a:r>
              <a:rPr lang="en-US" dirty="0" smtClean="0"/>
              <a:t>Radio </a:t>
            </a:r>
            <a:r>
              <a:rPr lang="en-US" dirty="0"/>
              <a:t>GP</a:t>
            </a:r>
          </a:p>
          <a:p>
            <a:endParaRPr lang="en-US" dirty="0"/>
          </a:p>
        </p:txBody>
      </p:sp>
      <p:sp>
        <p:nvSpPr>
          <p:cNvPr id="23561" name="TextBox 15"/>
          <p:cNvSpPr txBox="1">
            <a:spLocks noChangeArrowheads="1"/>
          </p:cNvSpPr>
          <p:nvPr/>
        </p:nvSpPr>
        <p:spPr bwMode="auto">
          <a:xfrm>
            <a:off x="0" y="4450140"/>
            <a:ext cx="47244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QSO </a:t>
            </a:r>
            <a:r>
              <a:rPr lang="en-US" sz="2400" dirty="0">
                <a:solidFill>
                  <a:srgbClr val="FFFFFF"/>
                </a:solidFill>
              </a:rPr>
              <a:t>Cosmic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Stromgren</a:t>
            </a:r>
            <a:r>
              <a:rPr lang="en-US" sz="2400" dirty="0" smtClean="0">
                <a:solidFill>
                  <a:srgbClr val="FFFFFF"/>
                </a:solidFill>
              </a:rPr>
              <a:t> Spheres (largest ionized structures)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Signal: 20mK, 15’  =&gt;  0.5 </a:t>
            </a:r>
            <a:r>
              <a:rPr lang="en-US" sz="2400" dirty="0" err="1" smtClean="0">
                <a:solidFill>
                  <a:srgbClr val="FFFFFF"/>
                </a:solidFill>
              </a:rPr>
              <a:t>mJy</a:t>
            </a:r>
            <a:endParaRPr lang="en-US" sz="2400" dirty="0" smtClean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rms(PAPER512, 1yr) ~ 0.1 </a:t>
            </a:r>
            <a:r>
              <a:rPr lang="en-US" sz="2400" dirty="0" err="1" smtClean="0">
                <a:solidFill>
                  <a:srgbClr val="FFFFFF"/>
                </a:solidFill>
              </a:rPr>
              <a:t>mJy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cxnSp>
        <p:nvCxnSpPr>
          <p:cNvPr id="23562" name="Straight Arrow Connector 17"/>
          <p:cNvCxnSpPr>
            <a:cxnSpLocks noChangeShapeType="1"/>
          </p:cNvCxnSpPr>
          <p:nvPr/>
        </p:nvCxnSpPr>
        <p:spPr bwMode="auto">
          <a:xfrm rot="5400000">
            <a:off x="3542506" y="2247106"/>
            <a:ext cx="533400" cy="1588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 type="arrow" w="med" len="med"/>
          </a:ln>
        </p:spPr>
      </p:cxnSp>
      <p:sp>
        <p:nvSpPr>
          <p:cNvPr id="23563" name="TextBox 18"/>
          <p:cNvSpPr txBox="1">
            <a:spLocks noChangeArrowheads="1"/>
          </p:cNvSpPr>
          <p:nvPr/>
        </p:nvSpPr>
        <p:spPr bwMode="auto">
          <a:xfrm>
            <a:off x="2819400" y="2069068"/>
            <a:ext cx="106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50 </a:t>
            </a:r>
            <a:r>
              <a:rPr lang="en-US" sz="1800" dirty="0" err="1" smtClean="0">
                <a:solidFill>
                  <a:schemeClr val="bg1"/>
                </a:solidFill>
              </a:rPr>
              <a:t>cMpc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3568" name="TextBox 15"/>
          <p:cNvSpPr txBox="1">
            <a:spLocks noChangeArrowheads="1"/>
          </p:cNvSpPr>
          <p:nvPr/>
        </p:nvSpPr>
        <p:spPr bwMode="auto">
          <a:xfrm>
            <a:off x="7162800" y="34036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76400" y="325749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</a:t>
            </a:r>
            <a:r>
              <a:rPr lang="en-US" baseline="-25000" dirty="0" smtClean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 ~ 20mK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4612719"/>
            <a:ext cx="3581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Absorption toward 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&gt;6 radio galaxies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Lines to 10% depth, 10kHz width (20 km/</a:t>
            </a:r>
            <a:r>
              <a:rPr lang="en-US" sz="2400" dirty="0" err="1" smtClean="0">
                <a:solidFill>
                  <a:srgbClr val="FFFFFF"/>
                </a:solidFill>
              </a:rPr>
              <a:t>s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rms(PAPER512) ~ 2mJy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53400" y="83185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14900" y="1143000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0.3 </a:t>
            </a:r>
            <a:r>
              <a:rPr lang="en-US" sz="1800" dirty="0" err="1" smtClean="0"/>
              <a:t>Jy</a:t>
            </a:r>
            <a:endParaRPr lang="en-US" sz="1800" dirty="0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447800" y="7620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Near-term Pathfinders (</a:t>
            </a:r>
            <a:r>
              <a:rPr lang="en-US" sz="2800" dirty="0" err="1" smtClean="0">
                <a:solidFill>
                  <a:schemeClr val="bg1"/>
                </a:solidFill>
              </a:rPr>
              <a:t>eg</a:t>
            </a:r>
            <a:r>
              <a:rPr lang="en-US" sz="2800" dirty="0" smtClean="0">
                <a:solidFill>
                  <a:schemeClr val="bg1"/>
                </a:solidFill>
              </a:rPr>
              <a:t>. PAPER)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2011-06-25_11-20-18_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95600"/>
            <a:ext cx="6400800" cy="3962400"/>
          </a:xfrm>
          <a:prstGeom prst="rect">
            <a:avLst/>
          </a:prstGeom>
        </p:spPr>
      </p:pic>
      <p:pic>
        <p:nvPicPr>
          <p:cNvPr id="6" name="Picture 5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0"/>
            <a:ext cx="6405446" cy="27694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2895600"/>
            <a:ext cx="6096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Build-out to 128 (256?) science array in Karoo, South Africa in 2012  [currently 64 stations]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-4465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/>
              <a:t>32 station engineering array in </a:t>
            </a:r>
            <a:r>
              <a:rPr lang="en-US" sz="2400" dirty="0" err="1" smtClean="0"/>
              <a:t>Greenbank</a:t>
            </a:r>
            <a:r>
              <a:rPr lang="en-US" sz="2400" dirty="0" smtClean="0"/>
              <a:t>, WV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52400"/>
            <a:ext cx="274320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PAPER basics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Freq = 115 to 190 MHz (</a:t>
            </a:r>
            <a:r>
              <a:rPr lang="en-US" sz="2400" dirty="0" err="1" smtClean="0">
                <a:solidFill>
                  <a:schemeClr val="accent3"/>
                </a:solidFill>
              </a:rPr>
              <a:t>z</a:t>
            </a:r>
            <a:r>
              <a:rPr lang="en-US" sz="2400" dirty="0" smtClean="0">
                <a:solidFill>
                  <a:schemeClr val="accent3"/>
                </a:solidFill>
              </a:rPr>
              <a:t>= 6.5 to 11)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Single dipole elements + ‘flaps’  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accent3"/>
                </a:solidFill>
              </a:rPr>
              <a:t> (</a:t>
            </a:r>
            <a:r>
              <a:rPr lang="en-US" sz="2400" dirty="0" err="1" smtClean="0">
                <a:solidFill>
                  <a:schemeClr val="accent3"/>
                </a:solidFill>
              </a:rPr>
              <a:t>FoV</a:t>
            </a:r>
            <a:r>
              <a:rPr lang="en-US" sz="2400" baseline="-25000" dirty="0" err="1" smtClean="0">
                <a:solidFill>
                  <a:schemeClr val="accent3"/>
                </a:solidFill>
              </a:rPr>
              <a:t>FWHM</a:t>
            </a:r>
            <a:r>
              <a:rPr lang="en-US" sz="2400" dirty="0" smtClean="0">
                <a:solidFill>
                  <a:schemeClr val="accent3"/>
                </a:solidFill>
              </a:rPr>
              <a:t> ~ 40</a:t>
            </a:r>
            <a:r>
              <a:rPr lang="en-US" sz="2400" baseline="30000" dirty="0" smtClean="0">
                <a:solidFill>
                  <a:schemeClr val="accent3"/>
                </a:solidFill>
              </a:rPr>
              <a:t>o</a:t>
            </a:r>
            <a:r>
              <a:rPr lang="en-US" sz="2400" dirty="0" smtClean="0">
                <a:solidFill>
                  <a:schemeClr val="accent3"/>
                </a:solidFill>
              </a:rPr>
              <a:t>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Max baseline = 300m (res ~ 15’)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Reconfigurable: optimize </a:t>
            </a:r>
            <a:r>
              <a:rPr lang="en-US" sz="2400" dirty="0" err="1" smtClean="0">
                <a:solidFill>
                  <a:schemeClr val="accent3"/>
                </a:solidFill>
              </a:rPr>
              <a:t>config</a:t>
            </a:r>
            <a:r>
              <a:rPr lang="en-US" sz="2400" dirty="0" smtClean="0">
                <a:solidFill>
                  <a:schemeClr val="accent3"/>
                </a:solidFill>
              </a:rPr>
              <a:t>. for science goal.</a:t>
            </a:r>
            <a:endParaRPr lang="en-US" sz="24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61771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r>
              <a:rPr lang="en-US" sz="2800" dirty="0" smtClean="0">
                <a:solidFill>
                  <a:schemeClr val="bg1"/>
                </a:solidFill>
              </a:rPr>
              <a:t> (Xilinx) FPGA-base </a:t>
            </a:r>
            <a:r>
              <a:rPr lang="en-US" sz="2800" dirty="0" err="1" smtClean="0">
                <a:solidFill>
                  <a:schemeClr val="bg1"/>
                </a:solidFill>
              </a:rPr>
              <a:t>correlator</a:t>
            </a:r>
            <a:r>
              <a:rPr lang="en-US" sz="2800" dirty="0" smtClean="0">
                <a:solidFill>
                  <a:schemeClr val="bg1"/>
                </a:solidFill>
              </a:rPr>
              <a:t> from Berkeley wireless lab (CASPER)</a:t>
            </a:r>
            <a:endParaRPr lang="en-US" sz="1800" dirty="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76200" y="1202353"/>
            <a:ext cx="65913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IBOB F engine: sample, digitize, transform (</a:t>
            </a:r>
            <a:r>
              <a:rPr lang="en-US" sz="2400" dirty="0" err="1" smtClean="0">
                <a:solidFill>
                  <a:schemeClr val="bg1"/>
                </a:solidFill>
              </a:rPr>
              <a:t>τ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), using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polyphase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filter (‘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preconvolution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’)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ROACH X engine: cross multiply V (baseline,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)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Cross-connections: ‘packetized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’  using 10Gb Ethernet protocol + commercial data routers 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ROACH II: Easily scalable and reconfigurable. Estimate current architecture is </a:t>
            </a:r>
            <a:r>
              <a:rPr lang="en-US" sz="2400" dirty="0" smtClean="0">
                <a:solidFill>
                  <a:srgbClr val="FFFF00"/>
                </a:solidFill>
              </a:rPr>
              <a:t>scalable to 256 antennas </a:t>
            </a:r>
            <a:r>
              <a:rPr lang="en-US" sz="2400" dirty="0" err="1" smtClean="0">
                <a:solidFill>
                  <a:srgbClr val="FFFF00"/>
                </a:solidFill>
              </a:rPr>
              <a:t>w</a:t>
            </a:r>
            <a:r>
              <a:rPr lang="en-US" sz="2400" dirty="0" smtClean="0">
                <a:solidFill>
                  <a:srgbClr val="FFFF00"/>
                </a:solidFill>
              </a:rPr>
              <a:t>. 100MHz bandwidth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Computing and data storage (Penn)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Cluster computing: 32 octal core servers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Store raw visibilities: RAIDS 120 TB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 descr="Screen shot 2010-12-03 at 1.28.4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893" y="-1"/>
            <a:ext cx="2134107" cy="4911835"/>
          </a:xfrm>
          <a:prstGeom prst="rect">
            <a:avLst/>
          </a:prstGeom>
        </p:spPr>
      </p:pic>
      <p:pic>
        <p:nvPicPr>
          <p:cNvPr id="6" name="Picture 5" descr="Screen shot 2010-12-03 at 1.29.0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210" y="4911835"/>
            <a:ext cx="2629079" cy="19002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12663" y="0"/>
            <a:ext cx="10456664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-1"/>
            <a:ext cx="3124200" cy="2343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5300" y="2273300"/>
            <a:ext cx="410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Durban University of 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5400" y="25400"/>
            <a:ext cx="5372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Established working array (now 64 elements) from scratch in ~ 6months, with help from SA (SKA, Durban)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1-11-09 at 2.55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70" y="3429000"/>
            <a:ext cx="4385329" cy="34290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rot="5400000" flipH="1" flipV="1">
            <a:off x="5645150" y="5060950"/>
            <a:ext cx="1295400" cy="12065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400800" y="54102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575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640080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Town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7500" y="447669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99330" name="Picture 3" descr="snapshot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7938"/>
            <a:ext cx="91440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14288"/>
            <a:ext cx="9144000" cy="519112"/>
          </a:xfrm>
          <a:prstGeom prst="rect">
            <a:avLst/>
          </a:prstGeom>
          <a:solidFill>
            <a:srgbClr val="17149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Challenge:  </a:t>
            </a:r>
            <a:r>
              <a:rPr lang="en-US" sz="2800" dirty="0">
                <a:solidFill>
                  <a:schemeClr val="bg1"/>
                </a:solidFill>
              </a:rPr>
              <a:t>Interference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57200" y="16002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100 MHz z=13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8075" y="1600200"/>
            <a:ext cx="138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200 MHz z=6</a:t>
            </a:r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14600"/>
            <a:ext cx="4937125" cy="434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9336" name="Straight Arrow Connector 10"/>
          <p:cNvCxnSpPr>
            <a:cxnSpLocks noChangeShapeType="1"/>
          </p:cNvCxnSpPr>
          <p:nvPr/>
        </p:nvCxnSpPr>
        <p:spPr bwMode="auto">
          <a:xfrm rot="5400000">
            <a:off x="1600200" y="2362200"/>
            <a:ext cx="1143000" cy="533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99337" name="Straight Arrow Connector 12"/>
          <p:cNvCxnSpPr>
            <a:cxnSpLocks noChangeShapeType="1"/>
          </p:cNvCxnSpPr>
          <p:nvPr/>
        </p:nvCxnSpPr>
        <p:spPr bwMode="auto">
          <a:xfrm rot="5400000">
            <a:off x="876300" y="2247900"/>
            <a:ext cx="2514600" cy="2133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9338" name="Straight Arrow Connector 16"/>
          <p:cNvCxnSpPr>
            <a:cxnSpLocks noChangeShapeType="1"/>
          </p:cNvCxnSpPr>
          <p:nvPr/>
        </p:nvCxnSpPr>
        <p:spPr bwMode="auto">
          <a:xfrm rot="5400000">
            <a:off x="1371600" y="2362200"/>
            <a:ext cx="3429000" cy="2819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99339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191000" y="2057400"/>
            <a:ext cx="3267075" cy="3200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99340" name="TextBox 22"/>
          <p:cNvSpPr txBox="1">
            <a:spLocks noChangeArrowheads="1"/>
          </p:cNvSpPr>
          <p:nvPr/>
        </p:nvSpPr>
        <p:spPr bwMode="auto">
          <a:xfrm>
            <a:off x="1676400" y="3589338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Aircraft</a:t>
            </a:r>
          </a:p>
        </p:txBody>
      </p:sp>
      <p:sp>
        <p:nvSpPr>
          <p:cNvPr id="99341" name="TextBox 23"/>
          <p:cNvSpPr txBox="1">
            <a:spLocks noChangeArrowheads="1"/>
          </p:cNvSpPr>
          <p:nvPr/>
        </p:nvSpPr>
        <p:spPr bwMode="auto">
          <a:xfrm>
            <a:off x="2895600" y="38862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Orbcomm</a:t>
            </a:r>
            <a:endParaRPr lang="en-US" sz="1800" dirty="0"/>
          </a:p>
        </p:txBody>
      </p:sp>
      <p:sp>
        <p:nvSpPr>
          <p:cNvPr id="99342" name="TextBox 25"/>
          <p:cNvSpPr txBox="1">
            <a:spLocks noChangeArrowheads="1"/>
          </p:cNvSpPr>
          <p:nvPr/>
        </p:nvSpPr>
        <p:spPr bwMode="auto">
          <a:xfrm>
            <a:off x="4076700" y="4419600"/>
            <a:ext cx="105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4648200" cy="41639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384299"/>
            <a:ext cx="4191000" cy="3694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838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PAPER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49877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4964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5015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500046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6901" y="32851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616700" y="3191708"/>
            <a:ext cx="381001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86000" y="42672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>
            <a:off x="2133601" y="41148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590800" y="76200"/>
            <a:ext cx="47371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Solution: location!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5801" y="41233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7500" y="367046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6236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934200" y="40935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5791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US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5000" y="5791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ZA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1-11-07 at 2.46.5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701773"/>
          </a:xfrm>
          <a:prstGeom prst="rect">
            <a:avLst/>
          </a:prstGeom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04800" y="0"/>
            <a:ext cx="89154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000000"/>
                </a:solidFill>
              </a:rPr>
              <a:t>Challenge: 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hot, confused </a:t>
            </a:r>
            <a:r>
              <a:rPr lang="en-US" sz="2800" dirty="0" smtClean="0">
                <a:solidFill>
                  <a:srgbClr val="000000"/>
                </a:solidFill>
              </a:rPr>
              <a:t>sky at low freq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 100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/200 MH</a:t>
            </a:r>
            <a:r>
              <a:rPr lang="en-US" sz="2400" dirty="0">
                <a:solidFill>
                  <a:schemeClr val="bg1"/>
                </a:solidFill>
              </a:rPr>
              <a:t>z)</a:t>
            </a:r>
            <a:r>
              <a:rPr lang="en-US" sz="2400" baseline="30000" dirty="0">
                <a:solidFill>
                  <a:schemeClr val="bg1"/>
                </a:solidFill>
              </a:rPr>
              <a:t>-2.6 </a:t>
            </a:r>
            <a:r>
              <a:rPr lang="en-US" sz="2400" dirty="0" smtClean="0">
                <a:solidFill>
                  <a:schemeClr val="bg1"/>
                </a:solidFill>
              </a:rPr>
              <a:t>K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5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‘confused’: 1 source/deg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with S</a:t>
            </a:r>
            <a:r>
              <a:rPr lang="en-US" sz="1600" dirty="0">
                <a:solidFill>
                  <a:schemeClr val="bg1"/>
                </a:solidFill>
              </a:rPr>
              <a:t>140</a:t>
            </a:r>
            <a:r>
              <a:rPr lang="en-US" sz="2400" dirty="0">
                <a:solidFill>
                  <a:schemeClr val="bg1"/>
                </a:solidFill>
              </a:rPr>
              <a:t> &gt; 1 </a:t>
            </a:r>
            <a:r>
              <a:rPr lang="en-US" sz="2400" dirty="0" err="1" smtClean="0">
                <a:solidFill>
                  <a:schemeClr val="bg1"/>
                </a:solidFill>
              </a:rPr>
              <a:t>Jy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2590800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 flipH="1" flipV="1">
            <a:off x="7086600" y="1295399"/>
            <a:ext cx="76200" cy="13192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7467600" y="1295398"/>
            <a:ext cx="1676400" cy="131921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0" y="4301723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Haslam</a:t>
            </a:r>
            <a:r>
              <a:rPr lang="en-US" dirty="0" smtClean="0"/>
              <a:t>, </a:t>
            </a:r>
            <a:r>
              <a:rPr lang="en-US" dirty="0" err="1"/>
              <a:t>Eberg</a:t>
            </a:r>
            <a:r>
              <a:rPr lang="en-US" dirty="0"/>
              <a:t> 408MHz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990600"/>
            <a:ext cx="381000" cy="3047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728788"/>
            <a:ext cx="4114800" cy="3861911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0" y="0"/>
            <a:ext cx="86868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</a:rPr>
              <a:t>Solution: spectral </a:t>
            </a:r>
            <a:r>
              <a:rPr lang="en-US" sz="2800" dirty="0" smtClean="0">
                <a:solidFill>
                  <a:schemeClr val="bg1"/>
                </a:solidFill>
              </a:rPr>
              <a:t>decomposition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Foreground = non-thermal = featureless over ~ 100’s MHz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 Signal = fine scale structure on scales ~</a:t>
            </a:r>
            <a:r>
              <a:rPr lang="en-US" sz="2400" dirty="0" smtClean="0">
                <a:solidFill>
                  <a:schemeClr val="bg1"/>
                </a:solidFill>
              </a:rPr>
              <a:t> MHz</a:t>
            </a:r>
            <a:endParaRPr lang="en-US" sz="2400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898775"/>
            <a:chOff x="384" y="1296"/>
            <a:chExt cx="2064" cy="1826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 dirty="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Signal/Sky ~</a:t>
              </a:r>
              <a:r>
                <a:rPr lang="en-US" sz="2400" dirty="0" smtClean="0"/>
                <a:t> 10</a:t>
              </a:r>
              <a:r>
                <a:rPr lang="en-US" sz="2400" baseline="30000" dirty="0" smtClean="0"/>
                <a:t>-</a:t>
              </a:r>
              <a:r>
                <a:rPr lang="en-US" sz="2400" baseline="30000" dirty="0"/>
                <a:t>5</a:t>
              </a:r>
              <a:endParaRPr lang="en-US" baseline="30000" dirty="0"/>
            </a:p>
          </p:txBody>
        </p:sp>
      </p:grpSp>
      <p:pic>
        <p:nvPicPr>
          <p:cNvPr id="484367" name="Picture 15" descr="carillif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03388"/>
            <a:ext cx="4114800" cy="4015297"/>
          </a:xfrm>
          <a:prstGeom prst="rect">
            <a:avLst/>
          </a:prstGeom>
          <a:noFill/>
        </p:spPr>
      </p:pic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2819400" y="1905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Cygnus A </a:t>
            </a: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228600" y="54102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500MHz</a:t>
            </a:r>
          </a:p>
        </p:txBody>
      </p:sp>
      <p:sp>
        <p:nvSpPr>
          <p:cNvPr id="484371" name="Text Box 19"/>
          <p:cNvSpPr txBox="1">
            <a:spLocks noChangeArrowheads="1"/>
          </p:cNvSpPr>
          <p:nvPr/>
        </p:nvSpPr>
        <p:spPr bwMode="auto">
          <a:xfrm>
            <a:off x="2971800" y="5410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5000MHz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381000" y="5939135"/>
            <a:ext cx="861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Critical to mitigate freq dependent telescope response!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5029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05800" y="50100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0" y="0"/>
            <a:ext cx="43702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 Antenna: ‘clean machine’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Sleeve dipole + flaps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Smooth, broad response in frequency and angle</a:t>
            </a:r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4186953" y="0"/>
            <a:ext cx="499514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4953000" y="22240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120MHz</a:t>
            </a:r>
            <a:endParaRPr lang="en-US" sz="1800" dirty="0"/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7848600" y="22240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200MHz</a:t>
            </a:r>
          </a:p>
        </p:txBody>
      </p:sp>
      <p:pic>
        <p:nvPicPr>
          <p:cNvPr id="8" name="Picture 7" descr="Screen shot 2010-12-04 at 8.36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4998186"/>
            <a:ext cx="2476500" cy="18471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4800" y="4300965"/>
            <a:ext cx="252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LNA: </a:t>
            </a:r>
            <a:r>
              <a:rPr lang="en-US" sz="2000" dirty="0" err="1" smtClean="0">
                <a:solidFill>
                  <a:schemeClr val="bg1"/>
                </a:solidFill>
              </a:rPr>
              <a:t>T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rx</a:t>
            </a:r>
            <a:r>
              <a:rPr lang="en-US" sz="2000" dirty="0" smtClean="0">
                <a:solidFill>
                  <a:schemeClr val="bg1"/>
                </a:solidFill>
              </a:rPr>
              <a:t> = 110K, 30dB gain 120-180MHz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6953" y="-76200"/>
            <a:ext cx="129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4496594" y="762000"/>
            <a:ext cx="456406" cy="794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648200" y="5450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10dB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pic>
        <p:nvPicPr>
          <p:cNvPr id="3" name="Picture 3" descr="06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6700" y="3505200"/>
            <a:ext cx="5067300" cy="330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0600" y="3200400"/>
            <a:ext cx="3886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Hubble </a:t>
            </a:r>
            <a:r>
              <a:rPr lang="en-US" sz="2400" dirty="0">
                <a:solidFill>
                  <a:srgbClr val="FFFFFF"/>
                </a:solidFill>
              </a:rPr>
              <a:t>Space </a:t>
            </a:r>
            <a:r>
              <a:rPr lang="en-US" sz="2400" dirty="0" smtClean="0">
                <a:solidFill>
                  <a:srgbClr val="FFFFFF"/>
                </a:solidFill>
              </a:rPr>
              <a:t>Telescope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Big glass…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3200400" y="4724400"/>
            <a:ext cx="2819400" cy="609600"/>
          </a:xfrm>
          <a:prstGeom prst="line">
            <a:avLst/>
          </a:prstGeom>
          <a:noFill/>
          <a:ln w="28575">
            <a:solidFill>
              <a:srgbClr val="E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51054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Late structure formation Realm of the Galaxies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3" name="Picture 2" descr="Screen shot 2010-12-03 at 1.31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24" y="665766"/>
            <a:ext cx="5753836" cy="3124200"/>
          </a:xfrm>
          <a:prstGeom prst="rect">
            <a:avLst/>
          </a:prstGeom>
        </p:spPr>
      </p:pic>
      <p:pic>
        <p:nvPicPr>
          <p:cNvPr id="4" name="Picture 11" descr="Picture 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2300" y="673100"/>
            <a:ext cx="34417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0-12-03 at 1.29.3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70" y="4564509"/>
            <a:ext cx="7273612" cy="22688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2573" y="0"/>
            <a:ext cx="638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PAPER Primary beam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324" y="6447135"/>
            <a:ext cx="692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Measure power pattern using </a:t>
            </a:r>
            <a:r>
              <a:rPr lang="en-US" sz="2400" dirty="0" err="1" smtClean="0"/>
              <a:t>Orbcom</a:t>
            </a:r>
            <a:r>
              <a:rPr lang="en-US" sz="2400" dirty="0" smtClean="0"/>
              <a:t> at 136MHz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2952690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Beam 10% </a:t>
            </a:r>
            <a:r>
              <a:rPr lang="en-US" dirty="0" err="1" smtClean="0">
                <a:solidFill>
                  <a:schemeClr val="bg1"/>
                </a:solidFill>
              </a:rPr>
              <a:t>diam</a:t>
            </a:r>
            <a:r>
              <a:rPr lang="en-US" dirty="0" smtClean="0">
                <a:solidFill>
                  <a:schemeClr val="bg1"/>
                </a:solidFill>
              </a:rPr>
              <a:t> ~ 1.4rad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37338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FW10% ~ 90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" y="0"/>
            <a:ext cx="335279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Challenge: array spectral </a:t>
            </a:r>
            <a:r>
              <a:rPr lang="en-US" sz="2400" dirty="0" err="1" smtClean="0">
                <a:solidFill>
                  <a:schemeClr val="bg1"/>
                </a:solidFill>
                <a:latin typeface="Arial" charset="0"/>
              </a:rPr>
              <a:t>sidelobes</a:t>
            </a:r>
            <a:endParaRPr lang="en-US" sz="2400" dirty="0" smtClean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Synthesized beam (PSF) is frequency dependent =&gt; smooth spectral  fitting over MHz bands does not remove 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charset="0"/>
                <a:sym typeface="Symbol" charset="2"/>
              </a:rPr>
              <a:t>far-out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 </a:t>
            </a:r>
            <a:r>
              <a:rPr lang="en-US" sz="2400" dirty="0" err="1" smtClean="0">
                <a:solidFill>
                  <a:schemeClr val="bg1"/>
                </a:solidFill>
                <a:latin typeface="Arial" charset="0"/>
                <a:sym typeface="Symbol" charset="2"/>
              </a:rPr>
              <a:t>sidelobes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 of (residual) bright sources</a:t>
            </a:r>
            <a:endParaRPr lang="en-US" sz="240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124200" y="76200"/>
            <a:ext cx="6019800" cy="6096000"/>
            <a:chOff x="838200" y="1524000"/>
            <a:chExt cx="7366000" cy="5334000"/>
          </a:xfrm>
        </p:grpSpPr>
        <p:pic>
          <p:nvPicPr>
            <p:cNvPr id="29706" name="Picture 7" descr="1MHZ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073400" y="-711200"/>
              <a:ext cx="2895600" cy="73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7" name="Picture 8" descr="5MHZ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225800" y="1879600"/>
              <a:ext cx="2590800" cy="73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8" name="Text Box 9"/>
            <p:cNvSpPr txBox="1">
              <a:spLocks noChangeArrowheads="1"/>
            </p:cNvSpPr>
            <p:nvPr/>
          </p:nvSpPr>
          <p:spPr bwMode="auto">
            <a:xfrm>
              <a:off x="1924987" y="1698126"/>
              <a:ext cx="3124201" cy="754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1MHz separation</a:t>
              </a:r>
            </a:p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R</a:t>
              </a:r>
              <a:r>
                <a:rPr lang="en-US" baseline="-25000">
                  <a:solidFill>
                    <a:schemeClr val="bg1"/>
                  </a:solidFill>
                </a:rPr>
                <a:t>phys</a:t>
              </a:r>
              <a:r>
                <a:rPr lang="en-US">
                  <a:solidFill>
                    <a:schemeClr val="bg1"/>
                  </a:solidFill>
                </a:rPr>
                <a:t> ~ 1.7Mpc</a:t>
              </a:r>
              <a:endParaRPr lang="en-US"/>
            </a:p>
          </p:txBody>
        </p:sp>
        <p:sp>
          <p:nvSpPr>
            <p:cNvPr id="29709" name="Text Box 10"/>
            <p:cNvSpPr txBox="1">
              <a:spLocks noChangeArrowheads="1"/>
            </p:cNvSpPr>
            <p:nvPr/>
          </p:nvSpPr>
          <p:spPr bwMode="auto">
            <a:xfrm>
              <a:off x="2057400" y="4495800"/>
              <a:ext cx="3886199" cy="350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5MHz separation</a:t>
              </a:r>
              <a:endParaRPr lang="en-US"/>
            </a:p>
          </p:txBody>
        </p:sp>
        <p:sp>
          <p:nvSpPr>
            <p:cNvPr id="29710" name="Line 11"/>
            <p:cNvSpPr>
              <a:spLocks noChangeShapeType="1"/>
            </p:cNvSpPr>
            <p:nvPr/>
          </p:nvSpPr>
          <p:spPr bwMode="auto">
            <a:xfrm>
              <a:off x="2057400" y="3276600"/>
              <a:ext cx="533400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11" name="Text Box 12"/>
            <p:cNvSpPr txBox="1">
              <a:spLocks noChangeArrowheads="1"/>
            </p:cNvSpPr>
            <p:nvPr/>
          </p:nvSpPr>
          <p:spPr bwMode="auto">
            <a:xfrm>
              <a:off x="3902855" y="2857346"/>
              <a:ext cx="1524001" cy="350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</a:rPr>
                <a:t>10</a:t>
              </a:r>
              <a:r>
                <a:rPr lang="en-US" baseline="30000">
                  <a:solidFill>
                    <a:schemeClr val="bg1"/>
                  </a:solidFill>
                </a:rPr>
                <a:t>o</a:t>
              </a:r>
              <a:endParaRPr lang="en-US"/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st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690" y="1"/>
            <a:ext cx="3550479" cy="3429000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0"/>
            <a:ext cx="487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Example: frequency differencing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181600" y="6172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endParaRPr lang="en-US" sz="12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" y="461665"/>
            <a:ext cx="533049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1. Find and subtract continuum through </a:t>
            </a:r>
            <a:r>
              <a:rPr lang="en-US" sz="2400" dirty="0" err="1" smtClean="0">
                <a:solidFill>
                  <a:srgbClr val="FFFFFF"/>
                </a:solidFill>
              </a:rPr>
              <a:t>selfcal/deconvol/UVSUB</a:t>
            </a:r>
            <a:r>
              <a:rPr lang="en-US" sz="2400" dirty="0" smtClean="0">
                <a:solidFill>
                  <a:srgbClr val="FFFFFF"/>
                </a:solidFill>
              </a:rPr>
              <a:t> =&gt; residual </a:t>
            </a:r>
            <a:r>
              <a:rPr lang="en-US" sz="2400" dirty="0" err="1" smtClean="0">
                <a:solidFill>
                  <a:srgbClr val="FFFFFF"/>
                </a:solidFill>
              </a:rPr>
              <a:t>sidelobes</a:t>
            </a:r>
            <a:r>
              <a:rPr lang="en-US" sz="2400" dirty="0" smtClean="0">
                <a:solidFill>
                  <a:srgbClr val="FFFFFF"/>
                </a:solidFill>
              </a:rPr>
              <a:t> due to imperfect calibration</a:t>
            </a: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2. Subtract channels to remove residual continuum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9" name="Picture 8" descr="tes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81400"/>
            <a:ext cx="3363832" cy="3248561"/>
          </a:xfrm>
          <a:prstGeom prst="rect">
            <a:avLst/>
          </a:prstGeom>
        </p:spPr>
      </p:pic>
      <p:pic>
        <p:nvPicPr>
          <p:cNvPr id="10" name="Picture 9" descr="test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533239"/>
            <a:ext cx="3443054" cy="32485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91400" y="3505200"/>
            <a:ext cx="1676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5MHz =&gt; </a:t>
            </a:r>
            <a:r>
              <a:rPr lang="en-US" sz="2400" dirty="0" err="1" smtClean="0">
                <a:solidFill>
                  <a:srgbClr val="FFFF00"/>
                </a:solidFill>
              </a:rPr>
              <a:t>sidelobe</a:t>
            </a:r>
            <a:r>
              <a:rPr lang="en-US" sz="2400" dirty="0" smtClean="0">
                <a:solidFill>
                  <a:srgbClr val="FFFF00"/>
                </a:solidFill>
              </a:rPr>
              <a:t> limited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368" y="3664803"/>
            <a:ext cx="336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50kHz separation =&gt; noise limited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2286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DNR ~ 1000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74371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52400" y="71735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sym typeface="Symbol" charset="2"/>
              </a:rPr>
              <a:t>Stringent calibration requirements</a:t>
            </a:r>
            <a:endParaRPr lang="en-US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29701" name="Picture 13" descr="Picture 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95437" y="609600"/>
            <a:ext cx="6786563" cy="497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12"/>
          <p:cNvSpPr txBox="1">
            <a:spLocks noChangeArrowheads="1"/>
          </p:cNvSpPr>
          <p:nvPr/>
        </p:nvSpPr>
        <p:spPr bwMode="auto">
          <a:xfrm>
            <a:off x="7081837" y="518160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Datta</a:t>
            </a:r>
            <a:r>
              <a:rPr lang="en-US" dirty="0"/>
              <a:t>+ 09</a:t>
            </a:r>
          </a:p>
        </p:txBody>
      </p:sp>
      <p:sp>
        <p:nvSpPr>
          <p:cNvPr id="29704" name="TextBox 13"/>
          <p:cNvSpPr txBox="1">
            <a:spLocks noChangeArrowheads="1"/>
          </p:cNvSpPr>
          <p:nvPr/>
        </p:nvSpPr>
        <p:spPr bwMode="auto">
          <a:xfrm>
            <a:off x="4719637" y="4648200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0.1%</a:t>
            </a:r>
          </a:p>
        </p:txBody>
      </p:sp>
      <p:sp>
        <p:nvSpPr>
          <p:cNvPr id="29705" name="TextBox 14"/>
          <p:cNvSpPr txBox="1">
            <a:spLocks noChangeArrowheads="1"/>
          </p:cNvSpPr>
          <p:nvPr/>
        </p:nvSpPr>
        <p:spPr bwMode="auto">
          <a:xfrm>
            <a:off x="7158037" y="462915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1%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4963" y="1752600"/>
            <a:ext cx="228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289A00"/>
                </a:solidFill>
              </a:rPr>
              <a:t>Sidelobe</a:t>
            </a:r>
            <a:r>
              <a:rPr lang="en-US" b="1" dirty="0" smtClean="0">
                <a:solidFill>
                  <a:srgbClr val="289A00"/>
                </a:solidFill>
              </a:rPr>
              <a:t> noise</a:t>
            </a:r>
            <a:endParaRPr lang="en-US" b="1" dirty="0">
              <a:solidFill>
                <a:srgbClr val="289A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8400" y="241929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8100"/>
                </a:solidFill>
              </a:rPr>
              <a:t>Thermal noise (6hr)</a:t>
            </a:r>
            <a:endParaRPr lang="en-US" dirty="0">
              <a:solidFill>
                <a:srgbClr val="8081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699000" y="1003300"/>
            <a:ext cx="2895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6800" y="55626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Bright source removal requires better than 0.2% antenna calibration to reach thermal noise each day</a:t>
            </a:r>
            <a:endParaRPr lang="en-US" sz="28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Results from standard calibration and imaging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8686800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32 stations in GB,  64 in Karoo: first test imaging results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Violates all assumptions in synthesis imaging (</a:t>
            </a:r>
            <a:r>
              <a:rPr lang="en-US" sz="2800" dirty="0" err="1" smtClean="0">
                <a:solidFill>
                  <a:srgbClr val="FFFFFF"/>
                </a:solidFill>
              </a:rPr>
              <a:t>eg</a:t>
            </a:r>
            <a:r>
              <a:rPr lang="en-US" sz="2800" dirty="0" smtClean="0">
                <a:solidFill>
                  <a:srgbClr val="FFFFFF"/>
                </a:solidFill>
              </a:rPr>
              <a:t>. SIRA)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Transit array =&gt; image in snapshots in time (10min)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wide field (‘full sky’) =&gt; require 3D FT  (facets) 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wide band (octave) =&gt; require </a:t>
            </a:r>
            <a:r>
              <a:rPr lang="en-US" sz="2400" dirty="0" err="1" smtClean="0">
                <a:solidFill>
                  <a:srgbClr val="FFFFFF"/>
                </a:solidFill>
              </a:rPr>
              <a:t>multifreq</a:t>
            </a:r>
            <a:r>
              <a:rPr lang="en-US" sz="2400" dirty="0" smtClean="0">
                <a:solidFill>
                  <a:srgbClr val="FFFFFF"/>
                </a:solidFill>
              </a:rPr>
              <a:t> synthesis (currently image snapshots in freq ~ 10MHz)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Very high dynamic range &gt; 10</a:t>
            </a:r>
            <a:r>
              <a:rPr lang="en-US" sz="2400" baseline="30000" dirty="0" smtClean="0">
                <a:solidFill>
                  <a:srgbClr val="FFFFFF"/>
                </a:solidFill>
              </a:rPr>
              <a:t>5</a:t>
            </a:r>
            <a:r>
              <a:rPr lang="en-US" sz="2400" dirty="0" smtClean="0">
                <a:solidFill>
                  <a:srgbClr val="FFFFFF"/>
                </a:solidFill>
              </a:rPr>
              <a:t>: requires extensive iteration in </a:t>
            </a:r>
            <a:r>
              <a:rPr lang="en-US" sz="2400" dirty="0" err="1" smtClean="0">
                <a:solidFill>
                  <a:srgbClr val="FFFFFF"/>
                </a:solidFill>
              </a:rPr>
              <a:t>selfcal/deconvolution</a:t>
            </a:r>
            <a:endParaRPr lang="en-US" sz="2400" dirty="0" smtClean="0">
              <a:solidFill>
                <a:srgbClr val="FFFFFF"/>
              </a:solidFill>
            </a:endParaRP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Structure on all scales =&gt; require ‘</a:t>
            </a:r>
            <a:r>
              <a:rPr lang="en-US" sz="2400" dirty="0" err="1" smtClean="0">
                <a:solidFill>
                  <a:srgbClr val="FFFFFF"/>
                </a:solidFill>
              </a:rPr>
              <a:t>multiscale</a:t>
            </a:r>
            <a:r>
              <a:rPr lang="en-US" sz="2400" dirty="0" smtClean="0">
                <a:solidFill>
                  <a:srgbClr val="FFFFFF"/>
                </a:solidFill>
              </a:rPr>
              <a:t> clean’</a:t>
            </a:r>
          </a:p>
          <a:p>
            <a:pPr lvl="1">
              <a:spcAft>
                <a:spcPts val="120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 Strong and weak RFI: multiple layers of flagging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Image processing is SLOW:  10min observations requires 24hrs to image/</a:t>
            </a:r>
            <a:r>
              <a:rPr lang="en-US" sz="2800" dirty="0" err="1" smtClean="0">
                <a:solidFill>
                  <a:srgbClr val="FFFFFF"/>
                </a:solidFill>
              </a:rPr>
              <a:t>deconvolve</a:t>
            </a:r>
            <a:r>
              <a:rPr lang="en-US" sz="2800" dirty="0" smtClean="0">
                <a:solidFill>
                  <a:srgbClr val="FFFFFF"/>
                </a:solidFill>
              </a:rPr>
              <a:t> on local cluster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1" name="Picture 20" descr="Screen shot 2010-10-18 at 8.22.1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42" y="47627"/>
            <a:ext cx="6238823" cy="6748727"/>
          </a:xfrm>
          <a:prstGeom prst="rect">
            <a:avLst/>
          </a:prstGeom>
        </p:spPr>
      </p:pic>
      <p:pic>
        <p:nvPicPr>
          <p:cNvPr id="28" name="Picture 27" descr="Screen shot 2010-10-18 at 8.23.1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520" y="12329"/>
            <a:ext cx="3283151" cy="3315130"/>
          </a:xfrm>
          <a:prstGeom prst="rect">
            <a:avLst/>
          </a:prstGeom>
        </p:spPr>
      </p:pic>
      <p:pic>
        <p:nvPicPr>
          <p:cNvPr id="26" name="Picture 25" descr="Screen shot 2010-10-18 at 8.22.46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776" y="3469668"/>
            <a:ext cx="2322591" cy="3055448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10" idx="3"/>
          </p:cNvCxnSpPr>
          <p:nvPr/>
        </p:nvCxnSpPr>
        <p:spPr>
          <a:xfrm flipV="1">
            <a:off x="4141082" y="1183583"/>
            <a:ext cx="1639859" cy="32867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6242" y="2490456"/>
            <a:ext cx="1339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G78.2+2.1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5972" y="4204454"/>
            <a:ext cx="180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Galactic plane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289042" y="4093224"/>
            <a:ext cx="678133" cy="1728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068411" y="998648"/>
            <a:ext cx="1072671" cy="10272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87751" y="4574251"/>
            <a:ext cx="480860" cy="66556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780941" y="4795976"/>
            <a:ext cx="1308890" cy="2465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00222" y="5264478"/>
            <a:ext cx="1306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G49.2-0.7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23842" y="3456567"/>
            <a:ext cx="1521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W51 region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05941" y="-7878"/>
            <a:ext cx="1770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CygX</a:t>
            </a:r>
            <a:r>
              <a:rPr lang="en-US" dirty="0" smtClean="0">
                <a:solidFill>
                  <a:srgbClr val="FFFF00"/>
                </a:solidFill>
              </a:rPr>
              <a:t> region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3407" y="768848"/>
            <a:ext cx="150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G82.2+5.3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36580" y="2089371"/>
            <a:ext cx="1779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Cygnus A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835400" y="1810509"/>
            <a:ext cx="460407" cy="3169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23041" y="47627"/>
            <a:ext cx="3964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PGB32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55962" y="4872656"/>
            <a:ext cx="3028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1 hour, BW=30MHz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18’ resolution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DNR ~ 9500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Weakest </a:t>
            </a:r>
            <a:r>
              <a:rPr lang="en-US" sz="2000" dirty="0" err="1" smtClean="0">
                <a:solidFill>
                  <a:srgbClr val="FFFF00"/>
                </a:solidFill>
              </a:rPr>
              <a:t>src</a:t>
            </a:r>
            <a:r>
              <a:rPr lang="en-US" sz="2000" dirty="0" smtClean="0">
                <a:solidFill>
                  <a:srgbClr val="FFFF00"/>
                </a:solidFill>
              </a:rPr>
              <a:t> ~ 4 </a:t>
            </a:r>
            <a:r>
              <a:rPr lang="en-US" sz="2000" dirty="0" err="1" smtClean="0">
                <a:solidFill>
                  <a:srgbClr val="FFFF00"/>
                </a:solidFill>
              </a:rPr>
              <a:t>Jy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30" name="Picture 29" descr="Screen shot 2010-12-03 at 4.55.39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21064" y="286184"/>
            <a:ext cx="1516579" cy="2521595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rot="10800000">
            <a:off x="2565554" y="1950209"/>
            <a:ext cx="496427" cy="3169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8409" y="1903215"/>
            <a:ext cx="1237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120MHz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1637115" y="1915917"/>
            <a:ext cx="928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180MHz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1-11-10 at 3.43.28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80" b="-580"/>
          <a:stretch>
            <a:fillRect/>
          </a:stretch>
        </p:blipFill>
        <p:spPr/>
      </p:pic>
      <p:pic>
        <p:nvPicPr>
          <p:cNvPr id="4" name="Picture 3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6" name="Picture 5" descr="Screen shot 2011-11-10 at 3.43.2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-3672"/>
            <a:ext cx="6019800" cy="3150411"/>
          </a:xfrm>
          <a:prstGeom prst="rect">
            <a:avLst/>
          </a:prstGeom>
        </p:spPr>
      </p:pic>
      <p:pic>
        <p:nvPicPr>
          <p:cNvPr id="7" name="Picture 6" descr="Screen shot 2011-11-10 at 3.43.5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99" y="3186153"/>
            <a:ext cx="6300101" cy="3214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62000"/>
            <a:ext cx="31242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accent3"/>
                </a:solidFill>
              </a:rPr>
              <a:t>Stable system: </a:t>
            </a:r>
            <a:r>
              <a:rPr lang="en-US" sz="2400" dirty="0" err="1" smtClean="0">
                <a:solidFill>
                  <a:schemeClr val="accent3"/>
                </a:solidFill>
              </a:rPr>
              <a:t>selfcal</a:t>
            </a:r>
            <a:r>
              <a:rPr lang="en-US" sz="2400" dirty="0" smtClean="0">
                <a:solidFill>
                  <a:schemeClr val="accent3"/>
                </a:solidFill>
              </a:rPr>
              <a:t> gain solutions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Few deg over 1hr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 Few % over 1hr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3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926" y="0"/>
            <a:ext cx="663414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9600"/>
            <a:ext cx="205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PSA64, July 2011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10min snapshots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BW = 60MHz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DNR ~ 1000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Weakest </a:t>
            </a:r>
            <a:r>
              <a:rPr lang="en-US" dirty="0" err="1" smtClean="0">
                <a:solidFill>
                  <a:srgbClr val="FFFFFF"/>
                </a:solidFill>
              </a:rPr>
              <a:t>src</a:t>
            </a:r>
            <a:r>
              <a:rPr lang="en-US" dirty="0" smtClean="0">
                <a:solidFill>
                  <a:srgbClr val="FFFFFF"/>
                </a:solidFill>
              </a:rPr>
              <a:t> ~ 1Jy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rot="5400000">
            <a:off x="7368014" y="2720608"/>
            <a:ext cx="959584" cy="1588"/>
          </a:xfrm>
          <a:prstGeom prst="straightConnector1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772400" y="2438400"/>
            <a:ext cx="1101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o</a:t>
            </a:r>
            <a:endParaRPr lang="en-US" baseline="30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4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040" y="0"/>
            <a:ext cx="647192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72" y="0"/>
            <a:ext cx="6442056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0-03-22 at 11.08.3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54"/>
            <a:ext cx="4059621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42925" y="2971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Cosmic </a:t>
            </a:r>
            <a:r>
              <a:rPr lang="en-US" sz="2400" dirty="0" err="1">
                <a:solidFill>
                  <a:schemeClr val="bg1"/>
                </a:solidFill>
              </a:rPr>
              <a:t>Reionization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24325" y="2398217"/>
            <a:ext cx="5019675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Last </a:t>
            </a:r>
            <a:r>
              <a:rPr lang="en-US" sz="2400" dirty="0">
                <a:solidFill>
                  <a:schemeClr val="bg1"/>
                </a:solidFill>
              </a:rPr>
              <a:t>phase of </a:t>
            </a:r>
            <a:r>
              <a:rPr lang="en-US" sz="2400" dirty="0" smtClean="0">
                <a:solidFill>
                  <a:schemeClr val="bg1"/>
                </a:solidFill>
              </a:rPr>
              <a:t>cosmic evolution </a:t>
            </a:r>
            <a:r>
              <a:rPr lang="en-US" sz="2400" dirty="0">
                <a:solidFill>
                  <a:schemeClr val="bg1"/>
                </a:solidFill>
              </a:rPr>
              <a:t>to be </a:t>
            </a:r>
            <a:r>
              <a:rPr lang="en-US" sz="2400" dirty="0" smtClean="0">
                <a:solidFill>
                  <a:schemeClr val="bg1"/>
                </a:solidFill>
              </a:rPr>
              <a:t>tested and explored</a:t>
            </a: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Cosmological benchmark: formation of first galaxies and quasars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pPr>
              <a:buFontTx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Today’s focus: Evolution of the neutral intergalactic medium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When?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How fast?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How to best study?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12762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141982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Universum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incognitus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0" name="Picture 9" descr="terra_incognita1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601" y="0"/>
            <a:ext cx="2547399" cy="224581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V="1">
            <a:off x="3276600" y="2819400"/>
            <a:ext cx="1066800" cy="4572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9448800" y="3733800"/>
            <a:ext cx="914400" cy="914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5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57" y="0"/>
            <a:ext cx="6584086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6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512" y="0"/>
            <a:ext cx="6634976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5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613" y="0"/>
            <a:ext cx="6676773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ntsr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7149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14400"/>
            <a:ext cx="36576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Continuous ‘all-sky’ monitor (</a:t>
            </a:r>
            <a:r>
              <a:rPr lang="en-US" sz="2400" dirty="0" err="1" smtClean="0">
                <a:solidFill>
                  <a:srgbClr val="FFFFFF"/>
                </a:solidFill>
              </a:rPr>
              <a:t>GRBs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</a:rPr>
              <a:t>XRBs</a:t>
            </a:r>
            <a:r>
              <a:rPr lang="en-US" sz="2400" dirty="0" smtClean="0">
                <a:solidFill>
                  <a:srgbClr val="FFFFFF"/>
                </a:solidFill>
              </a:rPr>
              <a:t>...)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Sensitivity(10min) ~ 5mJy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5400000">
            <a:off x="8322865" y="5289153"/>
            <a:ext cx="1486694" cy="1588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8611394" y="5093732"/>
            <a:ext cx="91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</a:t>
            </a:r>
            <a:r>
              <a:rPr lang="en-US" sz="1800" baseline="30000" dirty="0" smtClean="0">
                <a:solidFill>
                  <a:schemeClr val="bg1"/>
                </a:solidFill>
              </a:rPr>
              <a:t>o</a:t>
            </a:r>
            <a:endParaRPr lang="en-US" sz="1800" baseline="30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83403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Ancillary science on way to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endParaRPr lang="en-US" sz="2800" dirty="0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3" name="Picture 2" descr="CE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6781800" cy="6157389"/>
          </a:xfrm>
          <a:prstGeom prst="rect">
            <a:avLst/>
          </a:prstGeom>
        </p:spPr>
      </p:pic>
      <p:pic>
        <p:nvPicPr>
          <p:cNvPr id="4" name="Picture 3" descr="437998main_CenA_radio_optical_gamma_composite_unlabel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907485"/>
            <a:ext cx="2209800" cy="2893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76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Radio galaxies: imaging and spectra 120 to 180 MHz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3388" y="1138535"/>
            <a:ext cx="2360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Parkes</a:t>
            </a:r>
            <a:r>
              <a:rPr lang="en-US" sz="2400" dirty="0" smtClean="0">
                <a:solidFill>
                  <a:srgbClr val="FFFFFF"/>
                </a:solidFill>
              </a:rPr>
              <a:t>: 1.4 GHz, 50hrs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00201" y="838200"/>
            <a:ext cx="480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PAPER: 120 to 180MHz, 30min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7390606" y="3352006"/>
            <a:ext cx="27432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924800" y="3059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600kpc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0" name="Picture 9" descr="Screen shot 2011-11-11 at 9.57.38 AM.png"/>
          <p:cNvPicPr>
            <a:picLocks noChangeAspect="1"/>
          </p:cNvPicPr>
          <p:nvPr/>
        </p:nvPicPr>
        <p:blipFill>
          <a:blip r:embed="rId5">
            <a:lum bright="-28000" contrast="41000"/>
          </a:blip>
          <a:stretch>
            <a:fillRect/>
          </a:stretch>
        </p:blipFill>
        <p:spPr>
          <a:xfrm rot="5400000">
            <a:off x="6171996" y="4428162"/>
            <a:ext cx="2049042" cy="281063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>
            <a:off x="3657600" y="3657600"/>
            <a:ext cx="2590800" cy="13716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1375"/>
            <a:ext cx="9144000" cy="2836625"/>
          </a:xfrm>
          <a:prstGeom prst="rect">
            <a:avLst/>
          </a:prstGeom>
        </p:spPr>
      </p:pic>
      <p:pic>
        <p:nvPicPr>
          <p:cNvPr id="5" name="Picture 4" descr="PLA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5775"/>
            <a:ext cx="9144000" cy="286870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1676400" y="2040175"/>
            <a:ext cx="228601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rot="16200000" flipV="1">
            <a:off x="4229100" y="2764076"/>
            <a:ext cx="304801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rot="5400000">
            <a:off x="4648200" y="1811575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>
            <a:off x="3200400" y="1887775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914400" y="1455399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W28-SNR + M8-HII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0400" y="1430575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SgrA</a:t>
            </a:r>
            <a:r>
              <a:rPr lang="en-US" sz="1600" dirty="0" smtClean="0">
                <a:solidFill>
                  <a:srgbClr val="FFFF00"/>
                </a:solidFill>
              </a:rPr>
              <a:t>*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800" y="1473021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Kes40,41-SNR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3073221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CTB37-SNR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33800" y="3073221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RCW132-HII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3400" y="1430575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RCW131-HII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V="1">
            <a:off x="5223877" y="2780952"/>
            <a:ext cx="347246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>
            <a:off x="7086600" y="1887775"/>
            <a:ext cx="381000" cy="2286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16200000" flipV="1">
            <a:off x="7403930" y="2857151"/>
            <a:ext cx="279740" cy="152400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7086600" y="3030775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RimNeb</a:t>
            </a:r>
            <a:r>
              <a:rPr lang="en-US" sz="1600" dirty="0" smtClean="0">
                <a:solidFill>
                  <a:srgbClr val="FFFF00"/>
                </a:solidFill>
              </a:rPr>
              <a:t>-HII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800" y="0"/>
            <a:ext cx="8610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SNR searches, spectra, imaging: find the missing large SNR?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Galactic HII regions: free-free absorption (EM &gt;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pc cm</a:t>
            </a:r>
            <a:r>
              <a:rPr lang="en-US" sz="2400" baseline="30000" dirty="0" smtClean="0">
                <a:solidFill>
                  <a:schemeClr val="bg1"/>
                </a:solidFill>
              </a:rPr>
              <a:t>-6</a:t>
            </a:r>
            <a:r>
              <a:rPr lang="en-US" sz="2400" dirty="0" smtClean="0">
                <a:solidFill>
                  <a:schemeClr val="bg1"/>
                </a:solidFill>
              </a:rPr>
              <a:t>) =&gt; 3D study of thermal/</a:t>
            </a:r>
            <a:r>
              <a:rPr lang="en-US" sz="2400" dirty="0" err="1" smtClean="0">
                <a:solidFill>
                  <a:schemeClr val="bg1"/>
                </a:solidFill>
              </a:rPr>
              <a:t>nonthermal</a:t>
            </a:r>
            <a:r>
              <a:rPr lang="en-US" sz="2400" dirty="0" smtClean="0">
                <a:solidFill>
                  <a:schemeClr val="bg1"/>
                </a:solidFill>
              </a:rPr>
              <a:t> ISM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81800" y="4021375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15’=40pc at </a:t>
            </a:r>
            <a:r>
              <a:rPr lang="en-US" dirty="0" err="1" smtClean="0">
                <a:solidFill>
                  <a:srgbClr val="FFFFFF"/>
                </a:solidFill>
              </a:rPr>
              <a:t>GalCent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400" y="4173775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IRAS 100um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447800" y="3640375"/>
            <a:ext cx="17526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057401" y="3322875"/>
            <a:ext cx="99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10</a:t>
            </a:r>
            <a:r>
              <a:rPr lang="en-US" sz="1800" baseline="30000" dirty="0" smtClean="0">
                <a:solidFill>
                  <a:schemeClr val="accent3"/>
                </a:solidFill>
              </a:rPr>
              <a:t>o</a:t>
            </a:r>
            <a:endParaRPr lang="en-US" sz="1800" baseline="300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SA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420469"/>
            <a:ext cx="891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/>
              <a:t>Cosmic </a:t>
            </a:r>
            <a:r>
              <a:rPr lang="en-US" sz="3600" dirty="0" err="1" smtClean="0"/>
              <a:t>Reionization</a:t>
            </a:r>
            <a:endParaRPr lang="en-US" sz="4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81000" y="1371600"/>
            <a:ext cx="838200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2800" dirty="0" smtClean="0"/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Cosmic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r>
              <a:rPr lang="en-US" sz="2800" dirty="0" smtClean="0">
                <a:solidFill>
                  <a:srgbClr val="FFFFFF"/>
                </a:solidFill>
              </a:rPr>
              <a:t>: last frontier in studies of large scale structure formation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Quasar spectra + </a:t>
            </a:r>
            <a:r>
              <a:rPr lang="en-US" sz="2800" dirty="0" err="1" smtClean="0">
                <a:solidFill>
                  <a:srgbClr val="FFFFFF"/>
                </a:solidFill>
              </a:rPr>
              <a:t>CMB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pol</a:t>
            </a:r>
            <a:r>
              <a:rPr lang="en-US" sz="2800" dirty="0" smtClean="0">
                <a:solidFill>
                  <a:srgbClr val="FFFFFF"/>
                </a:solidFill>
              </a:rPr>
              <a:t> provide first insights: increasing neutral fraction at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~7,  but finite ionization to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dirty="0" smtClean="0">
                <a:solidFill>
                  <a:srgbClr val="FFFFFF"/>
                </a:solidFill>
              </a:rPr>
              <a:t> ≥ 10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solidFill>
                  <a:srgbClr val="FFFFFF"/>
                </a:solidFill>
              </a:rPr>
              <a:t> HI 21cm signal: direct observation of neutral IGM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FFFFFF"/>
                </a:solidFill>
              </a:rPr>
              <a:t> SKA required for full tomography</a:t>
            </a:r>
          </a:p>
          <a:p>
            <a:pPr lvl="1">
              <a:spcAft>
                <a:spcPts val="60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rgbClr val="FFFFFF"/>
                </a:solidFill>
              </a:rPr>
              <a:t> PAPER: making first all-sky images; targeting first statistical detection by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4" name="Picture 3" descr="Screen shot 2010-12-03 at 11.37.1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826" y="2766408"/>
            <a:ext cx="7434821" cy="4091592"/>
          </a:xfrm>
          <a:prstGeom prst="rect">
            <a:avLst/>
          </a:prstGeom>
        </p:spPr>
      </p:pic>
      <p:pic>
        <p:nvPicPr>
          <p:cNvPr id="5" name="Picture 4" descr="Screen shot 2010-12-03 at 11.41.23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826" y="0"/>
            <a:ext cx="7434821" cy="2718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5813" y="-3672"/>
            <a:ext cx="5698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Minimum redundancy array</a:t>
            </a:r>
          </a:p>
          <a:p>
            <a:pPr algn="r"/>
            <a:r>
              <a:rPr lang="en-US" sz="2400" dirty="0" smtClean="0"/>
              <a:t>maximize </a:t>
            </a:r>
            <a:r>
              <a:rPr lang="en-US" sz="2400" dirty="0" err="1" smtClean="0"/>
              <a:t>u,v</a:t>
            </a:r>
            <a:r>
              <a:rPr lang="en-US" sz="2400" dirty="0" smtClean="0"/>
              <a:t> coverage =&gt; imaging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8498"/>
            <a:ext cx="373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Reconfigurable =&gt; optimize for science goal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3828872"/>
            <a:ext cx="7467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Delay spectrum analysis (Parsons): pile-up measurements in as few </a:t>
            </a:r>
            <a:r>
              <a:rPr lang="en-US" sz="2400" dirty="0" err="1" smtClean="0">
                <a:solidFill>
                  <a:srgbClr val="FFFFFF"/>
                </a:solidFill>
              </a:rPr>
              <a:t>u,v</a:t>
            </a:r>
            <a:r>
              <a:rPr lang="en-US" sz="2400" dirty="0" smtClean="0">
                <a:solidFill>
                  <a:srgbClr val="FFFFFF"/>
                </a:solidFill>
              </a:rPr>
              <a:t> cells as possible</a:t>
            </a:r>
            <a:r>
              <a:rPr lang="en-US" sz="2400" dirty="0" smtClean="0">
                <a:solidFill>
                  <a:schemeClr val="bg1"/>
                </a:solidFill>
              </a:rPr>
              <a:t> =&gt; coherently add spectra for baseline-based PS analysis in freq (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419600" y="2794481"/>
            <a:ext cx="3200400" cy="482119"/>
          </a:xfrm>
          <a:prstGeom prst="rect">
            <a:avLst/>
          </a:prstGeom>
          <a:solidFill>
            <a:srgbClr val="7FBDF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0" name="Picture 9" descr="Screen shot 2011-11-12 at 6.35.1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63" y="3264799"/>
            <a:ext cx="1986939" cy="1764401"/>
          </a:xfrm>
          <a:prstGeom prst="rect">
            <a:avLst/>
          </a:prstGeom>
        </p:spPr>
      </p:pic>
      <p:pic>
        <p:nvPicPr>
          <p:cNvPr id="13" name="Picture 12" descr="Screen shot 2011-11-12 at 6.36.22 AM.png"/>
          <p:cNvPicPr>
            <a:picLocks noChangeAspect="1"/>
          </p:cNvPicPr>
          <p:nvPr/>
        </p:nvPicPr>
        <p:blipFill>
          <a:blip r:embed="rId4">
            <a:lum bright="3000" contrast="3000"/>
          </a:blip>
          <a:stretch>
            <a:fillRect/>
          </a:stretch>
        </p:blipFill>
        <p:spPr>
          <a:xfrm>
            <a:off x="5105400" y="3289044"/>
            <a:ext cx="2085347" cy="1663956"/>
          </a:xfrm>
          <a:prstGeom prst="rect">
            <a:avLst/>
          </a:prstGeom>
        </p:spPr>
      </p:pic>
      <p:pic>
        <p:nvPicPr>
          <p:cNvPr id="14" name="Picture 13" descr="Screen shot 2011-11-12 at 6.36.35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5009883"/>
            <a:ext cx="2085347" cy="1695717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3276600" y="4037012"/>
            <a:ext cx="2286000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18" name="Picture 5" descr="spe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-3671"/>
            <a:ext cx="3332695" cy="3127872"/>
          </a:xfrm>
          <a:prstGeom prst="rect">
            <a:avLst/>
          </a:prstGeom>
          <a:noFill/>
        </p:spPr>
      </p:pic>
      <p:pic>
        <p:nvPicPr>
          <p:cNvPr id="19" name="Picture 18" descr="Screen shot 2011-11-12 at 7.04.29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04800"/>
            <a:ext cx="4007631" cy="2667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2400" y="3657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Min. </a:t>
            </a:r>
            <a:r>
              <a:rPr lang="en-US" dirty="0" err="1" smtClean="0">
                <a:solidFill>
                  <a:srgbClr val="FFFFFF"/>
                </a:solidFill>
              </a:rPr>
              <a:t>Redund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5464314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Max. </a:t>
            </a:r>
            <a:r>
              <a:rPr lang="en-US" dirty="0" err="1" smtClean="0">
                <a:solidFill>
                  <a:srgbClr val="FFFFFF"/>
                </a:solidFill>
              </a:rPr>
              <a:t>Redund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0" y="26478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8.5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352800" y="25908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7.9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905000" y="21336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cMpc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1219200" y="2133600"/>
            <a:ext cx="2590800" cy="1588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190747" y="3657600"/>
            <a:ext cx="1724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Incoherent: sum statistics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2800" y="5257800"/>
            <a:ext cx="1724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Coherent: Sum  signal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2" name="Picture 31" descr="Screen shot 2011-11-12 at 8.25.43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9498" y="5054600"/>
            <a:ext cx="1993802" cy="176354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3276600" y="5789612"/>
            <a:ext cx="2286000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7" name="Picture 6" descr="Screen shot 2010-12-03 at 5.08.4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524" y="3199408"/>
            <a:ext cx="4673475" cy="3658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30105" y="7203"/>
            <a:ext cx="4525905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Delay spectrum analysis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Max redundant array =&gt;  numerous measures of same spectrum 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 Synch. Foregrounds have sharp cut-off (set by max delay of baseline)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Detection with PSA128 in 6 months 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Again critical to have smooth response of telescope vs. freq and angle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85475" y="4477563"/>
            <a:ext cx="1635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 Bubble </a:t>
            </a:r>
            <a:r>
              <a:rPr lang="en-US" dirty="0" err="1" smtClean="0"/>
              <a:t>dominanted</a:t>
            </a:r>
            <a:r>
              <a:rPr lang="en-US" dirty="0" smtClean="0"/>
              <a:t> epoch?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7659395" y="5429548"/>
            <a:ext cx="228938" cy="160286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Screen shot 2011-11-07 at 4.40.1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525" y="-76200"/>
            <a:ext cx="4673476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2057400"/>
            <a:ext cx="1158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A6A6A"/>
                </a:solidFill>
              </a:rPr>
              <a:t>signal</a:t>
            </a:r>
            <a:endParaRPr lang="en-US" dirty="0">
              <a:solidFill>
                <a:srgbClr val="6A6A6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3800" y="685800"/>
            <a:ext cx="151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PSA </a:t>
            </a:r>
            <a:r>
              <a:rPr lang="en-US" dirty="0" err="1" smtClean="0"/>
              <a:t>sens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7924800" y="1009710"/>
            <a:ext cx="375592" cy="2856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5207000" y="266700"/>
            <a:ext cx="914400" cy="7811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07000" y="266700"/>
            <a:ext cx="165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u=</a:t>
            </a:r>
            <a:r>
              <a:rPr lang="en-US" sz="1600" dirty="0" smtClean="0">
                <a:solidFill>
                  <a:srgbClr val="2B2DF6"/>
                </a:solidFill>
              </a:rPr>
              <a:t>16,</a:t>
            </a:r>
            <a:r>
              <a:rPr lang="en-US" sz="1600" dirty="0" smtClean="0">
                <a:solidFill>
                  <a:srgbClr val="008000"/>
                </a:solidFill>
              </a:rPr>
              <a:t>32,</a:t>
            </a:r>
            <a:r>
              <a:rPr lang="en-US" sz="1600" dirty="0" smtClean="0">
                <a:solidFill>
                  <a:srgbClr val="FF0000"/>
                </a:solidFill>
              </a:rPr>
              <a:t>64,</a:t>
            </a:r>
            <a:r>
              <a:rPr lang="en-US" sz="1600" dirty="0" smtClean="0">
                <a:solidFill>
                  <a:srgbClr val="66D1D2"/>
                </a:solidFill>
              </a:rPr>
              <a:t>128</a:t>
            </a:r>
            <a:endParaRPr lang="en-US" sz="1600" dirty="0">
              <a:solidFill>
                <a:srgbClr val="66D1D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21324" y="3770868"/>
            <a:ext cx="73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z=7.6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4521324" y="5562600"/>
            <a:ext cx="73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z</a:t>
            </a:r>
            <a:r>
              <a:rPr lang="en-US" sz="1800" dirty="0" smtClean="0"/>
              <a:t>=9.5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" name="ifrit_L105_I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43200" y="914400"/>
            <a:ext cx="6426200" cy="463876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rot="5400000" flipH="1" flipV="1">
            <a:off x="1778792" y="3972261"/>
            <a:ext cx="2286005" cy="158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844800" y="3803590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10Mpc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36900" y="5638800"/>
            <a:ext cx="585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F(HI) from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dirty="0" smtClean="0">
                <a:solidFill>
                  <a:schemeClr val="bg1"/>
                </a:solidFill>
              </a:rPr>
              <a:t>=20 to 6   (</a:t>
            </a:r>
            <a:r>
              <a:rPr lang="en-US" sz="2400" dirty="0" err="1" smtClean="0">
                <a:solidFill>
                  <a:schemeClr val="bg1"/>
                </a:solidFill>
              </a:rPr>
              <a:t>Gnedin</a:t>
            </a:r>
            <a:r>
              <a:rPr lang="en-US" sz="2400" dirty="0" smtClean="0">
                <a:solidFill>
                  <a:schemeClr val="bg1"/>
                </a:solidFill>
              </a:rPr>
              <a:t> 2006)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-762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Numerical Simulations of the evolution of the Intergalactic Medium (IGM) through </a:t>
            </a:r>
            <a:r>
              <a:rPr lang="en-US" sz="2800" dirty="0" err="1" smtClean="0">
                <a:solidFill>
                  <a:srgbClr val="FFFFFF"/>
                </a:solidFill>
              </a:rPr>
              <a:t>reionization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143000"/>
            <a:ext cx="2908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Three phases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Dark Ages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Isolated bubbles (slow)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Percolation (overlapping bubbles fast)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1-07-14 at 10.08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54400"/>
            <a:ext cx="7466862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28600"/>
            <a:ext cx="5181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2. Deriving </a:t>
            </a:r>
            <a:r>
              <a:rPr lang="en-US" sz="2800" dirty="0" err="1" smtClean="0">
                <a:solidFill>
                  <a:srgbClr val="FFFFFF"/>
                </a:solidFill>
              </a:rPr>
              <a:t>z</a:t>
            </a:r>
            <a:r>
              <a:rPr lang="en-US" sz="2800" baseline="-25000" dirty="0" err="1" smtClean="0">
                <a:solidFill>
                  <a:srgbClr val="FFFFFF"/>
                </a:solidFill>
              </a:rPr>
              <a:t>host</a:t>
            </a:r>
            <a:r>
              <a:rPr lang="en-US" sz="2800" dirty="0" smtClean="0">
                <a:solidFill>
                  <a:srgbClr val="FFFFFF"/>
                </a:solidFill>
              </a:rPr>
              <a:t>: UV lines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UV lines broad (few 1000 km/</a:t>
            </a:r>
            <a:r>
              <a:rPr lang="en-US" sz="2400" dirty="0" err="1" smtClean="0">
                <a:solidFill>
                  <a:srgbClr val="FFFFFF"/>
                </a:solidFill>
              </a:rPr>
              <a:t>s</a:t>
            </a:r>
            <a:r>
              <a:rPr lang="en-US" sz="2400" dirty="0" smtClean="0">
                <a:solidFill>
                  <a:srgbClr val="FFFFFF"/>
                </a:solidFill>
              </a:rPr>
              <a:t>)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Systematic offsets ~ 1000 km/</a:t>
            </a:r>
            <a:r>
              <a:rPr lang="en-US" sz="2400" dirty="0" err="1" smtClean="0">
                <a:solidFill>
                  <a:srgbClr val="FFFFFF"/>
                </a:solidFill>
              </a:rPr>
              <a:t>s</a:t>
            </a:r>
            <a:r>
              <a:rPr lang="en-US" sz="2400" dirty="0" smtClean="0">
                <a:solidFill>
                  <a:srgbClr val="FFFFFF"/>
                </a:solidFill>
              </a:rPr>
              <a:t> for </a:t>
            </a:r>
            <a:r>
              <a:rPr lang="en-US" sz="2400" dirty="0" err="1" smtClean="0">
                <a:solidFill>
                  <a:srgbClr val="FFFFFF"/>
                </a:solidFill>
              </a:rPr>
              <a:t>eg</a:t>
            </a:r>
            <a:r>
              <a:rPr lang="en-US" sz="2400" dirty="0" smtClean="0">
                <a:solidFill>
                  <a:srgbClr val="FFFFFF"/>
                </a:solidFill>
              </a:rPr>
              <a:t>. CIV vs. </a:t>
            </a:r>
            <a:r>
              <a:rPr lang="en-US" sz="2400" dirty="0" err="1" smtClean="0">
                <a:solidFill>
                  <a:srgbClr val="FFFFFF"/>
                </a:solidFill>
              </a:rPr>
              <a:t>MgII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~ 0.03 for UV lines  [8srcs]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δ</a:t>
            </a:r>
            <a:r>
              <a:rPr lang="en-US" sz="2400" dirty="0" err="1" smtClean="0">
                <a:solidFill>
                  <a:srgbClr val="FFFFFF"/>
                </a:solidFill>
              </a:rPr>
              <a:t>z</a:t>
            </a:r>
            <a:r>
              <a:rPr lang="en-US" sz="2400" dirty="0" smtClean="0">
                <a:solidFill>
                  <a:srgbClr val="FFFFFF"/>
                </a:solidFill>
              </a:rPr>
              <a:t> ~ 0.01 for </a:t>
            </a:r>
            <a:r>
              <a:rPr lang="en-US" sz="2400" dirty="0" err="1" smtClean="0">
                <a:solidFill>
                  <a:srgbClr val="FFFFFF"/>
                </a:solidFill>
              </a:rPr>
              <a:t>MgII</a:t>
            </a:r>
            <a:r>
              <a:rPr lang="en-US" sz="2400" dirty="0" smtClean="0">
                <a:solidFill>
                  <a:srgbClr val="FFFFFF"/>
                </a:solidFill>
              </a:rPr>
              <a:t>  [14srcs]</a:t>
            </a: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8325" y="76200"/>
            <a:ext cx="3419475" cy="3392760"/>
            <a:chOff x="5648325" y="3389040"/>
            <a:chExt cx="3419475" cy="3392760"/>
          </a:xfrm>
        </p:grpSpPr>
        <p:pic>
          <p:nvPicPr>
            <p:cNvPr id="7" name="Picture 7" descr="richards.gif                                                   000161F5disk1                          B8A9FCBE: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48325" y="3389040"/>
              <a:ext cx="3419475" cy="339276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7620000" y="3505200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MgII</a:t>
              </a:r>
              <a:r>
                <a:rPr lang="en-US" sz="1800" dirty="0" smtClean="0"/>
                <a:t>-CIV </a:t>
              </a:r>
            </a:p>
            <a:p>
              <a:r>
                <a:rPr lang="en-US" sz="1800" dirty="0" smtClean="0"/>
                <a:t>Richards ea</a:t>
              </a:r>
              <a:endParaRPr lang="en-US" sz="18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shot 2011-11-07 at 9.51.2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17" name="Picture 16" descr="Screen shot 2011-11-07 at 4.40.1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35" y="114642"/>
            <a:ext cx="4207329" cy="3276600"/>
          </a:xfrm>
          <a:prstGeom prst="rect">
            <a:avLst/>
          </a:prstGeom>
        </p:spPr>
      </p:pic>
      <p:pic>
        <p:nvPicPr>
          <p:cNvPr id="5" name="Picture 4" descr="Screen shot 2010-12-03 at 1.30.3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747" y="3769474"/>
            <a:ext cx="3720573" cy="2976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84" y="3762389"/>
            <a:ext cx="5560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Baseline-based, PS analysis in freq =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Synch. Foregrounds have sharp cut-off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Max redundant array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</a:t>
            </a:r>
            <a:r>
              <a:rPr lang="en-US" sz="2400" dirty="0" smtClean="0">
                <a:solidFill>
                  <a:schemeClr val="bg1"/>
                </a:solidFill>
              </a:rPr>
              <a:t> PS detection with PSA128 in 120d </a:t>
            </a:r>
            <a:r>
              <a:rPr lang="en-US" sz="2400" dirty="0" err="1" smtClean="0">
                <a:solidFill>
                  <a:schemeClr val="bg1"/>
                </a:solidFill>
              </a:rPr>
              <a:t>w</a:t>
            </a:r>
            <a:r>
              <a:rPr lang="en-US" sz="2400" dirty="0" smtClean="0">
                <a:solidFill>
                  <a:schemeClr val="bg1"/>
                </a:solidFill>
              </a:rPr>
              <a:t>. 3 </a:t>
            </a:r>
            <a:r>
              <a:rPr lang="en-US" sz="2400" dirty="0" err="1" smtClean="0">
                <a:solidFill>
                  <a:schemeClr val="bg1"/>
                </a:solidFill>
              </a:rPr>
              <a:t>flds</a:t>
            </a:r>
            <a:r>
              <a:rPr lang="en-US" sz="2400" dirty="0" smtClean="0">
                <a:solidFill>
                  <a:schemeClr val="bg1"/>
                </a:solidFill>
              </a:rPr>
              <a:t>, 2hrs/fld/day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Wide band analysis is critical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10-12-03 at 5.08.4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524" y="141904"/>
            <a:ext cx="4673475" cy="3658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845" y="2566656"/>
            <a:ext cx="1911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495" y="-58699"/>
            <a:ext cx="490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PS analysis: Delay Transform (Parsons)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275809" y="5424756"/>
            <a:ext cx="278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 baselines =&gt; minimize ‘mode mixing’ of spatial and spectral freq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85475" y="1420059"/>
            <a:ext cx="1635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 Bubble </a:t>
            </a:r>
            <a:r>
              <a:rPr lang="en-US" dirty="0" err="1" smtClean="0"/>
              <a:t>dominanted</a:t>
            </a:r>
            <a:r>
              <a:rPr lang="en-US" dirty="0" smtClean="0"/>
              <a:t> epoch?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7659395" y="2372044"/>
            <a:ext cx="228938" cy="160286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630788" name="Picture 4" descr="300px-WMAP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0"/>
            <a:ext cx="5257800" cy="2984500"/>
          </a:xfrm>
          <a:prstGeom prst="rect">
            <a:avLst/>
          </a:prstGeom>
          <a:noFill/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0"/>
            <a:ext cx="3886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Constraint I: Large scale polarization of the CMB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Temperature fluctuations = density </a:t>
            </a:r>
            <a:r>
              <a:rPr lang="en-US" sz="2400" dirty="0" err="1">
                <a:solidFill>
                  <a:schemeClr val="bg1"/>
                </a:solidFill>
              </a:rPr>
              <a:t>inhomogeneities</a:t>
            </a:r>
            <a:r>
              <a:rPr lang="en-US" sz="2400" dirty="0">
                <a:solidFill>
                  <a:schemeClr val="bg1"/>
                </a:solidFill>
              </a:rPr>
              <a:t> at the surface of last </a:t>
            </a:r>
            <a:r>
              <a:rPr lang="en-US" sz="2400" dirty="0" smtClean="0">
                <a:solidFill>
                  <a:schemeClr val="bg1"/>
                </a:solidFill>
              </a:rPr>
              <a:t>scattering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e</a:t>
            </a:r>
            <a:r>
              <a:rPr lang="en-US" sz="2400" baseline="30000" dirty="0" smtClean="0">
                <a:solidFill>
                  <a:schemeClr val="bg1"/>
                </a:solidFill>
              </a:rPr>
              <a:t>-</a:t>
            </a:r>
            <a:r>
              <a:rPr lang="en-US" sz="2400" dirty="0" smtClean="0">
                <a:solidFill>
                  <a:schemeClr val="bg1"/>
                </a:solidFill>
              </a:rPr>
              <a:t> scattering CMB (local </a:t>
            </a:r>
            <a:r>
              <a:rPr lang="en-US" sz="2400" dirty="0" err="1" smtClean="0">
                <a:solidFill>
                  <a:schemeClr val="bg1"/>
                </a:solidFill>
              </a:rPr>
              <a:t>quadrupole</a:t>
            </a:r>
            <a:r>
              <a:rPr lang="en-US" sz="2400" dirty="0" smtClean="0">
                <a:solidFill>
                  <a:schemeClr val="bg1"/>
                </a:solidFill>
              </a:rPr>
              <a:t>) during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=&gt; polarized</a:t>
            </a:r>
          </a:p>
        </p:txBody>
      </p:sp>
      <p:pic>
        <p:nvPicPr>
          <p:cNvPr id="11" name="Picture 10" descr="Screen shot 2010-03-22 at 12.11.2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634553"/>
            <a:ext cx="3124200" cy="26900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72400" y="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z</a:t>
            </a:r>
            <a:r>
              <a:rPr lang="en-US" dirty="0" smtClean="0">
                <a:solidFill>
                  <a:schemeClr val="bg1"/>
                </a:solidFill>
              </a:rPr>
              <a:t>=1000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28956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Hinshaw</a:t>
            </a:r>
            <a:r>
              <a:rPr lang="en-US" dirty="0" smtClean="0">
                <a:solidFill>
                  <a:schemeClr val="bg1"/>
                </a:solidFill>
              </a:rPr>
              <a:t> et al. 2008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Screen shot 2010-03-22 at 12.43.48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3352799"/>
            <a:ext cx="5257800" cy="32297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752642" name="Text Box 2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Constraint I: Large scale polarization of the CMB (WMAP)</a:t>
            </a:r>
          </a:p>
        </p:txBody>
      </p:sp>
      <p:sp>
        <p:nvSpPr>
          <p:cNvPr id="752643" name="Text Box 3"/>
          <p:cNvSpPr txBox="1">
            <a:spLocks noChangeArrowheads="1"/>
          </p:cNvSpPr>
          <p:nvPr/>
        </p:nvSpPr>
        <p:spPr bwMode="auto">
          <a:xfrm>
            <a:off x="0" y="1123414"/>
            <a:ext cx="441483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Thomson scattering CMB (local </a:t>
            </a:r>
            <a:r>
              <a:rPr lang="en-US" sz="2400" dirty="0" err="1" smtClean="0">
                <a:solidFill>
                  <a:schemeClr val="bg1"/>
                </a:solidFill>
              </a:rPr>
              <a:t>quadrupole</a:t>
            </a:r>
            <a:r>
              <a:rPr lang="en-US" sz="2400" dirty="0" smtClean="0">
                <a:solidFill>
                  <a:schemeClr val="bg1"/>
                </a:solidFill>
              </a:rPr>
              <a:t>) during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 =&gt; polarized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Integral measure of </a:t>
            </a:r>
            <a:r>
              <a:rPr lang="en-US" sz="2400" dirty="0" err="1" smtClean="0">
                <a:solidFill>
                  <a:srgbClr val="FFFFFF"/>
                </a:solidFill>
              </a:rPr>
              <a:t>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r>
              <a:rPr lang="en-US" sz="2400" baseline="-250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back to recombination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Large scale ~ horizon at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reion</a:t>
            </a:r>
            <a:r>
              <a:rPr lang="en-US" sz="2400" dirty="0" smtClean="0">
                <a:solidFill>
                  <a:schemeClr val="bg1"/>
                </a:solidFill>
              </a:rPr>
              <a:t>      </a:t>
            </a:r>
            <a:r>
              <a:rPr lang="en-US" sz="2400" i="1" dirty="0" err="1" smtClean="0">
                <a:solidFill>
                  <a:schemeClr val="bg1"/>
                </a:solidFill>
              </a:rPr>
              <a:t>l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&lt; 10 or angles &gt; 10</a:t>
            </a:r>
            <a:r>
              <a:rPr lang="en-US" sz="2400" baseline="30000" dirty="0" smtClean="0">
                <a:solidFill>
                  <a:schemeClr val="bg1"/>
                </a:solidFill>
              </a:rPr>
              <a:t>o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Weak: </a:t>
            </a:r>
            <a:r>
              <a:rPr lang="en-US" sz="2400" dirty="0" err="1" smtClean="0">
                <a:solidFill>
                  <a:schemeClr val="bg1"/>
                </a:solidFill>
              </a:rPr>
              <a:t>uK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rms</a:t>
            </a:r>
            <a:r>
              <a:rPr lang="en-US" sz="2400" dirty="0" smtClean="0">
                <a:solidFill>
                  <a:schemeClr val="bg1"/>
                </a:solidFill>
              </a:rPr>
              <a:t> ~ 1% total </a:t>
            </a:r>
            <a:r>
              <a:rPr lang="en-US" sz="2400" dirty="0" err="1" smtClean="0">
                <a:solidFill>
                  <a:schemeClr val="bg1"/>
                </a:solidFill>
              </a:rPr>
              <a:t>inten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52645" name="Picture 5" descr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4838" y="533400"/>
            <a:ext cx="4881562" cy="5486400"/>
          </a:xfrm>
          <a:prstGeom prst="rect">
            <a:avLst/>
          </a:prstGeom>
          <a:noFill/>
        </p:spPr>
      </p:pic>
      <p:sp>
        <p:nvSpPr>
          <p:cNvPr id="752647" name="Text Box 7"/>
          <p:cNvSpPr txBox="1">
            <a:spLocks noChangeArrowheads="1"/>
          </p:cNvSpPr>
          <p:nvPr/>
        </p:nvSpPr>
        <p:spPr bwMode="auto">
          <a:xfrm>
            <a:off x="5105400" y="5162490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/>
              <a:t>Jarosik</a:t>
            </a:r>
            <a:r>
              <a:rPr lang="en-US" sz="2000" dirty="0" smtClean="0"/>
              <a:t> </a:t>
            </a:r>
            <a:r>
              <a:rPr lang="en-US" sz="2000" dirty="0"/>
              <a:t>et al </a:t>
            </a:r>
            <a:r>
              <a:rPr lang="en-US" sz="2000" dirty="0" smtClean="0"/>
              <a:t>2010</a:t>
            </a:r>
            <a:endParaRPr lang="en-US" sz="2000" dirty="0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172200" y="2743200"/>
            <a:ext cx="3124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Baryon Acoustic Oscillations: Sound horizon at recombinatio</a:t>
            </a:r>
            <a:r>
              <a:rPr lang="en-US" sz="1800" dirty="0"/>
              <a:t>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7700" y="3500735"/>
            <a:ext cx="280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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e</a:t>
            </a:r>
            <a:r>
              <a:rPr lang="en-US" sz="2400" dirty="0" smtClean="0">
                <a:solidFill>
                  <a:schemeClr val="tx2"/>
                </a:solidFill>
              </a:rPr>
              <a:t> = 0.087 +/- 0.015</a:t>
            </a:r>
            <a:endParaRPr lang="en-US" sz="1400" dirty="0" smtClean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2310824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Sachs-Wolfe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 flipV="1">
            <a:off x="5486400" y="3962400"/>
            <a:ext cx="381000" cy="304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8242300" y="1524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8242300" y="3937000"/>
            <a:ext cx="381000" cy="381000"/>
          </a:xfrm>
          <a:prstGeom prst="ellipse">
            <a:avLst/>
          </a:prstGeom>
          <a:noFill/>
          <a:ln w="9525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0" y="0"/>
            <a:ext cx="876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CMB large </a:t>
            </a:r>
            <a:r>
              <a:rPr lang="en-US" sz="2800" dirty="0">
                <a:solidFill>
                  <a:schemeClr val="bg1"/>
                </a:solidFill>
              </a:rPr>
              <a:t>scale </a:t>
            </a:r>
            <a:r>
              <a:rPr lang="en-US" sz="2800" dirty="0" smtClean="0">
                <a:solidFill>
                  <a:schemeClr val="bg1"/>
                </a:solidFill>
              </a:rPr>
              <a:t>polarization: constraints on F(HI)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0" y="685800"/>
            <a:ext cx="4191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Symbol" charset="2"/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 Rules-out high ionization fraction at </a:t>
            </a:r>
            <a:r>
              <a:rPr lang="en-US" sz="2800" dirty="0" err="1" smtClean="0">
                <a:solidFill>
                  <a:schemeClr val="bg1"/>
                </a:solidFill>
              </a:rPr>
              <a:t>z</a:t>
            </a:r>
            <a:r>
              <a:rPr lang="en-US" sz="2800" dirty="0" smtClean="0">
                <a:solidFill>
                  <a:schemeClr val="bg1"/>
                </a:solidFill>
              </a:rPr>
              <a:t> &gt; </a:t>
            </a:r>
            <a:r>
              <a:rPr lang="en-US" sz="2800" dirty="0">
                <a:solidFill>
                  <a:schemeClr val="bg1"/>
                </a:solidFill>
              </a:rPr>
              <a:t>15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 Allows for</a:t>
            </a:r>
            <a:r>
              <a:rPr lang="en-US" sz="2800" dirty="0" smtClean="0">
                <a:solidFill>
                  <a:schemeClr val="bg1"/>
                </a:solidFill>
              </a:rPr>
              <a:t> small  (≤ 0.2</a:t>
            </a:r>
            <a:r>
              <a:rPr lang="en-US" sz="2800" dirty="0">
                <a:solidFill>
                  <a:schemeClr val="bg1"/>
                </a:solidFill>
              </a:rPr>
              <a:t>) ionization to high </a:t>
            </a:r>
            <a:r>
              <a:rPr lang="en-US" sz="2800" dirty="0" err="1">
                <a:solidFill>
                  <a:schemeClr val="bg1"/>
                </a:solidFill>
              </a:rPr>
              <a:t>z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 Most</a:t>
            </a:r>
            <a:r>
              <a:rPr lang="en-US" sz="2800" dirty="0" smtClean="0">
                <a:solidFill>
                  <a:schemeClr val="bg1"/>
                </a:solidFill>
              </a:rPr>
              <a:t> ‘action’ </a:t>
            </a:r>
            <a:r>
              <a:rPr lang="en-US" sz="2800" dirty="0">
                <a:solidFill>
                  <a:schemeClr val="bg1"/>
                </a:solidFill>
              </a:rPr>
              <a:t>at </a:t>
            </a:r>
            <a:r>
              <a:rPr lang="en-US" sz="2800" dirty="0" err="1">
                <a:solidFill>
                  <a:schemeClr val="bg1"/>
                </a:solidFill>
              </a:rPr>
              <a:t>z</a:t>
            </a:r>
            <a:r>
              <a:rPr lang="en-US" sz="2800" dirty="0">
                <a:solidFill>
                  <a:schemeClr val="bg1"/>
                </a:solidFill>
              </a:rPr>
              <a:t> ~</a:t>
            </a:r>
            <a:r>
              <a:rPr lang="en-US" sz="2800" dirty="0" smtClean="0">
                <a:solidFill>
                  <a:schemeClr val="bg1"/>
                </a:solidFill>
              </a:rPr>
              <a:t> 8 – 13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 Challenges:</a:t>
            </a:r>
          </a:p>
          <a:p>
            <a:pPr>
              <a:spcBef>
                <a:spcPct val="500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Systematics</a:t>
            </a:r>
            <a:r>
              <a:rPr lang="en-US" sz="2400" dirty="0" smtClean="0">
                <a:solidFill>
                  <a:schemeClr val="bg1"/>
                </a:solidFill>
              </a:rPr>
              <a:t> in extracting large scale signal </a:t>
            </a:r>
          </a:p>
          <a:p>
            <a:pPr>
              <a:spcBef>
                <a:spcPct val="5000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Integral measure of </a:t>
            </a:r>
            <a:r>
              <a:rPr lang="en-US" sz="2400" dirty="0" err="1" smtClean="0">
                <a:solidFill>
                  <a:srgbClr val="FFFFFF"/>
                </a:solidFill>
              </a:rPr>
              <a:t>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3796" name="Picture 10" descr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047750"/>
            <a:ext cx="4953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76800" y="6096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Two-step </a:t>
            </a:r>
            <a:r>
              <a:rPr lang="en-US" sz="2400" dirty="0" err="1" smtClean="0">
                <a:solidFill>
                  <a:schemeClr val="bg1"/>
                </a:solidFill>
              </a:rPr>
              <a:t>reionization</a:t>
            </a:r>
            <a:r>
              <a:rPr lang="en-US" sz="2400" dirty="0" smtClean="0">
                <a:solidFill>
                  <a:schemeClr val="bg1"/>
                </a:solidFill>
              </a:rPr>
              <a:t>: 7 + </a:t>
            </a:r>
            <a:r>
              <a:rPr lang="en-US" sz="2400" dirty="0" err="1" smtClean="0">
                <a:solidFill>
                  <a:schemeClr val="bg1"/>
                </a:solidFill>
              </a:rPr>
              <a:t>z</a:t>
            </a:r>
            <a:r>
              <a:rPr lang="en-US" sz="2400" baseline="-25000" dirty="0" err="1" smtClean="0">
                <a:solidFill>
                  <a:schemeClr val="bg1"/>
                </a:solidFill>
              </a:rPr>
              <a:t>r</a:t>
            </a:r>
            <a:endParaRPr lang="en-US" sz="2400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1-F(HI)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56388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`While the current WMAP data constrain </a:t>
            </a:r>
            <a:r>
              <a:rPr lang="en-US" sz="2400" dirty="0" err="1" smtClean="0">
                <a:solidFill>
                  <a:srgbClr val="FFFFFF"/>
                </a:solidFill>
              </a:rPr>
              <a:t></a:t>
            </a:r>
            <a:r>
              <a:rPr lang="en-US" sz="2400" baseline="-25000" dirty="0" err="1" smtClean="0">
                <a:solidFill>
                  <a:srgbClr val="FFFFFF"/>
                </a:solidFill>
              </a:rPr>
              <a:t>e</a:t>
            </a:r>
            <a:r>
              <a:rPr lang="en-US" sz="2400" baseline="-25000" dirty="0" smtClean="0">
                <a:solidFill>
                  <a:srgbClr val="FFFFFF"/>
                </a:solidFill>
              </a:rPr>
              <a:t>, </a:t>
            </a:r>
            <a:r>
              <a:rPr lang="en-US" sz="2400" dirty="0" smtClean="0">
                <a:solidFill>
                  <a:srgbClr val="FFFFFF"/>
                </a:solidFill>
              </a:rPr>
              <a:t>the EE data does not yet provide a detailed constraint on the </a:t>
            </a:r>
            <a:r>
              <a:rPr lang="en-US" sz="2400" dirty="0" err="1" smtClean="0">
                <a:solidFill>
                  <a:srgbClr val="FFFFFF"/>
                </a:solidFill>
              </a:rPr>
              <a:t>reionization</a:t>
            </a:r>
            <a:r>
              <a:rPr lang="en-US" sz="2400" dirty="0" smtClean="0">
                <a:solidFill>
                  <a:srgbClr val="FFFFFF"/>
                </a:solidFill>
              </a:rPr>
              <a:t> history,’ </a:t>
            </a:r>
            <a:r>
              <a:rPr lang="en-US" dirty="0" smtClean="0">
                <a:solidFill>
                  <a:srgbClr val="FFFFFF"/>
                </a:solidFill>
              </a:rPr>
              <a:t>Dunkley ea 2009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11-07 at 9.51.2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72"/>
            <a:ext cx="9144000" cy="6874371"/>
          </a:xfrm>
          <a:prstGeom prst="rect">
            <a:avLst/>
          </a:prstGeom>
        </p:spPr>
      </p:pic>
      <p:pic>
        <p:nvPicPr>
          <p:cNvPr id="27650" name="Picture 2" descr="GPschemat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995362"/>
            <a:ext cx="61722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867400" y="6262687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Barkana and Loeb 2001</a:t>
            </a:r>
            <a:endParaRPr lang="en-US" sz="180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6200" y="16258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Constraint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II: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Gunn-Peterson </a:t>
            </a:r>
            <a:r>
              <a:rPr lang="en-US" sz="2800" dirty="0" smtClean="0">
                <a:solidFill>
                  <a:schemeClr val="bg1"/>
                </a:solidFill>
                <a:latin typeface="+mn-lt"/>
              </a:rPr>
              <a:t>Effect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(Gunn + Peterson 1963)</a:t>
            </a:r>
            <a:endParaRPr lang="en-US" sz="2800" b="1" dirty="0">
              <a:solidFill>
                <a:schemeClr val="folHlink"/>
              </a:solidFill>
              <a:latin typeface="+mn-lt"/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3581400" y="3219449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267200" y="2914649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z</a:t>
            </a:r>
          </a:p>
        </p:txBody>
      </p:sp>
      <p:pic>
        <p:nvPicPr>
          <p:cNvPr id="7" name="Picture 2" descr="j1148-3c-onl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6449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rot="5400000">
            <a:off x="1219200" y="2736848"/>
            <a:ext cx="609600" cy="457200"/>
          </a:xfrm>
          <a:prstGeom prst="straightConnector1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447800" y="2285939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z=6.4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0" y="2209739"/>
            <a:ext cx="990600" cy="400110"/>
          </a:xfrm>
          <a:prstGeom prst="rect">
            <a:avLst/>
          </a:prstGeom>
          <a:solidFill>
            <a:srgbClr val="BFBF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quasar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" y="4591049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SDSS high </a:t>
            </a:r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quasars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44958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Lya</a:t>
            </a:r>
            <a:r>
              <a:rPr lang="en-US" dirty="0" smtClean="0"/>
              <a:t> resonant scattering by neutral IGM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29000" y="1428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ionized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13524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neutral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6788</TotalTime>
  <Words>3092</Words>
  <Application>Microsoft Macintosh PowerPoint</Application>
  <PresentationFormat>On-screen Show (4:3)</PresentationFormat>
  <Paragraphs>483</Paragraphs>
  <Slides>62</Slides>
  <Notes>33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145</cp:revision>
  <cp:lastPrinted>2011-11-04T09:37:44Z</cp:lastPrinted>
  <dcterms:created xsi:type="dcterms:W3CDTF">2011-11-16T11:05:09Z</dcterms:created>
  <dcterms:modified xsi:type="dcterms:W3CDTF">2011-11-16T11:06:08Z</dcterms:modified>
</cp:coreProperties>
</file>