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oleObject1.bin" ContentType="application/vnd.openxmlformats-officedocument.oleObject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embeddings/oleObject2.bin" ContentType="application/vnd.openxmlformats-officedocument.oleObject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781" r:id="rId2"/>
    <p:sldId id="584" r:id="rId3"/>
    <p:sldId id="812" r:id="rId4"/>
    <p:sldId id="813" r:id="rId5"/>
    <p:sldId id="815" r:id="rId6"/>
    <p:sldId id="953" r:id="rId7"/>
    <p:sldId id="950" r:id="rId8"/>
    <p:sldId id="788" r:id="rId9"/>
    <p:sldId id="458" r:id="rId10"/>
    <p:sldId id="816" r:id="rId11"/>
    <p:sldId id="811" r:id="rId12"/>
    <p:sldId id="881" r:id="rId13"/>
    <p:sldId id="784" r:id="rId14"/>
    <p:sldId id="739" r:id="rId15"/>
    <p:sldId id="786" r:id="rId16"/>
    <p:sldId id="810" r:id="rId17"/>
    <p:sldId id="790" r:id="rId18"/>
    <p:sldId id="795" r:id="rId19"/>
    <p:sldId id="794" r:id="rId20"/>
    <p:sldId id="878" r:id="rId21"/>
    <p:sldId id="879" r:id="rId22"/>
    <p:sldId id="842" r:id="rId23"/>
    <p:sldId id="932" r:id="rId24"/>
    <p:sldId id="877" r:id="rId25"/>
    <p:sldId id="954" r:id="rId26"/>
    <p:sldId id="834" r:id="rId27"/>
    <p:sldId id="833" r:id="rId28"/>
    <p:sldId id="841" r:id="rId29"/>
    <p:sldId id="824" r:id="rId30"/>
    <p:sldId id="822" r:id="rId31"/>
    <p:sldId id="823" r:id="rId32"/>
    <p:sldId id="838" r:id="rId33"/>
    <p:sldId id="839" r:id="rId34"/>
    <p:sldId id="825" r:id="rId35"/>
    <p:sldId id="831" r:id="rId36"/>
    <p:sldId id="943" r:id="rId37"/>
    <p:sldId id="944" r:id="rId38"/>
    <p:sldId id="947" r:id="rId39"/>
    <p:sldId id="948" r:id="rId40"/>
    <p:sldId id="945" r:id="rId41"/>
    <p:sldId id="949" r:id="rId42"/>
    <p:sldId id="951" r:id="rId43"/>
    <p:sldId id="952" r:id="rId44"/>
    <p:sldId id="852" r:id="rId45"/>
    <p:sldId id="853" r:id="rId46"/>
    <p:sldId id="854" r:id="rId47"/>
    <p:sldId id="855" r:id="rId48"/>
    <p:sldId id="856" r:id="rId49"/>
    <p:sldId id="857" r:id="rId50"/>
    <p:sldId id="909" r:id="rId51"/>
    <p:sldId id="941" r:id="rId52"/>
    <p:sldId id="942" r:id="rId53"/>
    <p:sldId id="880" r:id="rId54"/>
    <p:sldId id="955" r:id="rId55"/>
    <p:sldId id="929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5E10"/>
    <a:srgbClr val="29AEB4"/>
    <a:srgbClr val="43FF0D"/>
    <a:srgbClr val="EC00FF"/>
    <a:srgbClr val="F40020"/>
    <a:srgbClr val="7DBAF9"/>
    <a:srgbClr val="808100"/>
    <a:srgbClr val="E2EFE1"/>
    <a:srgbClr val="7FBDFA"/>
    <a:srgbClr val="8CCA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97" autoAdjust="0"/>
    <p:restoredTop sz="97773" autoAdjust="0"/>
  </p:normalViewPr>
  <p:slideViewPr>
    <p:cSldViewPr snapToObjects="1">
      <p:cViewPr>
        <p:scale>
          <a:sx n="100" d="100"/>
          <a:sy n="100" d="100"/>
        </p:scale>
        <p:origin x="-416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31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C0EC2D77-1F82-A848-BF22-F8C92AA0B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4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fld id="{5285E6CE-FED2-E045-9577-4E5D0F7D8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459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D83BCE48-1BB9-EF46-86A6-0819711F431C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</a:t>
            </a:fld>
            <a:endParaRPr lang="en-US">
              <a:latin typeface="Symbol" charset="2"/>
            </a:endParaRPr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4766D2FE-7CF4-E54F-AF2D-6A7421991FFA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12</a:t>
            </a:fld>
            <a:endParaRPr lang="en-US">
              <a:latin typeface="Symbol" charset="2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E0409AE3-7CA7-9348-B0A7-D9433EB0DA74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13</a:t>
            </a:fld>
            <a:endParaRPr lang="en-US">
              <a:latin typeface="Symbol" charset="2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BB596FBC-ECB6-BA47-B43C-DDA2103C2E61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14</a:t>
            </a:fld>
            <a:endParaRPr lang="en-US">
              <a:latin typeface="Symbol" charset="2"/>
            </a:endParaRPr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A65CC514-21F5-B84E-AB46-AA402CF52C4D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15</a:t>
            </a:fld>
            <a:endParaRPr lang="en-US">
              <a:latin typeface="Symbol" charset="2"/>
            </a:endParaRPr>
          </a:p>
        </p:txBody>
      </p:sp>
      <p:sp>
        <p:nvSpPr>
          <p:cNvPr id="880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16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20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21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320F49-3612-0C4C-93B2-9041EC33BAE9}" type="slidenum">
              <a:rPr lang="en-US"/>
              <a:pPr/>
              <a:t>22</a:t>
            </a:fld>
            <a:endParaRPr lang="en-US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99C2D-F398-F44C-AFF3-9DCE5649D7EF}" type="slidenum">
              <a:rPr lang="en-US"/>
              <a:pPr/>
              <a:t>24</a:t>
            </a:fld>
            <a:endParaRPr lang="en-US"/>
          </a:p>
        </p:txBody>
      </p:sp>
      <p:sp>
        <p:nvSpPr>
          <p:cNvPr id="8397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E315D-8D78-0D49-81A6-3F0911838A4D}" type="slidenum">
              <a:rPr lang="en-US"/>
              <a:pPr/>
              <a:t>26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2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DC107F-A219-3949-877B-D5A0F0E9BE28}" type="slidenum">
              <a:rPr lang="en-US"/>
              <a:pPr/>
              <a:t>27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8003AE-B3C9-1B4D-8133-8DA72ABB5D10}" type="slidenum">
              <a:rPr lang="en-US"/>
              <a:pPr/>
              <a:t>32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042F62-A35E-8D48-8481-98E29CA9925F}" type="slidenum">
              <a:rPr lang="en-US"/>
              <a:pPr/>
              <a:t>33</a:t>
            </a:fld>
            <a:endParaRPr lang="en-US"/>
          </a:p>
        </p:txBody>
      </p:sp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34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36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37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38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53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3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4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5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EB8B1D-D1CA-BE4F-ADB3-2448C55E290F}" type="slidenum">
              <a:rPr lang="en-US"/>
              <a:pPr/>
              <a:t>7</a:t>
            </a:fld>
            <a:endParaRPr lang="en-US"/>
          </a:p>
        </p:txBody>
      </p:sp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3930A-7017-724F-8387-869A4C100F97}" type="slidenum">
              <a:rPr lang="en-US"/>
              <a:pPr/>
              <a:t>8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E169CD-E08D-1341-B19A-2CA98113DA45}" type="slidenum">
              <a:rPr lang="en-US"/>
              <a:pPr/>
              <a:t>9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11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8F4A2-7C4F-8644-8DB5-1FDA31203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6EE56-A6B1-834E-8CE5-7E67E9929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69659-AA7D-8345-BFDD-1D3A5498B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F80CD-9B26-EB42-9E1D-10B1181CA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BA38A-892C-2940-9CC6-2FB426810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7D3F63A-B8AE-49AA-8C23-BA668EB751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3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525EE-1574-0A43-90C5-BD4E6736D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D586D-9899-DD46-AA53-157047B42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8D771-1CC6-A943-B1E8-549A2EEC5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CFEE3-DB4E-4C49-8B3C-93153B1B1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22CC1-917D-7047-B59C-4AA1AB5FE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845E9-AD86-4B4D-A6A0-BC52199FE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EB960-0A6B-E549-8AE0-D9A069026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E319A-5358-5F47-893B-05F4A8A1A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/>
            </a:lvl1pPr>
          </a:lstStyle>
          <a:p>
            <a:pPr>
              <a:defRPr/>
            </a:pPr>
            <a:fld id="{CC598629-E3F2-AE4F-8F79-9F5C751C1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1.emf"/><Relationship Id="rId5" Type="http://schemas.openxmlformats.org/officeDocument/2006/relationships/image" Target="../media/image3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9.pn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7.pn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9.jpe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1.emf"/><Relationship Id="rId5" Type="http://schemas.openxmlformats.org/officeDocument/2006/relationships/image" Target="../media/image3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0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1" Type="http://schemas.microsoft.com/office/2007/relationships/media" Target="file://localhost/Users/ccarilli/TALKS/EOR/ifrit_REI1.mpg" TargetMode="External"/><Relationship Id="rId2" Type="http://schemas.openxmlformats.org/officeDocument/2006/relationships/video" Target="file://localhost/Users/ccarilli/TALKS/EOR/ifrit_REI1.m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76200" y="18871"/>
            <a:ext cx="8915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0" dirty="0" smtClean="0">
                <a:solidFill>
                  <a:schemeClr val="bg1"/>
                </a:solidFill>
              </a:rPr>
              <a:t>Precision Array to Probe the Epoch of </a:t>
            </a:r>
            <a:r>
              <a:rPr lang="en-US" sz="3200" b="0" dirty="0" err="1" smtClean="0">
                <a:solidFill>
                  <a:schemeClr val="bg1"/>
                </a:solidFill>
              </a:rPr>
              <a:t>Reionization</a:t>
            </a:r>
            <a:r>
              <a:rPr lang="en-US" sz="3200" b="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400" b="0" dirty="0" smtClean="0">
                <a:solidFill>
                  <a:schemeClr val="bg1"/>
                </a:solidFill>
              </a:rPr>
              <a:t>Chris </a:t>
            </a:r>
            <a:r>
              <a:rPr lang="en-US" sz="2400" b="0" dirty="0">
                <a:solidFill>
                  <a:schemeClr val="bg1"/>
                </a:solidFill>
              </a:rPr>
              <a:t>Carilli</a:t>
            </a:r>
            <a:r>
              <a:rPr lang="en-US" sz="2400" b="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JPL, May 2013</a:t>
            </a: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228600" y="1451044"/>
            <a:ext cx="8229600" cy="281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I. Introduction: Cosmic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endParaRPr lang="en-US" sz="2800" dirty="0" smtClean="0">
              <a:solidFill>
                <a:schemeClr val="bg1"/>
              </a:solidFill>
            </a:endParaRP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Concept 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Constraints on evolution of neutral IGM</a:t>
            </a:r>
          </a:p>
          <a:p>
            <a:pPr algn="l">
              <a:spcAft>
                <a:spcPts val="60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II. HI 21cm line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Potential for direct detection of the neutral IGM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PAPER design and first results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4800600"/>
            <a:ext cx="876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Fan, Carilli, Keating 2006, ‘Observational constrains on cosmic </a:t>
            </a:r>
            <a:r>
              <a:rPr lang="en-US" dirty="0" err="1" smtClean="0">
                <a:solidFill>
                  <a:srgbClr val="FFFFFF"/>
                </a:solidFill>
              </a:rPr>
              <a:t>reionization</a:t>
            </a:r>
            <a:r>
              <a:rPr lang="en-US" dirty="0" smtClean="0">
                <a:solidFill>
                  <a:srgbClr val="FFFFFF"/>
                </a:solidFill>
              </a:rPr>
              <a:t>,’ ARAA, 44, 415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Furlanetto</a:t>
            </a:r>
            <a:r>
              <a:rPr lang="en-US" dirty="0" smtClean="0">
                <a:solidFill>
                  <a:srgbClr val="FFFFFF"/>
                </a:solidFill>
              </a:rPr>
              <a:t> et al. 2006, ‘Cosmology at low frequencies: The 21 cm transition and the high-</a:t>
            </a:r>
            <a:r>
              <a:rPr lang="en-US" dirty="0" err="1" smtClean="0">
                <a:solidFill>
                  <a:srgbClr val="FFFFFF"/>
                </a:solidFill>
              </a:rPr>
              <a:t>redshift</a:t>
            </a:r>
            <a:r>
              <a:rPr lang="en-US" dirty="0" smtClean="0">
                <a:solidFill>
                  <a:srgbClr val="FFFFFF"/>
                </a:solidFill>
              </a:rPr>
              <a:t> Universe,’ Phys. Reports, 433, 181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Wyithe</a:t>
            </a:r>
            <a:r>
              <a:rPr lang="en-US" dirty="0" smtClean="0">
                <a:solidFill>
                  <a:srgbClr val="FFFFFF"/>
                </a:solidFill>
              </a:rPr>
              <a:t> &amp; Morales 2010, ARAA, 48, 127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8" name="Picture 7" descr="Screen shot 2011-11-03 at 10.36.4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1" y="23562"/>
            <a:ext cx="5257799" cy="4224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76200"/>
            <a:ext cx="678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Gunn-Peterson constraints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on F(HI) </a:t>
            </a:r>
            <a:endParaRPr lang="en-US" sz="2800" dirty="0" smtClean="0">
              <a:solidFill>
                <a:schemeClr val="accent3"/>
              </a:solidFill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-1" y="1195149"/>
            <a:ext cx="3962402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  <a:sym typeface="Symbol" charset="2"/>
              </a:rPr>
              <a:t> Diffuse IGM: 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accent3"/>
                </a:solidFill>
                <a:sym typeface="Symbol" charset="2"/>
              </a:rPr>
              <a:t></a:t>
            </a:r>
            <a:r>
              <a:rPr lang="en-US" sz="2400" baseline="-25000" dirty="0" smtClean="0">
                <a:solidFill>
                  <a:schemeClr val="accent3"/>
                </a:solidFill>
              </a:rPr>
              <a:t>GP </a:t>
            </a:r>
            <a:r>
              <a:rPr lang="en-US" sz="2400" dirty="0" smtClean="0">
                <a:solidFill>
                  <a:schemeClr val="accent3"/>
                </a:solidFill>
              </a:rPr>
              <a:t>= 2.6e4 F(HI) (1+z)</a:t>
            </a:r>
            <a:r>
              <a:rPr lang="en-US" sz="2400" baseline="30000" dirty="0" smtClean="0">
                <a:solidFill>
                  <a:schemeClr val="accent3"/>
                </a:solidFill>
              </a:rPr>
              <a:t>3/2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Clumping: </a:t>
            </a:r>
            <a:r>
              <a:rPr lang="en-US" sz="2400" dirty="0" smtClean="0">
                <a:solidFill>
                  <a:schemeClr val="accent3"/>
                </a:solidFill>
                <a:sym typeface="Symbol" charset="2"/>
              </a:rPr>
              <a:t></a:t>
            </a:r>
            <a:r>
              <a:rPr lang="en-US" sz="2400" baseline="-25000" dirty="0" smtClean="0">
                <a:solidFill>
                  <a:schemeClr val="accent3"/>
                </a:solidFill>
              </a:rPr>
              <a:t>GP </a:t>
            </a:r>
            <a:r>
              <a:rPr lang="en-US" sz="2400" dirty="0" smtClean="0">
                <a:solidFill>
                  <a:schemeClr val="accent3"/>
                </a:solidFill>
              </a:rPr>
              <a:t>dominated by higher density regions =&gt;</a:t>
            </a:r>
            <a:r>
              <a:rPr lang="en-US" sz="2400" baseline="-25000" dirty="0" smtClean="0">
                <a:solidFill>
                  <a:schemeClr val="accent3"/>
                </a:solidFill>
              </a:rPr>
              <a:t> </a:t>
            </a:r>
            <a:r>
              <a:rPr lang="en-US" sz="2400" dirty="0" smtClean="0">
                <a:solidFill>
                  <a:schemeClr val="accent3"/>
                </a:solidFill>
              </a:rPr>
              <a:t>need models of  </a:t>
            </a:r>
            <a:r>
              <a:rPr lang="en-US" sz="2400" dirty="0" err="1" smtClean="0">
                <a:solidFill>
                  <a:schemeClr val="accent3"/>
                </a:solidFill>
              </a:rPr>
              <a:t>ρ</a:t>
            </a:r>
            <a:r>
              <a:rPr lang="en-US" sz="2400" dirty="0" smtClean="0">
                <a:solidFill>
                  <a:schemeClr val="accent3"/>
                </a:solidFill>
              </a:rPr>
              <a:t>, T, UV</a:t>
            </a:r>
            <a:r>
              <a:rPr lang="en-US" sz="2400" baseline="-25000" dirty="0" smtClean="0">
                <a:solidFill>
                  <a:schemeClr val="accent3"/>
                </a:solidFill>
              </a:rPr>
              <a:t>BG</a:t>
            </a:r>
            <a:r>
              <a:rPr lang="en-US" sz="2800" dirty="0" smtClean="0">
                <a:solidFill>
                  <a:schemeClr val="accent3"/>
                </a:solidFill>
              </a:rPr>
              <a:t> </a:t>
            </a:r>
            <a:r>
              <a:rPr lang="en-US" sz="2400" dirty="0" smtClean="0">
                <a:solidFill>
                  <a:schemeClr val="accent3"/>
                </a:solidFill>
              </a:rPr>
              <a:t> to derive F(HI)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Challenge: Saturates at low F(HI)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0" y="742890"/>
            <a:ext cx="243840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Becker et al. 2011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 rot="5400000" flipH="1" flipV="1">
            <a:off x="7404100" y="920690"/>
            <a:ext cx="2057400" cy="99060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962401" y="228600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τ</a:t>
            </a:r>
            <a:r>
              <a:rPr lang="en-US" sz="3600" baseline="-25000" dirty="0" err="1" smtClean="0"/>
              <a:t>eff</a:t>
            </a:r>
            <a:endParaRPr lang="en-US" sz="3600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4800600" y="4495800"/>
            <a:ext cx="3886200" cy="11541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3200" dirty="0" smtClean="0">
                <a:solidFill>
                  <a:schemeClr val="accent3"/>
                </a:solidFill>
              </a:rPr>
              <a:t> </a:t>
            </a:r>
            <a:r>
              <a:rPr lang="en-US" sz="3200" dirty="0" err="1" smtClean="0">
                <a:solidFill>
                  <a:schemeClr val="accent3"/>
                </a:solidFill>
              </a:rPr>
              <a:t>F(HI)</a:t>
            </a:r>
            <a:r>
              <a:rPr lang="en-US" sz="3200" baseline="-25000" dirty="0" err="1" smtClean="0">
                <a:solidFill>
                  <a:schemeClr val="accent3"/>
                </a:solidFill>
              </a:rPr>
              <a:t>v</a:t>
            </a:r>
            <a:r>
              <a:rPr lang="en-US" sz="3200" baseline="-25000" dirty="0" smtClean="0">
                <a:solidFill>
                  <a:schemeClr val="accent3"/>
                </a:solidFill>
              </a:rPr>
              <a:t> </a:t>
            </a:r>
            <a:r>
              <a:rPr lang="en-US" sz="3200" dirty="0" smtClean="0">
                <a:solidFill>
                  <a:schemeClr val="accent3"/>
                </a:solidFill>
              </a:rPr>
              <a:t>~ 10</a:t>
            </a:r>
            <a:r>
              <a:rPr lang="en-US" sz="3200" baseline="30000" dirty="0" smtClean="0">
                <a:solidFill>
                  <a:schemeClr val="accent3"/>
                </a:solidFill>
              </a:rPr>
              <a:t>-5</a:t>
            </a:r>
            <a:r>
              <a:rPr lang="en-US" sz="3200" dirty="0" smtClean="0">
                <a:solidFill>
                  <a:schemeClr val="accent3"/>
                </a:solidFill>
              </a:rPr>
              <a:t> at </a:t>
            </a:r>
            <a:r>
              <a:rPr lang="en-US" sz="3200" dirty="0" err="1" smtClean="0">
                <a:solidFill>
                  <a:schemeClr val="accent3"/>
                </a:solidFill>
              </a:rPr>
              <a:t>z</a:t>
            </a:r>
            <a:r>
              <a:rPr lang="en-US" sz="3200" dirty="0" smtClean="0">
                <a:solidFill>
                  <a:schemeClr val="accent3"/>
                </a:solidFill>
              </a:rPr>
              <a:t> &lt; 4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3200" dirty="0" smtClean="0">
                <a:solidFill>
                  <a:schemeClr val="accent3"/>
                </a:solidFill>
              </a:rPr>
              <a:t> </a:t>
            </a:r>
            <a:r>
              <a:rPr lang="en-US" sz="3200" dirty="0" err="1" smtClean="0">
                <a:solidFill>
                  <a:schemeClr val="accent3"/>
                </a:solidFill>
              </a:rPr>
              <a:t>F(HI)</a:t>
            </a:r>
            <a:r>
              <a:rPr lang="en-US" sz="3200" baseline="-25000" dirty="0" err="1" smtClean="0">
                <a:solidFill>
                  <a:schemeClr val="accent3"/>
                </a:solidFill>
              </a:rPr>
              <a:t>v</a:t>
            </a:r>
            <a:r>
              <a:rPr lang="en-US" sz="3200" baseline="-25000" dirty="0" smtClean="0">
                <a:solidFill>
                  <a:schemeClr val="accent3"/>
                </a:solidFill>
              </a:rPr>
              <a:t> </a:t>
            </a:r>
            <a:r>
              <a:rPr lang="en-US" sz="3200" dirty="0" smtClean="0">
                <a:solidFill>
                  <a:schemeClr val="accent3"/>
                </a:solidFill>
              </a:rPr>
              <a:t>≥ 10</a:t>
            </a:r>
            <a:r>
              <a:rPr lang="en-US" sz="3200" baseline="30000" dirty="0" smtClean="0">
                <a:solidFill>
                  <a:schemeClr val="accent3"/>
                </a:solidFill>
              </a:rPr>
              <a:t>-4 </a:t>
            </a:r>
            <a:r>
              <a:rPr lang="en-US" sz="3200" dirty="0" smtClean="0">
                <a:solidFill>
                  <a:schemeClr val="accent3"/>
                </a:solidFill>
              </a:rPr>
              <a:t>at </a:t>
            </a:r>
            <a:r>
              <a:rPr lang="en-US" sz="3200" dirty="0" err="1" smtClean="0">
                <a:solidFill>
                  <a:schemeClr val="accent3"/>
                </a:solidFill>
              </a:rPr>
              <a:t>z</a:t>
            </a:r>
            <a:r>
              <a:rPr lang="en-US" sz="3200" dirty="0" smtClean="0">
                <a:solidFill>
                  <a:schemeClr val="accent3"/>
                </a:solidFill>
              </a:rPr>
              <a:t> ~ 6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8" name="Picture 7" descr="Screen shot 2011-11-02 at 9.54.29 AM.png"/>
          <p:cNvPicPr>
            <a:picLocks noChangeAspect="1"/>
          </p:cNvPicPr>
          <p:nvPr/>
        </p:nvPicPr>
        <p:blipFill>
          <a:blip r:embed="rId4">
            <a:lum bright="-28000" contrast="44000"/>
          </a:blip>
          <a:stretch>
            <a:fillRect/>
          </a:stretch>
        </p:blipFill>
        <p:spPr>
          <a:xfrm rot="5400000">
            <a:off x="2125276" y="-829875"/>
            <a:ext cx="5198249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4648200" y="5334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4711700" y="520700"/>
            <a:ext cx="2501900" cy="1270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 flipH="1" flipV="1">
            <a:off x="3923505" y="3199606"/>
            <a:ext cx="533400" cy="1589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0800000" flipV="1">
            <a:off x="4114801" y="3467101"/>
            <a:ext cx="152400" cy="1588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5638800" y="533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CMB</a:t>
            </a:r>
            <a:r>
              <a:rPr lang="en-US" baseline="-25000" dirty="0" err="1" smtClean="0">
                <a:solidFill>
                  <a:srgbClr val="FF0000"/>
                </a:solidFill>
              </a:rPr>
              <a:t>pol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089400" y="685800"/>
            <a:ext cx="533400" cy="21717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24200" y="394329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Lya</a:t>
            </a:r>
            <a:r>
              <a:rPr lang="en-US" dirty="0" smtClean="0"/>
              <a:t> Forest/GP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0" y="5257800"/>
            <a:ext cx="883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GP =&gt; systematic rise of F(HI) to </a:t>
            </a:r>
            <a:r>
              <a:rPr lang="en-US" sz="2800" dirty="0" err="1" smtClean="0">
                <a:solidFill>
                  <a:schemeClr val="bg1"/>
                </a:solidFill>
              </a:rPr>
              <a:t>z</a:t>
            </a:r>
            <a:r>
              <a:rPr lang="en-US" sz="2800" dirty="0" smtClean="0">
                <a:solidFill>
                  <a:schemeClr val="bg1"/>
                </a:solidFill>
              </a:rPr>
              <a:t> ~ 6.5 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CMB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pol</a:t>
            </a:r>
            <a:r>
              <a:rPr lang="en-US" sz="2800" dirty="0" smtClean="0">
                <a:solidFill>
                  <a:schemeClr val="bg1"/>
                </a:solidFill>
              </a:rPr>
              <a:t> =&gt; mostly neutral at </a:t>
            </a:r>
            <a:r>
              <a:rPr lang="en-US" sz="2800" dirty="0" err="1" smtClean="0">
                <a:solidFill>
                  <a:schemeClr val="bg1"/>
                </a:solidFill>
              </a:rPr>
              <a:t>z</a:t>
            </a:r>
            <a:r>
              <a:rPr lang="en-US" sz="2800" dirty="0" smtClean="0">
                <a:solidFill>
                  <a:schemeClr val="bg1"/>
                </a:solidFill>
              </a:rPr>
              <a:t>&gt;15, mostly ionized at </a:t>
            </a:r>
            <a:r>
              <a:rPr lang="en-US" sz="2800" dirty="0" err="1" smtClean="0">
                <a:solidFill>
                  <a:schemeClr val="bg1"/>
                </a:solidFill>
              </a:rPr>
              <a:t>z</a:t>
            </a:r>
            <a:r>
              <a:rPr lang="en-US" sz="2800" dirty="0" smtClean="0">
                <a:solidFill>
                  <a:schemeClr val="bg1"/>
                </a:solidFill>
              </a:rPr>
              <a:t> &lt; 8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1" y="1295400"/>
            <a:ext cx="129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3"/>
                </a:solidFill>
              </a:rPr>
              <a:t>F(HI)</a:t>
            </a:r>
            <a:r>
              <a:rPr lang="en-US" sz="2800" baseline="-25000" dirty="0" err="1" smtClean="0">
                <a:solidFill>
                  <a:schemeClr val="accent3"/>
                </a:solidFill>
              </a:rPr>
              <a:t>v</a:t>
            </a:r>
            <a:endParaRPr lang="en-US" sz="2800" baseline="-25000" dirty="0">
              <a:solidFill>
                <a:schemeClr val="accent3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78700" y="317500"/>
            <a:ext cx="1524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7213600" y="304800"/>
            <a:ext cx="0" cy="215900"/>
          </a:xfrm>
          <a:prstGeom prst="straightConnector1">
            <a:avLst/>
          </a:prstGeom>
          <a:noFill/>
          <a:ln w="28575" cap="flat" cmpd="sng" algn="ctr">
            <a:solidFill>
              <a:srgbClr val="F4002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371"/>
            <a:ext cx="9144000" cy="6874371"/>
          </a:xfrm>
          <a:prstGeom prst="rect">
            <a:avLst/>
          </a:prstGeom>
        </p:spPr>
      </p:pic>
      <p:pic>
        <p:nvPicPr>
          <p:cNvPr id="78850" name="Picture 17" descr="Screen shot 2010-07-08 at 9.10.43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0138" y="1587997"/>
            <a:ext cx="5503862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813422"/>
            <a:ext cx="35814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Text Box 3"/>
          <p:cNvSpPr txBox="1">
            <a:spLocks noChangeArrowheads="1"/>
          </p:cNvSpPr>
          <p:nvPr/>
        </p:nvSpPr>
        <p:spPr bwMode="auto">
          <a:xfrm>
            <a:off x="223838" y="14785"/>
            <a:ext cx="85772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b="0" dirty="0">
                <a:solidFill>
                  <a:srgbClr val="FFFFFF"/>
                </a:solidFill>
              </a:rPr>
              <a:t>Quasar Near Zones: J1148+5251 </a:t>
            </a: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161925" y="613272"/>
            <a:ext cx="8791575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H</a:t>
            </a:r>
            <a:r>
              <a:rPr lang="en-US" sz="2400" b="0" dirty="0" smtClean="0">
                <a:solidFill>
                  <a:srgbClr val="FFFFFF"/>
                </a:solidFill>
              </a:rPr>
              <a:t>ost </a:t>
            </a:r>
            <a:r>
              <a:rPr lang="en-US" sz="2400" b="0" dirty="0">
                <a:solidFill>
                  <a:srgbClr val="FFFFFF"/>
                </a:solidFill>
              </a:rPr>
              <a:t>galaxy </a:t>
            </a:r>
            <a:r>
              <a:rPr lang="en-US" sz="2400" b="0" dirty="0" smtClean="0">
                <a:solidFill>
                  <a:srgbClr val="FFFFFF"/>
                </a:solidFill>
              </a:rPr>
              <a:t>redshift: </a:t>
            </a:r>
            <a:r>
              <a:rPr lang="en-US" sz="2400" b="0" dirty="0">
                <a:solidFill>
                  <a:srgbClr val="FFFFFF"/>
                </a:solidFill>
              </a:rPr>
              <a:t>z=6.419</a:t>
            </a:r>
          </a:p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400" b="0" dirty="0">
                <a:solidFill>
                  <a:srgbClr val="FFFFFF"/>
                </a:solidFill>
              </a:rPr>
              <a:t> Quasar spectrum =&gt; photons leaking down to </a:t>
            </a:r>
            <a:r>
              <a:rPr lang="en-US" sz="2400" b="0" dirty="0" err="1">
                <a:solidFill>
                  <a:srgbClr val="FFFFFF"/>
                </a:solidFill>
              </a:rPr>
              <a:t>z</a:t>
            </a:r>
            <a:r>
              <a:rPr lang="en-US" sz="2400" b="0" dirty="0">
                <a:solidFill>
                  <a:srgbClr val="FFFFFF"/>
                </a:solidFill>
              </a:rPr>
              <a:t>=6.32</a:t>
            </a:r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1697038" y="2969122"/>
            <a:ext cx="3206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5" name="Rectangle 8"/>
          <p:cNvSpPr>
            <a:spLocks noChangeArrowheads="1"/>
          </p:cNvSpPr>
          <p:nvPr/>
        </p:nvSpPr>
        <p:spPr bwMode="auto">
          <a:xfrm>
            <a:off x="2070100" y="2688135"/>
            <a:ext cx="522288" cy="3429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6" name="Line 9"/>
          <p:cNvSpPr>
            <a:spLocks noChangeShapeType="1"/>
          </p:cNvSpPr>
          <p:nvPr/>
        </p:nvSpPr>
        <p:spPr bwMode="auto">
          <a:xfrm>
            <a:off x="2592388" y="3031035"/>
            <a:ext cx="1293812" cy="422275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7" name="Rectangle 10"/>
          <p:cNvSpPr>
            <a:spLocks noChangeArrowheads="1"/>
          </p:cNvSpPr>
          <p:nvPr/>
        </p:nvSpPr>
        <p:spPr bwMode="auto">
          <a:xfrm>
            <a:off x="4129088" y="1813422"/>
            <a:ext cx="4583112" cy="12176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8" name="Line 11"/>
          <p:cNvSpPr>
            <a:spLocks noChangeShapeType="1"/>
          </p:cNvSpPr>
          <p:nvPr/>
        </p:nvSpPr>
        <p:spPr bwMode="auto">
          <a:xfrm flipV="1">
            <a:off x="8686800" y="1746747"/>
            <a:ext cx="0" cy="1706563"/>
          </a:xfrm>
          <a:prstGeom prst="line">
            <a:avLst/>
          </a:prstGeom>
          <a:noFill/>
          <a:ln w="28575">
            <a:solidFill>
              <a:srgbClr val="E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9" name="Line 13"/>
          <p:cNvSpPr>
            <a:spLocks noChangeShapeType="1"/>
          </p:cNvSpPr>
          <p:nvPr/>
        </p:nvSpPr>
        <p:spPr bwMode="auto">
          <a:xfrm flipH="1" flipV="1">
            <a:off x="6858000" y="1444268"/>
            <a:ext cx="1752600" cy="640615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0" name="Line 15"/>
          <p:cNvSpPr>
            <a:spLocks noChangeShapeType="1"/>
          </p:cNvSpPr>
          <p:nvPr/>
        </p:nvSpPr>
        <p:spPr bwMode="auto">
          <a:xfrm flipV="1">
            <a:off x="2592388" y="1746747"/>
            <a:ext cx="1293812" cy="941388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1" name="Rectangle 16"/>
          <p:cNvSpPr>
            <a:spLocks noChangeArrowheads="1"/>
          </p:cNvSpPr>
          <p:nvPr/>
        </p:nvSpPr>
        <p:spPr bwMode="auto">
          <a:xfrm>
            <a:off x="6692900" y="2915147"/>
            <a:ext cx="958850" cy="287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2" name="Text Box 17"/>
          <p:cNvSpPr txBox="1">
            <a:spLocks noChangeArrowheads="1"/>
          </p:cNvSpPr>
          <p:nvPr/>
        </p:nvSpPr>
        <p:spPr bwMode="auto">
          <a:xfrm>
            <a:off x="4129088" y="1900735"/>
            <a:ext cx="22717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/>
              <a:t>White et al. 2003</a:t>
            </a:r>
          </a:p>
        </p:txBody>
      </p:sp>
      <p:sp>
        <p:nvSpPr>
          <p:cNvPr id="78863" name="Text Box 14"/>
          <p:cNvSpPr txBox="1">
            <a:spLocks noChangeArrowheads="1"/>
          </p:cNvSpPr>
          <p:nvPr/>
        </p:nvSpPr>
        <p:spPr bwMode="auto">
          <a:xfrm>
            <a:off x="0" y="3737472"/>
            <a:ext cx="48006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b="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Time bounded </a:t>
            </a:r>
            <a:r>
              <a:rPr lang="en-US" sz="2400" dirty="0" err="1" smtClean="0">
                <a:solidFill>
                  <a:schemeClr val="bg1"/>
                </a:solidFill>
              </a:rPr>
              <a:t>Stromgren</a:t>
            </a:r>
            <a:r>
              <a:rPr lang="en-US" sz="2400" dirty="0" smtClean="0">
                <a:solidFill>
                  <a:schemeClr val="bg1"/>
                </a:solidFill>
              </a:rPr>
              <a:t> sphere ionized by quasar</a:t>
            </a:r>
            <a:endParaRPr lang="en-US" sz="2400" b="0" dirty="0" smtClean="0">
              <a:solidFill>
                <a:schemeClr val="bg1"/>
              </a:solidFill>
            </a:endParaRPr>
          </a:p>
          <a:p>
            <a:pPr algn="l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b="0" dirty="0" smtClean="0">
                <a:solidFill>
                  <a:srgbClr val="FFFFFF"/>
                </a:solidFill>
              </a:rPr>
              <a:t>Difference </a:t>
            </a:r>
            <a:r>
              <a:rPr lang="en-US" sz="2400" b="0" dirty="0">
                <a:solidFill>
                  <a:srgbClr val="FFFFFF"/>
                </a:solidFill>
              </a:rPr>
              <a:t>in </a:t>
            </a:r>
            <a:r>
              <a:rPr lang="en-US" sz="2400" b="0" dirty="0" err="1">
                <a:solidFill>
                  <a:srgbClr val="FFFFFF"/>
                </a:solidFill>
              </a:rPr>
              <a:t>z</a:t>
            </a:r>
            <a:r>
              <a:rPr lang="en-US" sz="2400" b="0" baseline="-25000" dirty="0" err="1">
                <a:solidFill>
                  <a:srgbClr val="FFFFFF"/>
                </a:solidFill>
              </a:rPr>
              <a:t>host</a:t>
            </a:r>
            <a:r>
              <a:rPr lang="en-US" sz="2400" b="0" dirty="0">
                <a:solidFill>
                  <a:srgbClr val="FFFFFF"/>
                </a:solidFill>
              </a:rPr>
              <a:t> and </a:t>
            </a:r>
            <a:r>
              <a:rPr lang="en-US" sz="2400" b="0" dirty="0" err="1">
                <a:solidFill>
                  <a:srgbClr val="FFFFFF"/>
                </a:solidFill>
              </a:rPr>
              <a:t>z</a:t>
            </a:r>
            <a:r>
              <a:rPr lang="en-US" sz="2400" b="0" baseline="-25000" dirty="0" err="1">
                <a:solidFill>
                  <a:srgbClr val="FFFFFF"/>
                </a:solidFill>
              </a:rPr>
              <a:t>GP</a:t>
            </a:r>
            <a:r>
              <a:rPr lang="en-US" sz="2400" b="0" dirty="0">
                <a:solidFill>
                  <a:srgbClr val="FFFFFF"/>
                </a:solidFill>
              </a:rPr>
              <a:t> =</a:t>
            </a:r>
            <a:r>
              <a:rPr lang="en-US" sz="2400" b="0" dirty="0" smtClean="0">
                <a:solidFill>
                  <a:srgbClr val="FFFFFF"/>
                </a:solidFill>
              </a:rPr>
              <a:t>&gt;</a:t>
            </a:r>
          </a:p>
          <a:p>
            <a:pPr algn="l">
              <a:spcAft>
                <a:spcPts val="1800"/>
              </a:spcAft>
            </a:pPr>
            <a:r>
              <a:rPr lang="en-US" sz="2400" b="0" dirty="0" smtClean="0">
                <a:solidFill>
                  <a:srgbClr val="FFFFFF"/>
                </a:solidFill>
              </a:rPr>
              <a:t> R</a:t>
            </a:r>
            <a:r>
              <a:rPr lang="en-US" sz="2400" b="0" baseline="-25000" dirty="0" smtClean="0">
                <a:solidFill>
                  <a:srgbClr val="FFFFFF"/>
                </a:solidFill>
              </a:rPr>
              <a:t>NZ</a:t>
            </a:r>
            <a:r>
              <a:rPr lang="en-US" sz="2400" b="0" dirty="0" smtClean="0">
                <a:solidFill>
                  <a:srgbClr val="FFFFFF"/>
                </a:solidFill>
              </a:rPr>
              <a:t> =4.7Mpc </a:t>
            </a:r>
            <a:r>
              <a:rPr lang="en-US" sz="2400" dirty="0" smtClean="0">
                <a:solidFill>
                  <a:srgbClr val="FFFFFF"/>
                </a:solidFill>
              </a:rPr>
              <a:t>~ </a:t>
            </a:r>
            <a:r>
              <a:rPr lang="en-US" sz="2400" b="0" dirty="0" smtClean="0">
                <a:solidFill>
                  <a:srgbClr val="FFFFFF"/>
                </a:solidFill>
              </a:rPr>
              <a:t>[L</a:t>
            </a:r>
            <a:r>
              <a:rPr lang="en-US" sz="2400" b="0" baseline="-25000" dirty="0" smtClean="0">
                <a:solidFill>
                  <a:srgbClr val="FFFFFF"/>
                </a:solidFill>
              </a:rPr>
              <a:t>γ</a:t>
            </a:r>
            <a:r>
              <a:rPr lang="en-US" sz="2400" b="0" dirty="0" smtClean="0">
                <a:solidFill>
                  <a:srgbClr val="FFFFFF"/>
                </a:solidFill>
              </a:rPr>
              <a:t> t</a:t>
            </a:r>
            <a:r>
              <a:rPr lang="en-US" sz="2400" b="0" baseline="-25000" dirty="0" smtClean="0">
                <a:solidFill>
                  <a:srgbClr val="FFFFFF"/>
                </a:solidFill>
              </a:rPr>
              <a:t>Q</a:t>
            </a:r>
            <a:r>
              <a:rPr lang="en-US" sz="2400" b="0" dirty="0" smtClean="0">
                <a:solidFill>
                  <a:srgbClr val="FFFFFF"/>
                </a:solidFill>
              </a:rPr>
              <a:t>/F</a:t>
            </a:r>
            <a:r>
              <a:rPr lang="en-US" sz="2400" b="0" baseline="-25000" dirty="0" smtClean="0">
                <a:solidFill>
                  <a:srgbClr val="FFFFFF"/>
                </a:solidFill>
              </a:rPr>
              <a:t>HI</a:t>
            </a:r>
            <a:r>
              <a:rPr lang="en-US" sz="2400" b="0" dirty="0" smtClean="0">
                <a:solidFill>
                  <a:srgbClr val="FFFFFF"/>
                </a:solidFill>
              </a:rPr>
              <a:t>]</a:t>
            </a:r>
            <a:r>
              <a:rPr lang="en-US" sz="2400" b="0" baseline="30000" dirty="0">
                <a:solidFill>
                  <a:srgbClr val="FFFFFF"/>
                </a:solidFill>
              </a:rPr>
              <a:t>1/3 </a:t>
            </a:r>
            <a:r>
              <a:rPr lang="en-US" sz="2400" b="0" dirty="0">
                <a:solidFill>
                  <a:srgbClr val="FFFFFF"/>
                </a:solidFill>
              </a:rPr>
              <a:t>(1+z)</a:t>
            </a:r>
            <a:r>
              <a:rPr lang="en-US" sz="2400" b="0" baseline="30000" dirty="0">
                <a:solidFill>
                  <a:srgbClr val="FFFFFF"/>
                </a:solidFill>
              </a:rPr>
              <a:t>-</a:t>
            </a:r>
            <a:r>
              <a:rPr lang="en-US" sz="2400" b="0" baseline="30000" dirty="0" smtClean="0">
                <a:solidFill>
                  <a:srgbClr val="FFFFFF"/>
                </a:solidFill>
              </a:rPr>
              <a:t>1</a:t>
            </a:r>
            <a:endParaRPr lang="en-US" sz="2400" baseline="30000" dirty="0" smtClean="0">
              <a:solidFill>
                <a:srgbClr val="FFFFFF"/>
              </a:solidFill>
            </a:endParaRPr>
          </a:p>
          <a:p>
            <a:pPr algn="l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cf. ‘proximity zone’ interpretation, Bolton &amp; </a:t>
            </a:r>
            <a:r>
              <a:rPr lang="en-US" sz="2400" dirty="0" err="1" smtClean="0">
                <a:solidFill>
                  <a:srgbClr val="FFFFFF"/>
                </a:solidFill>
              </a:rPr>
              <a:t>Haehnelt</a:t>
            </a:r>
            <a:r>
              <a:rPr lang="en-US" sz="2400" dirty="0" smtClean="0">
                <a:solidFill>
                  <a:srgbClr val="FFFFFF"/>
                </a:solidFill>
              </a:rPr>
              <a:t> 2007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832350" y="3889872"/>
            <a:ext cx="4311650" cy="2819400"/>
            <a:chOff x="381000" y="381000"/>
            <a:chExt cx="8229600" cy="5416550"/>
          </a:xfrm>
        </p:grpSpPr>
        <p:pic>
          <p:nvPicPr>
            <p:cNvPr id="17" name="Picture 16" descr="Lyahalos"/>
            <p:cNvPicPr>
              <a:picLocks noChangeAspect="1" noChangeArrowheads="1"/>
            </p:cNvPicPr>
            <p:nvPr/>
          </p:nvPicPr>
          <p:blipFill>
            <a:blip r:embed="rId6">
              <a:lum bright="-28000" contrast="86000"/>
            </a:blip>
            <a:srcRect/>
            <a:stretch>
              <a:fillRect/>
            </a:stretch>
          </p:blipFill>
          <p:spPr bwMode="auto">
            <a:xfrm>
              <a:off x="381000" y="381000"/>
              <a:ext cx="8229600" cy="541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 Box 3"/>
            <p:cNvSpPr txBox="1">
              <a:spLocks noChangeArrowheads="1"/>
            </p:cNvSpPr>
            <p:nvPr/>
          </p:nvSpPr>
          <p:spPr bwMode="auto">
            <a:xfrm>
              <a:off x="5867400" y="990600"/>
              <a:ext cx="1066800" cy="366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1800" b="1"/>
            </a:p>
          </p:txBody>
        </p:sp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5867400" y="1828800"/>
              <a:ext cx="1066800" cy="366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1800" b="1"/>
            </a:p>
          </p:txBody>
        </p:sp>
        <p:sp>
          <p:nvSpPr>
            <p:cNvPr id="20" name="Text Box 5"/>
            <p:cNvSpPr txBox="1">
              <a:spLocks noChangeArrowheads="1"/>
            </p:cNvSpPr>
            <p:nvPr/>
          </p:nvSpPr>
          <p:spPr bwMode="auto">
            <a:xfrm flipV="1">
              <a:off x="5181600" y="1828800"/>
              <a:ext cx="457200" cy="366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rot="10800000"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1800" b="1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721600" y="4042272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HII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86600" y="4160918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2"/>
                </a:solidFill>
              </a:rPr>
              <a:t>HI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400800" y="6023472"/>
            <a:ext cx="1186215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228600" y="47923"/>
            <a:ext cx="8610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ts val="1200"/>
              </a:spcAft>
              <a:defRPr/>
            </a:pPr>
            <a:r>
              <a:rPr lang="en-US" sz="2800" b="0" dirty="0" smtClean="0">
                <a:solidFill>
                  <a:schemeClr val="bg1"/>
                </a:solidFill>
              </a:rPr>
              <a:t>QNZ: analyze size evolution of 28 </a:t>
            </a:r>
            <a:r>
              <a:rPr lang="en-US" sz="2800" b="0" dirty="0">
                <a:solidFill>
                  <a:schemeClr val="bg1"/>
                </a:solidFill>
              </a:rPr>
              <a:t>quasars at </a:t>
            </a:r>
            <a:r>
              <a:rPr lang="en-US" sz="2800" b="0" dirty="0" err="1">
                <a:solidFill>
                  <a:schemeClr val="bg1"/>
                </a:solidFill>
              </a:rPr>
              <a:t>z</a:t>
            </a:r>
            <a:r>
              <a:rPr lang="en-US" sz="2800" b="0" dirty="0">
                <a:solidFill>
                  <a:schemeClr val="bg1"/>
                </a:solidFill>
              </a:rPr>
              <a:t>=5.7 to </a:t>
            </a:r>
            <a:r>
              <a:rPr lang="en-US" sz="2800" b="0" dirty="0" smtClean="0">
                <a:solidFill>
                  <a:schemeClr val="bg1"/>
                </a:solidFill>
              </a:rPr>
              <a:t>6.5</a:t>
            </a:r>
            <a:r>
              <a:rPr lang="en-US" sz="2400" dirty="0" smtClean="0">
                <a:solidFill>
                  <a:schemeClr val="bg1"/>
                </a:solidFill>
              </a:rPr>
              <a:t> with  measured </a:t>
            </a:r>
            <a:r>
              <a:rPr lang="en-US" sz="2800" b="0" dirty="0" err="1" smtClean="0">
                <a:solidFill>
                  <a:schemeClr val="bg1"/>
                </a:solidFill>
              </a:rPr>
              <a:t>z</a:t>
            </a:r>
            <a:r>
              <a:rPr lang="en-US" sz="2800" b="0" baseline="-25000" dirty="0" err="1" smtClean="0">
                <a:solidFill>
                  <a:schemeClr val="bg1"/>
                </a:solidFill>
              </a:rPr>
              <a:t>host</a:t>
            </a:r>
            <a:r>
              <a:rPr lang="en-US" sz="2800" b="0" dirty="0" smtClean="0">
                <a:solidFill>
                  <a:schemeClr val="bg1"/>
                </a:solidFill>
              </a:rPr>
              <a:t> and </a:t>
            </a:r>
            <a:r>
              <a:rPr lang="en-US" sz="2800" b="0" dirty="0" err="1" smtClean="0">
                <a:solidFill>
                  <a:schemeClr val="bg1"/>
                </a:solidFill>
              </a:rPr>
              <a:t>z</a:t>
            </a:r>
            <a:r>
              <a:rPr lang="en-US" sz="2800" b="0" baseline="-25000" dirty="0" err="1" smtClean="0">
                <a:solidFill>
                  <a:schemeClr val="bg1"/>
                </a:solidFill>
              </a:rPr>
              <a:t>GP</a:t>
            </a:r>
            <a:endParaRPr lang="en-US" sz="2800" b="0" baseline="-25000" dirty="0" smtClean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79513" y="3276600"/>
            <a:ext cx="7050087" cy="3163887"/>
            <a:chOff x="1179513" y="762000"/>
            <a:chExt cx="7050087" cy="3163887"/>
          </a:xfrm>
        </p:grpSpPr>
        <p:pic>
          <p:nvPicPr>
            <p:cNvPr id="82947" name="Picture 11" descr="Screen shot 2010-07-08 at 2.43.29 PM.png"/>
            <p:cNvPicPr>
              <a:picLocks noChangeAspect="1"/>
            </p:cNvPicPr>
            <p:nvPr/>
          </p:nvPicPr>
          <p:blipFill>
            <a:blip r:embed="rId4">
              <a:lum bright="-37000" contrast="58000"/>
            </a:blip>
            <a:srcRect/>
            <a:stretch>
              <a:fillRect/>
            </a:stretch>
          </p:blipFill>
          <p:spPr bwMode="auto">
            <a:xfrm>
              <a:off x="1179513" y="762000"/>
              <a:ext cx="6897687" cy="3163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948" name="TextBox 16"/>
            <p:cNvSpPr txBox="1">
              <a:spLocks noChangeArrowheads="1"/>
            </p:cNvSpPr>
            <p:nvPr/>
          </p:nvSpPr>
          <p:spPr bwMode="auto">
            <a:xfrm>
              <a:off x="6248400" y="3505200"/>
              <a:ext cx="19812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 b="0" dirty="0" err="1">
                  <a:solidFill>
                    <a:srgbClr val="3333CC"/>
                  </a:solidFill>
                </a:rPr>
                <a:t>Wyithe</a:t>
              </a:r>
              <a:r>
                <a:rPr lang="en-US" sz="1800" b="0" dirty="0">
                  <a:solidFill>
                    <a:srgbClr val="3333CC"/>
                  </a:solidFill>
                </a:rPr>
                <a:t> et al. 2010</a:t>
              </a:r>
            </a:p>
          </p:txBody>
        </p:sp>
        <p:sp>
          <p:nvSpPr>
            <p:cNvPr id="82949" name="Rectangle 11"/>
            <p:cNvSpPr>
              <a:spLocks noChangeArrowheads="1"/>
            </p:cNvSpPr>
            <p:nvPr/>
          </p:nvSpPr>
          <p:spPr bwMode="auto">
            <a:xfrm>
              <a:off x="2438400" y="1335087"/>
              <a:ext cx="685800" cy="5334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50" name="TextBox 12"/>
            <p:cNvSpPr txBox="1">
              <a:spLocks noChangeArrowheads="1"/>
            </p:cNvSpPr>
            <p:nvPr/>
          </p:nvSpPr>
          <p:spPr bwMode="auto">
            <a:xfrm>
              <a:off x="2438400" y="1335087"/>
              <a:ext cx="12954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0"/>
                <a:t>z = 6.1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8600" y="1095851"/>
            <a:ext cx="86106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I. </a:t>
            </a:r>
            <a:r>
              <a:rPr lang="en-US" sz="2400" dirty="0" err="1">
                <a:solidFill>
                  <a:schemeClr val="bg1"/>
                </a:solidFill>
              </a:rPr>
              <a:t>z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host</a:t>
            </a:r>
            <a:r>
              <a:rPr lang="en-US" sz="2400" dirty="0" smtClean="0">
                <a:solidFill>
                  <a:schemeClr val="bg1"/>
                </a:solidFill>
              </a:rPr>
              <a:t>: from CO, [CII], </a:t>
            </a:r>
            <a:r>
              <a:rPr lang="en-US" sz="2400" dirty="0" err="1" smtClean="0">
                <a:solidFill>
                  <a:schemeClr val="bg1"/>
                </a:solidFill>
              </a:rPr>
              <a:t>MgII</a:t>
            </a:r>
            <a:r>
              <a:rPr lang="en-US" sz="2400" dirty="0" smtClean="0">
                <a:solidFill>
                  <a:schemeClr val="bg1"/>
                </a:solidFill>
              </a:rPr>
              <a:t>, CIV…</a:t>
            </a:r>
          </a:p>
          <a:p>
            <a:pPr>
              <a:spcAft>
                <a:spcPts val="1200"/>
              </a:spcAft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II.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GP</a:t>
            </a:r>
            <a:r>
              <a:rPr lang="en-US" sz="2400" dirty="0" smtClean="0">
                <a:solidFill>
                  <a:schemeClr val="bg1"/>
                </a:solidFill>
              </a:rPr>
              <a:t>: structure =&gt; depends on resolution. 1</a:t>
            </a:r>
            <a:r>
              <a:rPr lang="en-US" sz="2400" baseline="30000" dirty="0" smtClean="0">
                <a:solidFill>
                  <a:schemeClr val="bg1"/>
                </a:solidFill>
              </a:rPr>
              <a:t>st</a:t>
            </a:r>
            <a:r>
              <a:rPr lang="en-US" sz="2400" dirty="0" smtClean="0">
                <a:solidFill>
                  <a:schemeClr val="bg1"/>
                </a:solidFill>
              </a:rPr>
              <a:t>  point when transmission drops below 10% (well above GP level) at 20A res  =&gt; uniform, but relative, measure of size of QNZ,  </a:t>
            </a:r>
            <a:r>
              <a:rPr lang="en-US" sz="2400" dirty="0" err="1" smtClean="0">
                <a:solidFill>
                  <a:schemeClr val="bg1"/>
                </a:solidFill>
              </a:rPr>
              <a:t>δz</a:t>
            </a:r>
            <a:r>
              <a:rPr lang="en-US" sz="2400" dirty="0" smtClean="0">
                <a:solidFill>
                  <a:schemeClr val="bg1"/>
                </a:solidFill>
              </a:rPr>
              <a:t>~ 0.01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39942" name="TextBox 11"/>
          <p:cNvSpPr txBox="1">
            <a:spLocks noChangeArrowheads="1"/>
          </p:cNvSpPr>
          <p:nvPr/>
        </p:nvSpPr>
        <p:spPr bwMode="auto">
          <a:xfrm>
            <a:off x="152400" y="71438"/>
            <a:ext cx="7543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0" dirty="0">
                <a:solidFill>
                  <a:srgbClr val="FFFFFF"/>
                </a:solidFill>
              </a:rPr>
              <a:t>Quasar Near-</a:t>
            </a:r>
            <a:r>
              <a:rPr lang="en-US" sz="2800" b="0" dirty="0" smtClean="0">
                <a:solidFill>
                  <a:srgbClr val="FFFFFF"/>
                </a:solidFill>
              </a:rPr>
              <a:t>Zones: 28 GP quasars at </a:t>
            </a:r>
            <a:r>
              <a:rPr lang="en-US" sz="2800" b="0" dirty="0" err="1" smtClean="0">
                <a:solidFill>
                  <a:srgbClr val="FFFFFF"/>
                </a:solidFill>
              </a:rPr>
              <a:t>z</a:t>
            </a:r>
            <a:r>
              <a:rPr lang="en-US" sz="2800" b="0" dirty="0" smtClean="0">
                <a:solidFill>
                  <a:srgbClr val="FFFFFF"/>
                </a:solidFill>
              </a:rPr>
              <a:t>=5.7 to 6.5 </a:t>
            </a:r>
            <a:endParaRPr lang="en-US" sz="2800" b="0" baseline="-250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5181600"/>
            <a:ext cx="80010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Wingdings" charset="2"/>
              <a:buChar char="ü"/>
            </a:pPr>
            <a:r>
              <a:rPr lang="en-US" sz="2800" dirty="0" smtClean="0">
                <a:solidFill>
                  <a:srgbClr val="FFFFFF"/>
                </a:solidFill>
              </a:rPr>
              <a:t> No correlation of UV luminosity with </a:t>
            </a:r>
            <a:r>
              <a:rPr lang="en-US" sz="2800" dirty="0" err="1" smtClean="0">
                <a:solidFill>
                  <a:srgbClr val="FFFFFF"/>
                </a:solidFill>
              </a:rPr>
              <a:t>redshift</a:t>
            </a:r>
            <a:endParaRPr lang="en-US" sz="2800" dirty="0" smtClean="0">
              <a:solidFill>
                <a:srgbClr val="FFFFFF"/>
              </a:solidFill>
            </a:endParaRPr>
          </a:p>
          <a:p>
            <a:pPr>
              <a:spcAft>
                <a:spcPts val="1200"/>
              </a:spcAft>
              <a:buFont typeface="Wingdings" charset="2"/>
              <a:buChar char="ü"/>
            </a:pPr>
            <a:r>
              <a:rPr lang="en-US" sz="2800" dirty="0" smtClean="0">
                <a:solidFill>
                  <a:srgbClr val="FFFFFF"/>
                </a:solidFill>
              </a:rPr>
              <a:t> Correlation of R</a:t>
            </a:r>
            <a:r>
              <a:rPr lang="en-US" sz="2800" baseline="-25000" dirty="0" smtClean="0">
                <a:solidFill>
                  <a:srgbClr val="FFFFFF"/>
                </a:solidFill>
              </a:rPr>
              <a:t>NZ</a:t>
            </a:r>
            <a:r>
              <a:rPr lang="en-US" sz="2800" dirty="0" smtClean="0">
                <a:solidFill>
                  <a:srgbClr val="FFFFFF"/>
                </a:solidFill>
              </a:rPr>
              <a:t> with UV luminosity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Note: significant intrinsic scatter due to local environ., </a:t>
            </a:r>
            <a:r>
              <a:rPr lang="en-US" sz="2400" dirty="0" err="1" smtClean="0">
                <a:solidFill>
                  <a:srgbClr val="FFFFFF"/>
                </a:solidFill>
              </a:rPr>
              <a:t>t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q</a:t>
            </a:r>
            <a:endParaRPr lang="en-US" sz="2400" baseline="-25000" dirty="0" smtClean="0">
              <a:solidFill>
                <a:srgbClr val="FFFF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596911" y="609600"/>
            <a:ext cx="4547089" cy="4270375"/>
            <a:chOff x="-51289" y="660400"/>
            <a:chExt cx="4547089" cy="4270375"/>
          </a:xfrm>
        </p:grpSpPr>
        <p:pic>
          <p:nvPicPr>
            <p:cNvPr id="13" name="Picture 11" descr="Screen shot 2010-07-08 at 8.04.30 AM.png"/>
            <p:cNvPicPr>
              <a:picLocks noChangeAspect="1"/>
            </p:cNvPicPr>
            <p:nvPr/>
          </p:nvPicPr>
          <p:blipFill>
            <a:blip r:embed="rId4">
              <a:lum bright="-32000" contrast="54000"/>
            </a:blip>
            <a:srcRect/>
            <a:stretch>
              <a:fillRect/>
            </a:stretch>
          </p:blipFill>
          <p:spPr bwMode="auto">
            <a:xfrm>
              <a:off x="-51289" y="660400"/>
              <a:ext cx="4547089" cy="427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13"/>
            <p:cNvGrpSpPr/>
            <p:nvPr/>
          </p:nvGrpSpPr>
          <p:grpSpPr>
            <a:xfrm>
              <a:off x="844550" y="2819400"/>
              <a:ext cx="1365250" cy="400110"/>
              <a:chOff x="3073400" y="1638300"/>
              <a:chExt cx="1365250" cy="400110"/>
            </a:xfrm>
          </p:grpSpPr>
          <p:sp>
            <p:nvSpPr>
              <p:cNvPr id="39947" name="TextBox 11"/>
              <p:cNvSpPr txBox="1">
                <a:spLocks noChangeArrowheads="1"/>
              </p:cNvSpPr>
              <p:nvPr/>
            </p:nvSpPr>
            <p:spPr bwMode="auto">
              <a:xfrm>
                <a:off x="3073400" y="1638300"/>
                <a:ext cx="136525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b="0" dirty="0" smtClean="0"/>
                  <a:t>R</a:t>
                </a:r>
                <a:r>
                  <a:rPr lang="en-US" dirty="0" smtClean="0"/>
                  <a:t>    </a:t>
                </a:r>
                <a:r>
                  <a:rPr lang="en-US" sz="1800" dirty="0" smtClean="0"/>
                  <a:t> L</a:t>
                </a:r>
                <a:r>
                  <a:rPr lang="en-US" sz="1800" b="0" baseline="-25000" dirty="0" smtClean="0"/>
                  <a:t>γ</a:t>
                </a:r>
                <a:r>
                  <a:rPr lang="en-US" sz="1800" b="0" baseline="30000" dirty="0" smtClean="0"/>
                  <a:t>1</a:t>
                </a:r>
                <a:r>
                  <a:rPr lang="en-US" sz="1800" b="0" baseline="30000" dirty="0"/>
                  <a:t>/3</a:t>
                </a:r>
              </a:p>
            </p:txBody>
          </p:sp>
          <p:pic>
            <p:nvPicPr>
              <p:cNvPr id="10" name="Picture 9" descr="Screen shot 2010-03-23 at 2.37.52 PM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4700" y="1727200"/>
                <a:ext cx="330200" cy="292100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3048000" y="449580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</a:t>
              </a:r>
              <a:r>
                <a:rPr lang="en-US" baseline="-25000" dirty="0" smtClean="0"/>
                <a:t>UV</a:t>
              </a:r>
              <a:endParaRPr lang="en-US" baseline="-250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0" y="609600"/>
            <a:ext cx="4495800" cy="4410103"/>
            <a:chOff x="4495800" y="609600"/>
            <a:chExt cx="4495800" cy="4410103"/>
          </a:xfrm>
        </p:grpSpPr>
        <p:pic>
          <p:nvPicPr>
            <p:cNvPr id="16" name="Picture 15" descr="Screen shot 2011-07-12 at 3.55.26 PM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95800" y="609600"/>
              <a:ext cx="4495800" cy="441010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95800" y="129540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</a:t>
              </a:r>
              <a:r>
                <a:rPr lang="en-US" baseline="-25000" dirty="0" smtClean="0"/>
                <a:t>UV</a:t>
              </a:r>
              <a:endParaRPr lang="en-US" baseline="-25000" dirty="0"/>
            </a:p>
          </p:txBody>
        </p:sp>
      </p:grpSp>
      <p:sp>
        <p:nvSpPr>
          <p:cNvPr id="19" name="Rectangle 18"/>
          <p:cNvSpPr/>
          <p:nvPr/>
        </p:nvSpPr>
        <p:spPr bwMode="auto">
          <a:xfrm>
            <a:off x="5492750" y="990600"/>
            <a:ext cx="2432050" cy="7049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2" name="Picture 11" descr="Screen shot 2011-07-12 at 3.53.2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79" y="1106468"/>
            <a:ext cx="4503521" cy="4276725"/>
          </a:xfrm>
          <a:prstGeom prst="rect">
            <a:avLst/>
          </a:prstGeom>
        </p:spPr>
      </p:pic>
      <p:sp>
        <p:nvSpPr>
          <p:cNvPr id="87043" name="TextBox 14"/>
          <p:cNvSpPr txBox="1">
            <a:spLocks noChangeArrowheads="1"/>
          </p:cNvSpPr>
          <p:nvPr/>
        </p:nvSpPr>
        <p:spPr bwMode="auto">
          <a:xfrm>
            <a:off x="457200" y="5522893"/>
            <a:ext cx="8686800" cy="10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800" b="0" dirty="0" smtClean="0">
                <a:solidFill>
                  <a:srgbClr val="FFFFFF"/>
                </a:solidFill>
              </a:rPr>
              <a:t> &lt;</a:t>
            </a:r>
            <a:r>
              <a:rPr lang="en-US" sz="2800" b="0" dirty="0">
                <a:solidFill>
                  <a:srgbClr val="FFFFFF"/>
                </a:solidFill>
              </a:rPr>
              <a:t>R</a:t>
            </a:r>
            <a:r>
              <a:rPr lang="en-US" b="0" baseline="-25000" dirty="0">
                <a:solidFill>
                  <a:srgbClr val="FFFFFF"/>
                </a:solidFill>
              </a:rPr>
              <a:t>NZ</a:t>
            </a:r>
            <a:r>
              <a:rPr lang="en-US" sz="2800" b="0" dirty="0">
                <a:solidFill>
                  <a:srgbClr val="FFFFFF"/>
                </a:solidFill>
              </a:rPr>
              <a:t>&gt; decreases by factor 2.3 from </a:t>
            </a:r>
            <a:r>
              <a:rPr lang="en-US" sz="2800" b="0" dirty="0" err="1">
                <a:solidFill>
                  <a:srgbClr val="FFFFFF"/>
                </a:solidFill>
              </a:rPr>
              <a:t>z</a:t>
            </a:r>
            <a:r>
              <a:rPr lang="en-US" sz="2800" b="0" dirty="0">
                <a:solidFill>
                  <a:srgbClr val="FFFFFF"/>
                </a:solidFill>
              </a:rPr>
              <a:t>=5.7 to </a:t>
            </a:r>
            <a:r>
              <a:rPr lang="en-US" sz="2800" b="0" dirty="0" smtClean="0">
                <a:solidFill>
                  <a:srgbClr val="FFFFFF"/>
                </a:solidFill>
              </a:rPr>
              <a:t>6.5</a:t>
            </a:r>
          </a:p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If CSS</a:t>
            </a:r>
            <a:r>
              <a:rPr lang="en-US" sz="2800" b="0" dirty="0" smtClean="0">
                <a:solidFill>
                  <a:srgbClr val="FFFFFF"/>
                </a:solidFill>
              </a:rPr>
              <a:t> </a:t>
            </a:r>
            <a:r>
              <a:rPr lang="en-US" sz="2800" b="0" dirty="0">
                <a:solidFill>
                  <a:srgbClr val="FFFFFF"/>
                </a:solidFill>
              </a:rPr>
              <a:t>=</a:t>
            </a:r>
            <a:r>
              <a:rPr lang="en-US" sz="2800" b="0" dirty="0" smtClean="0">
                <a:solidFill>
                  <a:srgbClr val="FFFFFF"/>
                </a:solidFill>
              </a:rPr>
              <a:t>&gt;</a:t>
            </a:r>
            <a:r>
              <a:rPr lang="en-US" sz="2800" dirty="0" smtClean="0">
                <a:solidFill>
                  <a:srgbClr val="FFFFFF"/>
                </a:solidFill>
              </a:rPr>
              <a:t> F(HI)</a:t>
            </a:r>
            <a:r>
              <a:rPr lang="en-US" sz="2800" b="0" baseline="-25000" dirty="0" smtClean="0">
                <a:solidFill>
                  <a:srgbClr val="FFFFFF"/>
                </a:solidFill>
              </a:rPr>
              <a:t> </a:t>
            </a:r>
            <a:r>
              <a:rPr lang="en-US" sz="2800" b="0" dirty="0">
                <a:solidFill>
                  <a:srgbClr val="FFFFFF"/>
                </a:solidFill>
              </a:rPr>
              <a:t>increases by factor</a:t>
            </a:r>
            <a:r>
              <a:rPr lang="en-US" sz="2800" b="0" dirty="0" smtClean="0">
                <a:solidFill>
                  <a:srgbClr val="FFFFFF"/>
                </a:solidFill>
              </a:rPr>
              <a:t> ~ 10  (10</a:t>
            </a:r>
            <a:r>
              <a:rPr lang="en-US" sz="2800" b="0" baseline="30000" dirty="0">
                <a:solidFill>
                  <a:srgbClr val="FFFFFF"/>
                </a:solidFill>
              </a:rPr>
              <a:t>-4</a:t>
            </a:r>
            <a:r>
              <a:rPr lang="en-US" sz="2800" b="0" dirty="0">
                <a:solidFill>
                  <a:srgbClr val="FFFFFF"/>
                </a:solidFill>
              </a:rPr>
              <a:t> to 10</a:t>
            </a:r>
            <a:r>
              <a:rPr lang="en-US" sz="2800" b="0" baseline="30000" dirty="0">
                <a:solidFill>
                  <a:srgbClr val="FFFFFF"/>
                </a:solidFill>
              </a:rPr>
              <a:t>-3</a:t>
            </a:r>
            <a:r>
              <a:rPr lang="en-US" sz="2800" b="0" dirty="0" smtClean="0">
                <a:solidFill>
                  <a:srgbClr val="FFFFFF"/>
                </a:solidFill>
              </a:rPr>
              <a:t>)</a:t>
            </a:r>
            <a:endParaRPr lang="en-US" sz="2800" b="0" dirty="0">
              <a:solidFill>
                <a:srgbClr val="FFFFFF"/>
              </a:solidFill>
            </a:endParaRPr>
          </a:p>
        </p:txBody>
      </p:sp>
      <p:sp>
        <p:nvSpPr>
          <p:cNvPr id="87044" name="Rectangle 15"/>
          <p:cNvSpPr>
            <a:spLocks noChangeArrowheads="1"/>
          </p:cNvSpPr>
          <p:nvPr/>
        </p:nvSpPr>
        <p:spPr bwMode="auto">
          <a:xfrm>
            <a:off x="1524000" y="1471593"/>
            <a:ext cx="2743200" cy="6350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45" name="TextBox 12"/>
          <p:cNvSpPr txBox="1">
            <a:spLocks noChangeArrowheads="1"/>
          </p:cNvSpPr>
          <p:nvPr/>
        </p:nvSpPr>
        <p:spPr bwMode="auto">
          <a:xfrm>
            <a:off x="1371600" y="1420793"/>
            <a:ext cx="289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/>
              <a:t>R</a:t>
            </a:r>
            <a:r>
              <a:rPr lang="en-US" sz="2000" b="0" baseline="-25000"/>
              <a:t>NZ</a:t>
            </a:r>
            <a:r>
              <a:rPr lang="en-US" sz="2000" b="0"/>
              <a:t> = 7.3 – 6.5(z-6)</a:t>
            </a:r>
          </a:p>
        </p:txBody>
      </p:sp>
      <p:pic>
        <p:nvPicPr>
          <p:cNvPr id="87046" name="Picture 20" descr="Screen shot 2010-03-02 at 11.42.24 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0775" y="1212831"/>
            <a:ext cx="4022725" cy="401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7" name="TextBox 6"/>
          <p:cNvSpPr txBox="1">
            <a:spLocks noChangeArrowheads="1"/>
          </p:cNvSpPr>
          <p:nvPr/>
        </p:nvSpPr>
        <p:spPr bwMode="auto">
          <a:xfrm>
            <a:off x="152400" y="76200"/>
            <a:ext cx="868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0" dirty="0">
                <a:solidFill>
                  <a:srgbClr val="FFFFFF"/>
                </a:solidFill>
              </a:rPr>
              <a:t>Quasar Near-Zones:  R</a:t>
            </a:r>
            <a:r>
              <a:rPr lang="en-US" sz="2800" b="0" baseline="-25000" dirty="0">
                <a:solidFill>
                  <a:srgbClr val="FFFFFF"/>
                </a:solidFill>
              </a:rPr>
              <a:t>NZ</a:t>
            </a:r>
            <a:r>
              <a:rPr lang="en-US" sz="2800" b="0" dirty="0">
                <a:solidFill>
                  <a:srgbClr val="FFFFFF"/>
                </a:solidFill>
              </a:rPr>
              <a:t> </a:t>
            </a:r>
            <a:r>
              <a:rPr lang="en-US" sz="2800" b="0" dirty="0" err="1">
                <a:solidFill>
                  <a:srgbClr val="FFFFFF"/>
                </a:solidFill>
              </a:rPr>
              <a:t>vs</a:t>
            </a:r>
            <a:r>
              <a:rPr lang="en-US" sz="2800" b="0" dirty="0">
                <a:solidFill>
                  <a:srgbClr val="FFFFFF"/>
                </a:solidFill>
              </a:rPr>
              <a:t> </a:t>
            </a:r>
            <a:r>
              <a:rPr lang="en-US" sz="2800" b="0" dirty="0" err="1" smtClean="0">
                <a:solidFill>
                  <a:srgbClr val="FFFFFF"/>
                </a:solidFill>
              </a:rPr>
              <a:t>redshift</a:t>
            </a:r>
            <a:r>
              <a:rPr lang="en-US" sz="2800" b="0" dirty="0" smtClean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[</a:t>
            </a:r>
            <a:r>
              <a:rPr lang="en-US" sz="2800" b="0" dirty="0" smtClean="0">
                <a:solidFill>
                  <a:srgbClr val="FFFFFF"/>
                </a:solidFill>
              </a:rPr>
              <a:t>normalized to M</a:t>
            </a:r>
            <a:r>
              <a:rPr lang="en-US" sz="2800" b="0" baseline="-25000" dirty="0" smtClean="0">
                <a:solidFill>
                  <a:srgbClr val="FFFFFF"/>
                </a:solidFill>
              </a:rPr>
              <a:t>1450</a:t>
            </a:r>
            <a:r>
              <a:rPr lang="en-US" sz="2800" b="0" dirty="0" smtClean="0">
                <a:solidFill>
                  <a:srgbClr val="FFFFFF"/>
                </a:solidFill>
              </a:rPr>
              <a:t> = -27]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7048" name="TextBox 7"/>
          <p:cNvSpPr txBox="1">
            <a:spLocks noChangeArrowheads="1"/>
          </p:cNvSpPr>
          <p:nvPr/>
        </p:nvSpPr>
        <p:spPr bwMode="auto">
          <a:xfrm>
            <a:off x="8039100" y="3935393"/>
            <a:ext cx="952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0" dirty="0" err="1">
                <a:solidFill>
                  <a:srgbClr val="FF0000"/>
                </a:solidFill>
              </a:rPr>
              <a:t>z</a:t>
            </a:r>
            <a:r>
              <a:rPr lang="en-US" sz="1800" b="0" dirty="0">
                <a:solidFill>
                  <a:srgbClr val="FF0000"/>
                </a:solidFill>
              </a:rPr>
              <a:t>&gt;6.15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143000" y="0"/>
            <a:ext cx="6858000" cy="5198249"/>
            <a:chOff x="1143000" y="0"/>
            <a:chExt cx="6858000" cy="5198249"/>
          </a:xfrm>
        </p:grpSpPr>
        <p:pic>
          <p:nvPicPr>
            <p:cNvPr id="8" name="Picture 7" descr="Screen shot 2011-11-02 at 9.54.29 AM.png"/>
            <p:cNvPicPr>
              <a:picLocks noChangeAspect="1"/>
            </p:cNvPicPr>
            <p:nvPr/>
          </p:nvPicPr>
          <p:blipFill>
            <a:blip r:embed="rId4">
              <a:lum bright="-28000" contrast="44000"/>
            </a:blip>
            <a:stretch>
              <a:fillRect/>
            </a:stretch>
          </p:blipFill>
          <p:spPr>
            <a:xfrm rot="5400000">
              <a:off x="1972875" y="-829875"/>
              <a:ext cx="5198249" cy="68580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191000" y="234950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QNZ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4495800" y="533400"/>
              <a:ext cx="914400" cy="914400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4559300" y="533400"/>
              <a:ext cx="2768600" cy="1588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rot="5400000" flipH="1" flipV="1">
              <a:off x="3771105" y="3199606"/>
              <a:ext cx="533400" cy="1589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10800000" flipV="1">
              <a:off x="3962401" y="3467101"/>
              <a:ext cx="152400" cy="1588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5486400" y="533400"/>
              <a:ext cx="16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CMB</a:t>
              </a:r>
              <a:r>
                <a:rPr lang="en-US" baseline="-25000" dirty="0" err="1" smtClean="0">
                  <a:solidFill>
                    <a:srgbClr val="FF0000"/>
                  </a:solidFill>
                </a:rPr>
                <a:t>pol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114800" y="838200"/>
              <a:ext cx="381000" cy="31646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71800" y="388620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GP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33401" y="5410200"/>
            <a:ext cx="8534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QNZ =&gt; fairly rapid rise in F(HI) at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 ~ 6?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Challenges: relative measure of size, pre-ionization, internal clumping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4371"/>
          </a:xfrm>
          <a:prstGeom prst="rect">
            <a:avLst/>
          </a:prstGeom>
        </p:spPr>
      </p:pic>
      <p:pic>
        <p:nvPicPr>
          <p:cNvPr id="2" name="Picture 1" descr="Screen shot 2011-07-06 at 1.47.1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401085"/>
            <a:ext cx="6858000" cy="3145515"/>
          </a:xfrm>
          <a:prstGeom prst="rect">
            <a:avLst/>
          </a:prstGeom>
        </p:spPr>
      </p:pic>
      <p:pic>
        <p:nvPicPr>
          <p:cNvPr id="3" name="Picture 2" descr="Screen shot 2011-07-06 at 1.47.2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560991"/>
            <a:ext cx="4114800" cy="227789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rot="16200000" flipH="1">
            <a:off x="1943100" y="4076700"/>
            <a:ext cx="1752600" cy="137160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457200" y="97304"/>
            <a:ext cx="87630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Highest </a:t>
            </a:r>
            <a:r>
              <a:rPr lang="en-US" sz="2800" dirty="0" err="1" smtClean="0">
                <a:solidFill>
                  <a:srgbClr val="FFFFFF"/>
                </a:solidFill>
              </a:rPr>
              <a:t>redshift</a:t>
            </a:r>
            <a:r>
              <a:rPr lang="en-US" sz="2800" dirty="0" smtClean="0">
                <a:solidFill>
                  <a:srgbClr val="FFFFFF"/>
                </a:solidFill>
              </a:rPr>
              <a:t> quasar,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=7.1: revolutionary result?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Clear GP absorption trough: </a:t>
            </a:r>
            <a:r>
              <a:rPr lang="en-US" sz="2400" dirty="0" err="1" smtClean="0">
                <a:solidFill>
                  <a:srgbClr val="FFFFFF"/>
                </a:solidFill>
              </a:rPr>
              <a:t>τ</a:t>
            </a:r>
            <a:r>
              <a:rPr lang="en-US" sz="2400" dirty="0" smtClean="0">
                <a:solidFill>
                  <a:srgbClr val="FFFFFF"/>
                </a:solidFill>
              </a:rPr>
              <a:t> &gt; 5 =&gt; IGM opaque to </a:t>
            </a:r>
            <a:r>
              <a:rPr lang="en-US" sz="2400" dirty="0" err="1" smtClean="0">
                <a:solidFill>
                  <a:srgbClr val="FFFFFF"/>
                </a:solidFill>
              </a:rPr>
              <a:t>Lya</a:t>
            </a:r>
            <a:r>
              <a:rPr lang="en-US" sz="2400" dirty="0" smtClean="0">
                <a:solidFill>
                  <a:srgbClr val="FFFFFF"/>
                </a:solidFill>
              </a:rPr>
              <a:t> at </a:t>
            </a:r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≥ 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62600" y="4654659"/>
            <a:ext cx="35814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 smtClean="0">
                <a:solidFill>
                  <a:schemeClr val="bg1"/>
                </a:solidFill>
              </a:rPr>
              <a:t>Mortlock</a:t>
            </a:r>
            <a:r>
              <a:rPr lang="en-US" sz="2400" dirty="0" smtClean="0">
                <a:solidFill>
                  <a:schemeClr val="bg1"/>
                </a:solidFill>
              </a:rPr>
              <a:t> ea. Nat 474,616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Bolton ea. MNRAS, 466, L270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199" y="4659868"/>
            <a:ext cx="1295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6.2</a:t>
            </a:r>
            <a:r>
              <a:rPr lang="en-US" sz="1800" dirty="0" smtClean="0"/>
              <a:t>, </a:t>
            </a:r>
            <a:r>
              <a:rPr lang="en-US" sz="1800" dirty="0" smtClean="0">
                <a:solidFill>
                  <a:schemeClr val="accent2"/>
                </a:solidFill>
              </a:rPr>
              <a:t>6.4, </a:t>
            </a:r>
            <a:r>
              <a:rPr lang="en-US" sz="1800" dirty="0" smtClean="0"/>
              <a:t>7.1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4953000" y="645789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7.0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71600" y="647700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5.2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84500" y="647059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6.0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29"/>
            <a:ext cx="9144000" cy="6874371"/>
          </a:xfrm>
          <a:prstGeom prst="rect">
            <a:avLst/>
          </a:prstGeom>
        </p:spPr>
      </p:pic>
      <p:pic>
        <p:nvPicPr>
          <p:cNvPr id="4" name="Picture 3" descr="Screen shot 2011-07-12 at 3.54.2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523" y="685800"/>
            <a:ext cx="5676478" cy="4267200"/>
          </a:xfrm>
          <a:prstGeom prst="rect">
            <a:avLst/>
          </a:prstGeom>
        </p:spPr>
      </p:pic>
      <p:pic>
        <p:nvPicPr>
          <p:cNvPr id="3" name="Picture 2" descr="Screen shot 2011-07-12 at 4.07.1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5" y="914400"/>
            <a:ext cx="3205625" cy="31339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1524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accent3"/>
                </a:solidFill>
              </a:rPr>
              <a:t>z</a:t>
            </a:r>
            <a:r>
              <a:rPr lang="en-US" sz="2800" dirty="0" smtClean="0">
                <a:solidFill>
                  <a:schemeClr val="accent3"/>
                </a:solidFill>
              </a:rPr>
              <a:t>=7.1 quasar near zone small ~ 2Mpc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724400" y="3505200"/>
            <a:ext cx="16764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375400" y="3594100"/>
            <a:ext cx="3048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419600" y="3276600"/>
            <a:ext cx="8382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343400" y="1066800"/>
            <a:ext cx="457200" cy="609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549658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accent3"/>
                </a:solidFill>
              </a:rPr>
              <a:t>Continues trend for decreasing NZ size with </a:t>
            </a:r>
            <a:r>
              <a:rPr lang="en-US" sz="2800" dirty="0" err="1" smtClean="0">
                <a:solidFill>
                  <a:schemeClr val="accent3"/>
                </a:solidFill>
              </a:rPr>
              <a:t>z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" y="23430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2"/>
                </a:solidFill>
              </a:rPr>
              <a:t>z</a:t>
            </a:r>
            <a:r>
              <a:rPr lang="en-US" dirty="0" smtClean="0">
                <a:solidFill>
                  <a:schemeClr val="accent2"/>
                </a:solidFill>
              </a:rPr>
              <a:t> ≤ </a:t>
            </a:r>
            <a:r>
              <a:rPr lang="en-US" dirty="0" smtClean="0">
                <a:solidFill>
                  <a:srgbClr val="FF0000"/>
                </a:solidFill>
              </a:rPr>
              <a:t>6.4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0" y="280029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=7.1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0" y="22860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z=7.1 quasar: Damped </a:t>
            </a:r>
            <a:r>
              <a:rPr lang="en-US" sz="2800" dirty="0" err="1" smtClean="0">
                <a:solidFill>
                  <a:srgbClr val="FFFFFF"/>
                </a:solidFill>
              </a:rPr>
              <a:t>Lya</a:t>
            </a:r>
            <a:r>
              <a:rPr lang="en-US" sz="2800" dirty="0" smtClean="0">
                <a:solidFill>
                  <a:srgbClr val="FFFFFF"/>
                </a:solidFill>
              </a:rPr>
              <a:t> profile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594100" y="990600"/>
            <a:ext cx="5549900" cy="5331726"/>
            <a:chOff x="1905000" y="1102575"/>
            <a:chExt cx="5549900" cy="5331726"/>
          </a:xfrm>
        </p:grpSpPr>
        <p:pic>
          <p:nvPicPr>
            <p:cNvPr id="4" name="Picture 3" descr="Screen shot 2011-07-06 at 1.47.32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5000" y="1102575"/>
              <a:ext cx="5471700" cy="533172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733800" y="2362200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>
                  <a:solidFill>
                    <a:schemeClr val="accent2"/>
                  </a:solidFill>
                </a:rPr>
                <a:t>f(HI</a:t>
              </a:r>
              <a:r>
                <a:rPr lang="en-US" sz="1800" dirty="0" smtClean="0">
                  <a:solidFill>
                    <a:schemeClr val="accent2"/>
                  </a:solidFill>
                </a:rPr>
                <a:t>)=0.1</a:t>
              </a:r>
              <a:endParaRPr lang="en-US" sz="1800" dirty="0">
                <a:solidFill>
                  <a:schemeClr val="accent2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62600" y="25908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3333CC"/>
                  </a:solidFill>
                </a:rPr>
                <a:t>1.0</a:t>
              </a:r>
              <a:endParaRPr lang="en-US" sz="1800" dirty="0">
                <a:solidFill>
                  <a:srgbClr val="3333CC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45300" y="20182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3333CC"/>
                  </a:solidFill>
                </a:rPr>
                <a:t>0.5</a:t>
              </a:r>
              <a:endParaRPr lang="en-US" sz="1800" dirty="0">
                <a:solidFill>
                  <a:srgbClr val="3333CC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10000" y="4648200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289A00"/>
                  </a:solidFill>
                </a:rPr>
                <a:t>N(HI)=4e20 cm</a:t>
              </a:r>
              <a:r>
                <a:rPr lang="en-US" sz="1800" baseline="30000" dirty="0" smtClean="0">
                  <a:solidFill>
                    <a:srgbClr val="289A00"/>
                  </a:solidFill>
                </a:rPr>
                <a:t>-2 </a:t>
              </a:r>
              <a:r>
                <a:rPr lang="en-US" sz="1800" dirty="0" smtClean="0">
                  <a:solidFill>
                    <a:srgbClr val="289A00"/>
                  </a:solidFill>
                </a:rPr>
                <a:t>at 2.6Mpc</a:t>
              </a:r>
              <a:endParaRPr lang="en-US" sz="1800" dirty="0">
                <a:solidFill>
                  <a:srgbClr val="289A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1143000"/>
            <a:ext cx="3594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N(HI) &gt; 10</a:t>
            </a:r>
            <a:r>
              <a:rPr lang="en-US" sz="2800" baseline="30000" dirty="0" smtClean="0">
                <a:solidFill>
                  <a:schemeClr val="bg1"/>
                </a:solidFill>
              </a:rPr>
              <a:t>20.5</a:t>
            </a:r>
            <a:r>
              <a:rPr lang="en-US" sz="2800" dirty="0" smtClean="0">
                <a:solidFill>
                  <a:schemeClr val="bg1"/>
                </a:solidFill>
              </a:rPr>
              <a:t> cm</a:t>
            </a:r>
            <a:r>
              <a:rPr lang="en-US" sz="2800" baseline="30000" dirty="0" smtClean="0">
                <a:solidFill>
                  <a:schemeClr val="bg1"/>
                </a:solidFill>
              </a:rPr>
              <a:t>-2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Substantially neutral IGM: </a:t>
            </a:r>
            <a:r>
              <a:rPr lang="en-US" sz="2800" dirty="0" err="1" smtClean="0">
                <a:solidFill>
                  <a:srgbClr val="FFFF00"/>
                </a:solidFill>
              </a:rPr>
              <a:t>f(HI</a:t>
            </a:r>
            <a:r>
              <a:rPr lang="en-US" sz="2800" dirty="0" smtClean="0">
                <a:solidFill>
                  <a:srgbClr val="FFFF00"/>
                </a:solidFill>
              </a:rPr>
              <a:t>) &gt; 0.1 </a:t>
            </a:r>
            <a:r>
              <a:rPr lang="en-US" sz="2800" dirty="0" smtClean="0">
                <a:solidFill>
                  <a:schemeClr val="bg1"/>
                </a:solidFill>
              </a:rPr>
              <a:t>at 2Mpc distance, or 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Damped </a:t>
            </a:r>
            <a:r>
              <a:rPr lang="en-US" sz="2800" dirty="0" err="1" smtClean="0">
                <a:solidFill>
                  <a:schemeClr val="bg1"/>
                </a:solidFill>
              </a:rPr>
              <a:t>Lya</a:t>
            </a:r>
            <a:r>
              <a:rPr lang="en-US" sz="2800" dirty="0" smtClean="0">
                <a:solidFill>
                  <a:schemeClr val="bg1"/>
                </a:solidFill>
              </a:rPr>
              <a:t> galaxy at 2.6Mpc (probability ~ 5%)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4400" y="6322326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Bolton ea., </a:t>
            </a:r>
            <a:r>
              <a:rPr lang="en-US" dirty="0" err="1" smtClean="0">
                <a:solidFill>
                  <a:schemeClr val="bg1"/>
                </a:solidFill>
              </a:rPr>
              <a:t>Mortlock</a:t>
            </a:r>
            <a:r>
              <a:rPr lang="en-US" dirty="0" smtClean="0">
                <a:solidFill>
                  <a:schemeClr val="bg1"/>
                </a:solidFill>
              </a:rPr>
              <a:t> ea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533400" y="0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smtClean="0"/>
              <a:t>Big Bang  </a:t>
            </a:r>
            <a:r>
              <a:rPr lang="en-US" sz="2400" b="1" dirty="0" err="1" smtClean="0"/>
              <a:t>f(HI</a:t>
            </a:r>
            <a:r>
              <a:rPr lang="en-US" sz="2400" b="1" dirty="0" smtClean="0"/>
              <a:t>) ~ 0</a:t>
            </a:r>
            <a:endParaRPr lang="en-US" sz="2400" b="1" dirty="0"/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457200" y="1144588"/>
            <a:ext cx="28956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f(HI</a:t>
            </a:r>
            <a:r>
              <a:rPr lang="en-US" sz="2400" b="1" dirty="0" smtClean="0">
                <a:solidFill>
                  <a:schemeClr val="bg1"/>
                </a:solidFill>
              </a:rPr>
              <a:t>) ~ 1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533400" y="5067300"/>
            <a:ext cx="2743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f</a:t>
            </a:r>
            <a:r>
              <a:rPr lang="en-US" sz="2400" b="1" dirty="0" err="1">
                <a:solidFill>
                  <a:schemeClr val="bg1"/>
                </a:solidFill>
              </a:rPr>
              <a:t>(HI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  <a:r>
              <a:rPr lang="en-US" sz="2400" b="1" dirty="0" smtClean="0">
                <a:solidFill>
                  <a:schemeClr val="bg1"/>
                </a:solidFill>
              </a:rPr>
              <a:t> ~ </a:t>
            </a:r>
            <a:r>
              <a:rPr lang="en-US" sz="2400" b="1" dirty="0">
                <a:solidFill>
                  <a:schemeClr val="bg1"/>
                </a:solidFill>
              </a:rPr>
              <a:t>10</a:t>
            </a:r>
            <a:r>
              <a:rPr lang="en-US" sz="2400" b="1" baseline="30000" dirty="0">
                <a:solidFill>
                  <a:schemeClr val="bg1"/>
                </a:solidFill>
              </a:rPr>
              <a:t>-5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59620" y="-19854"/>
            <a:ext cx="5084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History of the IGM (Hydrogen)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 flipH="1" flipV="1">
            <a:off x="3925022" y="3620220"/>
            <a:ext cx="5865964" cy="159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3" name="Straight Arrow Connector 12"/>
          <p:cNvCxnSpPr>
            <a:stCxn id="26" idx="1"/>
          </p:cNvCxnSpPr>
          <p:nvPr/>
        </p:nvCxnSpPr>
        <p:spPr bwMode="auto">
          <a:xfrm rot="10800000" flipH="1" flipV="1">
            <a:off x="4419599" y="688033"/>
            <a:ext cx="1" cy="5865166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4419600" y="457200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0.4 </a:t>
            </a:r>
            <a:r>
              <a:rPr lang="en-US" sz="2400" dirty="0" err="1" smtClean="0">
                <a:solidFill>
                  <a:srgbClr val="FFFFFF"/>
                </a:solidFill>
              </a:rPr>
              <a:t>Myr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19600" y="6172200"/>
            <a:ext cx="1446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13.6Gyr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0600" y="441811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Recombination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43000" y="3276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Reionization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35789" y="457200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1000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34200" y="6229290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0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34200" y="3962400"/>
            <a:ext cx="1674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~ 7 to 15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95800" y="39624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0.3 - 0.8 </a:t>
            </a:r>
            <a:r>
              <a:rPr lang="en-US" sz="2400" dirty="0" err="1" smtClean="0">
                <a:solidFill>
                  <a:srgbClr val="FFFFFF"/>
                </a:solidFill>
              </a:rPr>
              <a:t>Gyr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7" name="Picture 26" descr="Screen shot 2012-02-28 at 9.08.40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943658" y="-824942"/>
            <a:ext cx="5155084" cy="685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114800" y="23495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QNZ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43400" y="89529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FB4D"/>
                </a:solidFill>
              </a:rPr>
              <a:t>Q-DLA</a:t>
            </a:r>
            <a:endParaRPr lang="en-US" b="1" dirty="0">
              <a:solidFill>
                <a:srgbClr val="00FB4D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495800" y="5334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559300" y="533400"/>
            <a:ext cx="2768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 flipH="1" flipV="1">
            <a:off x="3771105" y="3199606"/>
            <a:ext cx="533400" cy="1589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0800000" flipV="1">
            <a:off x="3962401" y="3467101"/>
            <a:ext cx="152400" cy="1588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5486400" y="533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</a:rPr>
              <a:t>CMB</a:t>
            </a:r>
            <a:r>
              <a:rPr lang="en-US" sz="1800" baseline="-25000" dirty="0" err="1" smtClean="0">
                <a:solidFill>
                  <a:srgbClr val="FF0000"/>
                </a:solidFill>
              </a:rPr>
              <a:t>pol</a:t>
            </a:r>
            <a:endParaRPr lang="en-US" sz="1800" baseline="-25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09900" y="38724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GP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381000" y="5416659"/>
            <a:ext cx="87630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z=7.1 quasar =&gt; rapid change in IGM (‘cosmic phase transition’)?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Challenge: only one example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19499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0.95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381499" y="4346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0.65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5105400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0.48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5905499" y="4346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0.38Gyr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019299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3.34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2819400" y="1447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Gnedin</a:t>
            </a:r>
            <a:r>
              <a:rPr lang="en-US" sz="1800" dirty="0" smtClean="0"/>
              <a:t> &amp; Fan model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7" name="Picture 26" descr="Screen shot 2012-02-28 at 9.08.40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943658" y="-824942"/>
            <a:ext cx="5155084" cy="685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114800" y="23495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QNZ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43400" y="89529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FB4D"/>
                </a:solidFill>
              </a:rPr>
              <a:t>Q-DLA</a:t>
            </a:r>
            <a:endParaRPr lang="en-US" b="1" dirty="0">
              <a:solidFill>
                <a:srgbClr val="00FB4D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495800" y="5334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559300" y="533400"/>
            <a:ext cx="2768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 flipH="1" flipV="1">
            <a:off x="3771105" y="3199606"/>
            <a:ext cx="533400" cy="1589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0800000" flipV="1">
            <a:off x="3962401" y="3467101"/>
            <a:ext cx="152400" cy="1588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5486400" y="533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</a:rPr>
              <a:t>CMB</a:t>
            </a:r>
            <a:r>
              <a:rPr lang="en-US" sz="1800" baseline="-25000" dirty="0" err="1" smtClean="0">
                <a:solidFill>
                  <a:srgbClr val="FF0000"/>
                </a:solidFill>
              </a:rPr>
              <a:t>pol</a:t>
            </a:r>
            <a:endParaRPr lang="en-US" sz="1800" baseline="-25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09900" y="38724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GP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3619499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0.95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381499" y="4346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0.65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5105400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0.48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5905499" y="4346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0.38Gyr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019299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3.34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4343400" y="11430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B4D"/>
                </a:solidFill>
              </a:rPr>
              <a:t>one source</a:t>
            </a:r>
            <a:endParaRPr lang="en-US" dirty="0">
              <a:solidFill>
                <a:srgbClr val="00FB4D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24400" y="231769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relative measure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62600" y="81909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integral measure </a:t>
            </a:r>
            <a:r>
              <a:rPr lang="en-US" dirty="0" err="1" smtClean="0">
                <a:solidFill>
                  <a:srgbClr val="FF0000"/>
                </a:solidFill>
              </a:rPr>
              <a:t>τ</a:t>
            </a:r>
            <a:r>
              <a:rPr lang="en-US" baseline="-25000" dirty="0" err="1" smtClean="0">
                <a:solidFill>
                  <a:srgbClr val="FF0000"/>
                </a:solidFill>
              </a:rPr>
              <a:t>e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90900" y="3860800"/>
            <a:ext cx="140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saturates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62000" y="5181600"/>
            <a:ext cx="8077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Amazing progress, suggesting rapid change in IGM at z~7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All values have systematic/modeling uncertainties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=&gt; Need new means to probe </a:t>
            </a:r>
            <a:r>
              <a:rPr lang="en-US" sz="2400" dirty="0" err="1" smtClean="0">
                <a:solidFill>
                  <a:srgbClr val="FFFFFF"/>
                </a:solidFill>
              </a:rPr>
              <a:t>reionization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819400" y="1447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Gnedin</a:t>
            </a:r>
            <a:r>
              <a:rPr lang="en-US" sz="1800" dirty="0" smtClean="0"/>
              <a:t> &amp; Fan model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360450" name="Text Box 2"/>
          <p:cNvSpPr txBox="1">
            <a:spLocks noChangeArrowheads="1"/>
          </p:cNvSpPr>
          <p:nvPr/>
        </p:nvSpPr>
        <p:spPr bwMode="auto">
          <a:xfrm>
            <a:off x="76200" y="16258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HI 21cm line: </a:t>
            </a:r>
            <a:r>
              <a:rPr lang="en-US" sz="3200" dirty="0">
                <a:solidFill>
                  <a:schemeClr val="bg1"/>
                </a:solidFill>
              </a:rPr>
              <a:t>Most direct probe of the neutral </a:t>
            </a:r>
            <a:r>
              <a:rPr lang="en-US" sz="3200" dirty="0" smtClean="0">
                <a:solidFill>
                  <a:schemeClr val="bg1"/>
                </a:solidFill>
              </a:rPr>
              <a:t>IGM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990600"/>
            <a:ext cx="44958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Low frequencies:  </a:t>
            </a:r>
          </a:p>
          <a:p>
            <a:pPr>
              <a:spcAft>
                <a:spcPts val="600"/>
              </a:spcAft>
            </a:pPr>
            <a:r>
              <a:rPr lang="en-US" sz="2400" dirty="0" err="1" smtClean="0">
                <a:solidFill>
                  <a:schemeClr val="bg1"/>
                </a:solidFill>
              </a:rPr>
              <a:t>ν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obs</a:t>
            </a:r>
            <a:r>
              <a:rPr lang="en-US" sz="2400" dirty="0" smtClean="0">
                <a:solidFill>
                  <a:schemeClr val="bg1"/>
                </a:solidFill>
              </a:rPr>
              <a:t> = 1420MHz/(1+z)  ≤ 200 MHz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52400" y="2895600"/>
            <a:ext cx="8610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Advantages of the 21cm line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Direct probe of neutral IGM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Spectral </a:t>
            </a:r>
            <a:r>
              <a:rPr lang="en-US" sz="2400" dirty="0">
                <a:solidFill>
                  <a:schemeClr val="bg1"/>
                </a:solidFill>
              </a:rPr>
              <a:t>line signal =&gt; full three </a:t>
            </a:r>
            <a:r>
              <a:rPr lang="en-US" sz="2400" dirty="0" smtClean="0">
                <a:solidFill>
                  <a:schemeClr val="bg1"/>
                </a:solidFill>
              </a:rPr>
              <a:t>dimensional image </a:t>
            </a:r>
            <a:r>
              <a:rPr lang="en-US" sz="2400" dirty="0">
                <a:solidFill>
                  <a:schemeClr val="bg1"/>
                </a:solidFill>
              </a:rPr>
              <a:t>of structure </a:t>
            </a:r>
            <a:r>
              <a:rPr lang="en-US" sz="2400" dirty="0" smtClean="0">
                <a:solidFill>
                  <a:schemeClr val="bg1"/>
                </a:solidFill>
              </a:rPr>
              <a:t>formation (freq =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 = depth)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Low freq =&gt; very (very) large volume surveys (1sr,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=7 to 11)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Hyperfine </a:t>
            </a:r>
            <a:r>
              <a:rPr lang="en-US" sz="2400" dirty="0">
                <a:solidFill>
                  <a:schemeClr val="bg1"/>
                </a:solidFill>
              </a:rPr>
              <a:t>transition =</a:t>
            </a:r>
            <a:r>
              <a:rPr lang="en-US" sz="2400" dirty="0" smtClean="0">
                <a:solidFill>
                  <a:schemeClr val="bg1"/>
                </a:solidFill>
              </a:rPr>
              <a:t> weak </a:t>
            </a:r>
            <a:r>
              <a:rPr lang="en-US" sz="2400" dirty="0">
                <a:solidFill>
                  <a:schemeClr val="bg1"/>
                </a:solidFill>
              </a:rPr>
              <a:t>=&gt; avoid </a:t>
            </a:r>
            <a:r>
              <a:rPr lang="en-US" sz="2400" dirty="0" smtClean="0">
                <a:solidFill>
                  <a:schemeClr val="bg1"/>
                </a:solidFill>
              </a:rPr>
              <a:t>saturation (translucent)</a:t>
            </a:r>
          </a:p>
        </p:txBody>
      </p:sp>
      <p:pic>
        <p:nvPicPr>
          <p:cNvPr id="11" name="Picture 10" descr="Screen shot 2010-03-23 at 10.58.45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550" y="902743"/>
            <a:ext cx="4692650" cy="2450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86400" y="990600"/>
            <a:ext cx="3657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EC00FF"/>
                </a:solidFill>
              </a:rPr>
              <a:t> z</a:t>
            </a:r>
            <a:r>
              <a:rPr lang="en-US" dirty="0">
                <a:solidFill>
                  <a:srgbClr val="EC00FF"/>
                </a:solidFill>
              </a:rPr>
              <a:t>&gt;</a:t>
            </a:r>
            <a:r>
              <a:rPr lang="en-US" dirty="0" smtClean="0">
                <a:solidFill>
                  <a:srgbClr val="EC00FF"/>
                </a:solidFill>
              </a:rPr>
              <a:t>200: T</a:t>
            </a:r>
            <a:r>
              <a:rPr lang="en-US" baseline="-25000" dirty="0" smtClean="0">
                <a:solidFill>
                  <a:srgbClr val="EC00FF"/>
                </a:solidFill>
              </a:rPr>
              <a:t>CMB</a:t>
            </a:r>
            <a:r>
              <a:rPr lang="en-US" dirty="0" smtClean="0">
                <a:solidFill>
                  <a:srgbClr val="EC00FF"/>
                </a:solidFill>
              </a:rPr>
              <a:t> = T</a:t>
            </a:r>
            <a:r>
              <a:rPr lang="en-US" sz="1800" baseline="-25000" dirty="0" smtClean="0">
                <a:solidFill>
                  <a:srgbClr val="EC00FF"/>
                </a:solidFill>
              </a:rPr>
              <a:t>K</a:t>
            </a:r>
            <a:r>
              <a:rPr lang="en-US" dirty="0" smtClean="0">
                <a:solidFill>
                  <a:srgbClr val="EC00FF"/>
                </a:solidFill>
              </a:rPr>
              <a:t>= T</a:t>
            </a:r>
            <a:r>
              <a:rPr lang="en-US" baseline="-25000" dirty="0" smtClean="0">
                <a:solidFill>
                  <a:srgbClr val="EC00FF"/>
                </a:solidFill>
              </a:rPr>
              <a:t>S</a:t>
            </a:r>
            <a:r>
              <a:rPr lang="en-US" dirty="0" smtClean="0">
                <a:solidFill>
                  <a:srgbClr val="EC00FF"/>
                </a:solidFill>
              </a:rPr>
              <a:t> </a:t>
            </a:r>
            <a:r>
              <a:rPr lang="en-US" dirty="0">
                <a:solidFill>
                  <a:srgbClr val="EC00FF"/>
                </a:solidFill>
              </a:rPr>
              <a:t> </a:t>
            </a:r>
            <a:r>
              <a:rPr lang="en-US" dirty="0" smtClean="0">
                <a:solidFill>
                  <a:srgbClr val="EC00FF"/>
                </a:solidFill>
              </a:rPr>
              <a:t>by residual e-, photon, and </a:t>
            </a:r>
            <a:r>
              <a:rPr lang="en-US" dirty="0">
                <a:solidFill>
                  <a:srgbClr val="EC00FF"/>
                </a:solidFill>
              </a:rPr>
              <a:t>gas </a:t>
            </a:r>
            <a:r>
              <a:rPr lang="en-US" dirty="0" smtClean="0">
                <a:solidFill>
                  <a:srgbClr val="EC00FF"/>
                </a:solidFill>
              </a:rPr>
              <a:t>collisions. No signal.  </a:t>
            </a: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FFFF00"/>
                </a:solidFill>
              </a:rPr>
              <a:t> z</a:t>
            </a:r>
            <a:r>
              <a:rPr lang="en-US" dirty="0">
                <a:solidFill>
                  <a:srgbClr val="FFFF00"/>
                </a:solidFill>
              </a:rPr>
              <a:t>∼30 to </a:t>
            </a:r>
            <a:r>
              <a:rPr lang="en-US" dirty="0" smtClean="0">
                <a:solidFill>
                  <a:srgbClr val="FFFF00"/>
                </a:solidFill>
              </a:rPr>
              <a:t>200:  gas cools as </a:t>
            </a:r>
            <a:r>
              <a:rPr lang="en-US" dirty="0" err="1" smtClean="0">
                <a:solidFill>
                  <a:srgbClr val="FFFF00"/>
                </a:solidFill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</a:rPr>
              <a:t>k</a:t>
            </a:r>
            <a:r>
              <a:rPr lang="en-US" dirty="0" smtClean="0">
                <a:solidFill>
                  <a:srgbClr val="FFFF00"/>
                </a:solidFill>
              </a:rPr>
              <a:t> ≈ (</a:t>
            </a:r>
            <a:r>
              <a:rPr lang="en-US" dirty="0">
                <a:solidFill>
                  <a:srgbClr val="FFFF00"/>
                </a:solidFill>
              </a:rPr>
              <a:t>1+z)</a:t>
            </a:r>
            <a:r>
              <a:rPr lang="en-US" baseline="30000" dirty="0" smtClean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vs. T</a:t>
            </a:r>
            <a:r>
              <a:rPr lang="en-US" baseline="-25000" dirty="0" smtClean="0">
                <a:solidFill>
                  <a:srgbClr val="FFFF00"/>
                </a:solidFill>
              </a:rPr>
              <a:t>CMB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≈ </a:t>
            </a:r>
            <a:r>
              <a:rPr lang="en-US" dirty="0">
                <a:solidFill>
                  <a:srgbClr val="FFFF00"/>
                </a:solidFill>
              </a:rPr>
              <a:t>(1 + z</a:t>
            </a:r>
            <a:r>
              <a:rPr lang="en-US" dirty="0" smtClean="0">
                <a:solidFill>
                  <a:srgbClr val="FFFF00"/>
                </a:solidFill>
              </a:rPr>
              <a:t>), but T</a:t>
            </a:r>
            <a:r>
              <a:rPr lang="en-US" baseline="-25000" dirty="0" smtClean="0">
                <a:solidFill>
                  <a:srgbClr val="FFFF00"/>
                </a:solidFill>
              </a:rPr>
              <a:t>S</a:t>
            </a:r>
            <a:r>
              <a:rPr lang="en-US" dirty="0" smtClean="0">
                <a:solidFill>
                  <a:srgbClr val="FFFF00"/>
                </a:solidFill>
              </a:rPr>
              <a:t> = T</a:t>
            </a:r>
            <a:r>
              <a:rPr lang="en-US" baseline="-25000" dirty="0" smtClean="0">
                <a:solidFill>
                  <a:srgbClr val="FFFF00"/>
                </a:solidFill>
              </a:rPr>
              <a:t>K</a:t>
            </a:r>
            <a:r>
              <a:rPr lang="en-US" dirty="0" smtClean="0">
                <a:solidFill>
                  <a:srgbClr val="FFFF00"/>
                </a:solidFill>
              </a:rPr>
              <a:t> via collisions =&gt; absorption, until density drops and </a:t>
            </a:r>
            <a:r>
              <a:rPr lang="en-US" dirty="0" err="1" smtClean="0">
                <a:solidFill>
                  <a:srgbClr val="FFFF00"/>
                </a:solidFill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</a:rPr>
              <a:t>s</a:t>
            </a:r>
            <a:r>
              <a:rPr lang="en-US" baseline="-25000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 T</a:t>
            </a:r>
            <a:r>
              <a:rPr lang="en-US" baseline="-25000" dirty="0" smtClean="0">
                <a:solidFill>
                  <a:srgbClr val="FFFF00"/>
                </a:solidFill>
                <a:sym typeface="Wingdings"/>
              </a:rPr>
              <a:t>CMB</a:t>
            </a:r>
            <a:endParaRPr lang="en-US" baseline="-25000" dirty="0" smtClean="0">
              <a:solidFill>
                <a:srgbClr val="FFFF00"/>
              </a:solidFill>
            </a:endParaRP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FF0000"/>
                </a:solidFill>
              </a:rPr>
              <a:t> z</a:t>
            </a:r>
            <a:r>
              <a:rPr lang="en-US" dirty="0">
                <a:solidFill>
                  <a:srgbClr val="FF0000"/>
                </a:solidFill>
              </a:rPr>
              <a:t>∼20 to </a:t>
            </a:r>
            <a:r>
              <a:rPr lang="en-US" dirty="0" smtClean="0">
                <a:solidFill>
                  <a:srgbClr val="FF0000"/>
                </a:solidFill>
              </a:rPr>
              <a:t>30: first stars =&gt; Lyα photons couples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baseline="-25000" dirty="0">
                <a:solidFill>
                  <a:srgbClr val="FF0000"/>
                </a:solidFill>
              </a:rPr>
              <a:t>K</a:t>
            </a:r>
            <a:r>
              <a:rPr lang="en-US" dirty="0">
                <a:solidFill>
                  <a:srgbClr val="FF0000"/>
                </a:solidFill>
              </a:rPr>
              <a:t> and </a:t>
            </a:r>
            <a:r>
              <a:rPr lang="en-US" dirty="0" smtClean="0">
                <a:solidFill>
                  <a:srgbClr val="FF0000"/>
                </a:solidFill>
              </a:rPr>
              <a:t>T</a:t>
            </a:r>
            <a:r>
              <a:rPr lang="en-US" baseline="-25000" dirty="0" smtClean="0">
                <a:solidFill>
                  <a:srgbClr val="FF0000"/>
                </a:solidFill>
              </a:rPr>
              <a:t>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=&gt; </a:t>
            </a:r>
            <a:r>
              <a:rPr lang="en-US" dirty="0">
                <a:solidFill>
                  <a:srgbClr val="FF0000"/>
                </a:solidFill>
              </a:rPr>
              <a:t>21-cm absorption </a:t>
            </a:r>
            <a:endParaRPr lang="en-US" dirty="0" smtClean="0">
              <a:solidFill>
                <a:srgbClr val="FF0000"/>
              </a:solidFill>
            </a:endParaRP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43FF0D"/>
                </a:solidFill>
              </a:rPr>
              <a:t> z</a:t>
            </a:r>
            <a:r>
              <a:rPr lang="en-US" dirty="0">
                <a:solidFill>
                  <a:srgbClr val="43FF0D"/>
                </a:solidFill>
              </a:rPr>
              <a:t>∼6 to </a:t>
            </a:r>
            <a:r>
              <a:rPr lang="en-US" dirty="0" smtClean="0">
                <a:solidFill>
                  <a:srgbClr val="43FF0D"/>
                </a:solidFill>
              </a:rPr>
              <a:t>20: IGM warmed </a:t>
            </a:r>
            <a:r>
              <a:rPr lang="en-US" dirty="0">
                <a:solidFill>
                  <a:srgbClr val="43FF0D"/>
                </a:solidFill>
              </a:rPr>
              <a:t>by hard X </a:t>
            </a:r>
            <a:r>
              <a:rPr lang="en-US" dirty="0" smtClean="0">
                <a:solidFill>
                  <a:srgbClr val="43FF0D"/>
                </a:solidFill>
              </a:rPr>
              <a:t>rays =&gt; T</a:t>
            </a:r>
            <a:r>
              <a:rPr lang="en-US" baseline="-25000" dirty="0" smtClean="0">
                <a:solidFill>
                  <a:srgbClr val="43FF0D"/>
                </a:solidFill>
              </a:rPr>
              <a:t>K</a:t>
            </a:r>
            <a:r>
              <a:rPr lang="en-US" dirty="0" smtClean="0">
                <a:solidFill>
                  <a:srgbClr val="43FF0D"/>
                </a:solidFill>
              </a:rPr>
              <a:t> &gt; T</a:t>
            </a:r>
            <a:r>
              <a:rPr lang="en-US" baseline="-25000" dirty="0" smtClean="0">
                <a:solidFill>
                  <a:srgbClr val="43FF0D"/>
                </a:solidFill>
              </a:rPr>
              <a:t>CMB</a:t>
            </a:r>
            <a:r>
              <a:rPr lang="en-US" dirty="0" smtClean="0">
                <a:solidFill>
                  <a:srgbClr val="43FF0D"/>
                </a:solidFill>
              </a:rPr>
              <a:t>. T</a:t>
            </a:r>
            <a:r>
              <a:rPr lang="en-US" baseline="-25000" dirty="0" smtClean="0">
                <a:solidFill>
                  <a:srgbClr val="43FF0D"/>
                </a:solidFill>
              </a:rPr>
              <a:t>S</a:t>
            </a:r>
            <a:r>
              <a:rPr lang="en-US" dirty="0" smtClean="0">
                <a:solidFill>
                  <a:srgbClr val="43FF0D"/>
                </a:solidFill>
              </a:rPr>
              <a:t> coupled to T</a:t>
            </a:r>
            <a:r>
              <a:rPr lang="en-US" baseline="-25000" dirty="0" smtClean="0">
                <a:solidFill>
                  <a:srgbClr val="43FF0D"/>
                </a:solidFill>
              </a:rPr>
              <a:t>K</a:t>
            </a:r>
            <a:r>
              <a:rPr lang="en-US" dirty="0" smtClean="0">
                <a:solidFill>
                  <a:srgbClr val="43FF0D"/>
                </a:solidFill>
              </a:rPr>
              <a:t> by </a:t>
            </a:r>
            <a:r>
              <a:rPr lang="en-US" dirty="0" err="1" smtClean="0">
                <a:solidFill>
                  <a:srgbClr val="43FF0D"/>
                </a:solidFill>
              </a:rPr>
              <a:t>Lya</a:t>
            </a:r>
            <a:r>
              <a:rPr lang="en-US" dirty="0" smtClean="0">
                <a:solidFill>
                  <a:srgbClr val="43FF0D"/>
                </a:solidFill>
              </a:rPr>
              <a:t>.  </a:t>
            </a:r>
            <a:r>
              <a:rPr lang="en-US" dirty="0" err="1" smtClean="0">
                <a:solidFill>
                  <a:srgbClr val="43FF0D"/>
                </a:solidFill>
              </a:rPr>
              <a:t>Reionization</a:t>
            </a:r>
            <a:r>
              <a:rPr lang="en-US" dirty="0" smtClean="0">
                <a:solidFill>
                  <a:srgbClr val="43FF0D"/>
                </a:solidFill>
              </a:rPr>
              <a:t> is proceeding =&gt; bubble dominated</a:t>
            </a: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7DBAF9"/>
                </a:solidFill>
              </a:rPr>
              <a:t> IGM </a:t>
            </a:r>
            <a:r>
              <a:rPr lang="en-US" dirty="0" err="1" smtClean="0">
                <a:solidFill>
                  <a:srgbClr val="7DBAF9"/>
                </a:solidFill>
              </a:rPr>
              <a:t>reionized</a:t>
            </a:r>
            <a:endParaRPr lang="en-US" dirty="0">
              <a:solidFill>
                <a:srgbClr val="7DBAF9"/>
              </a:solidFill>
            </a:endParaRP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3416002"/>
              </p:ext>
            </p:extLst>
          </p:nvPr>
        </p:nvGraphicFramePr>
        <p:xfrm>
          <a:off x="5218113" y="76200"/>
          <a:ext cx="3849687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Equation" r:id="rId3" imgW="2057400" imgH="431800" progId="Equation.3">
                  <p:embed/>
                </p:oleObj>
              </mc:Choice>
              <mc:Fallback>
                <p:oleObj name="Equation" r:id="rId3" imgW="2057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8113" y="76200"/>
                        <a:ext cx="3849687" cy="8080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0" y="920890"/>
            <a:ext cx="5435380" cy="5632310"/>
            <a:chOff x="0" y="838200"/>
            <a:chExt cx="5435380" cy="5632310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838200"/>
              <a:ext cx="5435380" cy="5632310"/>
              <a:chOff x="0" y="838200"/>
              <a:chExt cx="5435380" cy="5632310"/>
            </a:xfrm>
          </p:grpSpPr>
          <p:pic>
            <p:nvPicPr>
              <p:cNvPr id="2" name="Picture 1" descr="Screen Shot 2013-05-26 at 5.03.39 P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838200"/>
                <a:ext cx="5435380" cy="5632310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 bwMode="auto">
              <a:xfrm>
                <a:off x="4737100" y="1295400"/>
                <a:ext cx="304800" cy="4495800"/>
              </a:xfrm>
              <a:prstGeom prst="rect">
                <a:avLst/>
              </a:prstGeom>
              <a:solidFill>
                <a:srgbClr val="EC00FF">
                  <a:alpha val="18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3276600" y="1295400"/>
                <a:ext cx="1447800" cy="4495800"/>
              </a:xfrm>
              <a:prstGeom prst="rect">
                <a:avLst/>
              </a:prstGeom>
              <a:solidFill>
                <a:srgbClr val="FFFF00">
                  <a:alpha val="18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2057400" y="1295400"/>
                <a:ext cx="762000" cy="4495800"/>
              </a:xfrm>
              <a:prstGeom prst="rect">
                <a:avLst/>
              </a:prstGeom>
              <a:solidFill>
                <a:schemeClr val="accent1">
                  <a:alpha val="18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914400" y="1295400"/>
                <a:ext cx="1143000" cy="4495800"/>
              </a:xfrm>
              <a:prstGeom prst="rect">
                <a:avLst/>
              </a:prstGeom>
              <a:solidFill>
                <a:schemeClr val="accent6">
                  <a:alpha val="18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 bwMode="auto">
            <a:xfrm>
              <a:off x="2819400" y="1295400"/>
              <a:ext cx="457200" cy="4495800"/>
            </a:xfrm>
            <a:prstGeom prst="rect">
              <a:avLst/>
            </a:prstGeom>
            <a:solidFill>
              <a:srgbClr val="F40020">
                <a:alpha val="1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effectLst/>
                <a:latin typeface="Times New Roman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99000" y="33336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194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57400" y="33336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668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28600" y="762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‘Richest of cosmological data sets’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600" y="2133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</a:t>
            </a:r>
            <a:r>
              <a:rPr lang="en-US" sz="1800" baseline="-25000" dirty="0" smtClean="0"/>
              <a:t>K</a:t>
            </a:r>
            <a:endParaRPr lang="en-US" sz="1800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2971800" y="21452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</a:t>
            </a:r>
            <a:r>
              <a:rPr lang="en-US" sz="1800" baseline="-25000" dirty="0" smtClean="0"/>
              <a:t>S</a:t>
            </a:r>
            <a:endParaRPr lang="en-US" sz="1800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1600200" y="2209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T</a:t>
            </a:r>
            <a:r>
              <a:rPr lang="en-US" sz="1800" baseline="-25000" dirty="0" err="1" smtClean="0"/>
              <a:t>cmb</a:t>
            </a:r>
            <a:endParaRPr lang="en-US" sz="1800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2959100" y="5511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First stars</a:t>
            </a:r>
            <a:endParaRPr lang="en-US" sz="1800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 flipV="1">
            <a:off x="2971800" y="5511800"/>
            <a:ext cx="457200" cy="127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28600" y="647700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Pritchard &amp; Loeb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5870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orner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-1"/>
            <a:ext cx="4489449" cy="336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SC0089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0"/>
            <a:ext cx="4493722" cy="3371824"/>
          </a:xfrm>
          <a:prstGeom prst="rect">
            <a:avLst/>
          </a:prstGeom>
        </p:spPr>
      </p:pic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838200" y="3443287"/>
            <a:ext cx="822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Pathfinders: 1% to 10%</a:t>
            </a:r>
            <a:r>
              <a:rPr lang="en-US" sz="2800" dirty="0" smtClean="0">
                <a:solidFill>
                  <a:schemeClr val="bg1"/>
                </a:solidFill>
              </a:rPr>
              <a:t> of a square kilometer array</a:t>
            </a:r>
            <a:endParaRPr lang="en-US" sz="2400" dirty="0"/>
          </a:p>
        </p:txBody>
      </p:sp>
      <p:sp>
        <p:nvSpPr>
          <p:cNvPr id="82949" name="Text Box 6"/>
          <p:cNvSpPr txBox="1">
            <a:spLocks noChangeArrowheads="1"/>
          </p:cNvSpPr>
          <p:nvPr/>
        </p:nvSpPr>
        <p:spPr bwMode="auto">
          <a:xfrm>
            <a:off x="76200" y="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MWA - Oz  </a:t>
            </a:r>
          </a:p>
        </p:txBody>
      </p:sp>
      <p:sp>
        <p:nvSpPr>
          <p:cNvPr id="82950" name="Text Box 9"/>
          <p:cNvSpPr txBox="1">
            <a:spLocks noChangeArrowheads="1"/>
          </p:cNvSpPr>
          <p:nvPr/>
        </p:nvSpPr>
        <p:spPr bwMode="auto">
          <a:xfrm>
            <a:off x="4800600" y="0"/>
            <a:ext cx="274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chemeClr val="bg1"/>
                </a:solidFill>
              </a:rPr>
              <a:t>PAPER - SA</a:t>
            </a:r>
            <a:endParaRPr lang="en-US" sz="18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04800" y="4038600"/>
          <a:ext cx="86106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0"/>
                <a:gridCol w="1435100"/>
                <a:gridCol w="1435100"/>
                <a:gridCol w="1435100"/>
                <a:gridCol w="1435100"/>
                <a:gridCol w="1435100"/>
              </a:tblGrid>
              <a:tr h="608587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FoV</a:t>
                      </a:r>
                      <a:r>
                        <a:rPr lang="en-US" sz="2000" dirty="0" smtClean="0"/>
                        <a:t> </a:t>
                      </a:r>
                    </a:p>
                    <a:p>
                      <a:pPr algn="ctr"/>
                      <a:r>
                        <a:rPr lang="en-US" sz="2000" dirty="0" smtClean="0"/>
                        <a:t>deg</a:t>
                      </a:r>
                      <a:r>
                        <a:rPr lang="en-US" sz="2000" baseline="30000" dirty="0" smtClean="0"/>
                        <a:t>2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Area </a:t>
                      </a:r>
                    </a:p>
                    <a:p>
                      <a:pPr algn="ctr"/>
                      <a:r>
                        <a:rPr lang="en-US" sz="2000" dirty="0" smtClean="0"/>
                        <a:t>m</a:t>
                      </a:r>
                      <a:r>
                        <a:rPr lang="en-US" sz="2000" baseline="30000" dirty="0" smtClean="0"/>
                        <a:t>2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Type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Bmax</a:t>
                      </a:r>
                      <a:r>
                        <a:rPr lang="en-US" sz="2000" dirty="0" smtClean="0"/>
                        <a:t> </a:t>
                      </a:r>
                    </a:p>
                    <a:p>
                      <a:pPr algn="ctr"/>
                      <a:r>
                        <a:rPr lang="en-US" sz="2000" dirty="0" smtClean="0"/>
                        <a:t>km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r>
                        <a:rPr lang="en-US" sz="2000" baseline="30000" dirty="0" smtClean="0"/>
                        <a:t>st</a:t>
                      </a:r>
                      <a:r>
                        <a:rPr lang="en-US" sz="2000" dirty="0" smtClean="0"/>
                        <a:t> light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SKA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1e6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Tile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??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LOFAR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1e5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Tile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2010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MWA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1e4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Tile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2011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PAPER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1600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3e3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2011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GMRT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1e4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Dish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2010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5" name="Picture 4" descr="Screen shot 2010-12-03 at 9.47.2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1389" y="651039"/>
            <a:ext cx="9872914" cy="62196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Precision Array to Probe Epoch of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7600" y="4699742"/>
            <a:ext cx="929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Focus: low-</a:t>
            </a:r>
            <a:r>
              <a:rPr lang="en-US" sz="2800" dirty="0" err="1" smtClean="0">
                <a:solidFill>
                  <a:schemeClr val="bg1"/>
                </a:solidFill>
              </a:rPr>
              <a:t>ν</a:t>
            </a:r>
            <a:r>
              <a:rPr lang="en-US" sz="2800" dirty="0" smtClean="0">
                <a:solidFill>
                  <a:schemeClr val="bg1"/>
                </a:solidFill>
              </a:rPr>
              <a:t> array to study HI 21cm signal from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endParaRPr lang="en-US" sz="2800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Precision: emphasize engineering solutions first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Staged: work through problems before increasing investment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5400" y="651039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Don C. Backer Array </a:t>
            </a:r>
          </a:p>
          <a:p>
            <a:pPr algn="ctr"/>
            <a:r>
              <a:rPr lang="en-US" sz="2400" dirty="0" smtClean="0"/>
              <a:t>Berkeley, NRAO, Penn, SKA/South Africa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4666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371"/>
            <a:ext cx="9144000" cy="6874371"/>
          </a:xfrm>
          <a:prstGeom prst="rect">
            <a:avLst/>
          </a:prstGeom>
        </p:spPr>
      </p:pic>
      <p:pic>
        <p:nvPicPr>
          <p:cNvPr id="84994" name="Picture 10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2400" y="900113"/>
            <a:ext cx="5216525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Text Box 2"/>
          <p:cNvSpPr txBox="1">
            <a:spLocks noChangeArrowheads="1"/>
          </p:cNvSpPr>
          <p:nvPr/>
        </p:nvSpPr>
        <p:spPr bwMode="auto">
          <a:xfrm>
            <a:off x="152400" y="76200"/>
            <a:ext cx="8839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Signal end-game: HI </a:t>
            </a:r>
            <a:r>
              <a:rPr lang="en-US" sz="3200" dirty="0">
                <a:solidFill>
                  <a:schemeClr val="bg1"/>
                </a:solidFill>
              </a:rPr>
              <a:t>21cm</a:t>
            </a:r>
            <a:r>
              <a:rPr lang="en-US" sz="3200" dirty="0" smtClean="0">
                <a:solidFill>
                  <a:schemeClr val="bg1"/>
                </a:solidFill>
              </a:rPr>
              <a:t> ‘tomography’ </a:t>
            </a:r>
            <a:r>
              <a:rPr lang="en-US" sz="3200" dirty="0">
                <a:solidFill>
                  <a:schemeClr val="bg1"/>
                </a:solidFill>
              </a:rPr>
              <a:t>of IGM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endParaRPr lang="en-US" sz="2400" dirty="0"/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76200" y="914400"/>
            <a:ext cx="18288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/>
              <a:t>z</a:t>
            </a:r>
            <a:r>
              <a:rPr lang="en-US" sz="1800" b="1" dirty="0" smtClean="0"/>
              <a:t>= 12</a:t>
            </a:r>
          </a:p>
          <a:p>
            <a:pPr>
              <a:spcBef>
                <a:spcPct val="50000"/>
              </a:spcBef>
            </a:pPr>
            <a:r>
              <a:rPr lang="en-US" sz="1800" b="1" dirty="0" smtClean="0"/>
              <a:t>ν</a:t>
            </a:r>
            <a:r>
              <a:rPr lang="en-US" sz="1800" b="1" baseline="-25000" dirty="0" smtClean="0"/>
              <a:t>21</a:t>
            </a:r>
            <a:r>
              <a:rPr lang="en-US" sz="1800" b="1" dirty="0" smtClean="0"/>
              <a:t>= 109 MHz</a:t>
            </a:r>
            <a:endParaRPr lang="en-US" sz="1800" b="1" dirty="0"/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4419600" y="900113"/>
            <a:ext cx="650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rgbClr val="000099"/>
                </a:solidFill>
              </a:rPr>
              <a:t>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92449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Furlanetto</a:t>
            </a:r>
            <a:r>
              <a:rPr lang="en-US" dirty="0" smtClean="0"/>
              <a:t> ea 2004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3429000" y="5867400"/>
            <a:ext cx="1524000" cy="1588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581400" y="5486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10cMpc = 4’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676400" y="4244370"/>
            <a:ext cx="18288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 smtClean="0">
                <a:solidFill>
                  <a:schemeClr val="bg1"/>
                </a:solidFill>
              </a:rPr>
              <a:t>z</a:t>
            </a:r>
            <a:r>
              <a:rPr lang="en-US" sz="1800" b="1" dirty="0" smtClean="0">
                <a:solidFill>
                  <a:schemeClr val="bg1"/>
                </a:solidFill>
              </a:rPr>
              <a:t>=7.6</a:t>
            </a:r>
          </a:p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chemeClr val="bg1"/>
                </a:solidFill>
              </a:rPr>
              <a:t>ν</a:t>
            </a:r>
            <a:r>
              <a:rPr lang="en-US" sz="1800" b="1" baseline="-25000" dirty="0" smtClean="0">
                <a:solidFill>
                  <a:schemeClr val="bg1"/>
                </a:solidFill>
              </a:rPr>
              <a:t>21</a:t>
            </a:r>
            <a:r>
              <a:rPr lang="en-US" sz="1800" b="1" dirty="0" smtClean="0">
                <a:solidFill>
                  <a:schemeClr val="bg1"/>
                </a:solidFill>
              </a:rPr>
              <a:t>= 165 MHz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105400" y="914400"/>
            <a:ext cx="3962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Imaging of typical structures requires full Square Kilometer Array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  <a:sym typeface="Symbol" charset="2"/>
              </a:rPr>
              <a:t>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Symbol" charset="2"/>
                <a:sym typeface="Symbol" charset="2"/>
              </a:rPr>
              <a:t> </a:t>
            </a:r>
            <a:r>
              <a:rPr lang="en-US" sz="2400" dirty="0">
                <a:solidFill>
                  <a:schemeClr val="bg1"/>
                </a:solidFill>
              </a:rPr>
              <a:t>T</a:t>
            </a:r>
            <a:r>
              <a:rPr lang="en-US" sz="1600" dirty="0">
                <a:solidFill>
                  <a:schemeClr val="bg1"/>
                </a:solidFill>
              </a:rPr>
              <a:t>B</a:t>
            </a:r>
            <a:r>
              <a:rPr lang="en-US" sz="2400" dirty="0">
                <a:solidFill>
                  <a:schemeClr val="bg1"/>
                </a:solidFill>
              </a:rPr>
              <a:t>(2’)</a:t>
            </a:r>
            <a:r>
              <a:rPr lang="en-US" sz="2400" dirty="0" smtClean="0">
                <a:solidFill>
                  <a:schemeClr val="bg1"/>
                </a:solidFill>
              </a:rPr>
              <a:t> ~ 20 </a:t>
            </a:r>
            <a:r>
              <a:rPr lang="en-US" sz="2400" dirty="0" err="1">
                <a:solidFill>
                  <a:schemeClr val="bg1"/>
                </a:solidFill>
              </a:rPr>
              <a:t>mK</a:t>
            </a:r>
            <a:r>
              <a:rPr lang="en-US" sz="2400" dirty="0" smtClean="0">
                <a:solidFill>
                  <a:schemeClr val="bg1"/>
                </a:solidFill>
              </a:rPr>
              <a:t> ~ 8uJy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SKA </a:t>
            </a:r>
            <a:r>
              <a:rPr lang="en-US" sz="2400" dirty="0" err="1" smtClean="0">
                <a:solidFill>
                  <a:schemeClr val="bg1"/>
                </a:solidFill>
              </a:rPr>
              <a:t>rms</a:t>
            </a:r>
            <a:r>
              <a:rPr lang="en-US" sz="2400" dirty="0" smtClean="0">
                <a:solidFill>
                  <a:schemeClr val="bg1"/>
                </a:solidFill>
              </a:rPr>
              <a:t> ~ 4mK</a:t>
            </a:r>
            <a:endParaRPr lang="en-US" sz="24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74371"/>
          </a:xfrm>
          <a:prstGeom prst="rect">
            <a:avLst/>
          </a:prstGeom>
        </p:spPr>
      </p:pic>
      <p:pic>
        <p:nvPicPr>
          <p:cNvPr id="10" name="Picture 9" descr="Screen shot 2010-03-31 at 7.21.36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199" y="1219200"/>
            <a:ext cx="5964989" cy="5573843"/>
          </a:xfrm>
          <a:prstGeom prst="rect">
            <a:avLst/>
          </a:prstGeom>
        </p:spPr>
      </p:pic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066800" y="0"/>
            <a:ext cx="7391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Near-term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: Pathfinder science goals  </a:t>
            </a:r>
          </a:p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3D power spectrum in 21cm line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029200" y="17526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BDBD64"/>
                </a:solidFill>
              </a:rPr>
              <a:t>z</a:t>
            </a:r>
            <a:r>
              <a:rPr lang="en-US" dirty="0" smtClean="0">
                <a:solidFill>
                  <a:srgbClr val="BDBD64"/>
                </a:solidFill>
              </a:rPr>
              <a:t>==12, </a:t>
            </a:r>
            <a:r>
              <a:rPr lang="en-US" dirty="0" err="1" smtClean="0">
                <a:solidFill>
                  <a:srgbClr val="BDBD64"/>
                </a:solidFill>
              </a:rPr>
              <a:t>f(HI</a:t>
            </a:r>
            <a:r>
              <a:rPr lang="en-US" dirty="0" smtClean="0">
                <a:solidFill>
                  <a:srgbClr val="BDBD64"/>
                </a:solidFill>
              </a:rPr>
              <a:t>) = 0.9</a:t>
            </a:r>
            <a:endParaRPr lang="en-US" dirty="0">
              <a:solidFill>
                <a:srgbClr val="BDBD6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57800" y="485769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=7, </a:t>
            </a:r>
            <a:r>
              <a:rPr lang="en-US" dirty="0" err="1" smtClean="0"/>
              <a:t>f(HI</a:t>
            </a:r>
            <a:r>
              <a:rPr lang="en-US" dirty="0" smtClean="0"/>
              <a:t>) = 0.02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6392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Barkana</a:t>
            </a:r>
            <a:r>
              <a:rPr lang="en-US" dirty="0" smtClean="0">
                <a:solidFill>
                  <a:schemeClr val="tx2"/>
                </a:solidFill>
              </a:rPr>
              <a:t> 2009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rot="16200000" flipH="1">
            <a:off x="3276599" y="2427158"/>
            <a:ext cx="533400" cy="381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2819399" y="1719272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characteristic bubble scale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 bwMode="auto">
          <a:xfrm rot="5400000">
            <a:off x="2934097" y="3836460"/>
            <a:ext cx="380206" cy="1588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" name="Picture 3" descr="2011-06-25_11-20-18_8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895600"/>
            <a:ext cx="6400800" cy="3962400"/>
          </a:xfrm>
          <a:prstGeom prst="rect">
            <a:avLst/>
          </a:prstGeom>
        </p:spPr>
      </p:pic>
      <p:pic>
        <p:nvPicPr>
          <p:cNvPr id="6" name="Picture 5" descr="Screen shot 2010-12-03 at 11.41.23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0"/>
            <a:ext cx="6405446" cy="27694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0" y="2895600"/>
            <a:ext cx="6096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Build-out to 128 antennae science array in Karoo, South Africa in 2013 (currently 64)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95600" y="-4465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/>
              <a:t>32 station engineering array in </a:t>
            </a:r>
            <a:r>
              <a:rPr lang="en-US" sz="2400" dirty="0" err="1" smtClean="0"/>
              <a:t>Greenbank</a:t>
            </a:r>
            <a:r>
              <a:rPr lang="en-US" sz="2400" dirty="0" smtClean="0"/>
              <a:t>, WV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52400"/>
            <a:ext cx="2743200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accent3"/>
                </a:solidFill>
              </a:rPr>
              <a:t>PAPER basics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Freq = 115 to 190 MHz (</a:t>
            </a:r>
            <a:r>
              <a:rPr lang="en-US" sz="2400" dirty="0" err="1" smtClean="0">
                <a:solidFill>
                  <a:schemeClr val="accent3"/>
                </a:solidFill>
              </a:rPr>
              <a:t>z</a:t>
            </a:r>
            <a:r>
              <a:rPr lang="en-US" sz="2400" dirty="0" smtClean="0">
                <a:solidFill>
                  <a:schemeClr val="accent3"/>
                </a:solidFill>
              </a:rPr>
              <a:t>= 6.5 to 11)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Single dipole elements + ‘flaps’ =&gt; </a:t>
            </a:r>
            <a:r>
              <a:rPr lang="en-US" sz="2400" dirty="0" err="1" smtClean="0">
                <a:solidFill>
                  <a:schemeClr val="accent3"/>
                </a:solidFill>
              </a:rPr>
              <a:t>FoV</a:t>
            </a:r>
            <a:r>
              <a:rPr lang="en-US" sz="2400" baseline="-25000" dirty="0" err="1" smtClean="0">
                <a:solidFill>
                  <a:schemeClr val="accent3"/>
                </a:solidFill>
              </a:rPr>
              <a:t>FWHM</a:t>
            </a:r>
            <a:r>
              <a:rPr lang="en-US" sz="2400" dirty="0" smtClean="0">
                <a:solidFill>
                  <a:schemeClr val="accent3"/>
                </a:solidFill>
              </a:rPr>
              <a:t> ~ 40</a:t>
            </a:r>
            <a:r>
              <a:rPr lang="en-US" sz="2400" baseline="30000" dirty="0" smtClean="0">
                <a:solidFill>
                  <a:schemeClr val="accent3"/>
                </a:solidFill>
              </a:rPr>
              <a:t>o</a:t>
            </a:r>
            <a:endParaRPr lang="en-US" sz="2400" dirty="0" smtClean="0">
              <a:solidFill>
                <a:schemeClr val="accent3"/>
              </a:solidFill>
            </a:endParaRP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Max baseline = 300m =&gt; res ~ 15’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" name="Picture 3" descr="Screen shot 2010-12-03 at 11.37.1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66408"/>
            <a:ext cx="7434821" cy="4091592"/>
          </a:xfrm>
          <a:prstGeom prst="rect">
            <a:avLst/>
          </a:prstGeom>
        </p:spPr>
      </p:pic>
      <p:pic>
        <p:nvPicPr>
          <p:cNvPr id="5" name="Picture 4" descr="Screen shot 2010-12-03 at 11.41.23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434821" cy="27182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013" y="693003"/>
            <a:ext cx="5698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Minimum redundancy array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maximize </a:t>
            </a:r>
            <a:r>
              <a:rPr lang="en-US" sz="2400" dirty="0" err="1" smtClean="0">
                <a:solidFill>
                  <a:srgbClr val="FF0000"/>
                </a:solidFill>
              </a:rPr>
              <a:t>u,v</a:t>
            </a:r>
            <a:r>
              <a:rPr lang="en-US" sz="2400" dirty="0" smtClean="0">
                <a:solidFill>
                  <a:srgbClr val="FF0000"/>
                </a:solidFill>
              </a:rPr>
              <a:t> coverage =&gt; imaging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621" y="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Reconfigurable =&gt; optimize for science goal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4415135"/>
            <a:ext cx="60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Maximum redundancy: delay spectrum analysis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705774" y="2794481"/>
            <a:ext cx="3200400" cy="786919"/>
          </a:xfrm>
          <a:prstGeom prst="rect">
            <a:avLst/>
          </a:prstGeom>
          <a:solidFill>
            <a:srgbClr val="7FBDF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DBAF9"/>
              </a:solidFill>
              <a:effectLst/>
              <a:latin typeface="Times New Roman" charset="0"/>
            </a:endParaRPr>
          </a:p>
        </p:txBody>
      </p:sp>
      <p:pic>
        <p:nvPicPr>
          <p:cNvPr id="10" name="Picture 9" descr="DSC0089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1752600"/>
            <a:ext cx="3466834" cy="26013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971800" y="3276600"/>
            <a:ext cx="2743200" cy="228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ck_cm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00" y="12700"/>
            <a:ext cx="5029200" cy="2534717"/>
          </a:xfrm>
          <a:prstGeom prst="rect">
            <a:avLst/>
          </a:prstGeom>
        </p:spPr>
      </p:pic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21" name="Line 5"/>
          <p:cNvSpPr>
            <a:spLocks noChangeShapeType="1"/>
          </p:cNvSpPr>
          <p:nvPr/>
        </p:nvSpPr>
        <p:spPr bwMode="auto">
          <a:xfrm flipH="1" flipV="1">
            <a:off x="2971800" y="685800"/>
            <a:ext cx="2209800" cy="585787"/>
          </a:xfrm>
          <a:prstGeom prst="line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495800" y="2979003"/>
            <a:ext cx="4343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PLANCK </a:t>
            </a:r>
            <a:r>
              <a:rPr lang="en-US" sz="2400" dirty="0">
                <a:solidFill>
                  <a:schemeClr val="bg1"/>
                </a:solidFill>
              </a:rPr>
              <a:t>–</a:t>
            </a:r>
            <a:r>
              <a:rPr lang="en-US" sz="2400" dirty="0" smtClean="0">
                <a:solidFill>
                  <a:schemeClr val="bg1"/>
                </a:solidFill>
              </a:rPr>
              <a:t> imprint of primordial structure from the Big Bang</a:t>
            </a:r>
            <a:endParaRPr lang="en-US" sz="2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33400" y="441811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Recombination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Early structure formation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9620" y="0"/>
            <a:ext cx="5084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Cosmic microwave background radiation</a:t>
            </a:r>
            <a:endParaRPr lang="en-US" dirty="0"/>
          </a:p>
        </p:txBody>
      </p:sp>
      <p:pic>
        <p:nvPicPr>
          <p:cNvPr id="3" name="Picture 2" descr="270px-Planck_satelli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114799"/>
            <a:ext cx="3124200" cy="246464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12663" y="0"/>
            <a:ext cx="10456664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" name="Picture 9" descr="SA_Students_hel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-1"/>
            <a:ext cx="3124200" cy="23431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75300" y="2273300"/>
            <a:ext cx="4102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Durban University of Technology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54000" y="25400"/>
            <a:ext cx="581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Established working array from scratch in ~ 6months, with help from ZA (SKA, Durban) 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7" descr="Screen shot 2011-11-09 at 2.55.0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670" y="3429000"/>
            <a:ext cx="4385329" cy="34290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rot="5400000" flipH="1" flipV="1">
            <a:off x="5645150" y="5060950"/>
            <a:ext cx="1295400" cy="1206500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400800" y="54102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575 km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5400" y="6400800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Cape Town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7500" y="4476690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PAPER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" name="Picture 1" descr="Screen shot 2010-03-23 at 8.26.17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4648200" cy="4163957"/>
          </a:xfrm>
          <a:prstGeom prst="rect">
            <a:avLst/>
          </a:prstGeom>
        </p:spPr>
      </p:pic>
      <p:pic>
        <p:nvPicPr>
          <p:cNvPr id="4" name="Picture 3" descr="Screen shot 2010-03-23 at 8.36.3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1384299"/>
            <a:ext cx="4191000" cy="3694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838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PAPER South Africa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498776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49646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29600" y="50154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4100" y="500046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6901" y="3285123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rot="10800000">
            <a:off x="6616700" y="3191708"/>
            <a:ext cx="381001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286000" y="42672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739899" y="76200"/>
            <a:ext cx="57277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Challenge: Interference: ZA RQZ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35801" y="4123323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ISS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397500" y="3670469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FM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 rot="10800000">
            <a:off x="5257800" y="3623677"/>
            <a:ext cx="292100" cy="84892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6934200" y="4093577"/>
            <a:ext cx="292100" cy="84892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14400" y="57912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US ‘radio quiet zone’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15000" y="57912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ZA ‘radio quiet zone’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4600" y="2286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TV</a:t>
            </a:r>
            <a:endParaRPr lang="en-US" sz="1800" dirty="0"/>
          </a:p>
        </p:txBody>
      </p:sp>
      <p:cxnSp>
        <p:nvCxnSpPr>
          <p:cNvPr id="26" name="Straight Arrow Connector 25"/>
          <p:cNvCxnSpPr/>
          <p:nvPr/>
        </p:nvCxnSpPr>
        <p:spPr bwMode="auto">
          <a:xfrm rot="10800000">
            <a:off x="2133601" y="4114800"/>
            <a:ext cx="381000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2819401" y="2201108"/>
            <a:ext cx="304799" cy="1610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0" name="Picture 9" descr="Screen shot 2011-11-07 at 2.46.5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701773"/>
          </a:xfrm>
          <a:prstGeom prst="rect">
            <a:avLst/>
          </a:prstGeom>
        </p:spPr>
      </p:pic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304800" y="0"/>
            <a:ext cx="89154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Challenge: 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dirty="0">
                <a:solidFill>
                  <a:srgbClr val="000000"/>
                </a:solidFill>
              </a:rPr>
              <a:t>hot, confused </a:t>
            </a:r>
            <a:r>
              <a:rPr lang="en-US" sz="2800" dirty="0" smtClean="0">
                <a:solidFill>
                  <a:srgbClr val="000000"/>
                </a:solidFill>
              </a:rPr>
              <a:t>sky at low freq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304800" y="5080337"/>
            <a:ext cx="8458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Coldest </a:t>
            </a:r>
            <a:r>
              <a:rPr lang="en-US" sz="2400" dirty="0">
                <a:solidFill>
                  <a:schemeClr val="bg1"/>
                </a:solidFill>
              </a:rPr>
              <a:t>regions: T ~ 100</a:t>
            </a:r>
            <a:r>
              <a:rPr lang="en-US" sz="2400" dirty="0">
                <a:solidFill>
                  <a:schemeClr val="bg1"/>
                </a:solidFill>
                <a:latin typeface="Symbol" charset="2"/>
              </a:rPr>
              <a:t> (</a:t>
            </a:r>
            <a:r>
              <a:rPr lang="en-US" sz="2400" dirty="0">
                <a:solidFill>
                  <a:schemeClr val="bg1"/>
                </a:solidFill>
                <a:latin typeface="Symbol" charset="2"/>
                <a:sym typeface="Symbol" charset="2"/>
              </a:rPr>
              <a:t></a:t>
            </a:r>
            <a:r>
              <a:rPr lang="en-US" sz="2400" dirty="0">
                <a:solidFill>
                  <a:schemeClr val="bg1"/>
                </a:solidFill>
                <a:latin typeface="Symbol" charset="2"/>
              </a:rPr>
              <a:t>/200 MH</a:t>
            </a:r>
            <a:r>
              <a:rPr lang="en-US" sz="2400" dirty="0">
                <a:solidFill>
                  <a:schemeClr val="bg1"/>
                </a:solidFill>
              </a:rPr>
              <a:t>z)</a:t>
            </a:r>
            <a:r>
              <a:rPr lang="en-US" sz="2400" baseline="30000" dirty="0">
                <a:solidFill>
                  <a:schemeClr val="bg1"/>
                </a:solidFill>
              </a:rPr>
              <a:t>-2.6 </a:t>
            </a:r>
            <a:r>
              <a:rPr lang="en-US" sz="2400" dirty="0" smtClean="0">
                <a:solidFill>
                  <a:schemeClr val="bg1"/>
                </a:solidFill>
              </a:rPr>
              <a:t>K = 10</a:t>
            </a:r>
            <a:r>
              <a:rPr lang="en-US" sz="2400" baseline="30000" dirty="0" smtClean="0">
                <a:solidFill>
                  <a:schemeClr val="bg1"/>
                </a:solidFill>
              </a:rPr>
              <a:t>4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x</a:t>
            </a:r>
            <a:r>
              <a:rPr lang="en-US" sz="2400" dirty="0" smtClean="0">
                <a:solidFill>
                  <a:schemeClr val="bg1"/>
                </a:solidFill>
              </a:rPr>
              <a:t> 21cm signal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Highly ‘confused’: 1 source/deg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with S</a:t>
            </a:r>
            <a:r>
              <a:rPr lang="en-US" sz="1600" dirty="0">
                <a:solidFill>
                  <a:schemeClr val="bg1"/>
                </a:solidFill>
              </a:rPr>
              <a:t>140</a:t>
            </a:r>
            <a:r>
              <a:rPr lang="en-US" sz="2400" dirty="0">
                <a:solidFill>
                  <a:schemeClr val="bg1"/>
                </a:solidFill>
              </a:rPr>
              <a:t> &gt; 1 </a:t>
            </a:r>
            <a:r>
              <a:rPr lang="en-US" sz="2400" dirty="0" err="1" smtClean="0">
                <a:solidFill>
                  <a:schemeClr val="bg1"/>
                </a:solidFill>
              </a:rPr>
              <a:t>Jy</a:t>
            </a:r>
            <a:r>
              <a:rPr lang="en-US" sz="2400" dirty="0" smtClean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95237" name="Picture 6" descr="WS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2800" y="2590800"/>
            <a:ext cx="198120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Line 7"/>
          <p:cNvSpPr>
            <a:spLocks noChangeShapeType="1"/>
          </p:cNvSpPr>
          <p:nvPr/>
        </p:nvSpPr>
        <p:spPr bwMode="auto">
          <a:xfrm flipH="1" flipV="1">
            <a:off x="7086600" y="1295399"/>
            <a:ext cx="76200" cy="131921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39" name="Line 8"/>
          <p:cNvSpPr>
            <a:spLocks noChangeShapeType="1"/>
          </p:cNvSpPr>
          <p:nvPr/>
        </p:nvSpPr>
        <p:spPr bwMode="auto">
          <a:xfrm>
            <a:off x="7467600" y="1295398"/>
            <a:ext cx="1676400" cy="1319213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43" name="TextBox 11"/>
          <p:cNvSpPr txBox="1">
            <a:spLocks noChangeArrowheads="1"/>
          </p:cNvSpPr>
          <p:nvPr/>
        </p:nvSpPr>
        <p:spPr bwMode="auto">
          <a:xfrm>
            <a:off x="0" y="4301723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 smtClean="0"/>
              <a:t>Haslam</a:t>
            </a:r>
            <a:r>
              <a:rPr lang="en-US" dirty="0" smtClean="0"/>
              <a:t>, </a:t>
            </a:r>
            <a:r>
              <a:rPr lang="en-US" dirty="0" err="1"/>
              <a:t>Eberg</a:t>
            </a:r>
            <a:r>
              <a:rPr lang="en-US" dirty="0"/>
              <a:t> 408MHz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7086600" y="990600"/>
            <a:ext cx="381000" cy="30479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84357" name="Picture 5" descr="spe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1728788"/>
            <a:ext cx="4114800" cy="3861911"/>
          </a:xfrm>
          <a:prstGeom prst="rect">
            <a:avLst/>
          </a:prstGeom>
          <a:noFill/>
        </p:spPr>
      </p:pic>
      <p:sp>
        <p:nvSpPr>
          <p:cNvPr id="48435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Solution: spectral </a:t>
            </a:r>
            <a:r>
              <a:rPr lang="en-US" sz="2800" dirty="0" smtClean="0">
                <a:solidFill>
                  <a:schemeClr val="bg1"/>
                </a:solidFill>
              </a:rPr>
              <a:t>decomposition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Foreground= </a:t>
            </a:r>
            <a:r>
              <a:rPr lang="en-US" sz="2400" dirty="0">
                <a:solidFill>
                  <a:schemeClr val="bg1"/>
                </a:solidFill>
              </a:rPr>
              <a:t>non-</a:t>
            </a:r>
            <a:r>
              <a:rPr lang="en-US" sz="2400" dirty="0" smtClean="0">
                <a:solidFill>
                  <a:schemeClr val="bg1"/>
                </a:solidFill>
              </a:rPr>
              <a:t>thermal= </a:t>
            </a:r>
            <a:r>
              <a:rPr lang="en-US" sz="2400" dirty="0">
                <a:solidFill>
                  <a:schemeClr val="bg1"/>
                </a:solidFill>
              </a:rPr>
              <a:t>featureless over ~ 100’s </a:t>
            </a:r>
            <a:r>
              <a:rPr lang="en-US" sz="2400" dirty="0" smtClean="0">
                <a:solidFill>
                  <a:schemeClr val="bg1"/>
                </a:solidFill>
              </a:rPr>
              <a:t>MHz  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Signal = fine scale structure on scales ~</a:t>
            </a:r>
            <a:r>
              <a:rPr lang="en-US" sz="2400" dirty="0" smtClean="0">
                <a:solidFill>
                  <a:schemeClr val="bg1"/>
                </a:solidFill>
              </a:rPr>
              <a:t> MHz</a:t>
            </a:r>
            <a:endParaRPr lang="en-US" sz="2400" dirty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15000" y="2332038"/>
            <a:ext cx="3276600" cy="2898775"/>
            <a:chOff x="384" y="1296"/>
            <a:chExt cx="2064" cy="1826"/>
          </a:xfrm>
        </p:grpSpPr>
        <p:sp>
          <p:nvSpPr>
            <p:cNvPr id="484358" name="Text Box 6"/>
            <p:cNvSpPr txBox="1">
              <a:spLocks noChangeArrowheads="1"/>
            </p:cNvSpPr>
            <p:nvPr/>
          </p:nvSpPr>
          <p:spPr bwMode="auto">
            <a:xfrm>
              <a:off x="384" y="2889"/>
              <a:ext cx="190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800" dirty="0"/>
            </a:p>
          </p:txBody>
        </p:sp>
        <p:sp>
          <p:nvSpPr>
            <p:cNvPr id="484366" name="Text Box 14"/>
            <p:cNvSpPr txBox="1">
              <a:spLocks noChangeArrowheads="1"/>
            </p:cNvSpPr>
            <p:nvPr/>
          </p:nvSpPr>
          <p:spPr bwMode="auto">
            <a:xfrm>
              <a:off x="432" y="1296"/>
              <a:ext cx="201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/>
                <a:t>Signal/Sky ~</a:t>
              </a:r>
              <a:r>
                <a:rPr lang="en-US" sz="2400" dirty="0" smtClean="0"/>
                <a:t> 10</a:t>
              </a:r>
              <a:r>
                <a:rPr lang="en-US" sz="2400" baseline="30000" dirty="0" smtClean="0"/>
                <a:t>-</a:t>
              </a:r>
              <a:r>
                <a:rPr lang="en-US" sz="2400" baseline="30000" dirty="0"/>
                <a:t>5</a:t>
              </a:r>
              <a:endParaRPr lang="en-US" baseline="30000" dirty="0"/>
            </a:p>
          </p:txBody>
        </p:sp>
      </p:grpSp>
      <p:pic>
        <p:nvPicPr>
          <p:cNvPr id="484367" name="Picture 15" descr="carillif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703388"/>
            <a:ext cx="4114800" cy="4015297"/>
          </a:xfrm>
          <a:prstGeom prst="rect">
            <a:avLst/>
          </a:prstGeom>
          <a:noFill/>
        </p:spPr>
      </p:pic>
      <p:sp>
        <p:nvSpPr>
          <p:cNvPr id="484368" name="Text Box 16"/>
          <p:cNvSpPr txBox="1">
            <a:spLocks noChangeArrowheads="1"/>
          </p:cNvSpPr>
          <p:nvPr/>
        </p:nvSpPr>
        <p:spPr bwMode="auto">
          <a:xfrm>
            <a:off x="2819400" y="19050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Cygnus A </a:t>
            </a:r>
          </a:p>
        </p:txBody>
      </p:sp>
      <p:sp>
        <p:nvSpPr>
          <p:cNvPr id="484370" name="Text Box 18"/>
          <p:cNvSpPr txBox="1">
            <a:spLocks noChangeArrowheads="1"/>
          </p:cNvSpPr>
          <p:nvPr/>
        </p:nvSpPr>
        <p:spPr bwMode="auto">
          <a:xfrm>
            <a:off x="228600" y="54102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500MHz</a:t>
            </a:r>
          </a:p>
        </p:txBody>
      </p:sp>
      <p:sp>
        <p:nvSpPr>
          <p:cNvPr id="484371" name="Text Box 19"/>
          <p:cNvSpPr txBox="1">
            <a:spLocks noChangeArrowheads="1"/>
          </p:cNvSpPr>
          <p:nvPr/>
        </p:nvSpPr>
        <p:spPr bwMode="auto">
          <a:xfrm>
            <a:off x="2971800" y="54102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5000MHz</a:t>
            </a:r>
          </a:p>
        </p:txBody>
      </p:sp>
      <p:sp>
        <p:nvSpPr>
          <p:cNvPr id="484372" name="Text Box 20"/>
          <p:cNvSpPr txBox="1">
            <a:spLocks noChangeArrowheads="1"/>
          </p:cNvSpPr>
          <p:nvPr/>
        </p:nvSpPr>
        <p:spPr bwMode="auto">
          <a:xfrm>
            <a:off x="381000" y="5939135"/>
            <a:ext cx="861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Critical to mitigate freq dependent telescope response!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105400" y="50292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=13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305800" y="501009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=7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ndscrnflaps_07se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0" y="0"/>
            <a:ext cx="437028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PAPER Antenna: ‘clean machine’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Sleeve dipole + flaps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Smooth, broad response in frequency and angle</a:t>
            </a:r>
          </a:p>
        </p:txBody>
      </p:sp>
      <p:pic>
        <p:nvPicPr>
          <p:cNvPr id="108549" name="Picture 4" descr="Receiver_Response"/>
          <p:cNvPicPr>
            <a:picLocks noChangeAspect="1" noChangeArrowheads="1"/>
          </p:cNvPicPr>
          <p:nvPr/>
        </p:nvPicPr>
        <p:blipFill>
          <a:blip r:embed="rId4">
            <a:lum bright="-26000" contrast="54000"/>
          </a:blip>
          <a:srcRect/>
          <a:stretch>
            <a:fillRect/>
          </a:stretch>
        </p:blipFill>
        <p:spPr bwMode="auto">
          <a:xfrm>
            <a:off x="4186953" y="0"/>
            <a:ext cx="499514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0" name="Text Box 5"/>
          <p:cNvSpPr txBox="1">
            <a:spLocks noChangeArrowheads="1"/>
          </p:cNvSpPr>
          <p:nvPr/>
        </p:nvSpPr>
        <p:spPr bwMode="auto">
          <a:xfrm>
            <a:off x="4953000" y="2224088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120MHz</a:t>
            </a:r>
            <a:endParaRPr lang="en-US" sz="1800" dirty="0"/>
          </a:p>
        </p:txBody>
      </p:sp>
      <p:sp>
        <p:nvSpPr>
          <p:cNvPr id="108551" name="Text Box 6"/>
          <p:cNvSpPr txBox="1">
            <a:spLocks noChangeArrowheads="1"/>
          </p:cNvSpPr>
          <p:nvPr/>
        </p:nvSpPr>
        <p:spPr bwMode="auto">
          <a:xfrm>
            <a:off x="7848600" y="2224088"/>
            <a:ext cx="106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200MHz</a:t>
            </a:r>
          </a:p>
        </p:txBody>
      </p:sp>
      <p:pic>
        <p:nvPicPr>
          <p:cNvPr id="8" name="Picture 7" descr="Screen shot 2010-12-04 at 8.36.50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800" y="4998186"/>
            <a:ext cx="2476500" cy="18471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54800" y="4300965"/>
            <a:ext cx="2527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LNA: </a:t>
            </a:r>
            <a:r>
              <a:rPr lang="en-US" sz="2000" dirty="0" err="1" smtClean="0">
                <a:solidFill>
                  <a:schemeClr val="bg1"/>
                </a:solidFill>
              </a:rPr>
              <a:t>T</a:t>
            </a:r>
            <a:r>
              <a:rPr lang="en-US" sz="2000" baseline="-25000" dirty="0" err="1" smtClean="0">
                <a:solidFill>
                  <a:schemeClr val="bg1"/>
                </a:solidFill>
              </a:rPr>
              <a:t>rx</a:t>
            </a:r>
            <a:r>
              <a:rPr lang="en-US" sz="2000" dirty="0" smtClean="0">
                <a:solidFill>
                  <a:schemeClr val="bg1"/>
                </a:solidFill>
              </a:rPr>
              <a:t> = 110K, 30dB gain 120-180MHz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86953" y="-76200"/>
            <a:ext cx="1299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Gain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rot="5400000">
            <a:off x="4496594" y="762000"/>
            <a:ext cx="456406" cy="794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648200" y="5450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10dB</a:t>
            </a:r>
            <a:endParaRPr lang="en-US" sz="1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3" name="Picture 2" descr="Screen shot 2010-12-03 at 1.31.3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24" y="665766"/>
            <a:ext cx="5753836" cy="3124200"/>
          </a:xfrm>
          <a:prstGeom prst="rect">
            <a:avLst/>
          </a:prstGeom>
        </p:spPr>
      </p:pic>
      <p:pic>
        <p:nvPicPr>
          <p:cNvPr id="4" name="Picture 11" descr="Picture 7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2300" y="673100"/>
            <a:ext cx="34417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Screen shot 2010-12-03 at 1.29.33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70" y="4564509"/>
            <a:ext cx="7273612" cy="22688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2573" y="0"/>
            <a:ext cx="638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PAPER Primary beam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7324" y="6447135"/>
            <a:ext cx="692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Measure power pattern using </a:t>
            </a:r>
            <a:r>
              <a:rPr lang="en-US" sz="2400" dirty="0" err="1" smtClean="0"/>
              <a:t>Orbcom</a:t>
            </a:r>
            <a:r>
              <a:rPr lang="en-US" sz="2400" dirty="0" smtClean="0"/>
              <a:t> at 136MHz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828800" y="37338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FW10% ~ 90</a:t>
            </a:r>
            <a:r>
              <a:rPr lang="en-US" sz="2400" baseline="30000" dirty="0" smtClean="0">
                <a:solidFill>
                  <a:schemeClr val="bg1"/>
                </a:solidFill>
              </a:rPr>
              <a:t>o</a:t>
            </a:r>
            <a:r>
              <a:rPr lang="en-US" sz="2400" dirty="0" smtClean="0">
                <a:solidFill>
                  <a:schemeClr val="bg1"/>
                </a:solidFill>
              </a:rPr>
              <a:t> 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0" y="0"/>
            <a:ext cx="617717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PAPER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  <a:r>
              <a:rPr lang="en-US" sz="2800" dirty="0" smtClean="0">
                <a:solidFill>
                  <a:schemeClr val="bg1"/>
                </a:solidFill>
              </a:rPr>
              <a:t> (Xilinx) FPGA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+ GPU </a:t>
            </a:r>
            <a:r>
              <a:rPr lang="en-US" sz="2800" dirty="0" err="1" smtClean="0">
                <a:solidFill>
                  <a:schemeClr val="bg1"/>
                </a:solidFill>
              </a:rPr>
              <a:t>correlator</a:t>
            </a:r>
            <a:r>
              <a:rPr lang="en-US" sz="2800" dirty="0" smtClean="0">
                <a:solidFill>
                  <a:schemeClr val="bg1"/>
                </a:solidFill>
              </a:rPr>
              <a:t> from Berkeley wireless lab (CASPER)</a:t>
            </a:r>
            <a:endParaRPr lang="en-US" sz="1800" dirty="0"/>
          </a:p>
        </p:txBody>
      </p:sp>
      <p:sp>
        <p:nvSpPr>
          <p:cNvPr id="108548" name="Text Box 3"/>
          <p:cNvSpPr txBox="1">
            <a:spLocks noChangeArrowheads="1"/>
          </p:cNvSpPr>
          <p:nvPr/>
        </p:nvSpPr>
        <p:spPr bwMode="auto">
          <a:xfrm>
            <a:off x="76200" y="1202353"/>
            <a:ext cx="59436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ROACH2 F engine: sample</a:t>
            </a:r>
            <a:r>
              <a:rPr lang="en-US" sz="2400" dirty="0">
                <a:solidFill>
                  <a:schemeClr val="bg1"/>
                </a:solidFill>
              </a:rPr>
              <a:t>/</a:t>
            </a:r>
            <a:r>
              <a:rPr lang="en-US" sz="2400" dirty="0" smtClean="0">
                <a:solidFill>
                  <a:schemeClr val="bg1"/>
                </a:solidFill>
              </a:rPr>
              <a:t>digitize, transform (</a:t>
            </a:r>
            <a:r>
              <a:rPr lang="en-US" sz="2400" dirty="0" err="1" smtClean="0">
                <a:solidFill>
                  <a:schemeClr val="bg1"/>
                </a:solidFill>
              </a:rPr>
              <a:t>τ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ν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), using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polyphase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 filter (‘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preconvolution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’) 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GPU X engine: cross multiply V (B,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ν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)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Cross-connections: ‘</a:t>
            </a:r>
            <a:r>
              <a:rPr lang="en-US" sz="2400" dirty="0" smtClean="0">
                <a:solidFill>
                  <a:srgbClr val="FFFF00"/>
                </a:solidFill>
              </a:rPr>
              <a:t>packetized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correlator</a:t>
            </a:r>
            <a:r>
              <a:rPr lang="en-US" sz="2400" dirty="0" smtClean="0">
                <a:solidFill>
                  <a:schemeClr val="bg1"/>
                </a:solidFill>
              </a:rPr>
              <a:t>’  using 10Gb Ethernet protocol + commercial data routers  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Computing, processing, storage (Penn)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Cluster computing: 32 octal core servers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 Store raw visibilities: RAIDS 120 TB</a:t>
            </a:r>
          </a:p>
          <a:p>
            <a:pPr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AIPY (Berkeley), CASA, AIPS (NRAO)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pic>
        <p:nvPicPr>
          <p:cNvPr id="6" name="Picture 5" descr="Screen shot 2010-12-03 at 1.29.0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210" y="3581400"/>
            <a:ext cx="2629079" cy="1900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119456" y="0"/>
            <a:ext cx="3049521" cy="30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04785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ct 2010 07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53"/>
            <a:ext cx="9156700" cy="686594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86380"/>
            <a:ext cx="8305800" cy="523220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Power spectrum approach: ‘delay spectrum’ (Parsons </a:t>
            </a:r>
            <a:r>
              <a:rPr lang="en-US" sz="2800" dirty="0" err="1" smtClean="0">
                <a:solidFill>
                  <a:srgbClr val="FFFFFF"/>
                </a:solidFill>
              </a:rPr>
              <a:t>ea</a:t>
            </a:r>
            <a:r>
              <a:rPr lang="en-US" sz="2800" dirty="0" smtClean="0">
                <a:solidFill>
                  <a:srgbClr val="FFFFFF"/>
                </a:solidFill>
              </a:rPr>
              <a:t>)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609600"/>
            <a:ext cx="8305800" cy="2597634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Redundant </a:t>
            </a:r>
            <a:r>
              <a:rPr lang="en-US" sz="2400" dirty="0" err="1">
                <a:solidFill>
                  <a:srgbClr val="FFFFFF"/>
                </a:solidFill>
              </a:rPr>
              <a:t>spacings</a:t>
            </a:r>
            <a:r>
              <a:rPr lang="en-US" sz="2400" dirty="0">
                <a:solidFill>
                  <a:srgbClr val="FFFFFF"/>
                </a:solidFill>
              </a:rPr>
              <a:t>: identical measurements =&gt; add spectra coherently =&gt; ‘signal to noise’ of PS measurement improves linearly with number of measurements, N, vs. as N</a:t>
            </a:r>
            <a:r>
              <a:rPr lang="en-US" sz="2400" baseline="30000" dirty="0">
                <a:solidFill>
                  <a:srgbClr val="FFFFFF"/>
                </a:solidFill>
              </a:rPr>
              <a:t>1/2 </a:t>
            </a:r>
            <a:r>
              <a:rPr lang="en-US" sz="2400" dirty="0">
                <a:solidFill>
                  <a:srgbClr val="FFFFFF"/>
                </a:solidFill>
              </a:rPr>
              <a:t>with incoherent averaging </a:t>
            </a:r>
            <a:r>
              <a:rPr lang="en-US" sz="2400" dirty="0" smtClean="0">
                <a:solidFill>
                  <a:srgbClr val="FFFFFF"/>
                </a:solidFill>
              </a:rPr>
              <a:t> (add and square vs. square and add)</a:t>
            </a:r>
            <a:endParaRPr lang="en-US" sz="2400" dirty="0">
              <a:solidFill>
                <a:srgbClr val="FFFFFF"/>
              </a:solidFill>
            </a:endParaRP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Delay spectrum: PS strictly in frequency domain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Work ‘outside wedge’: reduce continuum contribution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" y="4800600"/>
            <a:ext cx="769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Parsons et al. 2013, </a:t>
            </a:r>
            <a:r>
              <a:rPr lang="en-US" sz="2400" dirty="0" err="1" smtClean="0"/>
              <a:t>ApJ</a:t>
            </a:r>
            <a:r>
              <a:rPr lang="en-US" sz="2400" dirty="0" smtClean="0"/>
              <a:t>, submitted (arXiv:1304.4991)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Pober</a:t>
            </a:r>
            <a:r>
              <a:rPr lang="en-US" sz="2400" dirty="0" smtClean="0"/>
              <a:t> et al. 2013, </a:t>
            </a:r>
            <a:r>
              <a:rPr lang="en-US" sz="2400" dirty="0" err="1" smtClean="0"/>
              <a:t>ApJ</a:t>
            </a:r>
            <a:r>
              <a:rPr lang="en-US" sz="2400" dirty="0" smtClean="0"/>
              <a:t>, 768, L36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Moore et al. 2013, </a:t>
            </a:r>
            <a:r>
              <a:rPr lang="en-US" sz="2400" dirty="0" err="1" smtClean="0"/>
              <a:t>ApJ</a:t>
            </a:r>
            <a:r>
              <a:rPr lang="en-US" sz="2400" dirty="0" smtClean="0"/>
              <a:t>, 769, 154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Parsons et al. 2012, </a:t>
            </a:r>
            <a:r>
              <a:rPr lang="en-US" sz="2400" dirty="0" err="1" smtClean="0"/>
              <a:t>ApJ</a:t>
            </a:r>
            <a:r>
              <a:rPr lang="en-US" sz="2400" dirty="0" smtClean="0"/>
              <a:t>, 756, 165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Parsons et al. 2012, </a:t>
            </a:r>
            <a:r>
              <a:rPr lang="en-US" sz="2400" dirty="0" err="1" smtClean="0"/>
              <a:t>ApJ</a:t>
            </a:r>
            <a:r>
              <a:rPr lang="en-US" sz="2400" dirty="0" smtClean="0"/>
              <a:t>, 753, 81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29854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‘delay spectrum’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6" name="Picture 5" descr="Screen Shot 2013-05-27 at 11.42.5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3" y="457200"/>
            <a:ext cx="9036467" cy="35769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4038600"/>
            <a:ext cx="838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Freq</a:t>
            </a:r>
            <a:r>
              <a:rPr lang="en-US" sz="2400" dirty="0">
                <a:solidFill>
                  <a:schemeClr val="bg1"/>
                </a:solidFill>
              </a:rPr>
              <a:t> maps to distance =&gt; F</a:t>
            </a:r>
            <a:r>
              <a:rPr lang="en-US" sz="2400" dirty="0" smtClean="0">
                <a:solidFill>
                  <a:schemeClr val="bg1"/>
                </a:solidFill>
              </a:rPr>
              <a:t>ourier </a:t>
            </a:r>
            <a:r>
              <a:rPr lang="en-US" sz="2400" dirty="0">
                <a:solidFill>
                  <a:schemeClr val="bg1"/>
                </a:solidFill>
              </a:rPr>
              <a:t>conjugate </a:t>
            </a:r>
            <a:r>
              <a:rPr lang="en-US" sz="2400" dirty="0" smtClean="0">
                <a:solidFill>
                  <a:schemeClr val="bg1"/>
                </a:solidFill>
              </a:rPr>
              <a:t>(delay) </a:t>
            </a:r>
            <a:r>
              <a:rPr lang="en-US" sz="2400" dirty="0">
                <a:solidFill>
                  <a:schemeClr val="bg1"/>
                </a:solidFill>
              </a:rPr>
              <a:t>maps to wavenumber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Analyze PS per </a:t>
            </a:r>
            <a:r>
              <a:rPr lang="en-US" sz="2400" dirty="0" err="1" smtClean="0">
                <a:solidFill>
                  <a:schemeClr val="bg1"/>
                </a:solidFill>
              </a:rPr>
              <a:t>N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red</a:t>
            </a:r>
            <a:r>
              <a:rPr lang="en-US" sz="2400" dirty="0" smtClean="0">
                <a:solidFill>
                  <a:schemeClr val="bg1"/>
                </a:solidFill>
              </a:rPr>
              <a:t> baselines, time in </a:t>
            </a:r>
            <a:r>
              <a:rPr lang="en-US" sz="2400" dirty="0" err="1" smtClean="0">
                <a:solidFill>
                  <a:schemeClr val="bg1"/>
                </a:solidFill>
              </a:rPr>
              <a:t>k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par</a:t>
            </a:r>
            <a:r>
              <a:rPr lang="en-US" sz="2400" dirty="0" smtClean="0">
                <a:solidFill>
                  <a:schemeClr val="bg1"/>
                </a:solidFill>
              </a:rPr>
              <a:t>: PS = square of F</a:t>
            </a:r>
            <a:r>
              <a:rPr lang="en-US" sz="2400" baseline="-25000" dirty="0" smtClean="0">
                <a:solidFill>
                  <a:schemeClr val="bg1"/>
                </a:solidFill>
              </a:rPr>
              <a:t>t</a:t>
            </a:r>
            <a:r>
              <a:rPr lang="en-US" sz="2400" dirty="0" smtClean="0">
                <a:solidFill>
                  <a:schemeClr val="bg1"/>
                </a:solidFill>
              </a:rPr>
              <a:t>(V</a:t>
            </a:r>
            <a:r>
              <a:rPr lang="en-US" sz="2400" baseline="-25000" dirty="0" smtClean="0">
                <a:solidFill>
                  <a:schemeClr val="bg1"/>
                </a:solidFill>
              </a:rPr>
              <a:t>K</a:t>
            </a: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dirty="0" err="1" smtClean="0">
                <a:solidFill>
                  <a:schemeClr val="bg1"/>
                </a:solidFill>
              </a:rPr>
              <a:t>ν</a:t>
            </a:r>
            <a:r>
              <a:rPr lang="en-US" sz="2400" dirty="0" smtClean="0">
                <a:solidFill>
                  <a:schemeClr val="bg1"/>
                </a:solidFill>
              </a:rPr>
              <a:t>)) = V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  <a:r>
              <a:rPr lang="en-US" sz="2400" baseline="-25000" dirty="0" smtClean="0">
                <a:solidFill>
                  <a:schemeClr val="bg1"/>
                </a:solidFill>
              </a:rPr>
              <a:t>K</a:t>
            </a: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dirty="0" err="1" smtClean="0">
                <a:solidFill>
                  <a:schemeClr val="bg1"/>
                </a:solidFill>
              </a:rPr>
              <a:t>τ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Advantages: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llows study of smaller k scales 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Mitigates continuum dynamic range problems  </a:t>
            </a:r>
          </a:p>
        </p:txBody>
      </p:sp>
    </p:spTree>
    <p:extLst>
      <p:ext uri="{BB962C8B-B14F-4D97-AF65-F5344CB8AC3E}">
        <p14:creationId xmlns:p14="http://schemas.microsoft.com/office/powerpoint/2010/main" val="2504992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05-26 at 5.28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800"/>
            <a:ext cx="9144000" cy="4150120"/>
          </a:xfrm>
          <a:prstGeom prst="rect">
            <a:avLst/>
          </a:prstGeom>
        </p:spPr>
      </p:pic>
      <p:pic>
        <p:nvPicPr>
          <p:cNvPr id="5" name="Picture 4" descr="Screen Shot 2013-05-26 at 5.36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-25400"/>
            <a:ext cx="3657600" cy="299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7620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‘The Wedge’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653296"/>
            <a:ext cx="5334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Max. geometric delay for celestial sources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Consider </a:t>
            </a:r>
            <a:r>
              <a:rPr lang="en-US" dirty="0" err="1" smtClean="0">
                <a:solidFill>
                  <a:srgbClr val="FFFFFF"/>
                </a:solidFill>
              </a:rPr>
              <a:t>k</a:t>
            </a:r>
            <a:r>
              <a:rPr lang="en-US" baseline="-25000" dirty="0" err="1" smtClean="0">
                <a:solidFill>
                  <a:srgbClr val="FFFFFF"/>
                </a:solidFill>
              </a:rPr>
              <a:t>perp</a:t>
            </a:r>
            <a:r>
              <a:rPr lang="en-US" dirty="0" smtClean="0">
                <a:solidFill>
                  <a:srgbClr val="FFFFFF"/>
                </a:solidFill>
              </a:rPr>
              <a:t> (angle) vs. </a:t>
            </a:r>
            <a:r>
              <a:rPr lang="en-US" dirty="0" err="1" smtClean="0">
                <a:solidFill>
                  <a:srgbClr val="FFFFFF"/>
                </a:solidFill>
              </a:rPr>
              <a:t>k</a:t>
            </a:r>
            <a:r>
              <a:rPr lang="en-US" baseline="-25000" dirty="0" err="1" smtClean="0">
                <a:solidFill>
                  <a:srgbClr val="FFFFFF"/>
                </a:solidFill>
              </a:rPr>
              <a:t>par</a:t>
            </a:r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en-US" dirty="0" err="1" smtClean="0">
                <a:solidFill>
                  <a:srgbClr val="FFFFFF"/>
                </a:solidFill>
              </a:rPr>
              <a:t>freq</a:t>
            </a:r>
            <a:r>
              <a:rPr lang="en-US" dirty="0" smtClean="0">
                <a:solidFill>
                  <a:srgbClr val="FFFFFF"/>
                </a:solidFill>
              </a:rPr>
              <a:t>) =&gt; smooth spectrum sources naturally limited in delay (</a:t>
            </a:r>
            <a:r>
              <a:rPr lang="en-US" dirty="0" err="1" smtClean="0">
                <a:solidFill>
                  <a:srgbClr val="FFFFFF"/>
                </a:solidFill>
              </a:rPr>
              <a:t>k</a:t>
            </a:r>
            <a:r>
              <a:rPr lang="en-US" baseline="-25000" dirty="0" err="1" smtClean="0">
                <a:solidFill>
                  <a:srgbClr val="FFFFFF"/>
                </a:solidFill>
              </a:rPr>
              <a:t>par</a:t>
            </a:r>
            <a:r>
              <a:rPr lang="en-US" dirty="0" smtClean="0">
                <a:solidFill>
                  <a:srgbClr val="FFFFFF"/>
                </a:solidFill>
              </a:rPr>
              <a:t>) space to delays &lt; geom. max.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Line sources extend beyond wedge in DS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4978934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‘horizon limit’ for continuum sources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5867400" y="4772420"/>
            <a:ext cx="304800" cy="30480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extBox 1"/>
          <p:cNvSpPr txBox="1"/>
          <p:nvPr/>
        </p:nvSpPr>
        <p:spPr>
          <a:xfrm rot="16200000">
            <a:off x="-1285844" y="2505045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Delay or Freq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6553200" y="637262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Baseline or Angle</a:t>
            </a:r>
            <a:r>
              <a:rPr lang="en-US" baseline="30000" dirty="0" smtClean="0"/>
              <a:t>-1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8418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pic>
        <p:nvPicPr>
          <p:cNvPr id="3" name="Picture 3" descr="06_we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6700" y="3505200"/>
            <a:ext cx="5067300" cy="3305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800600" y="3348335"/>
            <a:ext cx="3886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Big glass: HST, VLT, VLA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3200400" y="4724400"/>
            <a:ext cx="2819400" cy="609600"/>
          </a:xfrm>
          <a:prstGeom prst="line">
            <a:avLst/>
          </a:prstGeom>
          <a:noFill/>
          <a:ln w="28575">
            <a:solidFill>
              <a:srgbClr val="E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51054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Late structure formation Realm of the Galaxies</a:t>
            </a:r>
            <a:endParaRPr lang="en-US" sz="2400" dirty="0"/>
          </a:p>
        </p:txBody>
      </p:sp>
      <p:pic>
        <p:nvPicPr>
          <p:cNvPr id="7" name="Picture 6" descr="vlaTelescopes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6700" y="0"/>
            <a:ext cx="5067300" cy="3200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26 at 4.10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711200"/>
            <a:ext cx="4673600" cy="568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228600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PAPER 32 Power spectrum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600" y="372101"/>
            <a:ext cx="4114800" cy="564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300hrs, 32ant, 70 redundant baselines of 30m length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k ~ 0.1 to 0.2 h</a:t>
            </a:r>
            <a:r>
              <a:rPr lang="en-US" sz="2400" baseline="30000" dirty="0" smtClean="0">
                <a:solidFill>
                  <a:srgbClr val="FFFFFF"/>
                </a:solidFill>
              </a:rPr>
              <a:t>-1 </a:t>
            </a:r>
            <a:r>
              <a:rPr lang="en-US" sz="2400" dirty="0" smtClean="0">
                <a:solidFill>
                  <a:srgbClr val="FFFFFF"/>
                </a:solidFill>
              </a:rPr>
              <a:t>Mpc</a:t>
            </a:r>
            <a:r>
              <a:rPr lang="en-US" sz="2400" baseline="30000" dirty="0" smtClean="0">
                <a:solidFill>
                  <a:srgbClr val="FFFFFF"/>
                </a:solidFill>
              </a:rPr>
              <a:t>-1</a:t>
            </a:r>
            <a:r>
              <a:rPr lang="en-US" sz="2400" dirty="0" smtClean="0">
                <a:solidFill>
                  <a:srgbClr val="FFFFFF"/>
                </a:solidFill>
              </a:rPr>
              <a:t>: 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k</a:t>
            </a:r>
            <a:r>
              <a:rPr lang="en-US" sz="2400" baseline="30000" dirty="0" smtClean="0">
                <a:solidFill>
                  <a:srgbClr val="FFFFFF"/>
                </a:solidFill>
              </a:rPr>
              <a:t>3</a:t>
            </a:r>
            <a:r>
              <a:rPr lang="en-US" sz="2400" dirty="0" smtClean="0">
                <a:solidFill>
                  <a:srgbClr val="FFFFFF"/>
                </a:solidFill>
              </a:rPr>
              <a:t>/2π</a:t>
            </a:r>
            <a:r>
              <a:rPr lang="en-US" sz="2400" baseline="30000" dirty="0" smtClean="0">
                <a:solidFill>
                  <a:srgbClr val="FFFFFF"/>
                </a:solidFill>
              </a:rPr>
              <a:t>2</a:t>
            </a:r>
            <a:r>
              <a:rPr lang="en-US" sz="2400" dirty="0" smtClean="0">
                <a:solidFill>
                  <a:srgbClr val="FFFFFF"/>
                </a:solidFill>
              </a:rPr>
              <a:t> P(k) &lt; </a:t>
            </a:r>
            <a:r>
              <a:rPr lang="en-US" sz="2400" dirty="0" smtClean="0">
                <a:solidFill>
                  <a:srgbClr val="FFFF00"/>
                </a:solidFill>
              </a:rPr>
              <a:t>2600 mK</a:t>
            </a:r>
            <a:r>
              <a:rPr lang="en-US" sz="2400" baseline="30000" dirty="0" smtClean="0">
                <a:solidFill>
                  <a:srgbClr val="FFFF00"/>
                </a:solidFill>
              </a:rPr>
              <a:t>2</a:t>
            </a: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5 order of magnitude continuum suppression 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Best limits to date by 100x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S</a:t>
            </a:r>
            <a:r>
              <a:rPr lang="en-US" sz="2400" dirty="0" smtClean="0">
                <a:solidFill>
                  <a:srgbClr val="FFFFFF"/>
                </a:solidFill>
              </a:rPr>
              <a:t>till </a:t>
            </a:r>
            <a:r>
              <a:rPr lang="en-US" sz="2400" dirty="0">
                <a:solidFill>
                  <a:srgbClr val="FFFFFF"/>
                </a:solidFill>
              </a:rPr>
              <a:t>inconsistent with thermal noise =&gt; residual (pol.) continuum?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Still 100x above predictions of </a:t>
            </a:r>
            <a:r>
              <a:rPr lang="en-US" sz="2400" dirty="0" err="1" smtClean="0">
                <a:solidFill>
                  <a:srgbClr val="FFFFFF"/>
                </a:solidFill>
              </a:rPr>
              <a:t>fiducial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reionizaiton</a:t>
            </a:r>
            <a:r>
              <a:rPr lang="en-US" sz="2400" dirty="0" smtClean="0">
                <a:solidFill>
                  <a:srgbClr val="FFFFFF"/>
                </a:solidFill>
              </a:rPr>
              <a:t> models (</a:t>
            </a:r>
            <a:r>
              <a:rPr lang="en-US" sz="2400" dirty="0" err="1" smtClean="0">
                <a:solidFill>
                  <a:srgbClr val="FFFFFF"/>
                </a:solidFill>
              </a:rPr>
              <a:t>eg</a:t>
            </a:r>
            <a:r>
              <a:rPr lang="en-US" sz="2400" dirty="0" smtClean="0">
                <a:solidFill>
                  <a:srgbClr val="FFFFFF"/>
                </a:solidFill>
              </a:rPr>
              <a:t>. </a:t>
            </a:r>
            <a:r>
              <a:rPr lang="en-US" sz="2400" dirty="0" err="1" smtClean="0">
                <a:solidFill>
                  <a:srgbClr val="FFFFFF"/>
                </a:solidFill>
              </a:rPr>
              <a:t>McQuinn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ea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9200" y="4648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29AEB4"/>
                </a:solidFill>
              </a:rPr>
              <a:t>T</a:t>
            </a:r>
            <a:r>
              <a:rPr lang="en-US" sz="1800" baseline="-25000" dirty="0" err="1" smtClean="0">
                <a:solidFill>
                  <a:srgbClr val="29AEB4"/>
                </a:solidFill>
              </a:rPr>
              <a:t>sys</a:t>
            </a:r>
            <a:r>
              <a:rPr lang="en-US" sz="1800" dirty="0" smtClean="0">
                <a:solidFill>
                  <a:srgbClr val="29AEB4"/>
                </a:solidFill>
              </a:rPr>
              <a:t>=560K</a:t>
            </a:r>
            <a:endParaRPr lang="en-US" sz="1800" dirty="0">
              <a:solidFill>
                <a:srgbClr val="29AEB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2514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808100"/>
                </a:solidFill>
              </a:rPr>
              <a:t>Paciga</a:t>
            </a:r>
            <a:r>
              <a:rPr lang="en-US" sz="1800" dirty="0" smtClean="0">
                <a:solidFill>
                  <a:srgbClr val="808100"/>
                </a:solidFill>
              </a:rPr>
              <a:t> </a:t>
            </a:r>
            <a:r>
              <a:rPr lang="en-US" sz="1800" dirty="0" err="1" smtClean="0">
                <a:solidFill>
                  <a:srgbClr val="808100"/>
                </a:solidFill>
              </a:rPr>
              <a:t>ea</a:t>
            </a:r>
            <a:r>
              <a:rPr lang="en-US" sz="1800" dirty="0" smtClean="0">
                <a:solidFill>
                  <a:srgbClr val="808100"/>
                </a:solidFill>
              </a:rPr>
              <a:t> GMRT </a:t>
            </a:r>
            <a:endParaRPr lang="en-US" sz="1800" dirty="0">
              <a:solidFill>
                <a:srgbClr val="8081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200" y="4953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EC00FF"/>
                </a:solidFill>
              </a:rPr>
              <a:t>Fiducial</a:t>
            </a:r>
            <a:endParaRPr lang="en-US" sz="1800" dirty="0">
              <a:solidFill>
                <a:srgbClr val="EC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9906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‘horizon limit’ = ‘wedge’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1295400" y="1390710"/>
            <a:ext cx="457200" cy="13329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5653051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26 at 4.10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711200"/>
            <a:ext cx="4673600" cy="568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05200" y="4953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EC00FF"/>
                </a:solidFill>
              </a:rPr>
              <a:t>Fiducial</a:t>
            </a:r>
            <a:endParaRPr lang="en-US" sz="1800" dirty="0">
              <a:solidFill>
                <a:srgbClr val="EC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9906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‘horizon limit’ = ‘wedge’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1295400" y="1390710"/>
            <a:ext cx="457200" cy="13329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Rectangle 1"/>
          <p:cNvSpPr/>
          <p:nvPr/>
        </p:nvSpPr>
        <p:spPr bwMode="auto">
          <a:xfrm>
            <a:off x="914400" y="3124200"/>
            <a:ext cx="3505200" cy="228600"/>
          </a:xfrm>
          <a:prstGeom prst="rect">
            <a:avLst/>
          </a:prstGeom>
          <a:solidFill>
            <a:srgbClr val="FF0000">
              <a:alpha val="1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11500" y="3009900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No warming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24400" y="955864"/>
            <a:ext cx="4343400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Model: neutral IGM remains cold (no large-scale </a:t>
            </a:r>
            <a:r>
              <a:rPr lang="en-US" sz="2400" dirty="0" err="1" smtClean="0">
                <a:solidFill>
                  <a:srgbClr val="FFFFFF"/>
                </a:solidFill>
              </a:rPr>
              <a:t>Xray</a:t>
            </a:r>
            <a:r>
              <a:rPr lang="en-US" sz="2400" dirty="0" smtClean="0">
                <a:solidFill>
                  <a:srgbClr val="FFFFFF"/>
                </a:solidFill>
              </a:rPr>
              <a:t> warming), but enough </a:t>
            </a:r>
            <a:r>
              <a:rPr lang="en-US" sz="2400" dirty="0" err="1">
                <a:solidFill>
                  <a:srgbClr val="FFFFFF"/>
                </a:solidFill>
              </a:rPr>
              <a:t>L</a:t>
            </a:r>
            <a:r>
              <a:rPr lang="en-US" sz="2400" dirty="0" err="1" smtClean="0">
                <a:solidFill>
                  <a:srgbClr val="FFFFFF"/>
                </a:solidFill>
              </a:rPr>
              <a:t>ya</a:t>
            </a:r>
            <a:r>
              <a:rPr lang="en-US" sz="2400" dirty="0" smtClean="0">
                <a:solidFill>
                  <a:srgbClr val="FFFFFF"/>
                </a:solidFill>
              </a:rPr>
              <a:t> to couple </a:t>
            </a:r>
            <a:r>
              <a:rPr lang="en-US" sz="2400" dirty="0" err="1" smtClean="0">
                <a:solidFill>
                  <a:srgbClr val="FFFFFF"/>
                </a:solidFill>
              </a:rPr>
              <a:t>T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s</a:t>
            </a:r>
            <a:r>
              <a:rPr lang="en-US" sz="2400" baseline="-250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and T</a:t>
            </a:r>
            <a:r>
              <a:rPr lang="en-US" sz="2400" baseline="-25000" dirty="0" smtClean="0">
                <a:solidFill>
                  <a:srgbClr val="FFFFFF"/>
                </a:solidFill>
              </a:rPr>
              <a:t>K</a:t>
            </a:r>
            <a:r>
              <a:rPr lang="en-US" sz="2400" dirty="0" smtClean="0">
                <a:solidFill>
                  <a:srgbClr val="FFFFFF"/>
                </a:solidFill>
              </a:rPr>
              <a:t> and </a:t>
            </a:r>
            <a:r>
              <a:rPr lang="en-US" sz="2400" dirty="0" err="1" smtClean="0">
                <a:solidFill>
                  <a:srgbClr val="FFFFFF"/>
                </a:solidFill>
              </a:rPr>
              <a:t>reionization</a:t>
            </a:r>
            <a:r>
              <a:rPr lang="en-US" sz="2400" dirty="0" smtClean="0">
                <a:solidFill>
                  <a:srgbClr val="FFFFFF"/>
                </a:solidFill>
              </a:rPr>
              <a:t> proceeds locally  =&gt; &lt;T</a:t>
            </a:r>
            <a:r>
              <a:rPr lang="en-US" sz="2400" baseline="-25000" dirty="0">
                <a:solidFill>
                  <a:srgbClr val="FFFFFF"/>
                </a:solidFill>
              </a:rPr>
              <a:t>B</a:t>
            </a:r>
            <a:r>
              <a:rPr lang="en-US" sz="2400" dirty="0" smtClean="0">
                <a:solidFill>
                  <a:srgbClr val="FFFFFF"/>
                </a:solidFill>
              </a:rPr>
              <a:t>&gt;  ~ 400mK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Build-out 2013 to 2015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128 elements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2 years observing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400" dirty="0">
                <a:solidFill>
                  <a:srgbClr val="FFFFFF"/>
                </a:solidFill>
              </a:rPr>
              <a:t>F</a:t>
            </a:r>
            <a:r>
              <a:rPr lang="en-US" sz="2400" dirty="0" smtClean="0">
                <a:solidFill>
                  <a:srgbClr val="FFFFFF"/>
                </a:solidFill>
              </a:rPr>
              <a:t>ull polarization (get to thermal noise)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~10x improvement (in </a:t>
            </a:r>
            <a:r>
              <a:rPr lang="en-US" sz="2400" dirty="0" err="1" smtClean="0">
                <a:solidFill>
                  <a:srgbClr val="FFFFFF"/>
                </a:solidFill>
              </a:rPr>
              <a:t>mK</a:t>
            </a:r>
            <a:r>
              <a:rPr lang="en-US" sz="2400" dirty="0" smtClean="0">
                <a:solidFill>
                  <a:srgbClr val="FFFFFF"/>
                </a:solidFill>
              </a:rPr>
              <a:t>)  =&gt; constrain </a:t>
            </a:r>
            <a:r>
              <a:rPr lang="en-US" sz="2400" dirty="0" err="1" smtClean="0">
                <a:solidFill>
                  <a:srgbClr val="FFFFFF"/>
                </a:solidFill>
              </a:rPr>
              <a:t>fiducial</a:t>
            </a:r>
            <a:r>
              <a:rPr lang="en-US" sz="2400" dirty="0" smtClean="0">
                <a:solidFill>
                  <a:srgbClr val="FFFFFF"/>
                </a:solidFill>
              </a:rPr>
              <a:t> models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8638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Ruling out pathological (but not impossible?) models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3018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86400" y="990600"/>
            <a:ext cx="3657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EC00FF"/>
                </a:solidFill>
              </a:rPr>
              <a:t> z</a:t>
            </a:r>
            <a:r>
              <a:rPr lang="en-US" dirty="0">
                <a:solidFill>
                  <a:srgbClr val="EC00FF"/>
                </a:solidFill>
              </a:rPr>
              <a:t>&gt;</a:t>
            </a:r>
            <a:r>
              <a:rPr lang="en-US" dirty="0" smtClean="0">
                <a:solidFill>
                  <a:srgbClr val="EC00FF"/>
                </a:solidFill>
              </a:rPr>
              <a:t>200: T</a:t>
            </a:r>
            <a:r>
              <a:rPr lang="en-US" baseline="-25000" dirty="0" smtClean="0">
                <a:solidFill>
                  <a:srgbClr val="EC00FF"/>
                </a:solidFill>
              </a:rPr>
              <a:t>CMB</a:t>
            </a:r>
            <a:r>
              <a:rPr lang="en-US" dirty="0" smtClean="0">
                <a:solidFill>
                  <a:srgbClr val="EC00FF"/>
                </a:solidFill>
              </a:rPr>
              <a:t> = T</a:t>
            </a:r>
            <a:r>
              <a:rPr lang="en-US" sz="1800" baseline="-25000" dirty="0" smtClean="0">
                <a:solidFill>
                  <a:srgbClr val="EC00FF"/>
                </a:solidFill>
              </a:rPr>
              <a:t>K</a:t>
            </a:r>
            <a:r>
              <a:rPr lang="en-US" dirty="0" smtClean="0">
                <a:solidFill>
                  <a:srgbClr val="EC00FF"/>
                </a:solidFill>
              </a:rPr>
              <a:t>= T</a:t>
            </a:r>
            <a:r>
              <a:rPr lang="en-US" baseline="-25000" dirty="0" smtClean="0">
                <a:solidFill>
                  <a:srgbClr val="EC00FF"/>
                </a:solidFill>
              </a:rPr>
              <a:t>S</a:t>
            </a:r>
            <a:r>
              <a:rPr lang="en-US" dirty="0" smtClean="0">
                <a:solidFill>
                  <a:srgbClr val="EC00FF"/>
                </a:solidFill>
              </a:rPr>
              <a:t> </a:t>
            </a:r>
            <a:r>
              <a:rPr lang="en-US" dirty="0">
                <a:solidFill>
                  <a:srgbClr val="EC00FF"/>
                </a:solidFill>
              </a:rPr>
              <a:t> </a:t>
            </a:r>
            <a:r>
              <a:rPr lang="en-US" dirty="0" smtClean="0">
                <a:solidFill>
                  <a:srgbClr val="EC00FF"/>
                </a:solidFill>
              </a:rPr>
              <a:t>by residual e-, photon, and </a:t>
            </a:r>
            <a:r>
              <a:rPr lang="en-US" dirty="0">
                <a:solidFill>
                  <a:srgbClr val="EC00FF"/>
                </a:solidFill>
              </a:rPr>
              <a:t>gas </a:t>
            </a:r>
            <a:r>
              <a:rPr lang="en-US" dirty="0" smtClean="0">
                <a:solidFill>
                  <a:srgbClr val="EC00FF"/>
                </a:solidFill>
              </a:rPr>
              <a:t>collisions. No signal.  </a:t>
            </a: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FFFF00"/>
                </a:solidFill>
              </a:rPr>
              <a:t> z</a:t>
            </a:r>
            <a:r>
              <a:rPr lang="en-US" dirty="0">
                <a:solidFill>
                  <a:srgbClr val="FFFF00"/>
                </a:solidFill>
              </a:rPr>
              <a:t>∼30 to </a:t>
            </a:r>
            <a:r>
              <a:rPr lang="en-US" dirty="0" smtClean="0">
                <a:solidFill>
                  <a:srgbClr val="FFFF00"/>
                </a:solidFill>
              </a:rPr>
              <a:t>200:  gas cools as </a:t>
            </a:r>
            <a:r>
              <a:rPr lang="en-US" dirty="0" err="1" smtClean="0">
                <a:solidFill>
                  <a:srgbClr val="FFFF00"/>
                </a:solidFill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</a:rPr>
              <a:t>k</a:t>
            </a:r>
            <a:r>
              <a:rPr lang="en-US" dirty="0" smtClean="0">
                <a:solidFill>
                  <a:srgbClr val="FFFF00"/>
                </a:solidFill>
              </a:rPr>
              <a:t> ≈ (</a:t>
            </a:r>
            <a:r>
              <a:rPr lang="en-US" dirty="0">
                <a:solidFill>
                  <a:srgbClr val="FFFF00"/>
                </a:solidFill>
              </a:rPr>
              <a:t>1+z)</a:t>
            </a:r>
            <a:r>
              <a:rPr lang="en-US" baseline="30000" dirty="0" smtClean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vs. T</a:t>
            </a:r>
            <a:r>
              <a:rPr lang="en-US" baseline="-25000" dirty="0" smtClean="0">
                <a:solidFill>
                  <a:srgbClr val="FFFF00"/>
                </a:solidFill>
              </a:rPr>
              <a:t>CMB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≈ </a:t>
            </a:r>
            <a:r>
              <a:rPr lang="en-US" dirty="0">
                <a:solidFill>
                  <a:srgbClr val="FFFF00"/>
                </a:solidFill>
              </a:rPr>
              <a:t>(1 + z</a:t>
            </a:r>
            <a:r>
              <a:rPr lang="en-US" dirty="0" smtClean="0">
                <a:solidFill>
                  <a:srgbClr val="FFFF00"/>
                </a:solidFill>
              </a:rPr>
              <a:t>), but T</a:t>
            </a:r>
            <a:r>
              <a:rPr lang="en-US" baseline="-25000" dirty="0" smtClean="0">
                <a:solidFill>
                  <a:srgbClr val="FFFF00"/>
                </a:solidFill>
              </a:rPr>
              <a:t>S</a:t>
            </a:r>
            <a:r>
              <a:rPr lang="en-US" dirty="0" smtClean="0">
                <a:solidFill>
                  <a:srgbClr val="FFFF00"/>
                </a:solidFill>
              </a:rPr>
              <a:t> = T</a:t>
            </a:r>
            <a:r>
              <a:rPr lang="en-US" baseline="-25000" dirty="0" smtClean="0">
                <a:solidFill>
                  <a:srgbClr val="FFFF00"/>
                </a:solidFill>
              </a:rPr>
              <a:t>K</a:t>
            </a:r>
            <a:r>
              <a:rPr lang="en-US" dirty="0" smtClean="0">
                <a:solidFill>
                  <a:srgbClr val="FFFF00"/>
                </a:solidFill>
              </a:rPr>
              <a:t> via collisions =&gt; absorption, until density drops and </a:t>
            </a:r>
            <a:r>
              <a:rPr lang="en-US" dirty="0" err="1" smtClean="0">
                <a:solidFill>
                  <a:srgbClr val="FFFF00"/>
                </a:solidFill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</a:rPr>
              <a:t>s</a:t>
            </a:r>
            <a:r>
              <a:rPr lang="en-US" baseline="-25000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 T</a:t>
            </a:r>
            <a:r>
              <a:rPr lang="en-US" baseline="-25000" dirty="0" smtClean="0">
                <a:solidFill>
                  <a:srgbClr val="FFFF00"/>
                </a:solidFill>
                <a:sym typeface="Wingdings"/>
              </a:rPr>
              <a:t>CMB</a:t>
            </a:r>
            <a:endParaRPr lang="en-US" baseline="-25000" dirty="0" smtClean="0">
              <a:solidFill>
                <a:srgbClr val="FFFF00"/>
              </a:solidFill>
            </a:endParaRP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FF0000"/>
                </a:solidFill>
              </a:rPr>
              <a:t> z</a:t>
            </a:r>
            <a:r>
              <a:rPr lang="en-US" dirty="0">
                <a:solidFill>
                  <a:srgbClr val="FF0000"/>
                </a:solidFill>
              </a:rPr>
              <a:t>∼20 to </a:t>
            </a:r>
            <a:r>
              <a:rPr lang="en-US" dirty="0" smtClean="0">
                <a:solidFill>
                  <a:srgbClr val="FF0000"/>
                </a:solidFill>
              </a:rPr>
              <a:t>30: first stars =&gt; Lyα photons couples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baseline="-25000" dirty="0">
                <a:solidFill>
                  <a:srgbClr val="FF0000"/>
                </a:solidFill>
              </a:rPr>
              <a:t>K</a:t>
            </a:r>
            <a:r>
              <a:rPr lang="en-US" dirty="0">
                <a:solidFill>
                  <a:srgbClr val="FF0000"/>
                </a:solidFill>
              </a:rPr>
              <a:t> and </a:t>
            </a:r>
            <a:r>
              <a:rPr lang="en-US" dirty="0" smtClean="0">
                <a:solidFill>
                  <a:srgbClr val="FF0000"/>
                </a:solidFill>
              </a:rPr>
              <a:t>T</a:t>
            </a:r>
            <a:r>
              <a:rPr lang="en-US" baseline="-25000" dirty="0" smtClean="0">
                <a:solidFill>
                  <a:srgbClr val="FF0000"/>
                </a:solidFill>
              </a:rPr>
              <a:t>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=&gt; </a:t>
            </a:r>
            <a:r>
              <a:rPr lang="en-US" dirty="0">
                <a:solidFill>
                  <a:srgbClr val="FF0000"/>
                </a:solidFill>
              </a:rPr>
              <a:t>21-cm absorption </a:t>
            </a:r>
            <a:endParaRPr lang="en-US" dirty="0" smtClean="0">
              <a:solidFill>
                <a:srgbClr val="FF0000"/>
              </a:solidFill>
            </a:endParaRP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43FF0D"/>
                </a:solidFill>
              </a:rPr>
              <a:t> z</a:t>
            </a:r>
            <a:r>
              <a:rPr lang="en-US" dirty="0">
                <a:solidFill>
                  <a:srgbClr val="43FF0D"/>
                </a:solidFill>
              </a:rPr>
              <a:t>∼6 to </a:t>
            </a:r>
            <a:r>
              <a:rPr lang="en-US" dirty="0" smtClean="0">
                <a:solidFill>
                  <a:srgbClr val="43FF0D"/>
                </a:solidFill>
              </a:rPr>
              <a:t>20: IGM warmed </a:t>
            </a:r>
            <a:r>
              <a:rPr lang="en-US" dirty="0">
                <a:solidFill>
                  <a:srgbClr val="43FF0D"/>
                </a:solidFill>
              </a:rPr>
              <a:t>by hard X </a:t>
            </a:r>
            <a:r>
              <a:rPr lang="en-US" dirty="0" smtClean="0">
                <a:solidFill>
                  <a:srgbClr val="43FF0D"/>
                </a:solidFill>
              </a:rPr>
              <a:t>rays =&gt; T</a:t>
            </a:r>
            <a:r>
              <a:rPr lang="en-US" baseline="-25000" dirty="0" smtClean="0">
                <a:solidFill>
                  <a:srgbClr val="43FF0D"/>
                </a:solidFill>
              </a:rPr>
              <a:t>K</a:t>
            </a:r>
            <a:r>
              <a:rPr lang="en-US" dirty="0" smtClean="0">
                <a:solidFill>
                  <a:srgbClr val="43FF0D"/>
                </a:solidFill>
              </a:rPr>
              <a:t> &gt; T</a:t>
            </a:r>
            <a:r>
              <a:rPr lang="en-US" baseline="-25000" dirty="0" smtClean="0">
                <a:solidFill>
                  <a:srgbClr val="43FF0D"/>
                </a:solidFill>
              </a:rPr>
              <a:t>CMB</a:t>
            </a:r>
            <a:r>
              <a:rPr lang="en-US" dirty="0" smtClean="0">
                <a:solidFill>
                  <a:srgbClr val="43FF0D"/>
                </a:solidFill>
              </a:rPr>
              <a:t>. T</a:t>
            </a:r>
            <a:r>
              <a:rPr lang="en-US" baseline="-25000" dirty="0" smtClean="0">
                <a:solidFill>
                  <a:srgbClr val="43FF0D"/>
                </a:solidFill>
              </a:rPr>
              <a:t>S</a:t>
            </a:r>
            <a:r>
              <a:rPr lang="en-US" dirty="0" smtClean="0">
                <a:solidFill>
                  <a:srgbClr val="43FF0D"/>
                </a:solidFill>
              </a:rPr>
              <a:t> coupled to T</a:t>
            </a:r>
            <a:r>
              <a:rPr lang="en-US" baseline="-25000" dirty="0" smtClean="0">
                <a:solidFill>
                  <a:srgbClr val="43FF0D"/>
                </a:solidFill>
              </a:rPr>
              <a:t>K</a:t>
            </a:r>
            <a:r>
              <a:rPr lang="en-US" dirty="0" smtClean="0">
                <a:solidFill>
                  <a:srgbClr val="43FF0D"/>
                </a:solidFill>
              </a:rPr>
              <a:t> by </a:t>
            </a:r>
            <a:r>
              <a:rPr lang="en-US" dirty="0" err="1" smtClean="0">
                <a:solidFill>
                  <a:srgbClr val="43FF0D"/>
                </a:solidFill>
              </a:rPr>
              <a:t>Lya</a:t>
            </a:r>
            <a:r>
              <a:rPr lang="en-US" dirty="0" smtClean="0">
                <a:solidFill>
                  <a:srgbClr val="43FF0D"/>
                </a:solidFill>
              </a:rPr>
              <a:t>.  </a:t>
            </a:r>
            <a:r>
              <a:rPr lang="en-US" dirty="0" err="1" smtClean="0">
                <a:solidFill>
                  <a:srgbClr val="43FF0D"/>
                </a:solidFill>
              </a:rPr>
              <a:t>Reionization</a:t>
            </a:r>
            <a:r>
              <a:rPr lang="en-US" dirty="0" smtClean="0">
                <a:solidFill>
                  <a:srgbClr val="43FF0D"/>
                </a:solidFill>
              </a:rPr>
              <a:t> is proceeding =&gt; bubble dominated</a:t>
            </a: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7DBAF9"/>
                </a:solidFill>
              </a:rPr>
              <a:t> IGM </a:t>
            </a:r>
            <a:r>
              <a:rPr lang="en-US" dirty="0" err="1" smtClean="0">
                <a:solidFill>
                  <a:srgbClr val="7DBAF9"/>
                </a:solidFill>
              </a:rPr>
              <a:t>reionized</a:t>
            </a:r>
            <a:endParaRPr lang="en-US" dirty="0">
              <a:solidFill>
                <a:srgbClr val="7DBAF9"/>
              </a:solidFill>
            </a:endParaRP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942866"/>
              </p:ext>
            </p:extLst>
          </p:nvPr>
        </p:nvGraphicFramePr>
        <p:xfrm>
          <a:off x="5218113" y="76200"/>
          <a:ext cx="3849687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Equation" r:id="rId3" imgW="2057400" imgH="431800" progId="Equation.3">
                  <p:embed/>
                </p:oleObj>
              </mc:Choice>
              <mc:Fallback>
                <p:oleObj name="Equation" r:id="rId3" imgW="2057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8113" y="76200"/>
                        <a:ext cx="3849687" cy="8080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0" y="920890"/>
            <a:ext cx="5435380" cy="5632310"/>
            <a:chOff x="0" y="838200"/>
            <a:chExt cx="5435380" cy="5632310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838200"/>
              <a:ext cx="5435380" cy="5632310"/>
              <a:chOff x="0" y="838200"/>
              <a:chExt cx="5435380" cy="5632310"/>
            </a:xfrm>
          </p:grpSpPr>
          <p:pic>
            <p:nvPicPr>
              <p:cNvPr id="2" name="Picture 1" descr="Screen Shot 2013-05-26 at 5.03.39 P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838200"/>
                <a:ext cx="5435380" cy="5632310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 bwMode="auto">
              <a:xfrm>
                <a:off x="4737100" y="1295400"/>
                <a:ext cx="304800" cy="4495800"/>
              </a:xfrm>
              <a:prstGeom prst="rect">
                <a:avLst/>
              </a:prstGeom>
              <a:solidFill>
                <a:srgbClr val="EC00FF">
                  <a:alpha val="18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3276600" y="1295400"/>
                <a:ext cx="1447800" cy="4495800"/>
              </a:xfrm>
              <a:prstGeom prst="rect">
                <a:avLst/>
              </a:prstGeom>
              <a:solidFill>
                <a:srgbClr val="FFFF00">
                  <a:alpha val="18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2057400" y="1295400"/>
                <a:ext cx="762000" cy="4495800"/>
              </a:xfrm>
              <a:prstGeom prst="rect">
                <a:avLst/>
              </a:prstGeom>
              <a:solidFill>
                <a:schemeClr val="accent1">
                  <a:alpha val="18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914400" y="1295400"/>
                <a:ext cx="1143000" cy="4495800"/>
              </a:xfrm>
              <a:prstGeom prst="rect">
                <a:avLst/>
              </a:prstGeom>
              <a:solidFill>
                <a:schemeClr val="accent6">
                  <a:alpha val="18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 bwMode="auto">
            <a:xfrm>
              <a:off x="2819400" y="1295400"/>
              <a:ext cx="457200" cy="4495800"/>
            </a:xfrm>
            <a:prstGeom prst="rect">
              <a:avLst/>
            </a:prstGeom>
            <a:solidFill>
              <a:srgbClr val="F40020">
                <a:alpha val="1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effectLst/>
                <a:latin typeface="Times New Roman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99000" y="33336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194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57400" y="33336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668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28600" y="762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‘Richest of cosmological data sets’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600" y="2133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</a:t>
            </a:r>
            <a:r>
              <a:rPr lang="en-US" sz="1800" baseline="-25000" dirty="0" smtClean="0"/>
              <a:t>K</a:t>
            </a:r>
            <a:endParaRPr lang="en-US" sz="1800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2971800" y="21452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</a:t>
            </a:r>
            <a:r>
              <a:rPr lang="en-US" sz="1800" baseline="-25000" dirty="0" smtClean="0"/>
              <a:t>S</a:t>
            </a:r>
            <a:endParaRPr lang="en-US" sz="1800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1600200" y="2209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T</a:t>
            </a:r>
            <a:r>
              <a:rPr lang="en-US" sz="1800" baseline="-25000" dirty="0" err="1" smtClean="0"/>
              <a:t>cmb</a:t>
            </a:r>
            <a:endParaRPr lang="en-US" sz="1800" baseline="-25000" dirty="0"/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2057400" y="5842000"/>
            <a:ext cx="812800" cy="4826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2133600" y="2717800"/>
            <a:ext cx="812800" cy="4826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2590800" y="2819400"/>
            <a:ext cx="154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No warming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5468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03050"/>
            <a:ext cx="8686800" cy="6678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Anscillary</a:t>
            </a:r>
            <a:r>
              <a:rPr lang="en-US" sz="2800" dirty="0">
                <a:solidFill>
                  <a:srgbClr val="FFFFFF"/>
                </a:solidFill>
              </a:rPr>
              <a:t> science: Unique parameter space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 Continuous ‘all-sky’ monitor (GRBs, XRBs...)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Sensitive to LSS (15deg at 15’ res)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Sensitivity</a:t>
            </a:r>
            <a:r>
              <a:rPr lang="en-US" sz="2400" dirty="0">
                <a:solidFill>
                  <a:srgbClr val="FFFFFF"/>
                </a:solidFill>
              </a:rPr>
              <a:t>(10min) ~ 5mJy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Broad </a:t>
            </a:r>
            <a:r>
              <a:rPr lang="en-US" sz="2400" dirty="0" err="1">
                <a:solidFill>
                  <a:srgbClr val="FFFFFF"/>
                </a:solidFill>
              </a:rPr>
              <a:t>freq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range</a:t>
            </a:r>
          </a:p>
          <a:p>
            <a:pPr>
              <a:spcAft>
                <a:spcPts val="600"/>
              </a:spcAft>
            </a:pPr>
            <a:endParaRPr lang="en-US" sz="2400" dirty="0" smtClean="0">
              <a:solidFill>
                <a:srgbClr val="FFFFFF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Violates all assumptions in synthesis imaging (</a:t>
            </a:r>
            <a:r>
              <a:rPr lang="en-US" sz="2800" dirty="0" err="1" smtClean="0">
                <a:solidFill>
                  <a:srgbClr val="FFFFFF"/>
                </a:solidFill>
              </a:rPr>
              <a:t>eg</a:t>
            </a:r>
            <a:r>
              <a:rPr lang="en-US" sz="2800" dirty="0" smtClean="0">
                <a:solidFill>
                  <a:srgbClr val="FFFFFF"/>
                </a:solidFill>
              </a:rPr>
              <a:t>. SIRA)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Transit array =&gt; image in snapshots in time (10min)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Very wide field (‘full sky’) =&gt; require 3D FT  (facets) 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Very wide band (octave) =&gt; require </a:t>
            </a:r>
            <a:r>
              <a:rPr lang="en-US" sz="2400" dirty="0" err="1" smtClean="0">
                <a:solidFill>
                  <a:srgbClr val="FFFFFF"/>
                </a:solidFill>
              </a:rPr>
              <a:t>multifreq</a:t>
            </a:r>
            <a:r>
              <a:rPr lang="en-US" sz="2400" dirty="0" smtClean="0">
                <a:solidFill>
                  <a:srgbClr val="FFFFFF"/>
                </a:solidFill>
              </a:rPr>
              <a:t> synthesis (currently image snapshots in freq ~ 10MHz)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Very high dynamic range &gt; 10</a:t>
            </a:r>
            <a:r>
              <a:rPr lang="en-US" sz="2400" baseline="30000" dirty="0" smtClean="0">
                <a:solidFill>
                  <a:srgbClr val="FFFFFF"/>
                </a:solidFill>
              </a:rPr>
              <a:t>5</a:t>
            </a:r>
            <a:r>
              <a:rPr lang="en-US" sz="2400" dirty="0" smtClean="0">
                <a:solidFill>
                  <a:srgbClr val="FFFFFF"/>
                </a:solidFill>
              </a:rPr>
              <a:t>: requires extensive iteration in </a:t>
            </a:r>
            <a:r>
              <a:rPr lang="en-US" sz="2400" dirty="0" err="1" smtClean="0">
                <a:solidFill>
                  <a:srgbClr val="FFFFFF"/>
                </a:solidFill>
              </a:rPr>
              <a:t>selfcal/deconvolution</a:t>
            </a:r>
            <a:endParaRPr lang="en-US" sz="2400" dirty="0" smtClean="0">
              <a:solidFill>
                <a:srgbClr val="FFFFFF"/>
              </a:solidFill>
            </a:endParaRP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Structure on all scales =&gt; require ‘</a:t>
            </a:r>
            <a:r>
              <a:rPr lang="en-US" sz="2400" dirty="0" err="1" smtClean="0">
                <a:solidFill>
                  <a:srgbClr val="FFFFFF"/>
                </a:solidFill>
              </a:rPr>
              <a:t>multiscale</a:t>
            </a:r>
            <a:r>
              <a:rPr lang="en-US" sz="2400" dirty="0" smtClean="0">
                <a:solidFill>
                  <a:srgbClr val="FFFFFF"/>
                </a:solidFill>
              </a:rPr>
              <a:t> clean’</a:t>
            </a:r>
          </a:p>
          <a:p>
            <a:pPr lvl="1">
              <a:spcAft>
                <a:spcPts val="12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Strong and weak RFI: multiple layers of flagging</a:t>
            </a:r>
          </a:p>
        </p:txBody>
      </p:sp>
    </p:spTree>
    <p:extLst>
      <p:ext uri="{BB962C8B-B14F-4D97-AF65-F5344CB8AC3E}">
        <p14:creationId xmlns:p14="http://schemas.microsoft.com/office/powerpoint/2010/main" val="41888783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3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926" y="0"/>
            <a:ext cx="6634148" cy="6858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rot="5400000">
            <a:off x="7368014" y="2720608"/>
            <a:ext cx="959584" cy="1588"/>
          </a:xfrm>
          <a:prstGeom prst="straightConnector1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7772400" y="2438400"/>
            <a:ext cx="1101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</a:t>
            </a:r>
            <a:r>
              <a:rPr lang="en-US" baseline="30000" dirty="0" smtClean="0">
                <a:solidFill>
                  <a:srgbClr val="FFFFFF"/>
                </a:solidFill>
              </a:rPr>
              <a:t>o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810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10min snapshots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DNR ~1000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3200" y="3810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All sky, All the time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4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040" y="0"/>
            <a:ext cx="647192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5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972" y="0"/>
            <a:ext cx="6442056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5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957" y="0"/>
            <a:ext cx="6584086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6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512" y="0"/>
            <a:ext cx="6634976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5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613" y="0"/>
            <a:ext cx="6676773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42925" y="2971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Cosmic </a:t>
            </a:r>
            <a:r>
              <a:rPr lang="en-US" sz="2400" dirty="0" err="1">
                <a:solidFill>
                  <a:schemeClr val="bg1"/>
                </a:solidFill>
              </a:rPr>
              <a:t>Reionization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124325" y="2398217"/>
            <a:ext cx="5019675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Last </a:t>
            </a:r>
            <a:r>
              <a:rPr lang="en-US" sz="2400" dirty="0">
                <a:solidFill>
                  <a:schemeClr val="bg1"/>
                </a:solidFill>
              </a:rPr>
              <a:t>phase of </a:t>
            </a:r>
            <a:r>
              <a:rPr lang="en-US" sz="2400" dirty="0" smtClean="0">
                <a:solidFill>
                  <a:schemeClr val="bg1"/>
                </a:solidFill>
              </a:rPr>
              <a:t>cosmic evolution </a:t>
            </a:r>
            <a:r>
              <a:rPr lang="en-US" sz="2400" dirty="0">
                <a:solidFill>
                  <a:schemeClr val="bg1"/>
                </a:solidFill>
              </a:rPr>
              <a:t>to be </a:t>
            </a:r>
            <a:r>
              <a:rPr lang="en-US" sz="2400" dirty="0" smtClean="0">
                <a:solidFill>
                  <a:schemeClr val="bg1"/>
                </a:solidFill>
              </a:rPr>
              <a:t>tested and explored</a:t>
            </a:r>
          </a:p>
          <a:p>
            <a:pPr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Cosmological benchmark: formation of first galaxies and quasars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Today’s focus: Evolution of the neutral IGM and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When? 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How fast? 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HI 21cm signal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127629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Dark ages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3400" y="141982"/>
            <a:ext cx="312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FFFF"/>
                </a:solidFill>
              </a:rPr>
              <a:t>Universum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incognitus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10" name="Picture 9" descr="terra_incognita1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601" y="0"/>
            <a:ext cx="2547399" cy="224581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9448800" y="37338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187325"/>
            <a:ext cx="3807977" cy="4638675"/>
          </a:xfrm>
          <a:prstGeom prst="rect">
            <a:avLst/>
          </a:prstGeom>
        </p:spPr>
      </p:pic>
      <p:pic>
        <p:nvPicPr>
          <p:cNvPr id="5" name="Picture 4" descr="Screen Shot 2013-01-05 at 9.24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06400"/>
            <a:ext cx="2388277" cy="4089400"/>
          </a:xfrm>
          <a:prstGeom prst="rect">
            <a:avLst/>
          </a:prstGeom>
        </p:spPr>
      </p:pic>
      <p:pic>
        <p:nvPicPr>
          <p:cNvPr id="7" name="Picture 6" descr="437998main_CenA_radio_optical_gamma_composite_unlabel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537127"/>
            <a:ext cx="2849080" cy="37300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4549676"/>
            <a:ext cx="87890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err="1" smtClean="0">
                <a:solidFill>
                  <a:srgbClr val="FFFFFF"/>
                </a:solidFill>
              </a:rPr>
              <a:t>Xray</a:t>
            </a:r>
            <a:r>
              <a:rPr lang="en-US" sz="2400" dirty="0" smtClean="0">
                <a:solidFill>
                  <a:srgbClr val="FFFFFF"/>
                </a:solidFill>
              </a:rPr>
              <a:t> correlations</a:t>
            </a:r>
            <a:endParaRPr lang="en-US" sz="2400" dirty="0">
              <a:solidFill>
                <a:srgbClr val="FFFFFF"/>
              </a:solidFill>
            </a:endParaRPr>
          </a:p>
          <a:p>
            <a:pPr marL="800100" lvl="1" indent="-342900">
              <a:buFont typeface="Wingdings" charset="2"/>
              <a:buChar char="Ø"/>
            </a:pPr>
            <a:r>
              <a:rPr lang="en-US" sz="2400" dirty="0">
                <a:solidFill>
                  <a:srgbClr val="FFFFFF"/>
                </a:solidFill>
              </a:rPr>
              <a:t>Knots in South = </a:t>
            </a:r>
            <a:r>
              <a:rPr lang="en-US" sz="2400" dirty="0" smtClean="0">
                <a:solidFill>
                  <a:srgbClr val="FFFFFF"/>
                </a:solidFill>
              </a:rPr>
              <a:t>IC?  </a:t>
            </a:r>
            <a:r>
              <a:rPr lang="en-US" sz="2400" dirty="0">
                <a:solidFill>
                  <a:srgbClr val="FFFFFF"/>
                </a:solidFill>
              </a:rPr>
              <a:t>B ~ 1 </a:t>
            </a:r>
            <a:r>
              <a:rPr lang="en-US" sz="2400" dirty="0" err="1">
                <a:solidFill>
                  <a:srgbClr val="FFFFFF"/>
                </a:solidFill>
              </a:rPr>
              <a:t>uG</a:t>
            </a:r>
            <a:r>
              <a:rPr lang="en-US" sz="2400" dirty="0">
                <a:solidFill>
                  <a:srgbClr val="FFFFFF"/>
                </a:solidFill>
              </a:rPr>
              <a:t> ~ </a:t>
            </a:r>
            <a:r>
              <a:rPr lang="en-US" sz="2400" dirty="0" smtClean="0">
                <a:solidFill>
                  <a:srgbClr val="FFFFFF"/>
                </a:solidFill>
              </a:rPr>
              <a:t>B</a:t>
            </a:r>
            <a:r>
              <a:rPr lang="en-US" sz="2400" baseline="-25000" dirty="0" smtClean="0">
                <a:solidFill>
                  <a:srgbClr val="FFFFFF"/>
                </a:solidFill>
              </a:rPr>
              <a:t>MP</a:t>
            </a:r>
            <a:endParaRPr lang="en-US" sz="2400" dirty="0">
              <a:solidFill>
                <a:srgbClr val="FFFFFF"/>
              </a:solidFill>
            </a:endParaRPr>
          </a:p>
          <a:p>
            <a:pPr marL="800100" lvl="1" indent="-342900"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Lobe </a:t>
            </a:r>
            <a:r>
              <a:rPr lang="en-US" sz="2400" dirty="0">
                <a:solidFill>
                  <a:srgbClr val="FFFFFF"/>
                </a:solidFill>
              </a:rPr>
              <a:t>pressure ~ IGM ~ 10</a:t>
            </a:r>
            <a:r>
              <a:rPr lang="en-US" sz="2400" baseline="30000" dirty="0">
                <a:solidFill>
                  <a:srgbClr val="FFFFFF"/>
                </a:solidFill>
              </a:rPr>
              <a:t>-13 </a:t>
            </a:r>
            <a:r>
              <a:rPr lang="en-US" sz="2400" dirty="0" err="1">
                <a:solidFill>
                  <a:srgbClr val="FFFFFF"/>
                </a:solidFill>
              </a:rPr>
              <a:t>dyn</a:t>
            </a:r>
            <a:r>
              <a:rPr lang="en-US" sz="2400" dirty="0">
                <a:solidFill>
                  <a:srgbClr val="FFFFFF"/>
                </a:solidFill>
              </a:rPr>
              <a:t> cm</a:t>
            </a:r>
            <a:r>
              <a:rPr lang="en-US" sz="2400" baseline="30000" dirty="0">
                <a:solidFill>
                  <a:srgbClr val="FFFFFF"/>
                </a:solidFill>
              </a:rPr>
              <a:t>-2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Spectral flattening in regions of ‘heavy weather’: Vortices shells, rings, waves (</a:t>
            </a:r>
            <a:r>
              <a:rPr lang="en-US" sz="2400" dirty="0" err="1" smtClean="0">
                <a:solidFill>
                  <a:srgbClr val="FFFFFF"/>
                </a:solidFill>
              </a:rPr>
              <a:t>Feain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ea</a:t>
            </a:r>
            <a:r>
              <a:rPr lang="en-US" sz="2400" dirty="0" smtClean="0">
                <a:solidFill>
                  <a:srgbClr val="FFFFFF"/>
                </a:solidFill>
              </a:rPr>
              <a:t>) =&gt; local particle acceleration</a:t>
            </a: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6506680" y="685800"/>
            <a:ext cx="0" cy="3352800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5791200" y="1701224"/>
            <a:ext cx="8678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8</a:t>
            </a:r>
            <a:r>
              <a:rPr lang="en-US" sz="1600" baseline="30000" dirty="0" smtClean="0">
                <a:solidFill>
                  <a:srgbClr val="FFFFFF"/>
                </a:solidFill>
              </a:rPr>
              <a:t>o</a:t>
            </a:r>
            <a:r>
              <a:rPr lang="en-US" sz="1600" dirty="0" smtClean="0">
                <a:solidFill>
                  <a:srgbClr val="FFFFFF"/>
                </a:solidFill>
              </a:rPr>
              <a:t> ~ 600kpc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2200" y="4572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150MHz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+ RASS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2600" y="533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1.4GHz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Centaurus</a:t>
            </a:r>
            <a:r>
              <a:rPr lang="en-US" sz="2400" dirty="0" smtClean="0">
                <a:solidFill>
                  <a:srgbClr val="FFFFFF"/>
                </a:solidFill>
              </a:rPr>
              <a:t> A: physics of radio galaxies (Stefan ea. 2013)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62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0"/>
            <a:ext cx="8604250" cy="6858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3429000" y="2895600"/>
            <a:ext cx="228601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5400000">
            <a:off x="4572000" y="2870200"/>
            <a:ext cx="381000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133600" y="2557046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W28-SNR + M8-HII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2480846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</a:rPr>
              <a:t>SgrA</a:t>
            </a:r>
            <a:r>
              <a:rPr lang="en-US" sz="1600" dirty="0" smtClean="0">
                <a:solidFill>
                  <a:srgbClr val="FFFF00"/>
                </a:solidFill>
              </a:rPr>
              <a:t>*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62600" y="378460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CTB37-SNR</a:t>
            </a:r>
            <a:endParaRPr lang="en-US" sz="1600" dirty="0">
              <a:solidFill>
                <a:srgbClr val="FFFF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rot="16200000" flipV="1">
            <a:off x="5896977" y="3522077"/>
            <a:ext cx="347246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609600" y="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Galactic studies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SNR searches, spectra, imaging: find the missing large SNR?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Galactic HII regions: free-free abs =&gt; 3D study of thermal/</a:t>
            </a:r>
            <a:r>
              <a:rPr lang="en-US" dirty="0" err="1" smtClean="0">
                <a:solidFill>
                  <a:schemeClr val="bg1"/>
                </a:solidFill>
              </a:rPr>
              <a:t>nonthermal</a:t>
            </a:r>
            <a:r>
              <a:rPr lang="en-US" dirty="0" smtClean="0">
                <a:solidFill>
                  <a:schemeClr val="bg1"/>
                </a:solidFill>
              </a:rPr>
              <a:t> ISM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8200" y="3745468"/>
            <a:ext cx="99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3"/>
                </a:solidFill>
              </a:rPr>
              <a:t>10</a:t>
            </a:r>
            <a:r>
              <a:rPr lang="en-US" sz="1800" baseline="30000" dirty="0" smtClean="0">
                <a:solidFill>
                  <a:schemeClr val="accent3"/>
                </a:solidFill>
              </a:rPr>
              <a:t>o</a:t>
            </a:r>
            <a:endParaRPr lang="en-US" sz="1800" baseline="30000" dirty="0">
              <a:solidFill>
                <a:schemeClr val="accent3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762000" y="3352800"/>
            <a:ext cx="0" cy="1066800"/>
          </a:xfrm>
          <a:prstGeom prst="straightConnector1">
            <a:avLst/>
          </a:prstGeom>
          <a:noFill/>
          <a:ln w="19050" cap="flat" cmpd="sng" algn="ctr">
            <a:solidFill>
              <a:srgbClr val="FFFFFF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094129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SA.G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22" y="-152400"/>
            <a:ext cx="4581879" cy="3886200"/>
          </a:xfrm>
          <a:prstGeom prst="rect">
            <a:avLst/>
          </a:prstGeom>
        </p:spPr>
      </p:pic>
      <p:pic>
        <p:nvPicPr>
          <p:cNvPr id="2" name="Picture 1" descr="GB.S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22" y="3192046"/>
            <a:ext cx="4598527" cy="3888907"/>
          </a:xfrm>
          <a:prstGeom prst="rect">
            <a:avLst/>
          </a:prstGeom>
        </p:spPr>
      </p:pic>
      <p:pic>
        <p:nvPicPr>
          <p:cNvPr id="3" name="Picture 2" descr="GB.G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4599214" cy="3962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3848100"/>
            <a:ext cx="4294414" cy="2524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Galactic center: free-free abs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GBT 1.4GHz: clear GC peak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PAPER 150MHz: ‘flat’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GC: inverted spectrum = FF abs: </a:t>
            </a:r>
            <a:r>
              <a:rPr lang="en-US" dirty="0" smtClean="0">
                <a:solidFill>
                  <a:schemeClr val="bg1"/>
                </a:solidFill>
              </a:rPr>
              <a:t>EM </a:t>
            </a:r>
            <a:r>
              <a:rPr lang="en-US" dirty="0">
                <a:solidFill>
                  <a:schemeClr val="bg1"/>
                </a:solidFill>
              </a:rPr>
              <a:t>&gt; 10</a:t>
            </a:r>
            <a:r>
              <a:rPr lang="en-US" baseline="30000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 pc cm</a:t>
            </a:r>
            <a:r>
              <a:rPr lang="en-US" baseline="30000" dirty="0">
                <a:solidFill>
                  <a:schemeClr val="bg1"/>
                </a:solidFill>
              </a:rPr>
              <a:t>-</a:t>
            </a:r>
            <a:r>
              <a:rPr lang="en-US" baseline="30000" dirty="0" smtClean="0">
                <a:solidFill>
                  <a:schemeClr val="bg1"/>
                </a:solidFill>
              </a:rPr>
              <a:t>6</a:t>
            </a:r>
            <a:endParaRPr lang="en-US" baseline="30000" dirty="0" smtClean="0">
              <a:solidFill>
                <a:srgbClr val="FFFFFF"/>
              </a:solidFill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‘Funnel’ to SE = thermal outflow: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n</a:t>
            </a:r>
            <a:r>
              <a:rPr lang="en-US" baseline="-25000" dirty="0">
                <a:solidFill>
                  <a:schemeClr val="bg1"/>
                </a:solidFill>
              </a:rPr>
              <a:t>e</a:t>
            </a:r>
            <a:r>
              <a:rPr lang="en-US" dirty="0">
                <a:solidFill>
                  <a:schemeClr val="bg1"/>
                </a:solidFill>
              </a:rPr>
              <a:t> &gt; </a:t>
            </a:r>
            <a:r>
              <a:rPr lang="en-US" dirty="0" smtClean="0">
                <a:solidFill>
                  <a:schemeClr val="bg1"/>
                </a:solidFill>
              </a:rPr>
              <a:t>10 </a:t>
            </a:r>
            <a:r>
              <a:rPr lang="en-US" dirty="0">
                <a:solidFill>
                  <a:schemeClr val="bg1"/>
                </a:solidFill>
              </a:rPr>
              <a:t>cm</a:t>
            </a:r>
            <a:r>
              <a:rPr lang="en-US" baseline="30000" dirty="0">
                <a:solidFill>
                  <a:schemeClr val="bg1"/>
                </a:solidFill>
              </a:rPr>
              <a:t>-3 </a:t>
            </a:r>
            <a:r>
              <a:rPr lang="en-US" dirty="0" smtClean="0">
                <a:solidFill>
                  <a:srgbClr val="FFFFFF"/>
                </a:solidFill>
              </a:rPr>
              <a:t>(or foreground HII)?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396240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SI: 1.4 – 0.15GHz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38100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PAPER 0.15GHz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GBT 1.4 GHz (</a:t>
            </a:r>
            <a:r>
              <a:rPr lang="en-US" dirty="0" err="1" smtClean="0">
                <a:solidFill>
                  <a:srgbClr val="FFFFFF"/>
                </a:solidFill>
              </a:rPr>
              <a:t>Zadeh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ea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609600" y="2286000"/>
            <a:ext cx="0" cy="5334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09600" y="234309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</a:t>
            </a:r>
            <a:r>
              <a:rPr lang="en-US" baseline="30000" dirty="0" smtClean="0">
                <a:solidFill>
                  <a:srgbClr val="FF0000"/>
                </a:solidFill>
              </a:rPr>
              <a:t>o</a:t>
            </a:r>
            <a:endParaRPr lang="en-US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8836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8401.JPG"/>
          <p:cNvPicPr>
            <a:picLocks noChangeAspect="1"/>
          </p:cNvPicPr>
          <p:nvPr/>
        </p:nvPicPr>
        <p:blipFill>
          <a:blip r:embed="rId3">
            <a:lum bright="-31000"/>
          </a:blip>
          <a:stretch>
            <a:fillRect/>
          </a:stretch>
        </p:blipFill>
        <p:spPr>
          <a:xfrm>
            <a:off x="2078" y="0"/>
            <a:ext cx="9139844" cy="68580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400" y="0"/>
            <a:ext cx="8915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Cosmic </a:t>
            </a:r>
            <a:r>
              <a:rPr lang="en-US" sz="3200" dirty="0" err="1" smtClean="0">
                <a:solidFill>
                  <a:schemeClr val="bg1"/>
                </a:solidFill>
              </a:rPr>
              <a:t>Reionization</a:t>
            </a:r>
            <a:r>
              <a:rPr lang="en-US" sz="3200" dirty="0" smtClean="0">
                <a:solidFill>
                  <a:schemeClr val="bg1"/>
                </a:solidFill>
              </a:rPr>
              <a:t>: </a:t>
            </a:r>
            <a:r>
              <a:rPr lang="en-US" sz="3600" dirty="0" smtClean="0">
                <a:solidFill>
                  <a:srgbClr val="FFFFFF"/>
                </a:solidFill>
              </a:rPr>
              <a:t>last </a:t>
            </a:r>
            <a:r>
              <a:rPr lang="en-US" sz="3600" dirty="0">
                <a:solidFill>
                  <a:srgbClr val="FFFFFF"/>
                </a:solidFill>
              </a:rPr>
              <a:t>frontier in studies of large scale structure formation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1319510"/>
            <a:ext cx="8686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1</a:t>
            </a:r>
            <a:r>
              <a:rPr lang="en-US" sz="2800" baseline="30000" dirty="0" smtClean="0">
                <a:solidFill>
                  <a:srgbClr val="FFFFFF"/>
                </a:solidFill>
              </a:rPr>
              <a:t>st</a:t>
            </a:r>
            <a:r>
              <a:rPr lang="en-US" sz="2800" dirty="0" smtClean="0">
                <a:solidFill>
                  <a:srgbClr val="FFFFFF"/>
                </a:solidFill>
              </a:rPr>
              <a:t> insights: </a:t>
            </a:r>
            <a:r>
              <a:rPr lang="en-US" sz="2800" dirty="0" err="1" smtClean="0">
                <a:solidFill>
                  <a:srgbClr val="FFFFFF"/>
                </a:solidFill>
              </a:rPr>
              <a:t>qso</a:t>
            </a:r>
            <a:r>
              <a:rPr lang="en-US" sz="2800" dirty="0" smtClean="0">
                <a:solidFill>
                  <a:srgbClr val="FFFFFF"/>
                </a:solidFill>
              </a:rPr>
              <a:t> spectra + </a:t>
            </a:r>
            <a:r>
              <a:rPr lang="en-US" sz="2800" dirty="0" err="1" smtClean="0">
                <a:solidFill>
                  <a:srgbClr val="FFFFFF"/>
                </a:solidFill>
              </a:rPr>
              <a:t>CMB</a:t>
            </a:r>
            <a:r>
              <a:rPr lang="en-US" sz="2800" baseline="-25000" dirty="0" err="1" smtClean="0">
                <a:solidFill>
                  <a:srgbClr val="FFFFFF"/>
                </a:solidFill>
              </a:rPr>
              <a:t>pol</a:t>
            </a:r>
            <a:r>
              <a:rPr lang="en-US" sz="2800" dirty="0" smtClean="0">
                <a:solidFill>
                  <a:srgbClr val="FFFFFF"/>
                </a:solidFill>
              </a:rPr>
              <a:t> =&gt; rapidly increasing neutral fraction at z ~7,  but finite ionization to z ~ 10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HI 21cm: direct observation of neutral IGM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rgbClr val="FFFFFF"/>
                </a:solidFill>
              </a:rPr>
              <a:t> PAPER: </a:t>
            </a:r>
          </a:p>
          <a:p>
            <a:pPr marL="1257300" lvl="2" indent="-342900">
              <a:spcAft>
                <a:spcPts val="600"/>
              </a:spcAft>
              <a:buFont typeface="Wingdings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 F</a:t>
            </a:r>
            <a:r>
              <a:rPr lang="en-US" dirty="0" smtClean="0">
                <a:solidFill>
                  <a:srgbClr val="FFFFFF"/>
                </a:solidFill>
              </a:rPr>
              <a:t>irst all-sky, low </a:t>
            </a:r>
            <a:r>
              <a:rPr lang="en-US" dirty="0" err="1" smtClean="0">
                <a:solidFill>
                  <a:srgbClr val="FFFFFF"/>
                </a:solidFill>
              </a:rPr>
              <a:t>freq</a:t>
            </a:r>
            <a:r>
              <a:rPr lang="en-US" dirty="0" smtClean="0">
                <a:solidFill>
                  <a:srgbClr val="FFFFFF"/>
                </a:solidFill>
              </a:rPr>
              <a:t>, broad band images </a:t>
            </a:r>
          </a:p>
          <a:p>
            <a:pPr marL="1257300" lvl="2" indent="-342900">
              <a:spcAft>
                <a:spcPts val="600"/>
              </a:spcAft>
              <a:buFont typeface="Wingdings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First PS limits from PAPER 32: rule out pathological (but not impossible) models</a:t>
            </a:r>
          </a:p>
          <a:p>
            <a:pPr marL="1257300" lvl="2" indent="-342900">
              <a:spcAft>
                <a:spcPts val="600"/>
              </a:spcAft>
              <a:buFont typeface="Wingdings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Build out to 128 in 2013, observe 2 years: constrain plausible models or first detection!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Hydrogen Array for </a:t>
            </a:r>
            <a:r>
              <a:rPr lang="en-US" dirty="0" err="1" smtClean="0">
                <a:solidFill>
                  <a:srgbClr val="FFFFFF"/>
                </a:solidFill>
              </a:rPr>
              <a:t>EoR</a:t>
            </a:r>
            <a:r>
              <a:rPr lang="en-US" dirty="0" smtClean="0">
                <a:solidFill>
                  <a:srgbClr val="FFFFFF"/>
                </a:solidFill>
              </a:rPr>
              <a:t> (HERA): MWA+PAPER++ consortium to design next gen. instrument for PS characterization: 1000 x 10m =&gt; 0.1 SKA 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SKA </a:t>
            </a:r>
            <a:r>
              <a:rPr lang="en-US" dirty="0">
                <a:solidFill>
                  <a:srgbClr val="FFFFFF"/>
                </a:solidFill>
              </a:rPr>
              <a:t>required for full </a:t>
            </a:r>
            <a:r>
              <a:rPr lang="en-US" dirty="0" smtClean="0">
                <a:solidFill>
                  <a:srgbClr val="FFFFFF"/>
                </a:solidFill>
              </a:rPr>
              <a:t>tomography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Dark Ages Radio Explorer (Burns ea.): probe linear regime z &gt; 30, &lt;50MHz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5-30 at 9.57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500"/>
            <a:ext cx="9144000" cy="3922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39118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HERA 24x24x10m x 1000hr sensitivity (</a:t>
            </a:r>
            <a:r>
              <a:rPr lang="en-US" sz="2800" dirty="0" err="1" smtClean="0">
                <a:solidFill>
                  <a:schemeClr val="bg1"/>
                </a:solidFill>
              </a:rPr>
              <a:t>Pober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60642692"/>
      </p:ext>
    </p:extLst>
  </p:cSld>
  <p:clrMapOvr>
    <a:masterClrMapping/>
  </p:clrMapOvr>
  <p:transition xmlns:p14="http://schemas.microsoft.com/office/powerpoint/2010/main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5-26 at 4.09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8"/>
            <a:ext cx="9144000" cy="504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64630"/>
      </p:ext>
    </p:extLst>
  </p:cSld>
  <p:clrMapOvr>
    <a:masterClrMapping/>
  </p:clrMapOvr>
  <p:transition xmlns:p14="http://schemas.microsoft.com/office/powerpoint/2010/main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11-07 at 9.51.29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1" name="ifrit_REI1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0700" y="990600"/>
            <a:ext cx="6007100" cy="4572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 rot="5400000" flipH="1" flipV="1">
            <a:off x="2058192" y="3275809"/>
            <a:ext cx="2286005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3200400" y="2895600"/>
            <a:ext cx="101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10cMpc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24600" y="914400"/>
            <a:ext cx="326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F(HI) from </a:t>
            </a:r>
            <a:r>
              <a:rPr lang="en-US" sz="2400" dirty="0" err="1" smtClean="0"/>
              <a:t>z</a:t>
            </a:r>
            <a:r>
              <a:rPr lang="en-US" sz="2400" dirty="0" smtClean="0"/>
              <a:t>=20 to 5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-39707"/>
            <a:ext cx="883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Numerical Simulations of the evolution of the IGM </a:t>
            </a:r>
            <a:r>
              <a:rPr lang="en-US" sz="2800" dirty="0" smtClean="0">
                <a:solidFill>
                  <a:schemeClr val="bg1"/>
                </a:solidFill>
              </a:rPr>
              <a:t>(</a:t>
            </a:r>
            <a:r>
              <a:rPr lang="en-US" sz="2800" dirty="0" err="1" smtClean="0">
                <a:solidFill>
                  <a:schemeClr val="bg1"/>
                </a:solidFill>
              </a:rPr>
              <a:t>Gnedin</a:t>
            </a:r>
            <a:r>
              <a:rPr lang="en-US" sz="2800" dirty="0" smtClean="0">
                <a:solidFill>
                  <a:schemeClr val="bg1"/>
                </a:solidFill>
              </a:rPr>
              <a:t> &amp; Fan 2006, 648, 1)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143000"/>
            <a:ext cx="29083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Three phases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Dark Ages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Isolated bubbles (slow)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Percolation (bubble overlap, fast)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5715000"/>
            <a:ext cx="82296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Matches UV </a:t>
            </a:r>
            <a:r>
              <a:rPr lang="en-US" sz="2400" dirty="0" err="1" smtClean="0">
                <a:solidFill>
                  <a:schemeClr val="bg1"/>
                </a:solidFill>
              </a:rPr>
              <a:t>lum</a:t>
            </a:r>
            <a:r>
              <a:rPr lang="en-US" sz="2400" dirty="0" smtClean="0">
                <a:solidFill>
                  <a:schemeClr val="bg1"/>
                </a:solidFill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</a:rPr>
              <a:t>func</a:t>
            </a:r>
            <a:r>
              <a:rPr lang="en-US" sz="2400" dirty="0" smtClean="0">
                <a:solidFill>
                  <a:schemeClr val="bg1"/>
                </a:solidFill>
              </a:rPr>
              <a:t>. at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=5 to 8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Consistent with GP constraints on the IGM opacity at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 ~ 6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6977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752642" name="Text Box 2"/>
          <p:cNvSpPr txBox="1">
            <a:spLocks noChangeArrowheads="1"/>
          </p:cNvSpPr>
          <p:nvPr/>
        </p:nvSpPr>
        <p:spPr bwMode="auto">
          <a:xfrm>
            <a:off x="0" y="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Constraint I: Large scale polarization of the CMB (WMAP)</a:t>
            </a:r>
          </a:p>
        </p:txBody>
      </p:sp>
      <p:sp>
        <p:nvSpPr>
          <p:cNvPr id="752643" name="Text Box 3"/>
          <p:cNvSpPr txBox="1">
            <a:spLocks noChangeArrowheads="1"/>
          </p:cNvSpPr>
          <p:nvPr/>
        </p:nvSpPr>
        <p:spPr bwMode="auto">
          <a:xfrm>
            <a:off x="0" y="838200"/>
            <a:ext cx="5334000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Thomson scattering CMB (local </a:t>
            </a:r>
            <a:r>
              <a:rPr lang="en-US" sz="2400" dirty="0" err="1" smtClean="0">
                <a:solidFill>
                  <a:schemeClr val="bg1"/>
                </a:solidFill>
              </a:rPr>
              <a:t>quadrupole</a:t>
            </a:r>
            <a:r>
              <a:rPr lang="en-US" sz="2400" dirty="0" smtClean="0">
                <a:solidFill>
                  <a:schemeClr val="bg1"/>
                </a:solidFill>
              </a:rPr>
              <a:t>) during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Integral measure of </a:t>
            </a:r>
            <a:r>
              <a:rPr lang="en-US" sz="2400" dirty="0" smtClean="0">
                <a:solidFill>
                  <a:srgbClr val="FFFFFF"/>
                </a:solidFill>
              </a:rPr>
              <a:t></a:t>
            </a:r>
            <a:r>
              <a:rPr lang="en-US" sz="2400" baseline="-25000" dirty="0" smtClean="0">
                <a:solidFill>
                  <a:srgbClr val="FFFFFF"/>
                </a:solidFill>
              </a:rPr>
              <a:t>e </a:t>
            </a:r>
            <a:r>
              <a:rPr lang="en-US" sz="2400" dirty="0" smtClean="0">
                <a:solidFill>
                  <a:srgbClr val="FFFFFF"/>
                </a:solidFill>
              </a:rPr>
              <a:t>back to recombination =&gt; broad range models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Rules-out high ionization fraction at z &gt; 15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Allows for small  (≤ 0.2) ionization to high z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Most ‘action’ at z ~ 8 – 13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pic>
        <p:nvPicPr>
          <p:cNvPr id="752645" name="Picture 5" descr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7025" y="457200"/>
            <a:ext cx="3322175" cy="34036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413500" y="2362200"/>
            <a:ext cx="280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chemeClr val="tx2"/>
                </a:solidFill>
              </a:rPr>
              <a:t></a:t>
            </a:r>
            <a:r>
              <a:rPr lang="en-US" sz="1800" baseline="-25000" dirty="0" err="1" smtClean="0">
                <a:solidFill>
                  <a:schemeClr val="tx2"/>
                </a:solidFill>
              </a:rPr>
              <a:t>e</a:t>
            </a:r>
            <a:r>
              <a:rPr lang="en-US" sz="1800" dirty="0" smtClean="0">
                <a:solidFill>
                  <a:schemeClr val="tx2"/>
                </a:solidFill>
              </a:rPr>
              <a:t> = 0.087 +/- 0.015</a:t>
            </a:r>
            <a:endParaRPr lang="en-US" sz="1100" dirty="0" smtClean="0">
              <a:solidFill>
                <a:schemeClr val="tx2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6324600" y="2667000"/>
            <a:ext cx="381000" cy="2286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5" name="Oval 14"/>
          <p:cNvSpPr/>
          <p:nvPr/>
        </p:nvSpPr>
        <p:spPr bwMode="auto">
          <a:xfrm>
            <a:off x="8242300" y="3937000"/>
            <a:ext cx="381000" cy="381000"/>
          </a:xfrm>
          <a:prstGeom prst="ellipse">
            <a:avLst/>
          </a:prstGeom>
          <a:noFill/>
          <a:ln w="9525" cap="flat" cmpd="sng" algn="ctr">
            <a:solidFill>
              <a:srgbClr val="00CC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6" name="Picture 10" descr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6076" y="3810000"/>
            <a:ext cx="3409324" cy="310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286000" y="58674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</a:rPr>
              <a:t>Two-step </a:t>
            </a:r>
            <a:r>
              <a:rPr lang="en-US" dirty="0" err="1" smtClean="0">
                <a:solidFill>
                  <a:schemeClr val="bg1"/>
                </a:solidFill>
              </a:rPr>
              <a:t>reionization</a:t>
            </a:r>
            <a:r>
              <a:rPr lang="en-US" dirty="0" smtClean="0">
                <a:solidFill>
                  <a:schemeClr val="bg1"/>
                </a:solidFill>
              </a:rPr>
              <a:t>: 7 + </a:t>
            </a:r>
            <a:r>
              <a:rPr lang="en-US" dirty="0" err="1" smtClean="0">
                <a:solidFill>
                  <a:schemeClr val="bg1"/>
                </a:solidFill>
              </a:rPr>
              <a:t>z</a:t>
            </a:r>
            <a:r>
              <a:rPr lang="en-US" baseline="-25000" dirty="0" err="1" smtClean="0">
                <a:solidFill>
                  <a:schemeClr val="bg1"/>
                </a:solidFill>
              </a:rPr>
              <a:t>r</a:t>
            </a:r>
            <a:r>
              <a:rPr lang="en-US" baseline="-25000" dirty="0" smtClean="0">
                <a:solidFill>
                  <a:schemeClr val="bg1"/>
                </a:solidFill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sz="1800" dirty="0" smtClean="0">
                <a:solidFill>
                  <a:schemeClr val="bg1"/>
                </a:solidFill>
              </a:rPr>
              <a:t>Dunkley ea 2009, </a:t>
            </a:r>
            <a:r>
              <a:rPr lang="en-US" sz="1800" dirty="0" err="1" smtClean="0">
                <a:solidFill>
                  <a:schemeClr val="bg1"/>
                </a:solidFill>
              </a:rPr>
              <a:t>ApJ</a:t>
            </a:r>
            <a:r>
              <a:rPr lang="en-US" sz="1800" dirty="0" smtClean="0">
                <a:solidFill>
                  <a:schemeClr val="bg1"/>
                </a:solidFill>
              </a:rPr>
              <a:t> 180, 306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8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3" name="Picture 12" descr="forest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1572707"/>
            <a:ext cx="5257800" cy="4523293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1712407"/>
            <a:ext cx="4114800" cy="309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 smtClean="0">
                <a:solidFill>
                  <a:schemeClr val="bg1"/>
                </a:solidFill>
              </a:rPr>
              <a:t>Lya</a:t>
            </a:r>
            <a:r>
              <a:rPr lang="en-US" sz="2400" dirty="0" smtClean="0">
                <a:solidFill>
                  <a:schemeClr val="bg1"/>
                </a:solidFill>
              </a:rPr>
              <a:t> resonant scattering by neutral gas in IGM clouds</a:t>
            </a:r>
          </a:p>
          <a:p>
            <a:pPr>
              <a:spcBef>
                <a:spcPct val="5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Linear density </a:t>
            </a:r>
            <a:r>
              <a:rPr lang="en-US" sz="2400" dirty="0" err="1" smtClean="0">
                <a:solidFill>
                  <a:schemeClr val="bg1"/>
                </a:solidFill>
              </a:rPr>
              <a:t>inhomogeneities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δ</a:t>
            </a:r>
            <a:r>
              <a:rPr lang="en-US" sz="2400" dirty="0" smtClean="0">
                <a:solidFill>
                  <a:schemeClr val="bg1"/>
                </a:solidFill>
              </a:rPr>
              <a:t>~ 10</a:t>
            </a:r>
          </a:p>
          <a:p>
            <a:pPr>
              <a:spcBef>
                <a:spcPct val="5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N(HI) = 10</a:t>
            </a:r>
            <a:r>
              <a:rPr lang="en-US" sz="2400" baseline="30000" dirty="0" smtClean="0">
                <a:solidFill>
                  <a:schemeClr val="bg1"/>
                </a:solidFill>
              </a:rPr>
              <a:t>13</a:t>
            </a:r>
            <a:r>
              <a:rPr lang="en-US" sz="2400" dirty="0" smtClean="0">
                <a:solidFill>
                  <a:schemeClr val="bg1"/>
                </a:solidFill>
              </a:rPr>
              <a:t> – 10</a:t>
            </a:r>
            <a:r>
              <a:rPr lang="en-US" sz="2400" baseline="30000" dirty="0" smtClean="0">
                <a:solidFill>
                  <a:schemeClr val="bg1"/>
                </a:solidFill>
              </a:rPr>
              <a:t>15</a:t>
            </a:r>
            <a:r>
              <a:rPr lang="en-US" sz="2400" dirty="0" smtClean="0">
                <a:solidFill>
                  <a:schemeClr val="bg1"/>
                </a:solidFill>
              </a:rPr>
              <a:t> cm</a:t>
            </a:r>
            <a:r>
              <a:rPr lang="en-US" sz="2400" baseline="30000" dirty="0" smtClean="0">
                <a:solidFill>
                  <a:schemeClr val="bg1"/>
                </a:solidFill>
              </a:rPr>
              <a:t>-2   </a:t>
            </a:r>
          </a:p>
          <a:p>
            <a:pPr>
              <a:spcBef>
                <a:spcPct val="5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F(HI) ~ 10</a:t>
            </a:r>
            <a:r>
              <a:rPr lang="en-US" sz="2400" baseline="30000" dirty="0" smtClean="0">
                <a:solidFill>
                  <a:schemeClr val="bg1"/>
                </a:solidFill>
              </a:rPr>
              <a:t>-5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1880226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96200" y="4284097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112207"/>
            <a:ext cx="769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Constraint II: Quasar spectra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Neutral IGM after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 = </a:t>
            </a:r>
            <a:r>
              <a:rPr lang="en-US" sz="2800" dirty="0" err="1" smtClean="0">
                <a:solidFill>
                  <a:schemeClr val="bg1"/>
                </a:solidFill>
              </a:rPr>
              <a:t>Lya</a:t>
            </a:r>
            <a:r>
              <a:rPr lang="en-US" sz="2800" dirty="0" smtClean="0">
                <a:solidFill>
                  <a:schemeClr val="bg1"/>
                </a:solidFill>
              </a:rPr>
              <a:t> forest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9698" name="Picture 17" descr="F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757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5867400" y="152400"/>
            <a:ext cx="33861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Gunn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-Peterson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 effect</a:t>
            </a:r>
            <a:endParaRPr lang="en-US" sz="2800" dirty="0">
              <a:solidFill>
                <a:schemeClr val="folHlink"/>
              </a:solidFill>
              <a:latin typeface="+mn-lt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 rot="-4406">
            <a:off x="5715453" y="6021338"/>
            <a:ext cx="24003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dirty="0" smtClean="0">
                <a:solidFill>
                  <a:schemeClr val="bg1"/>
                </a:solidFill>
                <a:latin typeface="Courier New" charset="0"/>
              </a:rPr>
              <a:t>SDSS quasars</a:t>
            </a:r>
          </a:p>
          <a:p>
            <a:pPr>
              <a:buFontTx/>
              <a:buNone/>
            </a:pPr>
            <a:r>
              <a:rPr lang="en-US" dirty="0" smtClean="0">
                <a:solidFill>
                  <a:schemeClr val="bg1"/>
                </a:solidFill>
                <a:latin typeface="Courier New" charset="0"/>
              </a:rPr>
              <a:t>Fan </a:t>
            </a:r>
            <a:r>
              <a:rPr lang="en-US" dirty="0">
                <a:solidFill>
                  <a:schemeClr val="bg1"/>
                </a:solidFill>
                <a:latin typeface="Courier New" charset="0"/>
              </a:rPr>
              <a:t>et al 2006</a:t>
            </a:r>
            <a:endParaRPr lang="en-US" b="1" dirty="0">
              <a:solidFill>
                <a:srgbClr val="FFFF00"/>
              </a:solidFill>
              <a:latin typeface="Courier New" charset="0"/>
            </a:endParaRPr>
          </a:p>
        </p:txBody>
      </p:sp>
      <p:sp>
        <p:nvSpPr>
          <p:cNvPr id="29702" name="Line 18"/>
          <p:cNvSpPr>
            <a:spLocks noChangeShapeType="1"/>
          </p:cNvSpPr>
          <p:nvPr/>
        </p:nvSpPr>
        <p:spPr bwMode="auto">
          <a:xfrm flipH="1" flipV="1">
            <a:off x="3733798" y="685800"/>
            <a:ext cx="2024063" cy="914400"/>
          </a:xfrm>
          <a:prstGeom prst="line">
            <a:avLst/>
          </a:prstGeom>
          <a:noFill/>
          <a:ln w="28575" cap="flat" cmpd="sng" algn="ctr">
            <a:solidFill>
              <a:srgbClr val="E0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200" y="60198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5.7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3048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6.4</a:t>
            </a:r>
            <a:endParaRPr lang="en-US" b="1" dirty="0"/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715000" y="838200"/>
            <a:ext cx="3429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SDSS z~6 quasars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Opaque (</a:t>
            </a:r>
            <a:r>
              <a:rPr lang="en-US" sz="2400" dirty="0" err="1" smtClean="0">
                <a:solidFill>
                  <a:schemeClr val="bg1"/>
                </a:solidFill>
              </a:rPr>
              <a:t>τ</a:t>
            </a:r>
            <a:r>
              <a:rPr lang="en-US" sz="2400" dirty="0" smtClean="0">
                <a:solidFill>
                  <a:schemeClr val="bg1"/>
                </a:solidFill>
              </a:rPr>
              <a:t>  &gt; 5) at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&gt;6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 =&gt; pushing into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?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7978</TotalTime>
  <Words>3162</Words>
  <Application>Microsoft Macintosh PowerPoint</Application>
  <PresentationFormat>On-screen Show (4:3)</PresentationFormat>
  <Paragraphs>463</Paragraphs>
  <Slides>55</Slides>
  <Notes>27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NRAO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Carilli</dc:creator>
  <cp:lastModifiedBy>Chris Carilli</cp:lastModifiedBy>
  <cp:revision>219</cp:revision>
  <cp:lastPrinted>2013-05-17T15:15:42Z</cp:lastPrinted>
  <dcterms:created xsi:type="dcterms:W3CDTF">2012-06-06T07:20:10Z</dcterms:created>
  <dcterms:modified xsi:type="dcterms:W3CDTF">2013-05-31T19:00:46Z</dcterms:modified>
</cp:coreProperties>
</file>