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988" r:id="rId2"/>
    <p:sldId id="989" r:id="rId3"/>
    <p:sldId id="1077" r:id="rId4"/>
    <p:sldId id="875" r:id="rId5"/>
    <p:sldId id="1072" r:id="rId6"/>
    <p:sldId id="1073" r:id="rId7"/>
    <p:sldId id="1078" r:id="rId8"/>
    <p:sldId id="1089" r:id="rId9"/>
    <p:sldId id="1063" r:id="rId10"/>
    <p:sldId id="1064" r:id="rId11"/>
    <p:sldId id="1065" r:id="rId12"/>
    <p:sldId id="1081" r:id="rId13"/>
    <p:sldId id="1082" r:id="rId14"/>
    <p:sldId id="1079" r:id="rId15"/>
    <p:sldId id="1080" r:id="rId16"/>
    <p:sldId id="1083" r:id="rId17"/>
    <p:sldId id="1084" r:id="rId18"/>
    <p:sldId id="1085" r:id="rId19"/>
    <p:sldId id="1060" r:id="rId20"/>
    <p:sldId id="1087" r:id="rId21"/>
    <p:sldId id="1095" r:id="rId22"/>
    <p:sldId id="1093" r:id="rId23"/>
    <p:sldId id="1092" r:id="rId24"/>
    <p:sldId id="927" r:id="rId25"/>
    <p:sldId id="1094" r:id="rId26"/>
  </p:sldIdLst>
  <p:sldSz cx="9144000" cy="6858000" type="screen4x3"/>
  <p:notesSz cx="6858000" cy="9144000"/>
  <p:defaultTextStyle>
    <a:defPPr>
      <a:defRPr lang="en-US"/>
    </a:defPPr>
    <a:lvl1pPr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buFont typeface="Wingdings" charset="0"/>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C047E"/>
    <a:srgbClr val="0000FF"/>
    <a:srgbClr val="9000F7"/>
    <a:srgbClr val="F200ED"/>
    <a:srgbClr val="24E80D"/>
    <a:srgbClr val="B3557D"/>
    <a:srgbClr val="208382"/>
    <a:srgbClr val="9B9C9C"/>
    <a:srgbClr val="E79904"/>
    <a:srgbClr val="F54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948" autoAdjust="0"/>
  </p:normalViewPr>
  <p:slideViewPr>
    <p:cSldViewPr snapToObjects="1">
      <p:cViewPr>
        <p:scale>
          <a:sx n="94" d="100"/>
          <a:sy n="94" d="100"/>
        </p:scale>
        <p:origin x="-61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25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 typeface="Wingdings" pitchFamily="-107" charset="2"/>
              <a:buNone/>
              <a:defRPr sz="1200">
                <a:solidFill>
                  <a:srgbClr val="FFCC00"/>
                </a:solidFill>
                <a:latin typeface="Symbol" pitchFamily="-107" charset="2"/>
                <a:ea typeface="+mn-ea"/>
                <a:cs typeface="+mn-cs"/>
              </a:defRPr>
            </a:lvl1pPr>
          </a:lstStyle>
          <a:p>
            <a:pPr>
              <a:defRPr/>
            </a:pPr>
            <a:endParaRPr lang="en-US"/>
          </a:p>
        </p:txBody>
      </p:sp>
      <p:sp>
        <p:nvSpPr>
          <p:cNvPr id="181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 typeface="Wingdings" pitchFamily="-107" charset="2"/>
              <a:buNone/>
              <a:defRPr sz="1200">
                <a:solidFill>
                  <a:srgbClr val="FFCC00"/>
                </a:solidFill>
                <a:latin typeface="Symbol" pitchFamily="-107" charset="2"/>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1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1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 typeface="Wingdings" pitchFamily="-107" charset="2"/>
              <a:buNone/>
              <a:defRPr sz="1200">
                <a:solidFill>
                  <a:srgbClr val="FFCC00"/>
                </a:solidFill>
                <a:latin typeface="Symbol" pitchFamily="-107" charset="2"/>
                <a:ea typeface="+mn-ea"/>
                <a:cs typeface="+mn-cs"/>
              </a:defRPr>
            </a:lvl1pPr>
          </a:lstStyle>
          <a:p>
            <a:pPr>
              <a:defRPr/>
            </a:pPr>
            <a:endParaRPr lang="en-US"/>
          </a:p>
        </p:txBody>
      </p:sp>
      <p:sp>
        <p:nvSpPr>
          <p:cNvPr id="181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CC00"/>
                </a:solidFill>
                <a:latin typeface="Symbol" charset="0"/>
              </a:defRPr>
            </a:lvl1pPr>
          </a:lstStyle>
          <a:p>
            <a:pPr>
              <a:defRPr/>
            </a:pPr>
            <a:fld id="{E55C9471-B705-E844-B1CB-86B2E98AECEB}" type="slidenum">
              <a:rPr lang="en-US"/>
              <a:pPr>
                <a:defRPr/>
              </a:pPr>
              <a:t>‹#›</a:t>
            </a:fld>
            <a:endParaRPr lang="en-US"/>
          </a:p>
        </p:txBody>
      </p:sp>
    </p:spTree>
    <p:extLst>
      <p:ext uri="{BB962C8B-B14F-4D97-AF65-F5344CB8AC3E}">
        <p14:creationId xmlns:p14="http://schemas.microsoft.com/office/powerpoint/2010/main" val="1627033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fld id="{52BC4703-249B-CA48-9751-D49E39E8C9E3}" type="slidenum">
              <a:rPr lang="en-US" sz="1200">
                <a:solidFill>
                  <a:srgbClr val="FFCC00"/>
                </a:solidFill>
                <a:latin typeface="Symbol" charset="0"/>
              </a:rPr>
              <a:pPr eaLnBrk="1" hangingPunct="1"/>
              <a:t>4</a:t>
            </a:fld>
            <a:endParaRPr lang="en-US" sz="1200">
              <a:solidFill>
                <a:srgbClr val="FFCC00"/>
              </a:solidFill>
              <a:latin typeface="Symbol" charset="0"/>
            </a:endParaRPr>
          </a:p>
        </p:txBody>
      </p:sp>
      <p:sp>
        <p:nvSpPr>
          <p:cNvPr id="33794" name="Rectangle 2"/>
          <p:cNvSpPr>
            <a:spLocks noGrp="1" noRot="1" noChangeAspect="1" noChangeArrowheads="1"/>
          </p:cNvSpPr>
          <p:nvPr>
            <p:ph type="sldImg"/>
          </p:nvPr>
        </p:nvSpPr>
        <p:spPr>
          <a:xfrm>
            <a:off x="1343025" y="503238"/>
            <a:ext cx="4154488" cy="3116262"/>
          </a:xfrm>
          <a:solidFill>
            <a:srgbClr val="FFFFFF"/>
          </a:solidFill>
          <a:ln/>
        </p:spPr>
      </p:sp>
      <p:sp>
        <p:nvSpPr>
          <p:cNvPr id="33795" name="Rectangle 3"/>
          <p:cNvSpPr>
            <a:spLocks noGrp="1" noChangeArrowheads="1"/>
          </p:cNvSpPr>
          <p:nvPr>
            <p:ph type="body" idx="1"/>
          </p:nvPr>
        </p:nvSpPr>
        <p:spPr>
          <a:xfrm>
            <a:off x="914400" y="3657600"/>
            <a:ext cx="5029200" cy="4949825"/>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solidFill>
            <a:srgbClr val="FFFFFF"/>
          </a:solidFill>
          <a:ln/>
        </p:spPr>
      </p:sp>
      <p:sp>
        <p:nvSpPr>
          <p:cNvPr id="358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23" tIns="45711" rIns="91423" bIns="45711"/>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bright continuum sources happens to be a massive MS</a:t>
            </a:r>
            <a:r>
              <a:rPr lang="en-US" baseline="0" dirty="0" smtClean="0"/>
              <a:t> galaxy at z=2.5, as reported by our detections of CO(7-6), (8-7) and CI 2-1, as well as CO(2-1) in the 3mm scan. The galaxy seems to have high excitation, and this implies the first detection of CI in this kind of galaxies. Indeed H2O is also detected.</a:t>
            </a:r>
            <a:endParaRPr lang="en-US" dirty="0"/>
          </a:p>
        </p:txBody>
      </p:sp>
      <p:sp>
        <p:nvSpPr>
          <p:cNvPr id="4" name="Slide Number Placeholder 3"/>
          <p:cNvSpPr>
            <a:spLocks noGrp="1"/>
          </p:cNvSpPr>
          <p:nvPr>
            <p:ph type="sldNum" sz="quarter" idx="10"/>
          </p:nvPr>
        </p:nvSpPr>
        <p:spPr/>
        <p:txBody>
          <a:bodyPr/>
          <a:lstStyle/>
          <a:p>
            <a:fld id="{A492FE5A-1080-D946-A87A-FCD93B14F8C9}" type="slidenum">
              <a:rPr lang="en-US" smtClean="0"/>
              <a:t>22</a:t>
            </a:fld>
            <a:endParaRPr lang="en-US"/>
          </a:p>
        </p:txBody>
      </p:sp>
    </p:spTree>
    <p:extLst>
      <p:ext uri="{BB962C8B-B14F-4D97-AF65-F5344CB8AC3E}">
        <p14:creationId xmlns:p14="http://schemas.microsoft.com/office/powerpoint/2010/main" val="47594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Finally, and perhaps more interestingly,</a:t>
            </a:r>
            <a:r>
              <a:rPr lang="en-US" baseline="0" dirty="0" smtClean="0"/>
              <a:t> there are several z&gt;6 dropout galaxies in the field that show strong line features, which are identified as CII line emission. These might be the highest redshift normal galaxies blindly discovered and confirmed with ALMA.</a:t>
            </a:r>
            <a:endParaRPr lang="en-US" dirty="0"/>
          </a:p>
        </p:txBody>
      </p:sp>
      <p:sp>
        <p:nvSpPr>
          <p:cNvPr id="4" name="Slide Number Placeholder 3"/>
          <p:cNvSpPr>
            <a:spLocks noGrp="1"/>
          </p:cNvSpPr>
          <p:nvPr>
            <p:ph type="sldNum" sz="quarter" idx="10"/>
          </p:nvPr>
        </p:nvSpPr>
        <p:spPr/>
        <p:txBody>
          <a:bodyPr/>
          <a:lstStyle/>
          <a:p>
            <a:fld id="{A492FE5A-1080-D946-A87A-FCD93B14F8C9}" type="slidenum">
              <a:rPr lang="en-US" smtClean="0"/>
              <a:t>23</a:t>
            </a:fld>
            <a:endParaRPr lang="en-US"/>
          </a:p>
        </p:txBody>
      </p:sp>
    </p:spTree>
    <p:extLst>
      <p:ext uri="{BB962C8B-B14F-4D97-AF65-F5344CB8AC3E}">
        <p14:creationId xmlns:p14="http://schemas.microsoft.com/office/powerpoint/2010/main" val="9688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fld id="{EA76A003-4DFE-CC4D-9281-5B3A550B9345}" type="slidenum">
              <a:rPr lang="en-US" sz="1200">
                <a:solidFill>
                  <a:srgbClr val="FFCC00"/>
                </a:solidFill>
                <a:latin typeface="Symbol" charset="0"/>
              </a:rPr>
              <a:pPr eaLnBrk="1" hangingPunct="1"/>
              <a:t>24</a:t>
            </a:fld>
            <a:endParaRPr lang="en-US" sz="1200">
              <a:solidFill>
                <a:srgbClr val="FFCC00"/>
              </a:solidFill>
              <a:latin typeface="Symbol" charset="0"/>
            </a:endParaRPr>
          </a:p>
        </p:txBody>
      </p:sp>
      <p:sp>
        <p:nvSpPr>
          <p:cNvPr id="79874" name="Rectangle 2"/>
          <p:cNvSpPr>
            <a:spLocks noGrp="1" noRot="1" noChangeAspect="1" noChangeArrowheads="1"/>
          </p:cNvSpPr>
          <p:nvPr>
            <p:ph type="sldImg"/>
          </p:nvPr>
        </p:nvSpPr>
        <p:spPr>
          <a:xfrm>
            <a:off x="1343025" y="503238"/>
            <a:ext cx="4154488" cy="3116262"/>
          </a:xfrm>
          <a:solidFill>
            <a:srgbClr val="FFFFFF"/>
          </a:solidFill>
          <a:ln/>
        </p:spPr>
      </p:sp>
      <p:sp>
        <p:nvSpPr>
          <p:cNvPr id="79875" name="Rectangle 3"/>
          <p:cNvSpPr>
            <a:spLocks noGrp="1" noChangeArrowheads="1"/>
          </p:cNvSpPr>
          <p:nvPr>
            <p:ph type="body" idx="1"/>
          </p:nvPr>
        </p:nvSpPr>
        <p:spPr>
          <a:xfrm>
            <a:off x="914400" y="3657600"/>
            <a:ext cx="5029200" cy="4949825"/>
          </a:xfrm>
          <a:solidFill>
            <a:srgbClr val="FFFFFF"/>
          </a:solidFill>
          <a:ln>
            <a:solidFill>
              <a:srgbClr val="000000"/>
            </a:solidFill>
          </a:ln>
          <a:extLst>
            <a:ext uri="{FAA26D3D-D897-4be2-8F04-BA451C77F1D7}">
              <ma14:placeholderFlag xmlns:ma14="http://schemas.microsoft.com/office/mac/drawingml/2011/main" val="1"/>
            </a:ext>
          </a:extLst>
        </p:spPr>
        <p:txBody>
          <a:bodyPr lIns="90004" tIns="45002" rIns="90004" bIns="45002"/>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4596F2-27D8-8A44-B246-9AB8BCA43712}" type="slidenum">
              <a:rPr lang="en-US"/>
              <a:pPr>
                <a:defRPr/>
              </a:pPr>
              <a:t>‹#›</a:t>
            </a:fld>
            <a:endParaRPr lang="en-US"/>
          </a:p>
        </p:txBody>
      </p:sp>
    </p:spTree>
    <p:extLst>
      <p:ext uri="{BB962C8B-B14F-4D97-AF65-F5344CB8AC3E}">
        <p14:creationId xmlns:p14="http://schemas.microsoft.com/office/powerpoint/2010/main" val="177708995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11EC-F2FD-B24F-8295-917D034F280C}" type="slidenum">
              <a:rPr lang="en-US"/>
              <a:pPr>
                <a:defRPr/>
              </a:pPr>
              <a:t>‹#›</a:t>
            </a:fld>
            <a:endParaRPr lang="en-US"/>
          </a:p>
        </p:txBody>
      </p:sp>
    </p:spTree>
    <p:extLst>
      <p:ext uri="{BB962C8B-B14F-4D97-AF65-F5344CB8AC3E}">
        <p14:creationId xmlns:p14="http://schemas.microsoft.com/office/powerpoint/2010/main" val="2088454454"/>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EEE21A-9D4C-4C43-A568-3FC2F5496EED}" type="slidenum">
              <a:rPr lang="en-US"/>
              <a:pPr>
                <a:defRPr/>
              </a:pPr>
              <a:t>‹#›</a:t>
            </a:fld>
            <a:endParaRPr lang="en-US"/>
          </a:p>
        </p:txBody>
      </p:sp>
    </p:spTree>
    <p:extLst>
      <p:ext uri="{BB962C8B-B14F-4D97-AF65-F5344CB8AC3E}">
        <p14:creationId xmlns:p14="http://schemas.microsoft.com/office/powerpoint/2010/main" val="11341989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DCB61D-4F19-1E4E-BD99-CD2FFD6DE3A7}" type="slidenum">
              <a:rPr lang="en-US"/>
              <a:pPr>
                <a:defRPr/>
              </a:pPr>
              <a:t>‹#›</a:t>
            </a:fld>
            <a:endParaRPr lang="en-US"/>
          </a:p>
        </p:txBody>
      </p:sp>
    </p:spTree>
    <p:extLst>
      <p:ext uri="{BB962C8B-B14F-4D97-AF65-F5344CB8AC3E}">
        <p14:creationId xmlns:p14="http://schemas.microsoft.com/office/powerpoint/2010/main" val="3561284729"/>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000A232-5509-D24F-833E-5D5254DBB6EC}" type="slidenum">
              <a:rPr lang="en-US"/>
              <a:pPr>
                <a:defRPr/>
              </a:pPr>
              <a:t>‹#›</a:t>
            </a:fld>
            <a:endParaRPr lang="en-US"/>
          </a:p>
        </p:txBody>
      </p:sp>
    </p:spTree>
    <p:extLst>
      <p:ext uri="{BB962C8B-B14F-4D97-AF65-F5344CB8AC3E}">
        <p14:creationId xmlns:p14="http://schemas.microsoft.com/office/powerpoint/2010/main" val="245404418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E7BEC3-292F-E945-81B3-A54EF6A283B9}" type="slidenum">
              <a:rPr lang="en-US"/>
              <a:pPr>
                <a:defRPr/>
              </a:pPr>
              <a:t>‹#›</a:t>
            </a:fld>
            <a:endParaRPr lang="en-US"/>
          </a:p>
        </p:txBody>
      </p:sp>
    </p:spTree>
    <p:extLst>
      <p:ext uri="{BB962C8B-B14F-4D97-AF65-F5344CB8AC3E}">
        <p14:creationId xmlns:p14="http://schemas.microsoft.com/office/powerpoint/2010/main" val="207541036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7A6EC-9EEA-224B-A375-2A714E837059}" type="slidenum">
              <a:rPr lang="en-US"/>
              <a:pPr>
                <a:defRPr/>
              </a:pPr>
              <a:t>‹#›</a:t>
            </a:fld>
            <a:endParaRPr lang="en-US"/>
          </a:p>
        </p:txBody>
      </p:sp>
    </p:spTree>
    <p:extLst>
      <p:ext uri="{BB962C8B-B14F-4D97-AF65-F5344CB8AC3E}">
        <p14:creationId xmlns:p14="http://schemas.microsoft.com/office/powerpoint/2010/main" val="287238989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B3563B-7429-D546-8D9F-13DC785825A9}" type="slidenum">
              <a:rPr lang="en-US"/>
              <a:pPr>
                <a:defRPr/>
              </a:pPr>
              <a:t>‹#›</a:t>
            </a:fld>
            <a:endParaRPr lang="en-US"/>
          </a:p>
        </p:txBody>
      </p:sp>
    </p:spTree>
    <p:extLst>
      <p:ext uri="{BB962C8B-B14F-4D97-AF65-F5344CB8AC3E}">
        <p14:creationId xmlns:p14="http://schemas.microsoft.com/office/powerpoint/2010/main" val="301212726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288629-47FF-CA46-9940-30E209CEE0FB}" type="slidenum">
              <a:rPr lang="en-US"/>
              <a:pPr>
                <a:defRPr/>
              </a:pPr>
              <a:t>‹#›</a:t>
            </a:fld>
            <a:endParaRPr lang="en-US"/>
          </a:p>
        </p:txBody>
      </p:sp>
    </p:spTree>
    <p:extLst>
      <p:ext uri="{BB962C8B-B14F-4D97-AF65-F5344CB8AC3E}">
        <p14:creationId xmlns:p14="http://schemas.microsoft.com/office/powerpoint/2010/main" val="3684187121"/>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24C354-AB61-F144-8C91-A62208B7B443}" type="slidenum">
              <a:rPr lang="en-US"/>
              <a:pPr>
                <a:defRPr/>
              </a:pPr>
              <a:t>‹#›</a:t>
            </a:fld>
            <a:endParaRPr lang="en-US"/>
          </a:p>
        </p:txBody>
      </p:sp>
    </p:spTree>
    <p:extLst>
      <p:ext uri="{BB962C8B-B14F-4D97-AF65-F5344CB8AC3E}">
        <p14:creationId xmlns:p14="http://schemas.microsoft.com/office/powerpoint/2010/main" val="325800482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F78BAA-46FC-E64D-BB3F-121FCC3CB674}" type="slidenum">
              <a:rPr lang="en-US"/>
              <a:pPr>
                <a:defRPr/>
              </a:pPr>
              <a:t>‹#›</a:t>
            </a:fld>
            <a:endParaRPr lang="en-US"/>
          </a:p>
        </p:txBody>
      </p:sp>
    </p:spTree>
    <p:extLst>
      <p:ext uri="{BB962C8B-B14F-4D97-AF65-F5344CB8AC3E}">
        <p14:creationId xmlns:p14="http://schemas.microsoft.com/office/powerpoint/2010/main" val="245139933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0F9145-AB1B-0A4F-9E05-0B962D966116}" type="slidenum">
              <a:rPr lang="en-US"/>
              <a:pPr>
                <a:defRPr/>
              </a:pPr>
              <a:t>‹#›</a:t>
            </a:fld>
            <a:endParaRPr lang="en-US"/>
          </a:p>
        </p:txBody>
      </p:sp>
    </p:spTree>
    <p:extLst>
      <p:ext uri="{BB962C8B-B14F-4D97-AF65-F5344CB8AC3E}">
        <p14:creationId xmlns:p14="http://schemas.microsoft.com/office/powerpoint/2010/main" val="168539180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B54C39-5D7C-504C-B72A-BCB01DCB1B3F}" type="slidenum">
              <a:rPr lang="en-US"/>
              <a:pPr>
                <a:defRPr/>
              </a:pPr>
              <a:t>‹#›</a:t>
            </a:fld>
            <a:endParaRPr lang="en-US"/>
          </a:p>
        </p:txBody>
      </p:sp>
    </p:spTree>
    <p:extLst>
      <p:ext uri="{BB962C8B-B14F-4D97-AF65-F5344CB8AC3E}">
        <p14:creationId xmlns:p14="http://schemas.microsoft.com/office/powerpoint/2010/main" val="309230987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Tx/>
              <a:buNone/>
              <a:defRPr sz="1400" b="0">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b="0">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b="0"/>
            </a:lvl1pPr>
          </a:lstStyle>
          <a:p>
            <a:pPr>
              <a:defRPr/>
            </a:pPr>
            <a:fld id="{3EA8008F-46B3-2A41-8B66-286F10BD3C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emf"/><Relationship Id="rId3" Type="http://schemas.openxmlformats.org/officeDocument/2006/relationships/image" Target="../media/image2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4" Type="http://schemas.microsoft.com/office/2007/relationships/hdphoto" Target="../media/hdphoto3.wdp"/><Relationship Id="rId5"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emf"/><Relationship Id="rId7"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76200" y="3886200"/>
            <a:ext cx="2584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000000"/>
                </a:solidFill>
              </a:rPr>
              <a:t>SMA </a:t>
            </a:r>
          </a:p>
          <a:p>
            <a:pPr eaLnBrk="1" hangingPunct="1"/>
            <a:r>
              <a:rPr lang="en-US" b="0">
                <a:solidFill>
                  <a:srgbClr val="000000"/>
                </a:solidFill>
              </a:rPr>
              <a:t>[CII] 158um </a:t>
            </a:r>
          </a:p>
          <a:p>
            <a:pPr eaLnBrk="1" hangingPunct="1"/>
            <a:r>
              <a:rPr lang="en-US" b="0">
                <a:solidFill>
                  <a:srgbClr val="000000"/>
                </a:solidFill>
              </a:rPr>
              <a:t>334GHz, 20hrs</a:t>
            </a:r>
          </a:p>
        </p:txBody>
      </p:sp>
      <p:pic>
        <p:nvPicPr>
          <p:cNvPr id="16387" name="Picture 6" descr="Screen shot 2012-05-04 at 8.41.27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3429000"/>
            <a:ext cx="64833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7"/>
          <p:cNvSpPr txBox="1">
            <a:spLocks noChangeArrowheads="1"/>
          </p:cNvSpPr>
          <p:nvPr/>
        </p:nvSpPr>
        <p:spPr bwMode="auto">
          <a:xfrm>
            <a:off x="0" y="152400"/>
            <a:ext cx="3427413"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pPr>
            <a:r>
              <a:rPr lang="en-US" dirty="0"/>
              <a:t>BRI1202-0725 z=4.7</a:t>
            </a:r>
          </a:p>
          <a:p>
            <a:pPr algn="l" eaLnBrk="1" hangingPunct="1">
              <a:spcAft>
                <a:spcPts val="600"/>
              </a:spcAft>
              <a:buFont typeface="Arial" charset="0"/>
              <a:buChar char="•"/>
            </a:pPr>
            <a:r>
              <a:rPr lang="en-US" b="0" dirty="0"/>
              <a:t> </a:t>
            </a:r>
            <a:r>
              <a:rPr lang="en-US" b="0" dirty="0" err="1"/>
              <a:t>HyLIRG</a:t>
            </a:r>
            <a:r>
              <a:rPr lang="en-US" b="0" dirty="0"/>
              <a:t> </a:t>
            </a:r>
            <a:r>
              <a:rPr lang="en-US" b="0" dirty="0" smtClean="0"/>
              <a:t>(10</a:t>
            </a:r>
            <a:r>
              <a:rPr lang="en-US" b="0" baseline="30000" dirty="0" smtClean="0"/>
              <a:t>13 </a:t>
            </a:r>
            <a:r>
              <a:rPr lang="en-US" b="0" dirty="0" smtClean="0"/>
              <a:t>L</a:t>
            </a:r>
            <a:r>
              <a:rPr lang="en-US" sz="2000" b="0" baseline="-25000" dirty="0" smtClean="0"/>
              <a:t>o</a:t>
            </a:r>
            <a:r>
              <a:rPr lang="en-US" b="0" dirty="0"/>
              <a:t>) </a:t>
            </a:r>
            <a:r>
              <a:rPr lang="en-US" b="0" dirty="0" smtClean="0"/>
              <a:t>pair</a:t>
            </a:r>
            <a:endParaRPr lang="en-US" b="0" dirty="0"/>
          </a:p>
          <a:p>
            <a:pPr algn="l" eaLnBrk="1" hangingPunct="1">
              <a:spcAft>
                <a:spcPts val="600"/>
              </a:spcAft>
              <a:buFont typeface="Arial" charset="0"/>
              <a:buChar char="•"/>
            </a:pPr>
            <a:r>
              <a:rPr lang="en-US" b="0" dirty="0"/>
              <a:t> </a:t>
            </a:r>
            <a:r>
              <a:rPr lang="en-US" b="0" dirty="0" smtClean="0"/>
              <a:t>SFR </a:t>
            </a:r>
            <a:r>
              <a:rPr lang="en-US" b="0" dirty="0"/>
              <a:t>~ </a:t>
            </a:r>
            <a:r>
              <a:rPr lang="en-US" b="0" dirty="0" smtClean="0"/>
              <a:t>few 10</a:t>
            </a:r>
            <a:r>
              <a:rPr lang="en-US" b="0" baseline="30000" dirty="0" smtClean="0"/>
              <a:t>3 </a:t>
            </a:r>
            <a:r>
              <a:rPr lang="en-US" b="0" dirty="0" smtClean="0"/>
              <a:t>M</a:t>
            </a:r>
            <a:r>
              <a:rPr lang="en-US" b="0" baseline="-25000" dirty="0" smtClean="0"/>
              <a:t>o</a:t>
            </a:r>
            <a:r>
              <a:rPr lang="en-US" b="0" dirty="0" smtClean="0"/>
              <a:t> yr</a:t>
            </a:r>
            <a:r>
              <a:rPr lang="en-US" b="0" baseline="30000" dirty="0" smtClean="0"/>
              <a:t>-1</a:t>
            </a:r>
            <a:endParaRPr lang="en-US" b="0" baseline="30000" dirty="0"/>
          </a:p>
          <a:p>
            <a:pPr algn="l" eaLnBrk="1" hangingPunct="1">
              <a:spcAft>
                <a:spcPts val="600"/>
              </a:spcAft>
              <a:buFont typeface="Arial" charset="0"/>
              <a:buChar char="•"/>
            </a:pPr>
            <a:r>
              <a:rPr lang="en-US" b="0" dirty="0" smtClean="0"/>
              <a:t> M</a:t>
            </a:r>
            <a:r>
              <a:rPr lang="en-US" b="0" baseline="-25000" dirty="0" smtClean="0"/>
              <a:t>H2</a:t>
            </a:r>
            <a:r>
              <a:rPr lang="en-US" b="0" dirty="0" smtClean="0"/>
              <a:t> </a:t>
            </a:r>
            <a:r>
              <a:rPr lang="en-US" b="0" dirty="0"/>
              <a:t>~ </a:t>
            </a:r>
            <a:r>
              <a:rPr lang="en-US" b="0" dirty="0" smtClean="0"/>
              <a:t>10</a:t>
            </a:r>
            <a:r>
              <a:rPr lang="en-US" b="0" baseline="30000" dirty="0" smtClean="0"/>
              <a:t>11 </a:t>
            </a:r>
            <a:r>
              <a:rPr lang="en-US" b="0" dirty="0"/>
              <a:t>M</a:t>
            </a:r>
            <a:r>
              <a:rPr lang="en-US" b="0" baseline="-25000" dirty="0"/>
              <a:t>o</a:t>
            </a:r>
            <a:endParaRPr lang="en-US" b="0" dirty="0"/>
          </a:p>
        </p:txBody>
      </p:sp>
      <p:sp>
        <p:nvSpPr>
          <p:cNvPr id="16389" name="TextBox 8"/>
          <p:cNvSpPr txBox="1">
            <a:spLocks noChangeArrowheads="1"/>
          </p:cNvSpPr>
          <p:nvPr/>
        </p:nvSpPr>
        <p:spPr bwMode="auto">
          <a:xfrm>
            <a:off x="4038600" y="5867400"/>
            <a:ext cx="161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2000" b="0"/>
              <a:t>Iono ea 2007</a:t>
            </a:r>
          </a:p>
        </p:txBody>
      </p:sp>
      <p:grpSp>
        <p:nvGrpSpPr>
          <p:cNvPr id="3" name="Group 2"/>
          <p:cNvGrpSpPr/>
          <p:nvPr/>
        </p:nvGrpSpPr>
        <p:grpSpPr>
          <a:xfrm>
            <a:off x="3048000" y="0"/>
            <a:ext cx="6096000" cy="3130550"/>
            <a:chOff x="3048000" y="0"/>
            <a:chExt cx="6096000" cy="3130550"/>
          </a:xfrm>
        </p:grpSpPr>
        <p:pic>
          <p:nvPicPr>
            <p:cNvPr id="16385" name="Picture 3" descr="Screen Shot 2012-12-05 at 11.30.27 AM.png"/>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5715000" y="0"/>
              <a:ext cx="34290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11"/>
            <p:cNvGrpSpPr>
              <a:grpSpLocks/>
            </p:cNvGrpSpPr>
            <p:nvPr/>
          </p:nvGrpSpPr>
          <p:grpSpPr bwMode="auto">
            <a:xfrm>
              <a:off x="3048000" y="76200"/>
              <a:ext cx="3124200" cy="2743200"/>
              <a:chOff x="228600" y="1752600"/>
              <a:chExt cx="3124199" cy="2743200"/>
            </a:xfrm>
          </p:grpSpPr>
          <p:pic>
            <p:nvPicPr>
              <p:cNvPr id="16394" name="Picture 7" descr="Screen shot 2012-05-04 at 8.23.01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70706" y="1713706"/>
                <a:ext cx="27432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Box 13"/>
              <p:cNvSpPr txBox="1">
                <a:spLocks noChangeArrowheads="1"/>
              </p:cNvSpPr>
              <p:nvPr/>
            </p:nvSpPr>
            <p:spPr bwMode="auto">
              <a:xfrm>
                <a:off x="2133600" y="1973263"/>
                <a:ext cx="53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4400" b="0" dirty="0">
                    <a:solidFill>
                      <a:srgbClr val="FF0000"/>
                    </a:solidFill>
                  </a:rPr>
                  <a:t>+</a:t>
                </a:r>
              </a:p>
            </p:txBody>
          </p:sp>
          <p:sp>
            <p:nvSpPr>
              <p:cNvPr id="16396" name="TextBox 14"/>
              <p:cNvSpPr txBox="1">
                <a:spLocks noChangeArrowheads="1"/>
              </p:cNvSpPr>
              <p:nvPr/>
            </p:nvSpPr>
            <p:spPr bwMode="auto">
              <a:xfrm>
                <a:off x="1676400" y="2692400"/>
                <a:ext cx="533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4400" b="0">
                    <a:solidFill>
                      <a:srgbClr val="FF0000"/>
                    </a:solidFill>
                  </a:rPr>
                  <a:t>+</a:t>
                </a:r>
              </a:p>
            </p:txBody>
          </p:sp>
          <p:cxnSp>
            <p:nvCxnSpPr>
              <p:cNvPr id="16397" name="Straight Arrow Connector 17"/>
              <p:cNvCxnSpPr>
                <a:cxnSpLocks noChangeShapeType="1"/>
              </p:cNvCxnSpPr>
              <p:nvPr/>
            </p:nvCxnSpPr>
            <p:spPr bwMode="auto">
              <a:xfrm rot="5400000">
                <a:off x="189707" y="2858294"/>
                <a:ext cx="838200" cy="1587"/>
              </a:xfrm>
              <a:prstGeom prst="straightConnector1">
                <a:avLst/>
              </a:prstGeom>
              <a:noFill/>
              <a:ln w="19050">
                <a:solidFill>
                  <a:srgbClr val="E40000"/>
                </a:solidFill>
                <a:round/>
                <a:headEnd type="arrow" w="med" len="med"/>
                <a:tailEnd type="arrow" w="med" len="med"/>
              </a:ln>
              <a:extLst>
                <a:ext uri="{909E8E84-426E-40dd-AFC4-6F175D3DCCD1}">
                  <a14:hiddenFill xmlns:a14="http://schemas.microsoft.com/office/drawing/2010/main">
                    <a:noFill/>
                  </a14:hiddenFill>
                </a:ext>
              </a:extLst>
            </p:spPr>
          </p:cxnSp>
          <p:sp>
            <p:nvSpPr>
              <p:cNvPr id="16398" name="TextBox 18"/>
              <p:cNvSpPr txBox="1">
                <a:spLocks noChangeArrowheads="1"/>
              </p:cNvSpPr>
              <p:nvPr/>
            </p:nvSpPr>
            <p:spPr bwMode="auto">
              <a:xfrm>
                <a:off x="533400" y="2590800"/>
                <a:ext cx="685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FF0000"/>
                    </a:solidFill>
                  </a:rPr>
                  <a:t>4</a:t>
                </a:r>
                <a:r>
                  <a:rPr lang="ja-JP" altLang="en-US" b="0">
                    <a:solidFill>
                      <a:srgbClr val="FF0000"/>
                    </a:solidFill>
                  </a:rPr>
                  <a:t>”</a:t>
                </a:r>
                <a:endParaRPr lang="en-US" b="0">
                  <a:solidFill>
                    <a:srgbClr val="FF0000"/>
                  </a:solidFill>
                </a:endParaRPr>
              </a:p>
            </p:txBody>
          </p:sp>
          <p:sp>
            <p:nvSpPr>
              <p:cNvPr id="16399" name="TextBox 19"/>
              <p:cNvSpPr txBox="1">
                <a:spLocks noChangeArrowheads="1"/>
              </p:cNvSpPr>
              <p:nvPr/>
            </p:nvSpPr>
            <p:spPr bwMode="auto">
              <a:xfrm>
                <a:off x="228600" y="41148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solidFill>
                      <a:srgbClr val="FF0000"/>
                    </a:solidFill>
                  </a:rPr>
                  <a:t>HST 814 Hu ea 96</a:t>
                </a:r>
              </a:p>
            </p:txBody>
          </p:sp>
        </p:grpSp>
        <p:pic>
          <p:nvPicPr>
            <p:cNvPr id="16392" name="Picture 1" descr="Screen Shot 2012-12-05 at 11.33.19 AM.png"/>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6248400" y="76200"/>
              <a:ext cx="14049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 descr="Screen Shot 2012-12-05 at 11.33.04 AM.png"/>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7729538" y="1981200"/>
              <a:ext cx="12620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6288936" y="111869"/>
              <a:ext cx="1440602" cy="127084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18" name="Rectangle 17"/>
            <p:cNvSpPr/>
            <p:nvPr/>
          </p:nvSpPr>
          <p:spPr bwMode="auto">
            <a:xfrm>
              <a:off x="7729538" y="1772428"/>
              <a:ext cx="1235038" cy="102234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19" name="TextBox 13"/>
            <p:cNvSpPr txBox="1">
              <a:spLocks noChangeArrowheads="1"/>
            </p:cNvSpPr>
            <p:nvPr/>
          </p:nvSpPr>
          <p:spPr bwMode="auto">
            <a:xfrm>
              <a:off x="8180424" y="117443"/>
              <a:ext cx="53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4400" b="0" dirty="0">
                  <a:solidFill>
                    <a:srgbClr val="FF0000"/>
                  </a:solidFill>
                </a:rPr>
                <a:t>+</a:t>
              </a:r>
            </a:p>
          </p:txBody>
        </p:sp>
        <p:sp>
          <p:nvSpPr>
            <p:cNvPr id="20" name="TextBox 13"/>
            <p:cNvSpPr txBox="1">
              <a:spLocks noChangeArrowheads="1"/>
            </p:cNvSpPr>
            <p:nvPr/>
          </p:nvSpPr>
          <p:spPr bwMode="auto">
            <a:xfrm>
              <a:off x="6903651" y="1772428"/>
              <a:ext cx="53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4400" b="0" dirty="0">
                  <a:solidFill>
                    <a:srgbClr val="FF0000"/>
                  </a:solidFill>
                </a:rPr>
                <a:t>+</a:t>
              </a:r>
            </a:p>
          </p:txBody>
        </p:sp>
        <p:sp>
          <p:nvSpPr>
            <p:cNvPr id="16390" name="TextBox 9"/>
            <p:cNvSpPr txBox="1">
              <a:spLocks noChangeArrowheads="1"/>
            </p:cNvSpPr>
            <p:nvPr/>
          </p:nvSpPr>
          <p:spPr bwMode="auto">
            <a:xfrm>
              <a:off x="6248400" y="0"/>
              <a:ext cx="2159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r>
                <a:rPr lang="en-US" sz="1600" b="0" dirty="0"/>
                <a:t>Salome ea. </a:t>
              </a:r>
              <a:endParaRPr lang="en-US" sz="1600" b="0" dirty="0" smtClean="0"/>
            </a:p>
            <a:p>
              <a:pPr algn="l" eaLnBrk="1" hangingPunct="1"/>
              <a:r>
                <a:rPr lang="en-US" sz="1600" b="0" dirty="0" smtClean="0"/>
                <a:t>CO 5-4</a:t>
              </a:r>
              <a:endParaRPr lang="en-US" sz="1600" b="0" dirty="0"/>
            </a:p>
          </p:txBody>
        </p:sp>
      </p:grpSp>
      <p:sp>
        <p:nvSpPr>
          <p:cNvPr id="4" name="TextBox 3"/>
          <p:cNvSpPr txBox="1"/>
          <p:nvPr/>
        </p:nvSpPr>
        <p:spPr>
          <a:xfrm>
            <a:off x="4800600" y="304800"/>
            <a:ext cx="685801" cy="338554"/>
          </a:xfrm>
          <a:prstGeom prst="rect">
            <a:avLst/>
          </a:prstGeom>
          <a:noFill/>
        </p:spPr>
        <p:txBody>
          <a:bodyPr wrap="square" rtlCol="0">
            <a:spAutoFit/>
          </a:bodyPr>
          <a:lstStyle/>
          <a:p>
            <a:r>
              <a:rPr lang="en-US" sz="1600" b="0" dirty="0" smtClean="0">
                <a:solidFill>
                  <a:srgbClr val="FFFFFF"/>
                </a:solidFill>
              </a:rPr>
              <a:t>SMG</a:t>
            </a:r>
            <a:endParaRPr lang="en-US" sz="1600" b="0" dirty="0">
              <a:solidFill>
                <a:srgbClr val="FFFFFF"/>
              </a:solidFill>
            </a:endParaRPr>
          </a:p>
        </p:txBody>
      </p:sp>
      <p:sp>
        <p:nvSpPr>
          <p:cNvPr id="23" name="TextBox 22"/>
          <p:cNvSpPr txBox="1"/>
          <p:nvPr/>
        </p:nvSpPr>
        <p:spPr>
          <a:xfrm>
            <a:off x="3962400" y="1642646"/>
            <a:ext cx="685801" cy="338554"/>
          </a:xfrm>
          <a:prstGeom prst="rect">
            <a:avLst/>
          </a:prstGeom>
          <a:noFill/>
        </p:spPr>
        <p:txBody>
          <a:bodyPr wrap="square" rtlCol="0">
            <a:spAutoFit/>
          </a:bodyPr>
          <a:lstStyle/>
          <a:p>
            <a:r>
              <a:rPr lang="en-US" sz="1600" b="0" dirty="0" smtClean="0">
                <a:solidFill>
                  <a:srgbClr val="FFFFFF"/>
                </a:solidFill>
              </a:rPr>
              <a:t>QSO</a:t>
            </a:r>
            <a:endParaRPr lang="en-US" sz="1600" b="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2"/>
          <p:cNvSpPr txBox="1">
            <a:spLocks noChangeArrowheads="1"/>
          </p:cNvSpPr>
          <p:nvPr/>
        </p:nvSpPr>
        <p:spPr bwMode="auto">
          <a:xfrm>
            <a:off x="88900" y="411163"/>
            <a:ext cx="35687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1200"/>
              </a:spcAft>
            </a:pPr>
            <a:r>
              <a:rPr lang="en-US" b="0" dirty="0"/>
              <a:t>[CII] in 1202: Imaging cool gas dynamics at z=4.7</a:t>
            </a:r>
          </a:p>
          <a:p>
            <a:pPr algn="l" eaLnBrk="1" hangingPunct="1">
              <a:spcAft>
                <a:spcPts val="1200"/>
              </a:spcAft>
              <a:buFont typeface="Arial" charset="0"/>
              <a:buChar char="•"/>
            </a:pPr>
            <a:r>
              <a:rPr lang="en-US" b="0" dirty="0"/>
              <a:t> </a:t>
            </a:r>
            <a:r>
              <a:rPr lang="en-US" sz="2000" b="0" dirty="0"/>
              <a:t>Quasar, SMG: Broad, strong lines </a:t>
            </a:r>
          </a:p>
          <a:p>
            <a:pPr algn="l" eaLnBrk="1" hangingPunct="1">
              <a:spcAft>
                <a:spcPts val="1200"/>
              </a:spcAft>
              <a:buFont typeface="Arial" charset="0"/>
              <a:buChar char="•"/>
            </a:pPr>
            <a:r>
              <a:rPr lang="en-US" sz="2000" b="0" dirty="0"/>
              <a:t> Tidal bridge across </a:t>
            </a:r>
            <a:r>
              <a:rPr lang="en-US" sz="2000" b="0" dirty="0" smtClean="0"/>
              <a:t>LAE1, </a:t>
            </a:r>
            <a:r>
              <a:rPr lang="en-US" sz="2000" b="0" dirty="0"/>
              <a:t>as expected in gas-rich merger</a:t>
            </a:r>
          </a:p>
          <a:p>
            <a:pPr algn="l" eaLnBrk="1" hangingPunct="1">
              <a:spcAft>
                <a:spcPts val="1200"/>
              </a:spcAft>
              <a:buFont typeface="Arial" charset="0"/>
              <a:buChar char="•"/>
            </a:pPr>
            <a:r>
              <a:rPr lang="en-US" sz="2000" b="0" dirty="0"/>
              <a:t> Possible quasar outflow, or further tidal feature, toward </a:t>
            </a:r>
            <a:r>
              <a:rPr lang="en-US" sz="2000" b="0" dirty="0" smtClean="0"/>
              <a:t>LAE2  </a:t>
            </a:r>
            <a:endParaRPr lang="en-US" sz="2000" b="0" dirty="0"/>
          </a:p>
        </p:txBody>
      </p:sp>
      <p:pic>
        <p:nvPicPr>
          <p:cNvPr id="38914" name="Picture 3" descr="Screen shot 2012-05-29 at 9.26.4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74574"/>
            <a:ext cx="5030623" cy="644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3"/>
          <p:cNvSpPr txBox="1">
            <a:spLocks noChangeArrowheads="1"/>
          </p:cNvSpPr>
          <p:nvPr/>
        </p:nvSpPr>
        <p:spPr bwMode="auto">
          <a:xfrm>
            <a:off x="4038600" y="30162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a:t>SMG</a:t>
            </a:r>
          </a:p>
        </p:txBody>
      </p:sp>
      <p:sp>
        <p:nvSpPr>
          <p:cNvPr id="38916" name="TextBox 4"/>
          <p:cNvSpPr txBox="1">
            <a:spLocks noChangeArrowheads="1"/>
          </p:cNvSpPr>
          <p:nvPr/>
        </p:nvSpPr>
        <p:spPr bwMode="auto">
          <a:xfrm>
            <a:off x="4419600" y="98742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smtClean="0"/>
              <a:t>LAE2</a:t>
            </a:r>
            <a:endParaRPr lang="en-US" sz="1400" b="0" dirty="0"/>
          </a:p>
        </p:txBody>
      </p:sp>
      <p:sp>
        <p:nvSpPr>
          <p:cNvPr id="38917" name="TextBox 5"/>
          <p:cNvSpPr txBox="1">
            <a:spLocks noChangeArrowheads="1"/>
          </p:cNvSpPr>
          <p:nvPr/>
        </p:nvSpPr>
        <p:spPr bwMode="auto">
          <a:xfrm>
            <a:off x="3886200" y="60642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smtClean="0"/>
              <a:t>LAE1</a:t>
            </a:r>
            <a:endParaRPr lang="en-US" sz="1400" b="0" dirty="0"/>
          </a:p>
        </p:txBody>
      </p:sp>
      <p:sp>
        <p:nvSpPr>
          <p:cNvPr id="38918" name="TextBox 6"/>
          <p:cNvSpPr txBox="1">
            <a:spLocks noChangeArrowheads="1"/>
          </p:cNvSpPr>
          <p:nvPr/>
        </p:nvSpPr>
        <p:spPr bwMode="auto">
          <a:xfrm>
            <a:off x="3886200" y="8382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a:t>Q</a:t>
            </a:r>
          </a:p>
        </p:txBody>
      </p:sp>
    </p:spTree>
    <p:extLst>
      <p:ext uri="{BB962C8B-B14F-4D97-AF65-F5344CB8AC3E}">
        <p14:creationId xmlns:p14="http://schemas.microsoft.com/office/powerpoint/2010/main" val="2700314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14801" y="990600"/>
            <a:ext cx="4724400" cy="3886200"/>
            <a:chOff x="4114800" y="914400"/>
            <a:chExt cx="4840735" cy="4038600"/>
          </a:xfrm>
        </p:grpSpPr>
        <p:pic>
          <p:nvPicPr>
            <p:cNvPr id="39937" name="Picture 1" descr="Screen shot 2012-09-18 at 10.26.3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14400"/>
              <a:ext cx="484073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6"/>
            <p:cNvSpPr txBox="1">
              <a:spLocks noChangeArrowheads="1"/>
            </p:cNvSpPr>
            <p:nvPr/>
          </p:nvSpPr>
          <p:spPr bwMode="auto">
            <a:xfrm>
              <a:off x="7696200" y="1447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a:t>SMG</a:t>
              </a:r>
            </a:p>
          </p:txBody>
        </p:sp>
        <p:sp>
          <p:nvSpPr>
            <p:cNvPr id="39942" name="TextBox 7"/>
            <p:cNvSpPr txBox="1">
              <a:spLocks noChangeArrowheads="1"/>
            </p:cNvSpPr>
            <p:nvPr/>
          </p:nvSpPr>
          <p:spPr bwMode="auto">
            <a:xfrm>
              <a:off x="5486400" y="30480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t>Q</a:t>
              </a:r>
            </a:p>
          </p:txBody>
        </p:sp>
        <p:sp>
          <p:nvSpPr>
            <p:cNvPr id="39943" name="TextBox 8"/>
            <p:cNvSpPr txBox="1">
              <a:spLocks noChangeArrowheads="1"/>
            </p:cNvSpPr>
            <p:nvPr/>
          </p:nvSpPr>
          <p:spPr bwMode="auto">
            <a:xfrm>
              <a:off x="6858000" y="25257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smtClean="0"/>
                <a:t>LAE1</a:t>
              </a:r>
              <a:endParaRPr lang="en-US" sz="1800" b="0" dirty="0"/>
            </a:p>
          </p:txBody>
        </p:sp>
        <p:sp>
          <p:nvSpPr>
            <p:cNvPr id="39944" name="TextBox 9"/>
            <p:cNvSpPr txBox="1">
              <a:spLocks noChangeArrowheads="1"/>
            </p:cNvSpPr>
            <p:nvPr/>
          </p:nvSpPr>
          <p:spPr bwMode="auto">
            <a:xfrm>
              <a:off x="7010400" y="37338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smtClean="0"/>
                <a:t>LAE2</a:t>
              </a:r>
              <a:endParaRPr lang="en-US" sz="1800" b="0" dirty="0"/>
            </a:p>
          </p:txBody>
        </p:sp>
        <p:sp>
          <p:nvSpPr>
            <p:cNvPr id="39945" name="TextBox 11"/>
            <p:cNvSpPr txBox="1">
              <a:spLocks noChangeArrowheads="1"/>
            </p:cNvSpPr>
            <p:nvPr/>
          </p:nvSpPr>
          <p:spPr bwMode="auto">
            <a:xfrm>
              <a:off x="5486400" y="411480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solidFill>
                    <a:srgbClr val="E40000"/>
                  </a:solidFill>
                </a:rPr>
                <a:t>+500km/s</a:t>
              </a:r>
            </a:p>
          </p:txBody>
        </p:sp>
        <p:sp>
          <p:nvSpPr>
            <p:cNvPr id="39946" name="TextBox 12"/>
            <p:cNvSpPr txBox="1">
              <a:spLocks noChangeArrowheads="1"/>
            </p:cNvSpPr>
            <p:nvPr/>
          </p:nvSpPr>
          <p:spPr bwMode="auto">
            <a:xfrm>
              <a:off x="5943600" y="1371600"/>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solidFill>
                    <a:srgbClr val="0000E4"/>
                  </a:solidFill>
                </a:rPr>
                <a:t>-500km/s</a:t>
              </a:r>
            </a:p>
          </p:txBody>
        </p:sp>
        <p:cxnSp>
          <p:nvCxnSpPr>
            <p:cNvPr id="39947" name="Straight Arrow Connector 2"/>
            <p:cNvCxnSpPr>
              <a:cxnSpLocks noChangeShapeType="1"/>
            </p:cNvCxnSpPr>
            <p:nvPr/>
          </p:nvCxnSpPr>
          <p:spPr bwMode="auto">
            <a:xfrm>
              <a:off x="5257800" y="1295400"/>
              <a:ext cx="4073" cy="750723"/>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9948" name="TextBox 4"/>
            <p:cNvSpPr txBox="1">
              <a:spLocks noChangeArrowheads="1"/>
            </p:cNvSpPr>
            <p:nvPr/>
          </p:nvSpPr>
          <p:spPr bwMode="auto">
            <a:xfrm>
              <a:off x="5257800" y="1524000"/>
              <a:ext cx="60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t>7kpc</a:t>
              </a:r>
            </a:p>
          </p:txBody>
        </p:sp>
      </p:grpSp>
      <p:pic>
        <p:nvPicPr>
          <p:cNvPr id="39938" name="Picture 2" descr="Screen shot 2012-09-18 at 10.28.5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5352"/>
            <a:ext cx="3931414" cy="398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12"/>
          <p:cNvSpPr txBox="1">
            <a:spLocks noChangeArrowheads="1"/>
          </p:cNvSpPr>
          <p:nvPr/>
        </p:nvSpPr>
        <p:spPr bwMode="auto">
          <a:xfrm>
            <a:off x="1524000" y="4800600"/>
            <a:ext cx="7086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buFont typeface="Arial" charset="0"/>
              <a:buChar char="•"/>
            </a:pPr>
            <a:r>
              <a:rPr lang="en-US" sz="2000" b="0" dirty="0"/>
              <a:t> Tidal stream connecting hyper-</a:t>
            </a:r>
            <a:r>
              <a:rPr lang="en-US" sz="2000" b="0" dirty="0" smtClean="0"/>
              <a:t>starbursts, narrow ΔV</a:t>
            </a:r>
            <a:endParaRPr lang="en-US" sz="2000" b="0" dirty="0"/>
          </a:p>
          <a:p>
            <a:pPr algn="l" eaLnBrk="1" hangingPunct="1">
              <a:spcAft>
                <a:spcPts val="600"/>
              </a:spcAft>
              <a:buFont typeface="Arial" charset="0"/>
              <a:buChar char="•"/>
            </a:pPr>
            <a:r>
              <a:rPr lang="en-US" sz="2000" b="0" dirty="0"/>
              <a:t> SMG: </a:t>
            </a:r>
            <a:r>
              <a:rPr lang="en-US" sz="2000" b="0" dirty="0" smtClean="0"/>
              <a:t>warped gas disk</a:t>
            </a:r>
            <a:endParaRPr lang="en-US" sz="2000" b="0" dirty="0"/>
          </a:p>
          <a:p>
            <a:pPr algn="l" eaLnBrk="1" hangingPunct="1">
              <a:spcAft>
                <a:spcPts val="600"/>
              </a:spcAft>
              <a:buFont typeface="Arial" charset="0"/>
              <a:buChar char="•"/>
            </a:pPr>
            <a:r>
              <a:rPr lang="en-US" sz="2000" b="0" dirty="0"/>
              <a:t> </a:t>
            </a:r>
            <a:r>
              <a:rPr lang="en-US" sz="2000" b="0" dirty="0" err="1"/>
              <a:t>HyLIRG</a:t>
            </a:r>
            <a:r>
              <a:rPr lang="en-US" sz="2000" b="0" dirty="0"/>
              <a:t> QSO host, with outflow </a:t>
            </a:r>
            <a:r>
              <a:rPr lang="en-US" sz="2000" b="0" dirty="0" smtClean="0"/>
              <a:t>in </a:t>
            </a:r>
            <a:r>
              <a:rPr lang="en-US" sz="2000" b="0" dirty="0"/>
              <a:t>[CII] and </a:t>
            </a:r>
            <a:r>
              <a:rPr lang="en-US" sz="2000" b="0" dirty="0" smtClean="0"/>
              <a:t>CO, high </a:t>
            </a:r>
            <a:r>
              <a:rPr lang="en-US" sz="2000" b="0" dirty="0"/>
              <a:t>ΔV</a:t>
            </a:r>
          </a:p>
          <a:p>
            <a:pPr algn="l" eaLnBrk="1" hangingPunct="1">
              <a:spcAft>
                <a:spcPts val="600"/>
              </a:spcAft>
              <a:buFont typeface="Arial" charset="0"/>
              <a:buChar char="•"/>
            </a:pPr>
            <a:r>
              <a:rPr lang="en-US" sz="2000" b="0" dirty="0"/>
              <a:t> </a:t>
            </a:r>
            <a:r>
              <a:rPr lang="en-US" sz="2000" b="0" dirty="0" smtClean="0"/>
              <a:t>LAE1: </a:t>
            </a:r>
            <a:r>
              <a:rPr lang="en-US" sz="2000" b="0" dirty="0"/>
              <a:t>Ly-alpha + [CII]  in tidal gas </a:t>
            </a:r>
            <a:r>
              <a:rPr lang="en-US" sz="2000" b="0" dirty="0" smtClean="0"/>
              <a:t>stream?</a:t>
            </a:r>
            <a:endParaRPr lang="en-US" sz="2000" b="0" dirty="0"/>
          </a:p>
          <a:p>
            <a:pPr algn="l" eaLnBrk="1" hangingPunct="1">
              <a:spcAft>
                <a:spcPts val="600"/>
              </a:spcAft>
              <a:buFont typeface="Arial" charset="0"/>
              <a:buChar char="•"/>
            </a:pPr>
            <a:r>
              <a:rPr lang="en-US" sz="2000" b="0" dirty="0"/>
              <a:t> </a:t>
            </a:r>
            <a:r>
              <a:rPr lang="en-US" sz="2000" b="0" dirty="0" smtClean="0"/>
              <a:t>LAE2: </a:t>
            </a:r>
            <a:r>
              <a:rPr lang="en-US" sz="2000" b="0" dirty="0"/>
              <a:t>dust and [CII] in </a:t>
            </a:r>
            <a:r>
              <a:rPr lang="en-US" sz="2000" b="0" dirty="0" smtClean="0"/>
              <a:t>outflow?  </a:t>
            </a:r>
            <a:endParaRPr lang="en-US" sz="2000" b="0" dirty="0"/>
          </a:p>
        </p:txBody>
      </p:sp>
      <p:sp>
        <p:nvSpPr>
          <p:cNvPr id="39940" name="TextBox 4"/>
          <p:cNvSpPr txBox="1">
            <a:spLocks noChangeArrowheads="1"/>
          </p:cNvSpPr>
          <p:nvPr/>
        </p:nvSpPr>
        <p:spPr bwMode="auto">
          <a:xfrm>
            <a:off x="609600" y="152400"/>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dirty="0" smtClean="0"/>
              <a:t>Dynamics =&gt; </a:t>
            </a:r>
            <a:r>
              <a:rPr lang="en-US" b="0" dirty="0"/>
              <a:t>major merger of gas rich </a:t>
            </a:r>
            <a:r>
              <a:rPr lang="en-US" b="0" dirty="0" smtClean="0"/>
              <a:t>galaxies driving massive galaxy/BH formation at </a:t>
            </a:r>
            <a:r>
              <a:rPr lang="en-US" b="0" dirty="0" err="1" smtClean="0"/>
              <a:t>t</a:t>
            </a:r>
            <a:r>
              <a:rPr lang="en-US" b="0" baseline="-25000" dirty="0" err="1" smtClean="0"/>
              <a:t>univ</a:t>
            </a:r>
            <a:r>
              <a:rPr lang="en-US" b="0" dirty="0" smtClean="0"/>
              <a:t> ~ 1Gyr </a:t>
            </a:r>
            <a:endParaRPr lang="en-US" b="0" dirty="0"/>
          </a:p>
        </p:txBody>
      </p:sp>
      <p:sp>
        <p:nvSpPr>
          <p:cNvPr id="2" name="TextBox 1"/>
          <p:cNvSpPr txBox="1"/>
          <p:nvPr/>
        </p:nvSpPr>
        <p:spPr>
          <a:xfrm>
            <a:off x="1882848" y="1417803"/>
            <a:ext cx="1447800" cy="307777"/>
          </a:xfrm>
          <a:prstGeom prst="rect">
            <a:avLst/>
          </a:prstGeom>
          <a:noFill/>
        </p:spPr>
        <p:txBody>
          <a:bodyPr wrap="square" rtlCol="0">
            <a:spAutoFit/>
          </a:bodyPr>
          <a:lstStyle/>
          <a:p>
            <a:r>
              <a:rPr lang="en-US" sz="1400" dirty="0" smtClean="0">
                <a:solidFill>
                  <a:srgbClr val="FF6600"/>
                </a:solidFill>
              </a:rPr>
              <a:t>Hu &amp; </a:t>
            </a:r>
            <a:r>
              <a:rPr lang="en-US" sz="1400" dirty="0" err="1" smtClean="0">
                <a:solidFill>
                  <a:srgbClr val="FF6600"/>
                </a:solidFill>
              </a:rPr>
              <a:t>Cowie</a:t>
            </a:r>
            <a:endParaRPr lang="en-US" sz="1400" dirty="0">
              <a:solidFill>
                <a:srgbClr val="FF6600"/>
              </a:solidFill>
            </a:endParaRPr>
          </a:p>
        </p:txBody>
      </p:sp>
    </p:spTree>
    <p:extLst>
      <p:ext uri="{BB962C8B-B14F-4D97-AF65-F5344CB8AC3E}">
        <p14:creationId xmlns:p14="http://schemas.microsoft.com/office/powerpoint/2010/main" val="4018989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0200" y="68759"/>
            <a:ext cx="6477000" cy="846386"/>
          </a:xfrm>
          <a:prstGeom prst="rect">
            <a:avLst/>
          </a:prstGeom>
          <a:noFill/>
        </p:spPr>
        <p:txBody>
          <a:bodyPr wrap="square" rtlCol="0">
            <a:spAutoFit/>
          </a:bodyPr>
          <a:lstStyle/>
          <a:p>
            <a:pPr>
              <a:spcBef>
                <a:spcPts val="600"/>
              </a:spcBef>
            </a:pPr>
            <a:r>
              <a:rPr lang="en-US" b="0" dirty="0" smtClean="0"/>
              <a:t>Cosmos SMG: disk dynamics at z=4.5 (</a:t>
            </a:r>
            <a:r>
              <a:rPr lang="en-US" b="0" dirty="0" err="1" smtClean="0"/>
              <a:t>Karim</a:t>
            </a:r>
            <a:r>
              <a:rPr lang="en-US" b="0" dirty="0" smtClean="0"/>
              <a:t> ea.)</a:t>
            </a:r>
          </a:p>
          <a:p>
            <a:pPr>
              <a:spcBef>
                <a:spcPts val="600"/>
              </a:spcBef>
            </a:pPr>
            <a:r>
              <a:rPr lang="en-US" sz="2000" b="0" dirty="0" smtClean="0"/>
              <a:t>ALMA 340 GHz: 20min, 30 ant, 0.35” res</a:t>
            </a:r>
            <a:endParaRPr lang="en-US" sz="2000" b="0" dirty="0"/>
          </a:p>
        </p:txBody>
      </p:sp>
      <p:sp>
        <p:nvSpPr>
          <p:cNvPr id="7" name="TextBox 6"/>
          <p:cNvSpPr txBox="1"/>
          <p:nvPr/>
        </p:nvSpPr>
        <p:spPr>
          <a:xfrm>
            <a:off x="685800" y="3432098"/>
            <a:ext cx="3429000" cy="2000548"/>
          </a:xfrm>
          <a:prstGeom prst="rect">
            <a:avLst/>
          </a:prstGeom>
          <a:noFill/>
        </p:spPr>
        <p:txBody>
          <a:bodyPr wrap="square" rtlCol="0">
            <a:spAutoFit/>
          </a:bodyPr>
          <a:lstStyle/>
          <a:p>
            <a:pPr algn="l">
              <a:spcBef>
                <a:spcPts val="600"/>
              </a:spcBef>
            </a:pPr>
            <a:r>
              <a:rPr lang="en-US" b="0" dirty="0" smtClean="0"/>
              <a:t>Isolated SMG in Cosmos</a:t>
            </a:r>
          </a:p>
          <a:p>
            <a:pPr marL="342900" indent="-342900" algn="l">
              <a:spcBef>
                <a:spcPts val="600"/>
              </a:spcBef>
              <a:buFont typeface="Arial"/>
              <a:buChar char="•"/>
            </a:pPr>
            <a:r>
              <a:rPr lang="en-US" sz="2000" b="0" dirty="0" smtClean="0"/>
              <a:t>No ACS/I detection</a:t>
            </a:r>
          </a:p>
          <a:p>
            <a:pPr marL="342900" indent="-342900" algn="l">
              <a:spcBef>
                <a:spcPts val="600"/>
              </a:spcBef>
              <a:buFont typeface="Arial"/>
              <a:buChar char="•"/>
            </a:pPr>
            <a:r>
              <a:rPr lang="en-US" sz="2000" b="0" dirty="0" smtClean="0"/>
              <a:t>FIR = 0.7e13 L</a:t>
            </a:r>
            <a:r>
              <a:rPr lang="en-US" sz="2000" b="0" baseline="-25000" dirty="0" smtClean="0"/>
              <a:t>o</a:t>
            </a:r>
          </a:p>
          <a:p>
            <a:pPr marL="342900" indent="-342900" algn="l">
              <a:spcBef>
                <a:spcPts val="600"/>
              </a:spcBef>
              <a:buFont typeface="Arial"/>
              <a:buChar char="•"/>
            </a:pPr>
            <a:r>
              <a:rPr lang="en-US" sz="2000" b="0" dirty="0"/>
              <a:t>SFR = 700 M</a:t>
            </a:r>
            <a:r>
              <a:rPr lang="en-US" sz="2000" b="0" baseline="-25000" dirty="0"/>
              <a:t>o</a:t>
            </a:r>
            <a:r>
              <a:rPr lang="en-US" sz="2000" b="0" dirty="0"/>
              <a:t> yr</a:t>
            </a:r>
            <a:r>
              <a:rPr lang="en-US" sz="2000" b="0" baseline="30000" dirty="0"/>
              <a:t>-1</a:t>
            </a:r>
          </a:p>
          <a:p>
            <a:pPr marL="342900" indent="-342900" algn="l">
              <a:spcBef>
                <a:spcPts val="600"/>
              </a:spcBef>
              <a:buFont typeface="Arial"/>
              <a:buChar char="•"/>
            </a:pPr>
            <a:r>
              <a:rPr lang="en-US" sz="2000" b="0" dirty="0" smtClean="0"/>
              <a:t>Dust size &lt; 0.2” </a:t>
            </a:r>
          </a:p>
        </p:txBody>
      </p:sp>
      <p:pic>
        <p:nvPicPr>
          <p:cNvPr id="8" name="Picture 7" descr="Screen Shot 2015-07-10 at 11.37.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2047164"/>
          </a:xfrm>
          <a:prstGeom prst="rect">
            <a:avLst/>
          </a:prstGeom>
        </p:spPr>
      </p:pic>
      <p:grpSp>
        <p:nvGrpSpPr>
          <p:cNvPr id="4" name="Group 3"/>
          <p:cNvGrpSpPr/>
          <p:nvPr/>
        </p:nvGrpSpPr>
        <p:grpSpPr>
          <a:xfrm>
            <a:off x="5562600" y="3352800"/>
            <a:ext cx="2781300" cy="2313068"/>
            <a:chOff x="2705100" y="3261308"/>
            <a:chExt cx="2781300" cy="2313068"/>
          </a:xfrm>
        </p:grpSpPr>
        <p:pic>
          <p:nvPicPr>
            <p:cNvPr id="10" name="Picture 9" descr="Screen Shot 2015-07-10 at 11.2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3261308"/>
              <a:ext cx="2781300" cy="2313068"/>
            </a:xfrm>
            <a:prstGeom prst="rect">
              <a:avLst/>
            </a:prstGeom>
          </p:spPr>
        </p:pic>
        <p:sp>
          <p:nvSpPr>
            <p:cNvPr id="2" name="TextBox 1"/>
            <p:cNvSpPr txBox="1"/>
            <p:nvPr/>
          </p:nvSpPr>
          <p:spPr>
            <a:xfrm>
              <a:off x="3205318" y="5191873"/>
              <a:ext cx="1900082" cy="369332"/>
            </a:xfrm>
            <a:prstGeom prst="rect">
              <a:avLst/>
            </a:prstGeom>
            <a:noFill/>
          </p:spPr>
          <p:txBody>
            <a:bodyPr wrap="square" rtlCol="0">
              <a:spAutoFit/>
            </a:bodyPr>
            <a:lstStyle/>
            <a:p>
              <a:r>
                <a:rPr lang="en-US" sz="1800" b="0" dirty="0" smtClean="0">
                  <a:solidFill>
                    <a:schemeClr val="bg1"/>
                  </a:solidFill>
                </a:rPr>
                <a:t>3GHz </a:t>
              </a:r>
              <a:r>
                <a:rPr lang="en-US" sz="1800" b="0" dirty="0" smtClean="0"/>
                <a:t> </a:t>
              </a:r>
              <a:r>
                <a:rPr lang="en-US" sz="1800" b="0" dirty="0" smtClean="0">
                  <a:solidFill>
                    <a:srgbClr val="FF0000"/>
                  </a:solidFill>
                </a:rPr>
                <a:t>340GHz</a:t>
              </a:r>
              <a:endParaRPr lang="en-US" sz="1800" b="0" dirty="0">
                <a:solidFill>
                  <a:srgbClr val="FF0000"/>
                </a:solidFill>
              </a:endParaRPr>
            </a:p>
          </p:txBody>
        </p:sp>
      </p:grpSp>
      <p:sp>
        <p:nvSpPr>
          <p:cNvPr id="3" name="TextBox 2"/>
          <p:cNvSpPr txBox="1"/>
          <p:nvPr/>
        </p:nvSpPr>
        <p:spPr>
          <a:xfrm>
            <a:off x="5181600" y="5755811"/>
            <a:ext cx="3581400" cy="784830"/>
          </a:xfrm>
          <a:prstGeom prst="rect">
            <a:avLst/>
          </a:prstGeom>
          <a:noFill/>
        </p:spPr>
        <p:txBody>
          <a:bodyPr wrap="square" rtlCol="0">
            <a:spAutoFit/>
          </a:bodyPr>
          <a:lstStyle/>
          <a:p>
            <a:pPr marL="342900" indent="-342900" algn="l">
              <a:spcBef>
                <a:spcPts val="600"/>
              </a:spcBef>
              <a:buFont typeface="Arial"/>
              <a:buChar char="•"/>
            </a:pPr>
            <a:r>
              <a:rPr lang="en-US" sz="2000" b="0" dirty="0" smtClean="0"/>
              <a:t>JVLA: 50uJy at 3Ghz</a:t>
            </a:r>
          </a:p>
          <a:p>
            <a:pPr marL="342900" indent="-342900" algn="l">
              <a:spcBef>
                <a:spcPts val="600"/>
              </a:spcBef>
              <a:buFont typeface="Arial"/>
              <a:buChar char="•"/>
            </a:pPr>
            <a:r>
              <a:rPr lang="en-US" sz="2000" b="0" dirty="0" smtClean="0"/>
              <a:t>ALMA: 3mJy at 340 GHz</a:t>
            </a:r>
            <a:endParaRPr lang="en-US" sz="2000" b="0" dirty="0"/>
          </a:p>
        </p:txBody>
      </p:sp>
      <p:sp>
        <p:nvSpPr>
          <p:cNvPr id="5" name="Rectangle 4"/>
          <p:cNvSpPr/>
          <p:nvPr/>
        </p:nvSpPr>
        <p:spPr bwMode="auto">
          <a:xfrm>
            <a:off x="381000" y="1254870"/>
            <a:ext cx="990600" cy="228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27024" y="1254870"/>
            <a:ext cx="228600" cy="164073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438126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3962400" cy="2000548"/>
          </a:xfrm>
          <a:prstGeom prst="rect">
            <a:avLst/>
          </a:prstGeom>
          <a:noFill/>
        </p:spPr>
        <p:txBody>
          <a:bodyPr wrap="square" rtlCol="0">
            <a:spAutoFit/>
          </a:bodyPr>
          <a:lstStyle/>
          <a:p>
            <a:pPr algn="l">
              <a:spcBef>
                <a:spcPts val="600"/>
              </a:spcBef>
            </a:pPr>
            <a:r>
              <a:rPr lang="en-US" dirty="0" smtClean="0"/>
              <a:t>ALMA [CII]  </a:t>
            </a:r>
            <a:r>
              <a:rPr lang="en-US" sz="2000" b="0" dirty="0" smtClean="0"/>
              <a:t>(</a:t>
            </a:r>
            <a:r>
              <a:rPr lang="en-US" sz="2000" b="0" dirty="0" err="1" smtClean="0"/>
              <a:t>Karim</a:t>
            </a:r>
            <a:r>
              <a:rPr lang="en-US" sz="2000" b="0" dirty="0" smtClean="0"/>
              <a:t> </a:t>
            </a:r>
            <a:r>
              <a:rPr lang="en-US" sz="2000" b="0" dirty="0" err="1" smtClean="0"/>
              <a:t>ea</a:t>
            </a:r>
            <a:r>
              <a:rPr lang="en-US" sz="2000" b="0" dirty="0" smtClean="0"/>
              <a:t>) </a:t>
            </a:r>
          </a:p>
          <a:p>
            <a:pPr marL="342900" indent="-342900" algn="l">
              <a:spcBef>
                <a:spcPts val="600"/>
              </a:spcBef>
              <a:buFont typeface="Arial"/>
              <a:buChar char="•"/>
            </a:pPr>
            <a:r>
              <a:rPr lang="en-US" sz="2000" b="0" dirty="0" smtClean="0"/>
              <a:t>‘double horn’: width ~ 700 km/s</a:t>
            </a:r>
          </a:p>
          <a:p>
            <a:pPr marL="342900" indent="-342900" algn="l">
              <a:spcBef>
                <a:spcPts val="600"/>
              </a:spcBef>
              <a:buFont typeface="Arial"/>
              <a:buChar char="•"/>
            </a:pPr>
            <a:r>
              <a:rPr lang="en-US" sz="2000" b="0" dirty="0" smtClean="0"/>
              <a:t>[CII]  = 5e9 L</a:t>
            </a:r>
            <a:r>
              <a:rPr lang="en-US" sz="2000" b="0" baseline="-25000" dirty="0" smtClean="0"/>
              <a:t>o  </a:t>
            </a:r>
            <a:r>
              <a:rPr lang="en-US" sz="2000" b="0" dirty="0" smtClean="0"/>
              <a:t>~ 100x MW</a:t>
            </a:r>
          </a:p>
          <a:p>
            <a:pPr marL="342900" indent="-342900" algn="l">
              <a:spcBef>
                <a:spcPts val="600"/>
              </a:spcBef>
              <a:buFont typeface="Arial"/>
              <a:buChar char="•"/>
            </a:pPr>
            <a:r>
              <a:rPr lang="en-US" sz="2000" b="0" dirty="0" smtClean="0"/>
              <a:t>[CII]/FIR ~ 0.0008 ~ 0.25 x MW</a:t>
            </a:r>
          </a:p>
          <a:p>
            <a:pPr marL="342900" indent="-342900" algn="l">
              <a:spcBef>
                <a:spcPts val="600"/>
              </a:spcBef>
              <a:buFont typeface="Arial"/>
              <a:buChar char="•"/>
            </a:pPr>
            <a:r>
              <a:rPr lang="en-US" sz="2000" b="0" dirty="0" smtClean="0"/>
              <a:t>Clear velocity gradient ~ 1”</a:t>
            </a:r>
            <a:endParaRPr lang="en-US" sz="2000" b="0" dirty="0"/>
          </a:p>
        </p:txBody>
      </p:sp>
      <p:pic>
        <p:nvPicPr>
          <p:cNvPr id="5" name="Picture 4" descr="Screen Shot 2015-07-28 at 2.5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402551"/>
            <a:ext cx="8524405" cy="3760249"/>
          </a:xfrm>
          <a:prstGeom prst="rect">
            <a:avLst/>
          </a:prstGeom>
        </p:spPr>
      </p:pic>
      <p:pic>
        <p:nvPicPr>
          <p:cNvPr id="4" name="Picture 3" descr="Screen Shot 2015-07-29 at 8.5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76200"/>
            <a:ext cx="4268200" cy="3245877"/>
          </a:xfrm>
          <a:prstGeom prst="rect">
            <a:avLst/>
          </a:prstGeom>
        </p:spPr>
      </p:pic>
      <p:sp>
        <p:nvSpPr>
          <p:cNvPr id="3" name="Rectangle 2"/>
          <p:cNvSpPr/>
          <p:nvPr/>
        </p:nvSpPr>
        <p:spPr bwMode="auto">
          <a:xfrm>
            <a:off x="7620000" y="2457748"/>
            <a:ext cx="685800" cy="13305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96849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NS.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8" y="-685800"/>
            <a:ext cx="4710548" cy="6096000"/>
          </a:xfrm>
          <a:prstGeom prst="rect">
            <a:avLst/>
          </a:prstGeom>
        </p:spPr>
      </p:pic>
      <p:pic>
        <p:nvPicPr>
          <p:cNvPr id="7" name="Picture 6" descr="CHANS.DECON.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658780"/>
            <a:ext cx="4648200" cy="6015318"/>
          </a:xfrm>
          <a:prstGeom prst="rect">
            <a:avLst/>
          </a:prstGeom>
        </p:spPr>
      </p:pic>
      <p:sp>
        <p:nvSpPr>
          <p:cNvPr id="8" name="TextBox 7"/>
          <p:cNvSpPr txBox="1"/>
          <p:nvPr/>
        </p:nvSpPr>
        <p:spPr>
          <a:xfrm>
            <a:off x="2347593" y="4800600"/>
            <a:ext cx="4495800" cy="784830"/>
          </a:xfrm>
          <a:prstGeom prst="rect">
            <a:avLst/>
          </a:prstGeom>
          <a:noFill/>
        </p:spPr>
        <p:txBody>
          <a:bodyPr wrap="square" rtlCol="0">
            <a:spAutoFit/>
          </a:bodyPr>
          <a:lstStyle/>
          <a:p>
            <a:pPr algn="l">
              <a:spcBef>
                <a:spcPts val="600"/>
              </a:spcBef>
            </a:pPr>
            <a:r>
              <a:rPr lang="en-US" sz="2000" b="0" dirty="0" smtClean="0"/>
              <a:t>GALPAK (</a:t>
            </a:r>
            <a:r>
              <a:rPr lang="en-US" sz="2000" b="0" dirty="0" err="1" smtClean="0"/>
              <a:t>Bouchet</a:t>
            </a:r>
            <a:r>
              <a:rPr lang="en-US" sz="2000" b="0" dirty="0" smtClean="0"/>
              <a:t>): exponential disk</a:t>
            </a:r>
          </a:p>
          <a:p>
            <a:pPr algn="l">
              <a:spcBef>
                <a:spcPts val="600"/>
              </a:spcBef>
            </a:pPr>
            <a:r>
              <a:rPr lang="en-US" sz="2000" b="0" dirty="0" smtClean="0"/>
              <a:t>Disk galaxy rotation: butterfly pattern! </a:t>
            </a:r>
          </a:p>
        </p:txBody>
      </p:sp>
      <p:sp>
        <p:nvSpPr>
          <p:cNvPr id="2" name="TextBox 1"/>
          <p:cNvSpPr txBox="1"/>
          <p:nvPr/>
        </p:nvSpPr>
        <p:spPr>
          <a:xfrm>
            <a:off x="152400" y="316468"/>
            <a:ext cx="1371600" cy="369332"/>
          </a:xfrm>
          <a:prstGeom prst="rect">
            <a:avLst/>
          </a:prstGeom>
          <a:noFill/>
        </p:spPr>
        <p:txBody>
          <a:bodyPr wrap="square" rtlCol="0">
            <a:spAutoFit/>
          </a:bodyPr>
          <a:lstStyle/>
          <a:p>
            <a:r>
              <a:rPr lang="en-US" sz="1800" b="0" dirty="0">
                <a:solidFill>
                  <a:srgbClr val="FF0000"/>
                </a:solidFill>
              </a:rPr>
              <a:t>+</a:t>
            </a:r>
            <a:r>
              <a:rPr lang="en-US" sz="1800" b="0" dirty="0" smtClean="0">
                <a:solidFill>
                  <a:srgbClr val="FF0000"/>
                </a:solidFill>
              </a:rPr>
              <a:t>350 km/s</a:t>
            </a:r>
            <a:endParaRPr lang="en-US" sz="1800" b="0" dirty="0">
              <a:solidFill>
                <a:srgbClr val="FF0000"/>
              </a:solidFill>
            </a:endParaRPr>
          </a:p>
        </p:txBody>
      </p:sp>
      <p:sp>
        <p:nvSpPr>
          <p:cNvPr id="10" name="TextBox 9"/>
          <p:cNvSpPr txBox="1"/>
          <p:nvPr/>
        </p:nvSpPr>
        <p:spPr>
          <a:xfrm>
            <a:off x="2819400" y="2907268"/>
            <a:ext cx="1371600" cy="369332"/>
          </a:xfrm>
          <a:prstGeom prst="rect">
            <a:avLst/>
          </a:prstGeom>
          <a:noFill/>
        </p:spPr>
        <p:txBody>
          <a:bodyPr wrap="square" rtlCol="0">
            <a:spAutoFit/>
          </a:bodyPr>
          <a:lstStyle/>
          <a:p>
            <a:r>
              <a:rPr lang="en-US" sz="1800" b="0" dirty="0" smtClean="0">
                <a:solidFill>
                  <a:srgbClr val="0000FF"/>
                </a:solidFill>
              </a:rPr>
              <a:t>-350 km/s</a:t>
            </a:r>
            <a:endParaRPr lang="en-US" sz="1800" b="0" dirty="0">
              <a:solidFill>
                <a:srgbClr val="0000FF"/>
              </a:solidFill>
            </a:endParaRPr>
          </a:p>
        </p:txBody>
      </p:sp>
      <p:sp>
        <p:nvSpPr>
          <p:cNvPr id="9" name="TextBox 8"/>
          <p:cNvSpPr txBox="1"/>
          <p:nvPr/>
        </p:nvSpPr>
        <p:spPr>
          <a:xfrm>
            <a:off x="-76200" y="4172940"/>
            <a:ext cx="1618823" cy="399060"/>
          </a:xfrm>
          <a:prstGeom prst="rect">
            <a:avLst/>
          </a:prstGeom>
          <a:noFill/>
        </p:spPr>
        <p:txBody>
          <a:bodyPr wrap="square" rtlCol="0">
            <a:spAutoFit/>
          </a:bodyPr>
          <a:lstStyle/>
          <a:p>
            <a:r>
              <a:rPr lang="en-US" sz="1800" b="0" dirty="0" err="1" smtClean="0"/>
              <a:t>Karim</a:t>
            </a:r>
            <a:r>
              <a:rPr lang="en-US" sz="1800" b="0" dirty="0" smtClean="0"/>
              <a:t> </a:t>
            </a:r>
            <a:r>
              <a:rPr lang="en-US" sz="1800" b="0" dirty="0" err="1" smtClean="0"/>
              <a:t>ea</a:t>
            </a:r>
            <a:r>
              <a:rPr lang="en-US" sz="1800" b="0" dirty="0" smtClean="0"/>
              <a:t> </a:t>
            </a:r>
            <a:endParaRPr lang="en-US" sz="1800" b="0" dirty="0"/>
          </a:p>
        </p:txBody>
      </p:sp>
      <p:sp>
        <p:nvSpPr>
          <p:cNvPr id="3" name="TextBox 2"/>
          <p:cNvSpPr txBox="1"/>
          <p:nvPr/>
        </p:nvSpPr>
        <p:spPr>
          <a:xfrm>
            <a:off x="757128" y="797670"/>
            <a:ext cx="457200" cy="461665"/>
          </a:xfrm>
          <a:prstGeom prst="rect">
            <a:avLst/>
          </a:prstGeom>
          <a:noFill/>
        </p:spPr>
        <p:txBody>
          <a:bodyPr wrap="square" rtlCol="0">
            <a:spAutoFit/>
          </a:bodyPr>
          <a:lstStyle/>
          <a:p>
            <a:r>
              <a:rPr lang="en-US" b="0" dirty="0" smtClean="0">
                <a:solidFill>
                  <a:srgbClr val="FF0000"/>
                </a:solidFill>
              </a:rPr>
              <a:t>+</a:t>
            </a:r>
            <a:endParaRPr lang="en-US" b="0" dirty="0">
              <a:solidFill>
                <a:srgbClr val="FF0000"/>
              </a:solidFill>
            </a:endParaRPr>
          </a:p>
        </p:txBody>
      </p:sp>
      <p:sp>
        <p:nvSpPr>
          <p:cNvPr id="11" name="TextBox 10"/>
          <p:cNvSpPr txBox="1"/>
          <p:nvPr/>
        </p:nvSpPr>
        <p:spPr>
          <a:xfrm>
            <a:off x="3388464" y="3370100"/>
            <a:ext cx="457200" cy="461665"/>
          </a:xfrm>
          <a:prstGeom prst="rect">
            <a:avLst/>
          </a:prstGeom>
          <a:noFill/>
        </p:spPr>
        <p:txBody>
          <a:bodyPr wrap="square" rtlCol="0">
            <a:spAutoFit/>
          </a:bodyPr>
          <a:lstStyle/>
          <a:p>
            <a:r>
              <a:rPr lang="en-US" b="0" dirty="0" smtClean="0">
                <a:solidFill>
                  <a:srgbClr val="FF0000"/>
                </a:solidFill>
              </a:rPr>
              <a:t>+</a:t>
            </a:r>
            <a:endParaRPr lang="en-US" b="0" dirty="0">
              <a:solidFill>
                <a:srgbClr val="FF0000"/>
              </a:solidFill>
            </a:endParaRPr>
          </a:p>
        </p:txBody>
      </p:sp>
    </p:spTree>
    <p:extLst>
      <p:ext uri="{BB962C8B-B14F-4D97-AF65-F5344CB8AC3E}">
        <p14:creationId xmlns:p14="http://schemas.microsoft.com/office/powerpoint/2010/main" val="970190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09601" y="4876800"/>
            <a:ext cx="7772400" cy="1862048"/>
          </a:xfrm>
          <a:prstGeom prst="rect">
            <a:avLst/>
          </a:prstGeom>
          <a:noFill/>
        </p:spPr>
        <p:txBody>
          <a:bodyPr wrap="square" rtlCol="0">
            <a:spAutoFit/>
          </a:bodyPr>
          <a:lstStyle/>
          <a:p>
            <a:pPr marL="342900" indent="-342900" algn="l">
              <a:spcBef>
                <a:spcPts val="600"/>
              </a:spcBef>
              <a:buFont typeface="Arial"/>
              <a:buChar char="•"/>
            </a:pPr>
            <a:r>
              <a:rPr lang="en-US" sz="2000" b="0" dirty="0" smtClean="0"/>
              <a:t>Search for dark matter</a:t>
            </a:r>
          </a:p>
          <a:p>
            <a:pPr marL="800100" lvl="1" indent="-342900" algn="l">
              <a:spcBef>
                <a:spcPts val="600"/>
              </a:spcBef>
              <a:buFont typeface="Wingdings" charset="2"/>
              <a:buChar char="Ø"/>
            </a:pPr>
            <a:r>
              <a:rPr lang="en-US" sz="1800" b="0" dirty="0" smtClean="0"/>
              <a:t>Flat rotation curve: 1</a:t>
            </a:r>
            <a:r>
              <a:rPr lang="en-US" sz="1800" b="0" baseline="30000" dirty="0" smtClean="0"/>
              <a:t>st</a:t>
            </a:r>
            <a:r>
              <a:rPr lang="en-US" sz="1800" b="0" dirty="0" smtClean="0"/>
              <a:t> step</a:t>
            </a:r>
          </a:p>
          <a:p>
            <a:pPr marL="800100" lvl="1" indent="-342900" algn="l">
              <a:spcBef>
                <a:spcPts val="600"/>
              </a:spcBef>
              <a:buFont typeface="Wingdings" charset="2"/>
              <a:buChar char="Ø"/>
            </a:pPr>
            <a:r>
              <a:rPr lang="en-US" sz="1800" b="0" dirty="0" smtClean="0"/>
              <a:t>Need distribution stars + cool gas </a:t>
            </a:r>
          </a:p>
          <a:p>
            <a:pPr marL="342900" indent="-342900" algn="l">
              <a:spcBef>
                <a:spcPts val="600"/>
              </a:spcBef>
              <a:buFont typeface="Arial"/>
              <a:buChar char="•"/>
            </a:pPr>
            <a:r>
              <a:rPr lang="en-US" sz="2000" b="0" dirty="0" smtClean="0"/>
              <a:t>Generally: [CII] + ALMA =&gt; dynamical imaging at z &gt; 4 comparable to HI in nearby galaxies</a:t>
            </a:r>
          </a:p>
        </p:txBody>
      </p:sp>
      <p:sp>
        <p:nvSpPr>
          <p:cNvPr id="5" name="TextBox 4"/>
          <p:cNvSpPr txBox="1"/>
          <p:nvPr/>
        </p:nvSpPr>
        <p:spPr>
          <a:xfrm>
            <a:off x="533400" y="83403"/>
            <a:ext cx="5105400" cy="830997"/>
          </a:xfrm>
          <a:prstGeom prst="rect">
            <a:avLst/>
          </a:prstGeom>
          <a:noFill/>
        </p:spPr>
        <p:txBody>
          <a:bodyPr wrap="square" rtlCol="0">
            <a:spAutoFit/>
          </a:bodyPr>
          <a:lstStyle/>
          <a:p>
            <a:r>
              <a:rPr lang="en-US" dirty="0" smtClean="0"/>
              <a:t>Flat rotation curve: Search for dark matter in 1</a:t>
            </a:r>
            <a:r>
              <a:rPr lang="en-US" baseline="30000" dirty="0" smtClean="0"/>
              <a:t>st</a:t>
            </a:r>
            <a:r>
              <a:rPr lang="en-US" dirty="0" smtClean="0"/>
              <a:t> galaxies</a:t>
            </a:r>
            <a:endParaRPr lang="en-US" dirty="0"/>
          </a:p>
        </p:txBody>
      </p:sp>
      <p:pic>
        <p:nvPicPr>
          <p:cNvPr id="8" name="Picture 7" descr="Screen Shot 2015-07-28 at 2.50.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55864"/>
            <a:ext cx="2844789" cy="4633558"/>
          </a:xfrm>
          <a:prstGeom prst="rect">
            <a:avLst/>
          </a:prstGeom>
        </p:spPr>
      </p:pic>
      <p:grpSp>
        <p:nvGrpSpPr>
          <p:cNvPr id="10" name="Group 9"/>
          <p:cNvGrpSpPr/>
          <p:nvPr/>
        </p:nvGrpSpPr>
        <p:grpSpPr>
          <a:xfrm>
            <a:off x="214251" y="991557"/>
            <a:ext cx="5043549" cy="3885243"/>
            <a:chOff x="214251" y="1193606"/>
            <a:chExt cx="4738749" cy="3595816"/>
          </a:xfrm>
        </p:grpSpPr>
        <p:grpSp>
          <p:nvGrpSpPr>
            <p:cNvPr id="4" name="Group 3"/>
            <p:cNvGrpSpPr/>
            <p:nvPr/>
          </p:nvGrpSpPr>
          <p:grpSpPr>
            <a:xfrm>
              <a:off x="214251" y="1193606"/>
              <a:ext cx="4678854" cy="3595816"/>
              <a:chOff x="1676400" y="220362"/>
              <a:chExt cx="5906095" cy="4281616"/>
            </a:xfrm>
          </p:grpSpPr>
          <p:grpSp>
            <p:nvGrpSpPr>
              <p:cNvPr id="15" name="Group 14"/>
              <p:cNvGrpSpPr/>
              <p:nvPr/>
            </p:nvGrpSpPr>
            <p:grpSpPr>
              <a:xfrm>
                <a:off x="1676400" y="220362"/>
                <a:ext cx="5867400" cy="4281616"/>
                <a:chOff x="1676400" y="220362"/>
                <a:chExt cx="5867400" cy="4281616"/>
              </a:xfrm>
            </p:grpSpPr>
            <p:pic>
              <p:nvPicPr>
                <p:cNvPr id="11" name="Picture 10" descr="Screen Shot 2015-07-10 at 11.22.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20362"/>
                  <a:ext cx="5867400" cy="4281616"/>
                </a:xfrm>
                <a:prstGeom prst="rect">
                  <a:avLst/>
                </a:prstGeom>
              </p:spPr>
            </p:pic>
            <p:sp>
              <p:nvSpPr>
                <p:cNvPr id="14" name="Rectangle 13"/>
                <p:cNvSpPr/>
                <p:nvPr/>
              </p:nvSpPr>
              <p:spPr bwMode="auto">
                <a:xfrm>
                  <a:off x="5079742" y="2286000"/>
                  <a:ext cx="22860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sp>
            <p:nvSpPr>
              <p:cNvPr id="2" name="Rectangle 1"/>
              <p:cNvSpPr/>
              <p:nvPr/>
            </p:nvSpPr>
            <p:spPr bwMode="auto">
              <a:xfrm>
                <a:off x="2819400" y="533400"/>
                <a:ext cx="1676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3" name="TextBox 2"/>
              <p:cNvSpPr txBox="1"/>
              <p:nvPr/>
            </p:nvSpPr>
            <p:spPr>
              <a:xfrm>
                <a:off x="6058495" y="801470"/>
                <a:ext cx="1524000" cy="646331"/>
              </a:xfrm>
              <a:prstGeom prst="rect">
                <a:avLst/>
              </a:prstGeom>
              <a:noFill/>
              <a:ln>
                <a:noFill/>
              </a:ln>
            </p:spPr>
            <p:txBody>
              <a:bodyPr wrap="square" rtlCol="0">
                <a:spAutoFit/>
              </a:bodyPr>
              <a:lstStyle/>
              <a:p>
                <a:pPr algn="l"/>
                <a:r>
                  <a:rPr lang="en-US" sz="1800" b="0" dirty="0" smtClean="0"/>
                  <a:t>Intrinsic</a:t>
                </a:r>
              </a:p>
              <a:p>
                <a:pPr algn="l"/>
                <a:r>
                  <a:rPr lang="en-US" sz="1800" b="0" dirty="0" smtClean="0">
                    <a:solidFill>
                      <a:srgbClr val="0000FF"/>
                    </a:solidFill>
                  </a:rPr>
                  <a:t>Smoothed</a:t>
                </a:r>
                <a:endParaRPr lang="en-US" sz="1800" b="0" dirty="0">
                  <a:solidFill>
                    <a:srgbClr val="0000FF"/>
                  </a:solidFill>
                </a:endParaRPr>
              </a:p>
            </p:txBody>
          </p:sp>
        </p:grpSp>
        <p:sp>
          <p:nvSpPr>
            <p:cNvPr id="6" name="TextBox 5"/>
            <p:cNvSpPr txBox="1"/>
            <p:nvPr/>
          </p:nvSpPr>
          <p:spPr>
            <a:xfrm>
              <a:off x="3432008" y="3810000"/>
              <a:ext cx="1520992" cy="369332"/>
            </a:xfrm>
            <a:prstGeom prst="rect">
              <a:avLst/>
            </a:prstGeom>
            <a:noFill/>
          </p:spPr>
          <p:txBody>
            <a:bodyPr wrap="square" rtlCol="0">
              <a:spAutoFit/>
            </a:bodyPr>
            <a:lstStyle/>
            <a:p>
              <a:r>
                <a:rPr lang="en-US" sz="1800" b="0" dirty="0" err="1" smtClean="0"/>
                <a:t>Karim</a:t>
              </a:r>
              <a:r>
                <a:rPr lang="en-US" sz="1800" b="0" dirty="0" smtClean="0"/>
                <a:t> </a:t>
              </a:r>
              <a:r>
                <a:rPr lang="en-US" sz="1800" b="0" dirty="0" err="1" smtClean="0"/>
                <a:t>ea</a:t>
              </a:r>
              <a:r>
                <a:rPr lang="en-US" sz="1800" b="0" dirty="0" smtClean="0"/>
                <a:t> </a:t>
              </a:r>
              <a:endParaRPr lang="en-US" sz="1800" b="0" dirty="0"/>
            </a:p>
          </p:txBody>
        </p:sp>
        <p:sp>
          <p:nvSpPr>
            <p:cNvPr id="7" name="TextBox 6"/>
            <p:cNvSpPr txBox="1"/>
            <p:nvPr/>
          </p:nvSpPr>
          <p:spPr>
            <a:xfrm>
              <a:off x="990599" y="1362670"/>
              <a:ext cx="1919805" cy="1324548"/>
            </a:xfrm>
            <a:prstGeom prst="rect">
              <a:avLst/>
            </a:prstGeom>
            <a:noFill/>
          </p:spPr>
          <p:txBody>
            <a:bodyPr wrap="square" rtlCol="0">
              <a:spAutoFit/>
            </a:bodyPr>
            <a:lstStyle/>
            <a:p>
              <a:pPr algn="l">
                <a:spcBef>
                  <a:spcPts val="600"/>
                </a:spcBef>
              </a:pPr>
              <a:r>
                <a:rPr lang="en-US" sz="1800" b="0" dirty="0" err="1"/>
                <a:t>V</a:t>
              </a:r>
              <a:r>
                <a:rPr lang="en-US" sz="1800" b="0" baseline="-25000" dirty="0" err="1"/>
                <a:t>rot</a:t>
              </a:r>
              <a:r>
                <a:rPr lang="en-US" sz="1800" b="0" dirty="0"/>
                <a:t> = 470 km/</a:t>
              </a:r>
              <a:r>
                <a:rPr lang="en-US" sz="1800" b="0" dirty="0" smtClean="0"/>
                <a:t>s   </a:t>
              </a:r>
            </a:p>
            <a:p>
              <a:pPr algn="l">
                <a:spcBef>
                  <a:spcPts val="600"/>
                </a:spcBef>
              </a:pPr>
              <a:r>
                <a:rPr lang="en-US" sz="1800" b="0" dirty="0" err="1" smtClean="0"/>
                <a:t>i</a:t>
              </a:r>
              <a:r>
                <a:rPr lang="en-US" sz="1800" b="0" dirty="0" smtClean="0"/>
                <a:t> </a:t>
              </a:r>
              <a:r>
                <a:rPr lang="en-US" sz="1800" b="0" dirty="0"/>
                <a:t>= </a:t>
              </a:r>
              <a:r>
                <a:rPr lang="en-US" sz="1800" b="0" dirty="0" smtClean="0"/>
                <a:t>48</a:t>
              </a:r>
              <a:r>
                <a:rPr lang="en-US" sz="1800" b="0" baseline="30000" dirty="0" smtClean="0"/>
                <a:t>o</a:t>
              </a:r>
              <a:endParaRPr lang="en-US" sz="1800" b="0" dirty="0"/>
            </a:p>
            <a:p>
              <a:pPr algn="l">
                <a:spcBef>
                  <a:spcPts val="600"/>
                </a:spcBef>
              </a:pPr>
              <a:r>
                <a:rPr lang="en-US" sz="1800" b="0" dirty="0" err="1" smtClean="0"/>
                <a:t>R</a:t>
              </a:r>
              <a:r>
                <a:rPr lang="en-US" sz="1800" b="0" baseline="-25000" dirty="0" err="1" smtClean="0"/>
                <a:t>turn</a:t>
              </a:r>
              <a:r>
                <a:rPr lang="en-US" sz="1800" b="0" baseline="-25000" dirty="0" smtClean="0"/>
                <a:t> </a:t>
              </a:r>
              <a:r>
                <a:rPr lang="en-US" sz="1800" b="0" dirty="0"/>
                <a:t>= 0.16 </a:t>
              </a:r>
              <a:r>
                <a:rPr lang="en-US" sz="1800" b="0" dirty="0" err="1" smtClean="0"/>
                <a:t>kpc</a:t>
              </a:r>
              <a:endParaRPr lang="en-US" sz="1800" b="0" dirty="0" smtClean="0"/>
            </a:p>
            <a:p>
              <a:pPr algn="l">
                <a:spcBef>
                  <a:spcPts val="600"/>
                </a:spcBef>
              </a:pPr>
              <a:r>
                <a:rPr lang="en-US" sz="1800" b="0" dirty="0" err="1" smtClean="0"/>
                <a:t>M</a:t>
              </a:r>
              <a:r>
                <a:rPr lang="en-US" sz="1800" b="0" baseline="-25000" dirty="0" err="1" smtClean="0"/>
                <a:t>dyn</a:t>
              </a:r>
              <a:r>
                <a:rPr lang="en-US" sz="1800" b="0" dirty="0" smtClean="0"/>
                <a:t> </a:t>
              </a:r>
              <a:r>
                <a:rPr lang="en-US" sz="1800" b="0" dirty="0"/>
                <a:t>= 1.3e11 M</a:t>
              </a:r>
              <a:r>
                <a:rPr lang="en-US" sz="1800" b="0" baseline="-25000" dirty="0"/>
                <a:t>o </a:t>
              </a:r>
              <a:endParaRPr lang="en-US" sz="1800" b="0" dirty="0"/>
            </a:p>
          </p:txBody>
        </p:sp>
      </p:grpSp>
    </p:spTree>
    <p:extLst>
      <p:ext uri="{BB962C8B-B14F-4D97-AF65-F5344CB8AC3E}">
        <p14:creationId xmlns:p14="http://schemas.microsoft.com/office/powerpoint/2010/main" val="372605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7-10 at 3.54.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143000"/>
            <a:ext cx="4518866" cy="3434098"/>
          </a:xfrm>
          <a:prstGeom prst="rect">
            <a:avLst/>
          </a:prstGeom>
        </p:spPr>
      </p:pic>
      <p:grpSp>
        <p:nvGrpSpPr>
          <p:cNvPr id="5" name="Group 4"/>
          <p:cNvGrpSpPr/>
          <p:nvPr/>
        </p:nvGrpSpPr>
        <p:grpSpPr>
          <a:xfrm>
            <a:off x="76200" y="1066800"/>
            <a:ext cx="4446364" cy="3339333"/>
            <a:chOff x="76200" y="1185285"/>
            <a:chExt cx="4446364" cy="3339333"/>
          </a:xfrm>
        </p:grpSpPr>
        <p:pic>
          <p:nvPicPr>
            <p:cNvPr id="8" name="Picture 7" descr="Screen Shot 2015-07-10 at 3.54.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85285"/>
              <a:ext cx="4446364" cy="3310515"/>
            </a:xfrm>
            <a:prstGeom prst="rect">
              <a:avLst/>
            </a:prstGeom>
          </p:spPr>
        </p:pic>
        <p:pic>
          <p:nvPicPr>
            <p:cNvPr id="9" name="Picture 8" descr="Screen Shot 2015-07-10 at 3.5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92" y="3369136"/>
              <a:ext cx="1158755" cy="1155482"/>
            </a:xfrm>
            <a:prstGeom prst="rect">
              <a:avLst/>
            </a:prstGeom>
          </p:spPr>
        </p:pic>
        <p:pic>
          <p:nvPicPr>
            <p:cNvPr id="11" name="Picture 10" descr="Screen Shot 2015-07-10 at 4.08.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799" y="3347702"/>
              <a:ext cx="1094805" cy="1106379"/>
            </a:xfrm>
            <a:prstGeom prst="rect">
              <a:avLst/>
            </a:prstGeom>
          </p:spPr>
        </p:pic>
      </p:grpSp>
      <p:sp>
        <p:nvSpPr>
          <p:cNvPr id="2" name="TextBox 1"/>
          <p:cNvSpPr txBox="1"/>
          <p:nvPr/>
        </p:nvSpPr>
        <p:spPr>
          <a:xfrm>
            <a:off x="1828800" y="76200"/>
            <a:ext cx="5638800" cy="1077218"/>
          </a:xfrm>
          <a:prstGeom prst="rect">
            <a:avLst/>
          </a:prstGeom>
          <a:noFill/>
        </p:spPr>
        <p:txBody>
          <a:bodyPr wrap="square" rtlCol="0">
            <a:spAutoFit/>
          </a:bodyPr>
          <a:lstStyle/>
          <a:p>
            <a:r>
              <a:rPr lang="en-US" dirty="0" smtClean="0"/>
              <a:t>ISM evolution in first ‘normal’ galaxies</a:t>
            </a:r>
          </a:p>
          <a:p>
            <a:r>
              <a:rPr lang="en-US" sz="2000" b="0" dirty="0" smtClean="0"/>
              <a:t>ALMA observations </a:t>
            </a:r>
            <a:r>
              <a:rPr lang="en-US" sz="2000" b="0" dirty="0" smtClean="0"/>
              <a:t>of </a:t>
            </a:r>
            <a:r>
              <a:rPr lang="en-US" sz="2000" b="0" dirty="0" smtClean="0"/>
              <a:t>z ~ </a:t>
            </a:r>
            <a:r>
              <a:rPr lang="en-US" sz="2000" b="0" dirty="0" smtClean="0"/>
              <a:t>6  LBGs</a:t>
            </a:r>
            <a:endParaRPr lang="en-US" sz="2000" b="0" dirty="0" smtClean="0"/>
          </a:p>
          <a:p>
            <a:r>
              <a:rPr lang="en-US" sz="2000" b="0" dirty="0" smtClean="0"/>
              <a:t>1hr per source, 30 ants, 0.5” res</a:t>
            </a:r>
            <a:endParaRPr lang="en-US" sz="2000" b="0" dirty="0"/>
          </a:p>
        </p:txBody>
      </p:sp>
      <p:sp>
        <p:nvSpPr>
          <p:cNvPr id="4" name="TextBox 3"/>
          <p:cNvSpPr txBox="1"/>
          <p:nvPr/>
        </p:nvSpPr>
        <p:spPr>
          <a:xfrm>
            <a:off x="165152" y="4774049"/>
            <a:ext cx="3949648" cy="1169551"/>
          </a:xfrm>
          <a:prstGeom prst="rect">
            <a:avLst/>
          </a:prstGeom>
          <a:noFill/>
        </p:spPr>
        <p:txBody>
          <a:bodyPr wrap="square" rtlCol="0">
            <a:spAutoFit/>
          </a:bodyPr>
          <a:lstStyle/>
          <a:p>
            <a:pPr marL="342900" indent="-342900" algn="l">
              <a:spcBef>
                <a:spcPts val="600"/>
              </a:spcBef>
              <a:buFont typeface="Arial"/>
              <a:buChar char="•"/>
            </a:pPr>
            <a:r>
              <a:rPr lang="en-US" sz="2000" b="0" dirty="0" err="1" smtClean="0"/>
              <a:t>Capak</a:t>
            </a:r>
            <a:r>
              <a:rPr lang="en-US" sz="2000" b="0" dirty="0" smtClean="0"/>
              <a:t> ea.: 10 LBGs at z ~ 5.5</a:t>
            </a:r>
          </a:p>
          <a:p>
            <a:pPr marL="342900" indent="-342900" algn="l">
              <a:spcBef>
                <a:spcPts val="600"/>
              </a:spcBef>
              <a:buFont typeface="Arial"/>
              <a:buChar char="•"/>
            </a:pPr>
            <a:r>
              <a:rPr lang="en-US" sz="2000" b="0" dirty="0" err="1" smtClean="0"/>
              <a:t>Willott</a:t>
            </a:r>
            <a:r>
              <a:rPr lang="en-US" sz="2000" b="0" dirty="0" smtClean="0"/>
              <a:t> ea.: 2 LBGs at z ~ 6.1 </a:t>
            </a:r>
          </a:p>
          <a:p>
            <a:pPr marL="342900" indent="-342900" algn="l">
              <a:spcBef>
                <a:spcPts val="600"/>
              </a:spcBef>
              <a:buFont typeface="Arial"/>
              <a:buChar char="•"/>
            </a:pPr>
            <a:r>
              <a:rPr lang="en-US" sz="2000" b="0" dirty="0"/>
              <a:t>SFR ~ </a:t>
            </a:r>
            <a:r>
              <a:rPr lang="en-US" sz="2000" b="0" dirty="0" smtClean="0"/>
              <a:t>few </a:t>
            </a:r>
            <a:r>
              <a:rPr lang="en-US" sz="2000" b="0" dirty="0"/>
              <a:t>to 100 M</a:t>
            </a:r>
            <a:r>
              <a:rPr lang="en-US" sz="2000" b="0" baseline="-25000" dirty="0"/>
              <a:t>o</a:t>
            </a:r>
            <a:r>
              <a:rPr lang="en-US" sz="2000" b="0" dirty="0"/>
              <a:t> yr</a:t>
            </a:r>
            <a:r>
              <a:rPr lang="en-US" sz="2000" b="0" baseline="30000" dirty="0"/>
              <a:t>-1</a:t>
            </a:r>
            <a:r>
              <a:rPr lang="en-US" sz="2000" b="0" dirty="0"/>
              <a:t> </a:t>
            </a:r>
          </a:p>
        </p:txBody>
      </p:sp>
      <p:sp>
        <p:nvSpPr>
          <p:cNvPr id="3" name="TextBox 2"/>
          <p:cNvSpPr txBox="1"/>
          <p:nvPr/>
        </p:nvSpPr>
        <p:spPr>
          <a:xfrm>
            <a:off x="4876800" y="4800600"/>
            <a:ext cx="4038600" cy="1477328"/>
          </a:xfrm>
          <a:prstGeom prst="rect">
            <a:avLst/>
          </a:prstGeom>
          <a:noFill/>
        </p:spPr>
        <p:txBody>
          <a:bodyPr wrap="square" rtlCol="0">
            <a:spAutoFit/>
          </a:bodyPr>
          <a:lstStyle/>
          <a:p>
            <a:pPr marL="342900" indent="-342900" algn="l">
              <a:spcBef>
                <a:spcPts val="600"/>
              </a:spcBef>
              <a:buFont typeface="Arial"/>
              <a:buChar char="•"/>
            </a:pPr>
            <a:r>
              <a:rPr lang="en-US" sz="2000" b="0" dirty="0" smtClean="0"/>
              <a:t>11 </a:t>
            </a:r>
            <a:r>
              <a:rPr lang="en-US" sz="2000" b="0" dirty="0"/>
              <a:t>of 12 detected in [CII] (non-detection = AGN)</a:t>
            </a:r>
          </a:p>
          <a:p>
            <a:pPr marL="342900" indent="-342900" algn="l">
              <a:spcBef>
                <a:spcPts val="600"/>
              </a:spcBef>
              <a:buFont typeface="Arial"/>
              <a:buChar char="•"/>
            </a:pPr>
            <a:r>
              <a:rPr lang="en-US" sz="2000" b="0" dirty="0"/>
              <a:t>4 or 5 in dust continuum </a:t>
            </a:r>
          </a:p>
          <a:p>
            <a:pPr marL="342900" indent="-342900" algn="l">
              <a:spcBef>
                <a:spcPts val="600"/>
              </a:spcBef>
              <a:buFont typeface="Arial"/>
              <a:buChar char="•"/>
            </a:pPr>
            <a:r>
              <a:rPr lang="en-US" sz="2000" b="0" dirty="0"/>
              <a:t>Most </a:t>
            </a:r>
            <a:r>
              <a:rPr lang="en-US" sz="2000" b="0" dirty="0" smtClean="0"/>
              <a:t>are extended </a:t>
            </a:r>
            <a:r>
              <a:rPr lang="en-US" sz="2000" b="0" dirty="0"/>
              <a:t>~ 1</a:t>
            </a:r>
            <a:r>
              <a:rPr lang="en-US" sz="2000" b="0" dirty="0" smtClean="0"/>
              <a:t>”</a:t>
            </a:r>
            <a:endParaRPr lang="en-US" sz="2000" b="0" dirty="0"/>
          </a:p>
        </p:txBody>
      </p:sp>
    </p:spTree>
    <p:extLst>
      <p:ext uri="{BB962C8B-B14F-4D97-AF65-F5344CB8AC3E}">
        <p14:creationId xmlns:p14="http://schemas.microsoft.com/office/powerpoint/2010/main" val="4951440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953000"/>
            <a:ext cx="7620000" cy="1477328"/>
          </a:xfrm>
          <a:prstGeom prst="rect">
            <a:avLst/>
          </a:prstGeom>
          <a:noFill/>
        </p:spPr>
        <p:txBody>
          <a:bodyPr wrap="square" rtlCol="0">
            <a:spAutoFit/>
          </a:bodyPr>
          <a:lstStyle/>
          <a:p>
            <a:pPr marL="342900" indent="-342900" algn="l">
              <a:spcBef>
                <a:spcPts val="600"/>
              </a:spcBef>
              <a:buFont typeface="Arial"/>
              <a:buChar char="•"/>
            </a:pPr>
            <a:r>
              <a:rPr lang="en-US" sz="2000" b="0" dirty="0" smtClean="0"/>
              <a:t>[CII]/FIR ~ SMC/LMC =&gt; low </a:t>
            </a:r>
            <a:r>
              <a:rPr lang="en-US" sz="2000" b="0" dirty="0" err="1" smtClean="0"/>
              <a:t>metalicity</a:t>
            </a:r>
            <a:r>
              <a:rPr lang="en-US" sz="2000" b="0" dirty="0" smtClean="0"/>
              <a:t> (</a:t>
            </a:r>
            <a:r>
              <a:rPr lang="en-US" sz="2000" b="0" dirty="0" err="1" smtClean="0"/>
              <a:t>ie</a:t>
            </a:r>
            <a:r>
              <a:rPr lang="en-US" sz="2000" b="0" dirty="0" smtClean="0"/>
              <a:t>. Dust/Gas)</a:t>
            </a:r>
          </a:p>
          <a:p>
            <a:pPr marL="342900" indent="-342900" algn="l">
              <a:spcBef>
                <a:spcPts val="600"/>
              </a:spcBef>
              <a:buFont typeface="Arial"/>
              <a:buChar char="•"/>
            </a:pPr>
            <a:r>
              <a:rPr lang="en-US" sz="2000" b="0" dirty="0" smtClean="0"/>
              <a:t>IR/1600 =&gt; SMC-type dust (silicates, amorphous carbon?) =&gt; changes SFHU?</a:t>
            </a:r>
            <a:endParaRPr lang="en-US" sz="2000" b="0" dirty="0"/>
          </a:p>
          <a:p>
            <a:pPr marL="342900" indent="-342900" algn="l">
              <a:spcBef>
                <a:spcPts val="600"/>
              </a:spcBef>
              <a:buFont typeface="Arial"/>
              <a:buChar char="•"/>
            </a:pPr>
            <a:r>
              <a:rPr lang="en-US" sz="2000" b="0" dirty="0" smtClean="0"/>
              <a:t>Generally: [CII] can be strong w/o dust =&gt; don’t select on dust!</a:t>
            </a:r>
            <a:endParaRPr lang="en-US" sz="2000" b="0" dirty="0"/>
          </a:p>
        </p:txBody>
      </p:sp>
      <p:grpSp>
        <p:nvGrpSpPr>
          <p:cNvPr id="4" name="Group 3"/>
          <p:cNvGrpSpPr/>
          <p:nvPr/>
        </p:nvGrpSpPr>
        <p:grpSpPr>
          <a:xfrm>
            <a:off x="76200" y="533400"/>
            <a:ext cx="5791200" cy="4495800"/>
            <a:chOff x="1371600" y="304800"/>
            <a:chExt cx="6722937" cy="4902326"/>
          </a:xfrm>
        </p:grpSpPr>
        <p:pic>
          <p:nvPicPr>
            <p:cNvPr id="12" name="Picture 11" descr="Screen Shot 2015-07-10 at 4.05.34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371600" y="304800"/>
              <a:ext cx="6722937" cy="4902326"/>
            </a:xfrm>
            <a:prstGeom prst="rect">
              <a:avLst/>
            </a:prstGeom>
          </p:spPr>
        </p:pic>
        <p:sp>
          <p:nvSpPr>
            <p:cNvPr id="3" name="Oval 2"/>
            <p:cNvSpPr/>
            <p:nvPr/>
          </p:nvSpPr>
          <p:spPr bwMode="auto">
            <a:xfrm>
              <a:off x="2438400" y="583944"/>
              <a:ext cx="2667000" cy="1600200"/>
            </a:xfrm>
            <a:prstGeom prst="ellipse">
              <a:avLst/>
            </a:prstGeom>
            <a:noFill/>
            <a:ln w="9525" cap="flat" cmpd="sng" algn="ctr">
              <a:solidFill>
                <a:srgbClr val="66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pic>
        <p:nvPicPr>
          <p:cNvPr id="5" name="Picture 4" descr="Screen Shot 2015-07-13 at 2.35.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685799"/>
            <a:ext cx="3733800" cy="3727439"/>
          </a:xfrm>
          <a:prstGeom prst="rect">
            <a:avLst/>
          </a:prstGeom>
        </p:spPr>
      </p:pic>
      <p:sp>
        <p:nvSpPr>
          <p:cNvPr id="6" name="TextBox 5"/>
          <p:cNvSpPr txBox="1"/>
          <p:nvPr/>
        </p:nvSpPr>
        <p:spPr>
          <a:xfrm rot="16200000">
            <a:off x="4832866" y="1415534"/>
            <a:ext cx="1219200" cy="369332"/>
          </a:xfrm>
          <a:prstGeom prst="rect">
            <a:avLst/>
          </a:prstGeom>
          <a:noFill/>
        </p:spPr>
        <p:txBody>
          <a:bodyPr wrap="square" rtlCol="0">
            <a:spAutoFit/>
          </a:bodyPr>
          <a:lstStyle/>
          <a:p>
            <a:r>
              <a:rPr lang="en-US" sz="1800" b="0" dirty="0" smtClean="0"/>
              <a:t>L</a:t>
            </a:r>
            <a:r>
              <a:rPr lang="en-US" sz="1800" b="0" baseline="-25000" dirty="0" smtClean="0"/>
              <a:t>IR</a:t>
            </a:r>
            <a:r>
              <a:rPr lang="en-US" sz="1800" b="0" dirty="0" smtClean="0"/>
              <a:t>/L</a:t>
            </a:r>
            <a:r>
              <a:rPr lang="en-US" sz="1800" b="0" baseline="-25000" dirty="0" smtClean="0"/>
              <a:t>1600</a:t>
            </a:r>
            <a:endParaRPr lang="en-US" sz="1800" b="0" baseline="-25000" dirty="0"/>
          </a:p>
        </p:txBody>
      </p:sp>
      <p:sp>
        <p:nvSpPr>
          <p:cNvPr id="7" name="TextBox 6"/>
          <p:cNvSpPr txBox="1"/>
          <p:nvPr/>
        </p:nvSpPr>
        <p:spPr>
          <a:xfrm>
            <a:off x="1905000" y="152400"/>
            <a:ext cx="5181600" cy="461665"/>
          </a:xfrm>
          <a:prstGeom prst="rect">
            <a:avLst/>
          </a:prstGeom>
          <a:noFill/>
        </p:spPr>
        <p:txBody>
          <a:bodyPr wrap="square" rtlCol="0">
            <a:spAutoFit/>
          </a:bodyPr>
          <a:lstStyle/>
          <a:p>
            <a:r>
              <a:rPr lang="en-US" dirty="0" smtClean="0"/>
              <a:t>Build-up of dusty ISM at z ~ 6</a:t>
            </a:r>
            <a:endParaRPr lang="en-US" dirty="0"/>
          </a:p>
        </p:txBody>
      </p:sp>
      <p:sp>
        <p:nvSpPr>
          <p:cNvPr id="9" name="TextBox 8"/>
          <p:cNvSpPr txBox="1"/>
          <p:nvPr/>
        </p:nvSpPr>
        <p:spPr>
          <a:xfrm>
            <a:off x="-152400" y="420469"/>
            <a:ext cx="2286000" cy="646331"/>
          </a:xfrm>
          <a:prstGeom prst="rect">
            <a:avLst/>
          </a:prstGeom>
          <a:noFill/>
        </p:spPr>
        <p:txBody>
          <a:bodyPr wrap="square" rtlCol="0">
            <a:spAutoFit/>
          </a:bodyPr>
          <a:lstStyle/>
          <a:p>
            <a:r>
              <a:rPr lang="en-US" sz="1800" b="0" dirty="0">
                <a:solidFill>
                  <a:srgbClr val="7C047E"/>
                </a:solidFill>
              </a:rPr>
              <a:t>z</a:t>
            </a:r>
            <a:r>
              <a:rPr lang="en-US" sz="1800" b="0" dirty="0" smtClean="0">
                <a:solidFill>
                  <a:srgbClr val="7C047E"/>
                </a:solidFill>
              </a:rPr>
              <a:t>~6 LBGs =&gt;</a:t>
            </a:r>
          </a:p>
          <a:p>
            <a:r>
              <a:rPr lang="en-US" sz="1800" b="0" dirty="0" smtClean="0">
                <a:solidFill>
                  <a:srgbClr val="7C047E"/>
                </a:solidFill>
              </a:rPr>
              <a:t>Low </a:t>
            </a:r>
            <a:r>
              <a:rPr lang="en-US" sz="1800" b="0" dirty="0" err="1" smtClean="0">
                <a:solidFill>
                  <a:srgbClr val="7C047E"/>
                </a:solidFill>
              </a:rPr>
              <a:t>metalicity</a:t>
            </a:r>
            <a:endParaRPr lang="en-US" sz="1800" b="0" dirty="0">
              <a:solidFill>
                <a:srgbClr val="7C047E"/>
              </a:solidFill>
            </a:endParaRPr>
          </a:p>
        </p:txBody>
      </p:sp>
      <p:sp>
        <p:nvSpPr>
          <p:cNvPr id="11" name="TextBox 10"/>
          <p:cNvSpPr txBox="1"/>
          <p:nvPr/>
        </p:nvSpPr>
        <p:spPr>
          <a:xfrm>
            <a:off x="2971800" y="4126468"/>
            <a:ext cx="2133600" cy="369332"/>
          </a:xfrm>
          <a:prstGeom prst="rect">
            <a:avLst/>
          </a:prstGeom>
          <a:noFill/>
        </p:spPr>
        <p:txBody>
          <a:bodyPr wrap="square" rtlCol="0">
            <a:spAutoFit/>
          </a:bodyPr>
          <a:lstStyle/>
          <a:p>
            <a:r>
              <a:rPr lang="en-US" sz="1800" b="0" dirty="0" err="1" smtClean="0"/>
              <a:t>Willott</a:t>
            </a:r>
            <a:r>
              <a:rPr lang="en-US" sz="1800" b="0" dirty="0" smtClean="0"/>
              <a:t> </a:t>
            </a:r>
            <a:r>
              <a:rPr lang="en-US" sz="1800" b="0" dirty="0" err="1" smtClean="0"/>
              <a:t>ea</a:t>
            </a:r>
            <a:r>
              <a:rPr lang="en-US" sz="1800" b="0" dirty="0" smtClean="0"/>
              <a:t>; </a:t>
            </a:r>
            <a:r>
              <a:rPr lang="en-US" sz="1800" b="0" dirty="0" err="1" smtClean="0"/>
              <a:t>Capak</a:t>
            </a:r>
            <a:r>
              <a:rPr lang="en-US" sz="1800" b="0" dirty="0" smtClean="0"/>
              <a:t> </a:t>
            </a:r>
            <a:r>
              <a:rPr lang="en-US" sz="1800" b="0" dirty="0" err="1" smtClean="0"/>
              <a:t>ea</a:t>
            </a:r>
            <a:endParaRPr lang="en-US" sz="1800" b="0" dirty="0"/>
          </a:p>
        </p:txBody>
      </p:sp>
      <p:sp>
        <p:nvSpPr>
          <p:cNvPr id="13" name="TextBox 12"/>
          <p:cNvSpPr txBox="1"/>
          <p:nvPr/>
        </p:nvSpPr>
        <p:spPr>
          <a:xfrm>
            <a:off x="7543800" y="3581400"/>
            <a:ext cx="1447800" cy="369332"/>
          </a:xfrm>
          <a:prstGeom prst="rect">
            <a:avLst/>
          </a:prstGeom>
          <a:noFill/>
        </p:spPr>
        <p:txBody>
          <a:bodyPr wrap="square" rtlCol="0">
            <a:spAutoFit/>
          </a:bodyPr>
          <a:lstStyle/>
          <a:p>
            <a:r>
              <a:rPr lang="en-US" sz="1800" b="0" dirty="0" err="1" smtClean="0"/>
              <a:t>Capak</a:t>
            </a:r>
            <a:r>
              <a:rPr lang="en-US" sz="1800" b="0" dirty="0" smtClean="0"/>
              <a:t> </a:t>
            </a:r>
            <a:r>
              <a:rPr lang="en-US" sz="1800" b="0" dirty="0" err="1" smtClean="0"/>
              <a:t>ea</a:t>
            </a:r>
            <a:endParaRPr lang="en-US" sz="1800" b="0" dirty="0"/>
          </a:p>
        </p:txBody>
      </p:sp>
      <p:sp>
        <p:nvSpPr>
          <p:cNvPr id="14" name="TextBox 13"/>
          <p:cNvSpPr txBox="1"/>
          <p:nvPr/>
        </p:nvSpPr>
        <p:spPr>
          <a:xfrm>
            <a:off x="7391400" y="2221468"/>
            <a:ext cx="2286000" cy="369332"/>
          </a:xfrm>
          <a:prstGeom prst="rect">
            <a:avLst/>
          </a:prstGeom>
          <a:noFill/>
        </p:spPr>
        <p:txBody>
          <a:bodyPr wrap="square" rtlCol="0">
            <a:spAutoFit/>
          </a:bodyPr>
          <a:lstStyle/>
          <a:p>
            <a:r>
              <a:rPr lang="en-US" sz="1800" b="0" dirty="0" smtClean="0"/>
              <a:t>SMC Dust</a:t>
            </a:r>
          </a:p>
        </p:txBody>
      </p:sp>
    </p:spTree>
    <p:extLst>
      <p:ext uri="{BB962C8B-B14F-4D97-AF65-F5344CB8AC3E}">
        <p14:creationId xmlns:p14="http://schemas.microsoft.com/office/powerpoint/2010/main" val="1290396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28600"/>
            <a:ext cx="7620000" cy="461665"/>
          </a:xfrm>
          <a:prstGeom prst="rect">
            <a:avLst/>
          </a:prstGeom>
          <a:noFill/>
        </p:spPr>
        <p:txBody>
          <a:bodyPr wrap="square" rtlCol="0">
            <a:spAutoFit/>
          </a:bodyPr>
          <a:lstStyle/>
          <a:p>
            <a:r>
              <a:rPr lang="en-US" dirty="0" smtClean="0"/>
              <a:t>Qualitative Evidence </a:t>
            </a:r>
            <a:r>
              <a:rPr lang="en-US" dirty="0" smtClean="0"/>
              <a:t>for increasingly neutral IGM z&gt;6?</a:t>
            </a:r>
            <a:endParaRPr lang="en-US" dirty="0"/>
          </a:p>
        </p:txBody>
      </p:sp>
      <p:sp>
        <p:nvSpPr>
          <p:cNvPr id="3" name="TextBox 2"/>
          <p:cNvSpPr txBox="1"/>
          <p:nvPr/>
        </p:nvSpPr>
        <p:spPr>
          <a:xfrm>
            <a:off x="1051458" y="5334000"/>
            <a:ext cx="7010400" cy="830997"/>
          </a:xfrm>
          <a:prstGeom prst="rect">
            <a:avLst/>
          </a:prstGeom>
          <a:noFill/>
        </p:spPr>
        <p:txBody>
          <a:bodyPr wrap="square" rtlCol="0">
            <a:spAutoFit/>
          </a:bodyPr>
          <a:lstStyle/>
          <a:p>
            <a:pPr algn="l"/>
            <a:r>
              <a:rPr lang="en-US" b="0" dirty="0" smtClean="0"/>
              <a:t>Weak, asymmetric </a:t>
            </a:r>
            <a:r>
              <a:rPr lang="en-US" b="0" dirty="0" err="1" smtClean="0"/>
              <a:t>Lya</a:t>
            </a:r>
            <a:r>
              <a:rPr lang="en-US" b="0" dirty="0" smtClean="0"/>
              <a:t> w. large velocity offset =&gt; resonant scattering by neutral IGM (Gunn-</a:t>
            </a:r>
            <a:r>
              <a:rPr lang="en-US" b="0" dirty="0" err="1" smtClean="0"/>
              <a:t>Petterson</a:t>
            </a:r>
            <a:r>
              <a:rPr lang="en-US" b="0" dirty="0" smtClean="0"/>
              <a:t>)?</a:t>
            </a:r>
            <a:endParaRPr lang="en-US" b="0" dirty="0"/>
          </a:p>
        </p:txBody>
      </p:sp>
      <p:sp>
        <p:nvSpPr>
          <p:cNvPr id="5" name="TextBox 4"/>
          <p:cNvSpPr txBox="1"/>
          <p:nvPr/>
        </p:nvSpPr>
        <p:spPr>
          <a:xfrm>
            <a:off x="109528" y="4431268"/>
            <a:ext cx="1524000" cy="369332"/>
          </a:xfrm>
          <a:prstGeom prst="rect">
            <a:avLst/>
          </a:prstGeom>
          <a:noFill/>
        </p:spPr>
        <p:txBody>
          <a:bodyPr wrap="square" rtlCol="0">
            <a:spAutoFit/>
          </a:bodyPr>
          <a:lstStyle/>
          <a:p>
            <a:r>
              <a:rPr lang="en-US" sz="1800" b="0" dirty="0" err="1" smtClean="0"/>
              <a:t>Willott</a:t>
            </a:r>
            <a:r>
              <a:rPr lang="en-US" sz="1800" b="0" dirty="0" smtClean="0"/>
              <a:t> </a:t>
            </a:r>
            <a:r>
              <a:rPr lang="en-US" sz="1800" b="0" dirty="0" err="1" smtClean="0"/>
              <a:t>ea</a:t>
            </a:r>
            <a:endParaRPr lang="en-US" sz="1800" b="0" dirty="0"/>
          </a:p>
        </p:txBody>
      </p:sp>
      <p:grpSp>
        <p:nvGrpSpPr>
          <p:cNvPr id="10" name="Group 9"/>
          <p:cNvGrpSpPr/>
          <p:nvPr/>
        </p:nvGrpSpPr>
        <p:grpSpPr>
          <a:xfrm>
            <a:off x="-35664" y="857053"/>
            <a:ext cx="4556658" cy="3638747"/>
            <a:chOff x="0" y="857053"/>
            <a:chExt cx="4556658" cy="3638747"/>
          </a:xfrm>
        </p:grpSpPr>
        <p:grpSp>
          <p:nvGrpSpPr>
            <p:cNvPr id="12" name="Group 11"/>
            <p:cNvGrpSpPr/>
            <p:nvPr/>
          </p:nvGrpSpPr>
          <p:grpSpPr>
            <a:xfrm>
              <a:off x="0" y="857053"/>
              <a:ext cx="4556658" cy="3624580"/>
              <a:chOff x="4572000" y="33020"/>
              <a:chExt cx="4556658" cy="3319780"/>
            </a:xfrm>
          </p:grpSpPr>
          <p:grpSp>
            <p:nvGrpSpPr>
              <p:cNvPr id="14" name="Group 13"/>
              <p:cNvGrpSpPr/>
              <p:nvPr/>
            </p:nvGrpSpPr>
            <p:grpSpPr>
              <a:xfrm>
                <a:off x="4572000" y="33020"/>
                <a:ext cx="4556658" cy="3319780"/>
                <a:chOff x="4838700" y="3352800"/>
                <a:chExt cx="4419600" cy="3167380"/>
              </a:xfrm>
            </p:grpSpPr>
            <p:pic>
              <p:nvPicPr>
                <p:cNvPr id="19" name="Picture 18" descr="Screen Shot 2014-10-29 at 11.45.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700" y="3352800"/>
                  <a:ext cx="4419600" cy="3167380"/>
                </a:xfrm>
                <a:prstGeom prst="rect">
                  <a:avLst/>
                </a:prstGeom>
              </p:spPr>
            </p:pic>
            <p:pic>
              <p:nvPicPr>
                <p:cNvPr id="20" name="Picture 19" descr="Screen Shot 2015-08-27 at 3.55.37 PM.png"/>
                <p:cNvPicPr>
                  <a:picLocks noChangeAspect="1"/>
                </p:cNvPicPr>
                <p:nvPr/>
              </p:nvPicPr>
              <p:blipFill>
                <a:blip r:embed="rId3">
                  <a:alphaModFix amt="3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0" y="5254427"/>
                  <a:ext cx="3352800" cy="841573"/>
                </a:xfrm>
                <a:prstGeom prst="rect">
                  <a:avLst/>
                </a:prstGeom>
              </p:spPr>
            </p:pic>
          </p:grpSp>
          <p:sp>
            <p:nvSpPr>
              <p:cNvPr id="15" name="TextBox 14"/>
              <p:cNvSpPr txBox="1"/>
              <p:nvPr/>
            </p:nvSpPr>
            <p:spPr>
              <a:xfrm>
                <a:off x="7391400" y="533400"/>
                <a:ext cx="1219200" cy="369332"/>
              </a:xfrm>
              <a:prstGeom prst="rect">
                <a:avLst/>
              </a:prstGeom>
              <a:noFill/>
            </p:spPr>
            <p:txBody>
              <a:bodyPr wrap="square" rtlCol="0">
                <a:spAutoFit/>
              </a:bodyPr>
              <a:lstStyle/>
              <a:p>
                <a:r>
                  <a:rPr lang="en-US" sz="1800" dirty="0" smtClean="0"/>
                  <a:t>[CII] z=6.1</a:t>
                </a:r>
                <a:endParaRPr lang="en-US" sz="1800" dirty="0"/>
              </a:p>
            </p:txBody>
          </p:sp>
          <p:sp>
            <p:nvSpPr>
              <p:cNvPr id="16" name="TextBox 15"/>
              <p:cNvSpPr txBox="1"/>
              <p:nvPr/>
            </p:nvSpPr>
            <p:spPr>
              <a:xfrm>
                <a:off x="5867400" y="2549370"/>
                <a:ext cx="914400" cy="369332"/>
              </a:xfrm>
              <a:prstGeom prst="rect">
                <a:avLst/>
              </a:prstGeom>
              <a:noFill/>
            </p:spPr>
            <p:txBody>
              <a:bodyPr wrap="square" rtlCol="0">
                <a:spAutoFit/>
              </a:bodyPr>
              <a:lstStyle/>
              <a:p>
                <a:r>
                  <a:rPr lang="en-US" sz="1800" dirty="0" err="1" smtClean="0"/>
                  <a:t>Lya</a:t>
                </a:r>
                <a:endParaRPr lang="en-US" sz="1800" dirty="0"/>
              </a:p>
            </p:txBody>
          </p:sp>
          <p:sp>
            <p:nvSpPr>
              <p:cNvPr id="17" name="TextBox 16"/>
              <p:cNvSpPr txBox="1"/>
              <p:nvPr/>
            </p:nvSpPr>
            <p:spPr>
              <a:xfrm>
                <a:off x="7317686" y="2057400"/>
                <a:ext cx="1066800" cy="369332"/>
              </a:xfrm>
              <a:prstGeom prst="rect">
                <a:avLst/>
              </a:prstGeom>
              <a:noFill/>
            </p:spPr>
            <p:txBody>
              <a:bodyPr wrap="square" rtlCol="0">
                <a:spAutoFit/>
              </a:bodyPr>
              <a:lstStyle/>
              <a:p>
                <a:r>
                  <a:rPr lang="en-US" sz="1800" dirty="0" smtClean="0">
                    <a:solidFill>
                      <a:schemeClr val="bg2">
                        <a:lumMod val="75000"/>
                      </a:schemeClr>
                    </a:solidFill>
                  </a:rPr>
                  <a:t>expected</a:t>
                </a:r>
                <a:endParaRPr lang="en-US" sz="1800" dirty="0">
                  <a:solidFill>
                    <a:schemeClr val="bg2">
                      <a:lumMod val="75000"/>
                    </a:schemeClr>
                  </a:solidFill>
                </a:endParaRPr>
              </a:p>
            </p:txBody>
          </p:sp>
          <p:sp>
            <p:nvSpPr>
              <p:cNvPr id="18" name="TextBox 17"/>
              <p:cNvSpPr txBox="1"/>
              <p:nvPr/>
            </p:nvSpPr>
            <p:spPr>
              <a:xfrm>
                <a:off x="6477000" y="2209800"/>
                <a:ext cx="688286" cy="369332"/>
              </a:xfrm>
              <a:prstGeom prst="rect">
                <a:avLst/>
              </a:prstGeom>
              <a:noFill/>
            </p:spPr>
            <p:txBody>
              <a:bodyPr wrap="square" rtlCol="0">
                <a:spAutoFit/>
              </a:bodyPr>
              <a:lstStyle/>
              <a:p>
                <a:r>
                  <a:rPr lang="en-US" sz="1800" dirty="0" err="1" smtClean="0"/>
                  <a:t>obs</a:t>
                </a:r>
                <a:endParaRPr lang="en-US" sz="1800" dirty="0"/>
              </a:p>
            </p:txBody>
          </p:sp>
        </p:grpSp>
        <p:sp>
          <p:nvSpPr>
            <p:cNvPr id="8" name="Rectangle 7"/>
            <p:cNvSpPr/>
            <p:nvPr/>
          </p:nvSpPr>
          <p:spPr bwMode="auto">
            <a:xfrm>
              <a:off x="0" y="4405433"/>
              <a:ext cx="510660" cy="9036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grpSp>
        <p:nvGrpSpPr>
          <p:cNvPr id="13" name="Group 12"/>
          <p:cNvGrpSpPr/>
          <p:nvPr/>
        </p:nvGrpSpPr>
        <p:grpSpPr>
          <a:xfrm>
            <a:off x="4378467" y="914400"/>
            <a:ext cx="4994133" cy="3862494"/>
            <a:chOff x="3876963" y="381000"/>
            <a:chExt cx="5267037" cy="3862494"/>
          </a:xfrm>
        </p:grpSpPr>
        <p:pic>
          <p:nvPicPr>
            <p:cNvPr id="4" name="Picture 3" descr="Screen Shot 2015-07-10 at 3.57.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963" y="381000"/>
              <a:ext cx="5267037" cy="3862494"/>
            </a:xfrm>
            <a:prstGeom prst="rect">
              <a:avLst/>
            </a:prstGeom>
          </p:spPr>
        </p:pic>
        <p:sp>
          <p:nvSpPr>
            <p:cNvPr id="6" name="Rectangle 5"/>
            <p:cNvSpPr/>
            <p:nvPr/>
          </p:nvSpPr>
          <p:spPr bwMode="auto">
            <a:xfrm>
              <a:off x="6070342" y="2717543"/>
              <a:ext cx="190113" cy="19088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7" name="Rectangle 6"/>
            <p:cNvSpPr/>
            <p:nvPr/>
          </p:nvSpPr>
          <p:spPr bwMode="auto">
            <a:xfrm>
              <a:off x="6121472" y="2934083"/>
              <a:ext cx="164641" cy="14456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cxnSp>
          <p:nvCxnSpPr>
            <p:cNvPr id="9" name="Straight Connector 8"/>
            <p:cNvCxnSpPr/>
            <p:nvPr/>
          </p:nvCxnSpPr>
          <p:spPr bwMode="auto">
            <a:xfrm>
              <a:off x="5779145" y="2857114"/>
              <a:ext cx="990600" cy="0"/>
            </a:xfrm>
            <a:prstGeom prst="line">
              <a:avLst/>
            </a:prstGeom>
            <a:noFill/>
            <a:ln w="3810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1653445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08-02 at 5.31.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155" y="838200"/>
            <a:ext cx="3629733" cy="3124200"/>
          </a:xfrm>
          <a:prstGeom prst="rect">
            <a:avLst/>
          </a:prstGeom>
        </p:spPr>
      </p:pic>
      <p:pic>
        <p:nvPicPr>
          <p:cNvPr id="7" name="Picture 6" descr="Screen Shot 2015-08-02 at 5.31.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54361"/>
            <a:ext cx="3581400" cy="3166605"/>
          </a:xfrm>
          <a:prstGeom prst="rect">
            <a:avLst/>
          </a:prstGeom>
        </p:spPr>
      </p:pic>
      <p:sp>
        <p:nvSpPr>
          <p:cNvPr id="73733" name="TextBox 10"/>
          <p:cNvSpPr txBox="1">
            <a:spLocks noChangeArrowheads="1"/>
          </p:cNvSpPr>
          <p:nvPr/>
        </p:nvSpPr>
        <p:spPr bwMode="auto">
          <a:xfrm>
            <a:off x="228600" y="4343400"/>
            <a:ext cx="4038600" cy="17851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342900" indent="-342900" algn="l" eaLnBrk="1" hangingPunct="1">
              <a:spcBef>
                <a:spcPts val="600"/>
              </a:spcBef>
              <a:buFont typeface="Arial"/>
              <a:buChar char="•"/>
            </a:pPr>
            <a:r>
              <a:rPr lang="en-US" sz="2000" b="0" dirty="0" smtClean="0"/>
              <a:t>7</a:t>
            </a:r>
            <a:r>
              <a:rPr lang="en-US" sz="2000" b="0" dirty="0"/>
              <a:t>/7 detected [CII] + dust</a:t>
            </a:r>
          </a:p>
          <a:p>
            <a:pPr marL="342900" indent="-342900" algn="l" eaLnBrk="1" hangingPunct="1">
              <a:spcBef>
                <a:spcPts val="600"/>
              </a:spcBef>
              <a:buFont typeface="Arial"/>
              <a:buChar char="•"/>
            </a:pPr>
            <a:r>
              <a:rPr lang="en-US" sz="2000" b="0" dirty="0" smtClean="0"/>
              <a:t>Sizes </a:t>
            </a:r>
            <a:r>
              <a:rPr lang="en-US" sz="2000" b="0" dirty="0"/>
              <a:t>~ </a:t>
            </a:r>
            <a:r>
              <a:rPr lang="en-US" sz="2000" b="0" dirty="0" smtClean="0"/>
              <a:t>2</a:t>
            </a:r>
            <a:r>
              <a:rPr lang="en-US" sz="2000" b="0" dirty="0"/>
              <a:t> </a:t>
            </a:r>
            <a:r>
              <a:rPr lang="en-US" sz="2000" b="0" dirty="0" smtClean="0"/>
              <a:t>– 5 </a:t>
            </a:r>
            <a:r>
              <a:rPr lang="en-US" sz="2000" b="0" dirty="0" err="1" smtClean="0"/>
              <a:t>kpc</a:t>
            </a:r>
            <a:r>
              <a:rPr lang="en-US" sz="2000" b="0" dirty="0"/>
              <a:t>, clear velocity </a:t>
            </a:r>
            <a:r>
              <a:rPr lang="en-US" sz="2000" b="0" dirty="0" smtClean="0"/>
              <a:t>gradients</a:t>
            </a:r>
          </a:p>
          <a:p>
            <a:pPr marL="342900" indent="-342900" algn="l" eaLnBrk="1" hangingPunct="1">
              <a:spcBef>
                <a:spcPts val="600"/>
              </a:spcBef>
              <a:buFont typeface="Arial"/>
              <a:buChar char="•"/>
            </a:pPr>
            <a:r>
              <a:rPr lang="en-US" sz="2000" b="0" dirty="0" smtClean="0"/>
              <a:t>Maximal </a:t>
            </a:r>
            <a:r>
              <a:rPr lang="en-US" sz="2000" b="0" dirty="0"/>
              <a:t>SB </a:t>
            </a:r>
            <a:r>
              <a:rPr lang="en-US" sz="2000" b="0" dirty="0" smtClean="0"/>
              <a:t>disk </a:t>
            </a:r>
            <a:r>
              <a:rPr lang="en-US" sz="2000" b="0" dirty="0"/>
              <a:t>~ 1000 M</a:t>
            </a:r>
            <a:r>
              <a:rPr lang="en-US" sz="2000" b="0" baseline="-25000" dirty="0"/>
              <a:t>o</a:t>
            </a:r>
            <a:r>
              <a:rPr lang="en-US" sz="2000" b="0" dirty="0"/>
              <a:t> yr</a:t>
            </a:r>
            <a:r>
              <a:rPr lang="en-US" sz="2000" b="0" baseline="30000" dirty="0"/>
              <a:t>-1</a:t>
            </a:r>
            <a:r>
              <a:rPr lang="en-US" sz="2000" b="0" dirty="0"/>
              <a:t> kpc</a:t>
            </a:r>
            <a:r>
              <a:rPr lang="en-US" sz="2000" b="0" baseline="30000" dirty="0"/>
              <a:t>-2 </a:t>
            </a:r>
            <a:r>
              <a:rPr lang="en-US" sz="2000" b="0" dirty="0" smtClean="0"/>
              <a:t>  </a:t>
            </a:r>
            <a:endParaRPr lang="en-US" sz="2000" b="0" dirty="0"/>
          </a:p>
        </p:txBody>
      </p:sp>
      <p:sp>
        <p:nvSpPr>
          <p:cNvPr id="73737" name="TextBox 3"/>
          <p:cNvSpPr txBox="1">
            <a:spLocks noChangeArrowheads="1"/>
          </p:cNvSpPr>
          <p:nvPr/>
        </p:nvSpPr>
        <p:spPr bwMode="auto">
          <a:xfrm>
            <a:off x="9448800" y="12065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endParaRPr lang="en-US"/>
          </a:p>
        </p:txBody>
      </p:sp>
      <p:pic>
        <p:nvPicPr>
          <p:cNvPr id="4" name="Picture 3" descr="Screen Shot 2015-07-11 at 7.05.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762000"/>
            <a:ext cx="3581400" cy="3295125"/>
          </a:xfrm>
          <a:prstGeom prst="rect">
            <a:avLst/>
          </a:prstGeom>
        </p:spPr>
      </p:pic>
      <p:sp>
        <p:nvSpPr>
          <p:cNvPr id="5" name="TextBox 4"/>
          <p:cNvSpPr txBox="1"/>
          <p:nvPr/>
        </p:nvSpPr>
        <p:spPr>
          <a:xfrm>
            <a:off x="685800" y="68759"/>
            <a:ext cx="7543800" cy="769441"/>
          </a:xfrm>
          <a:prstGeom prst="rect">
            <a:avLst/>
          </a:prstGeom>
          <a:noFill/>
        </p:spPr>
        <p:txBody>
          <a:bodyPr wrap="square" rtlCol="0">
            <a:spAutoFit/>
          </a:bodyPr>
          <a:lstStyle/>
          <a:p>
            <a:r>
              <a:rPr lang="en-US" dirty="0" smtClean="0"/>
              <a:t>Weighing z &gt; 6 </a:t>
            </a:r>
            <a:r>
              <a:rPr lang="en-US" dirty="0"/>
              <a:t>quasar host </a:t>
            </a:r>
            <a:r>
              <a:rPr lang="en-US" dirty="0" smtClean="0"/>
              <a:t>galaxies</a:t>
            </a:r>
            <a:r>
              <a:rPr lang="en-US" dirty="0"/>
              <a:t> </a:t>
            </a:r>
            <a:endParaRPr lang="en-US" b="0" dirty="0" smtClean="0"/>
          </a:p>
          <a:p>
            <a:pPr eaLnBrk="1" hangingPunct="1"/>
            <a:r>
              <a:rPr lang="en-US" sz="2000" b="0" dirty="0" smtClean="0"/>
              <a:t>[CII] 300GHz</a:t>
            </a:r>
            <a:r>
              <a:rPr lang="en-US" sz="2000" b="0" dirty="0"/>
              <a:t>, 0.5</a:t>
            </a:r>
            <a:r>
              <a:rPr lang="ja-JP" altLang="en-US" sz="2000" b="0" dirty="0"/>
              <a:t>”</a:t>
            </a:r>
            <a:r>
              <a:rPr lang="en-US" altLang="ja-JP" sz="2000" b="0" dirty="0"/>
              <a:t> </a:t>
            </a:r>
            <a:r>
              <a:rPr lang="en-US" altLang="ja-JP" sz="2000" b="0" dirty="0" smtClean="0"/>
              <a:t>res, 1hr</a:t>
            </a:r>
            <a:r>
              <a:rPr lang="en-US" altLang="ja-JP" sz="2000" b="0" dirty="0"/>
              <a:t>, </a:t>
            </a:r>
            <a:r>
              <a:rPr lang="en-US" altLang="ja-JP" sz="2000" b="0" dirty="0" smtClean="0"/>
              <a:t>17ant</a:t>
            </a:r>
            <a:endParaRPr lang="en-US" altLang="ja-JP" sz="2000" b="0" dirty="0"/>
          </a:p>
        </p:txBody>
      </p:sp>
      <p:sp>
        <p:nvSpPr>
          <p:cNvPr id="6" name="TextBox 5"/>
          <p:cNvSpPr txBox="1"/>
          <p:nvPr/>
        </p:nvSpPr>
        <p:spPr>
          <a:xfrm>
            <a:off x="7772400" y="2667000"/>
            <a:ext cx="1066800" cy="400110"/>
          </a:xfrm>
          <a:prstGeom prst="rect">
            <a:avLst/>
          </a:prstGeom>
          <a:noFill/>
        </p:spPr>
        <p:txBody>
          <a:bodyPr wrap="square" rtlCol="0">
            <a:spAutoFit/>
          </a:bodyPr>
          <a:lstStyle/>
          <a:p>
            <a:r>
              <a:rPr lang="en-US" sz="2000" b="0" dirty="0" smtClean="0">
                <a:solidFill>
                  <a:schemeClr val="bg2"/>
                </a:solidFill>
              </a:rPr>
              <a:t>Low z</a:t>
            </a:r>
            <a:endParaRPr lang="en-US" sz="2000" b="0" dirty="0">
              <a:solidFill>
                <a:schemeClr val="bg2"/>
              </a:solidFill>
            </a:endParaRPr>
          </a:p>
        </p:txBody>
      </p:sp>
      <p:sp>
        <p:nvSpPr>
          <p:cNvPr id="2" name="TextBox 1"/>
          <p:cNvSpPr txBox="1"/>
          <p:nvPr/>
        </p:nvSpPr>
        <p:spPr>
          <a:xfrm>
            <a:off x="5943600" y="1802520"/>
            <a:ext cx="838200" cy="400110"/>
          </a:xfrm>
          <a:prstGeom prst="rect">
            <a:avLst/>
          </a:prstGeom>
          <a:noFill/>
        </p:spPr>
        <p:txBody>
          <a:bodyPr wrap="square" rtlCol="0">
            <a:spAutoFit/>
          </a:bodyPr>
          <a:lstStyle/>
          <a:p>
            <a:r>
              <a:rPr lang="en-US" sz="2000" b="0" dirty="0"/>
              <a:t>M</a:t>
            </a:r>
            <a:r>
              <a:rPr lang="en-US" sz="2000" b="0" baseline="-25000" dirty="0"/>
              <a:t>BH</a:t>
            </a:r>
            <a:endParaRPr lang="en-US" sz="2000" dirty="0"/>
          </a:p>
        </p:txBody>
      </p:sp>
      <p:sp>
        <p:nvSpPr>
          <p:cNvPr id="16" name="TextBox 15"/>
          <p:cNvSpPr txBox="1"/>
          <p:nvPr/>
        </p:nvSpPr>
        <p:spPr>
          <a:xfrm>
            <a:off x="8001000" y="3352800"/>
            <a:ext cx="838200" cy="400110"/>
          </a:xfrm>
          <a:prstGeom prst="rect">
            <a:avLst/>
          </a:prstGeom>
          <a:noFill/>
        </p:spPr>
        <p:txBody>
          <a:bodyPr wrap="square" rtlCol="0">
            <a:spAutoFit/>
          </a:bodyPr>
          <a:lstStyle/>
          <a:p>
            <a:r>
              <a:rPr lang="en-US" sz="2000" b="0" dirty="0" err="1" smtClean="0"/>
              <a:t>M</a:t>
            </a:r>
            <a:r>
              <a:rPr lang="en-US" sz="2000" b="0" baseline="-25000" dirty="0" err="1" smtClean="0"/>
              <a:t>dyn</a:t>
            </a:r>
            <a:endParaRPr lang="en-US" sz="2000" dirty="0"/>
          </a:p>
        </p:txBody>
      </p:sp>
      <p:sp>
        <p:nvSpPr>
          <p:cNvPr id="9" name="TextBox 8"/>
          <p:cNvSpPr txBox="1"/>
          <p:nvPr/>
        </p:nvSpPr>
        <p:spPr>
          <a:xfrm>
            <a:off x="4953000" y="4318843"/>
            <a:ext cx="4114800" cy="2169825"/>
          </a:xfrm>
          <a:prstGeom prst="rect">
            <a:avLst/>
          </a:prstGeom>
          <a:noFill/>
          <a:ln>
            <a:solidFill>
              <a:srgbClr val="FF0000"/>
            </a:solidFill>
          </a:ln>
        </p:spPr>
        <p:txBody>
          <a:bodyPr wrap="square" rtlCol="0">
            <a:spAutoFit/>
          </a:bodyPr>
          <a:lstStyle/>
          <a:p>
            <a:pPr marL="342900" indent="-342900" algn="l" eaLnBrk="1" hangingPunct="1">
              <a:spcBef>
                <a:spcPts val="600"/>
              </a:spcBef>
              <a:buFont typeface="Arial"/>
              <a:buChar char="•"/>
            </a:pPr>
            <a:r>
              <a:rPr lang="en-US" sz="2000" b="0" dirty="0" err="1"/>
              <a:t>M</a:t>
            </a:r>
            <a:r>
              <a:rPr lang="en-US" sz="2000" b="0" baseline="-25000" dirty="0" err="1"/>
              <a:t>dyn</a:t>
            </a:r>
            <a:r>
              <a:rPr lang="en-US" sz="2000" b="0" dirty="0"/>
              <a:t> ~ few e10 to 1e11 M</a:t>
            </a:r>
            <a:r>
              <a:rPr lang="en-US" sz="2000" b="0" baseline="-25000" dirty="0"/>
              <a:t>o</a:t>
            </a:r>
          </a:p>
          <a:p>
            <a:pPr marL="342900" indent="-342900" algn="l" eaLnBrk="1" hangingPunct="1">
              <a:spcBef>
                <a:spcPts val="600"/>
              </a:spcBef>
              <a:buFont typeface="Arial"/>
              <a:buChar char="•"/>
            </a:pPr>
            <a:r>
              <a:rPr lang="en-US" sz="2000" b="0" dirty="0"/>
              <a:t>M</a:t>
            </a:r>
            <a:r>
              <a:rPr lang="en-US" sz="2000" b="0" baseline="-25000" dirty="0"/>
              <a:t>BH</a:t>
            </a:r>
            <a:r>
              <a:rPr lang="en-US" sz="2000" b="0" dirty="0"/>
              <a:t> ~ 1e8 to 1e10 M</a:t>
            </a:r>
            <a:r>
              <a:rPr lang="en-US" sz="2000" b="0" baseline="-25000" dirty="0"/>
              <a:t>o</a:t>
            </a:r>
          </a:p>
          <a:p>
            <a:pPr marL="342900" indent="-342900" algn="l" eaLnBrk="1" hangingPunct="1">
              <a:spcBef>
                <a:spcPts val="600"/>
              </a:spcBef>
              <a:buFont typeface="Arial"/>
              <a:buChar char="•"/>
            </a:pPr>
            <a:r>
              <a:rPr lang="en-US" sz="2000" b="0" dirty="0"/>
              <a:t>Larger BHs than expected in some cases?</a:t>
            </a:r>
          </a:p>
          <a:p>
            <a:pPr marL="342900" indent="-342900" algn="l" eaLnBrk="1" hangingPunct="1">
              <a:spcBef>
                <a:spcPts val="600"/>
              </a:spcBef>
              <a:buFont typeface="Arial"/>
              <a:buChar char="•"/>
            </a:pPr>
            <a:r>
              <a:rPr lang="en-US" sz="2000" b="0" dirty="0"/>
              <a:t>Generally: [CII], CO only way to get </a:t>
            </a:r>
            <a:r>
              <a:rPr lang="en-US" sz="2000" b="0" dirty="0" err="1" smtClean="0"/>
              <a:t>M</a:t>
            </a:r>
            <a:r>
              <a:rPr lang="en-US" sz="2000" b="0" baseline="-25000" dirty="0" err="1" smtClean="0"/>
              <a:t>gal</a:t>
            </a:r>
            <a:endParaRPr lang="en-US" sz="2000" b="0" baseline="-25000" dirty="0"/>
          </a:p>
        </p:txBody>
      </p:sp>
      <p:sp>
        <p:nvSpPr>
          <p:cNvPr id="10" name="TextBox 9"/>
          <p:cNvSpPr txBox="1"/>
          <p:nvPr/>
        </p:nvSpPr>
        <p:spPr>
          <a:xfrm>
            <a:off x="3601076" y="1430923"/>
            <a:ext cx="954088" cy="338554"/>
          </a:xfrm>
          <a:prstGeom prst="rect">
            <a:avLst/>
          </a:prstGeom>
          <a:noFill/>
        </p:spPr>
        <p:txBody>
          <a:bodyPr wrap="square" rtlCol="0">
            <a:spAutoFit/>
          </a:bodyPr>
          <a:lstStyle/>
          <a:p>
            <a:r>
              <a:rPr lang="en-US" sz="1600" b="0" dirty="0" smtClean="0">
                <a:solidFill>
                  <a:srgbClr val="9000F7"/>
                </a:solidFill>
              </a:rPr>
              <a:t>-300km/s</a:t>
            </a:r>
            <a:endParaRPr lang="en-US" sz="1600" b="0" dirty="0">
              <a:solidFill>
                <a:srgbClr val="9000F7"/>
              </a:solidFill>
            </a:endParaRPr>
          </a:p>
        </p:txBody>
      </p:sp>
      <p:sp>
        <p:nvSpPr>
          <p:cNvPr id="21" name="TextBox 20"/>
          <p:cNvSpPr txBox="1"/>
          <p:nvPr/>
        </p:nvSpPr>
        <p:spPr>
          <a:xfrm>
            <a:off x="4114800" y="2785646"/>
            <a:ext cx="1066800" cy="338554"/>
          </a:xfrm>
          <a:prstGeom prst="rect">
            <a:avLst/>
          </a:prstGeom>
          <a:noFill/>
        </p:spPr>
        <p:txBody>
          <a:bodyPr wrap="square" rtlCol="0">
            <a:spAutoFit/>
          </a:bodyPr>
          <a:lstStyle/>
          <a:p>
            <a:r>
              <a:rPr lang="en-US" sz="1600" b="0" dirty="0">
                <a:solidFill>
                  <a:srgbClr val="FF0000"/>
                </a:solidFill>
              </a:rPr>
              <a:t>+</a:t>
            </a:r>
            <a:r>
              <a:rPr lang="en-US" sz="1600" b="0" dirty="0" smtClean="0">
                <a:solidFill>
                  <a:srgbClr val="FF0000"/>
                </a:solidFill>
              </a:rPr>
              <a:t>300km/s</a:t>
            </a:r>
            <a:endParaRPr lang="en-US" sz="1600" b="0" dirty="0">
              <a:solidFill>
                <a:srgbClr val="FF0000"/>
              </a:solidFill>
            </a:endParaRPr>
          </a:p>
        </p:txBody>
      </p:sp>
      <p:sp>
        <p:nvSpPr>
          <p:cNvPr id="11" name="TextBox 10"/>
          <p:cNvSpPr txBox="1"/>
          <p:nvPr/>
        </p:nvSpPr>
        <p:spPr>
          <a:xfrm>
            <a:off x="1828800" y="967952"/>
            <a:ext cx="1219200" cy="400110"/>
          </a:xfrm>
          <a:prstGeom prst="rect">
            <a:avLst/>
          </a:prstGeom>
          <a:noFill/>
        </p:spPr>
        <p:txBody>
          <a:bodyPr wrap="square" rtlCol="0">
            <a:spAutoFit/>
          </a:bodyPr>
          <a:lstStyle/>
          <a:p>
            <a:pPr algn="l"/>
            <a:r>
              <a:rPr lang="en-US" sz="2000" b="0" dirty="0">
                <a:solidFill>
                  <a:schemeClr val="bg1"/>
                </a:solidFill>
              </a:rPr>
              <a:t>z</a:t>
            </a:r>
            <a:r>
              <a:rPr lang="en-US" sz="2000" b="0" dirty="0" smtClean="0">
                <a:solidFill>
                  <a:schemeClr val="bg1"/>
                </a:solidFill>
              </a:rPr>
              <a:t>=6.13</a:t>
            </a:r>
            <a:endParaRPr lang="en-US" sz="2000" b="0" dirty="0">
              <a:solidFill>
                <a:schemeClr val="bg1"/>
              </a:solidFill>
            </a:endParaRPr>
          </a:p>
        </p:txBody>
      </p:sp>
      <p:sp>
        <p:nvSpPr>
          <p:cNvPr id="12" name="TextBox 11"/>
          <p:cNvSpPr txBox="1"/>
          <p:nvPr/>
        </p:nvSpPr>
        <p:spPr>
          <a:xfrm>
            <a:off x="381000" y="997173"/>
            <a:ext cx="1066800" cy="369332"/>
          </a:xfrm>
          <a:prstGeom prst="rect">
            <a:avLst/>
          </a:prstGeom>
          <a:solidFill>
            <a:srgbClr val="0000FF"/>
          </a:solidFill>
        </p:spPr>
        <p:txBody>
          <a:bodyPr wrap="square" rtlCol="0">
            <a:spAutoFit/>
          </a:bodyPr>
          <a:lstStyle/>
          <a:p>
            <a:r>
              <a:rPr lang="en-US" sz="1800" b="0" dirty="0">
                <a:solidFill>
                  <a:schemeClr val="bg1"/>
                </a:solidFill>
              </a:rPr>
              <a:t>Wang </a:t>
            </a:r>
            <a:r>
              <a:rPr lang="en-US" sz="1800" b="0" dirty="0" err="1">
                <a:solidFill>
                  <a:schemeClr val="bg1"/>
                </a:solidFill>
              </a:rPr>
              <a:t>ea</a:t>
            </a:r>
            <a:endParaRPr lang="en-US" sz="1800" dirty="0">
              <a:solidFill>
                <a:schemeClr val="bg1"/>
              </a:solidFill>
            </a:endParaRPr>
          </a:p>
        </p:txBody>
      </p:sp>
      <p:sp>
        <p:nvSpPr>
          <p:cNvPr id="24" name="TextBox 23"/>
          <p:cNvSpPr txBox="1"/>
          <p:nvPr/>
        </p:nvSpPr>
        <p:spPr>
          <a:xfrm>
            <a:off x="7505700" y="973943"/>
            <a:ext cx="1447800" cy="369332"/>
          </a:xfrm>
          <a:prstGeom prst="rect">
            <a:avLst/>
          </a:prstGeom>
          <a:noFill/>
        </p:spPr>
        <p:txBody>
          <a:bodyPr wrap="square" rtlCol="0">
            <a:spAutoFit/>
          </a:bodyPr>
          <a:lstStyle/>
          <a:p>
            <a:r>
              <a:rPr lang="en-US" sz="1800" b="0" dirty="0" err="1" smtClean="0"/>
              <a:t>Willott</a:t>
            </a:r>
            <a:r>
              <a:rPr lang="en-US" sz="1800" b="0" dirty="0" smtClean="0"/>
              <a:t> </a:t>
            </a:r>
            <a:r>
              <a:rPr lang="en-US" sz="1800" b="0" dirty="0" err="1"/>
              <a:t>ea</a:t>
            </a:r>
            <a:endParaRPr lang="en-US" sz="1800" dirty="0"/>
          </a:p>
        </p:txBody>
      </p:sp>
      <p:cxnSp>
        <p:nvCxnSpPr>
          <p:cNvPr id="13" name="Straight Connector 12"/>
          <p:cNvCxnSpPr/>
          <p:nvPr/>
        </p:nvCxnSpPr>
        <p:spPr bwMode="auto">
          <a:xfrm>
            <a:off x="3222552" y="2133600"/>
            <a:ext cx="0" cy="464370"/>
          </a:xfrm>
          <a:prstGeom prst="line">
            <a:avLst/>
          </a:prstGeom>
          <a:noFill/>
          <a:ln w="19050" cap="flat" cmpd="sng" algn="ctr">
            <a:solidFill>
              <a:schemeClr val="tx1"/>
            </a:solidFill>
            <a:prstDash val="solid"/>
            <a:round/>
            <a:headEnd type="none" w="med" len="med"/>
            <a:tailEnd type="none" w="med" len="med"/>
          </a:ln>
          <a:effectLst/>
        </p:spPr>
      </p:cxnSp>
      <p:sp>
        <p:nvSpPr>
          <p:cNvPr id="14" name="TextBox 13"/>
          <p:cNvSpPr txBox="1"/>
          <p:nvPr/>
        </p:nvSpPr>
        <p:spPr>
          <a:xfrm>
            <a:off x="3075024" y="2202630"/>
            <a:ext cx="739848" cy="338554"/>
          </a:xfrm>
          <a:prstGeom prst="rect">
            <a:avLst/>
          </a:prstGeom>
          <a:noFill/>
        </p:spPr>
        <p:txBody>
          <a:bodyPr wrap="square" rtlCol="0">
            <a:spAutoFit/>
          </a:bodyPr>
          <a:lstStyle/>
          <a:p>
            <a:r>
              <a:rPr lang="en-US" sz="1600" b="0" dirty="0" smtClean="0"/>
              <a:t>3kpc</a:t>
            </a:r>
            <a:endParaRPr lang="en-US" sz="1600" b="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Screen shot 2012-05-03 at 3.43.0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356235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4" descr="Screen shot 2012-05-03 at 3.42.4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0"/>
            <a:ext cx="3500437"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p:cNvSpPr txBox="1">
            <a:spLocks noChangeArrowheads="1"/>
          </p:cNvSpPr>
          <p:nvPr/>
        </p:nvSpPr>
        <p:spPr bwMode="auto">
          <a:xfrm>
            <a:off x="304800" y="4567238"/>
            <a:ext cx="137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000000"/>
                </a:solidFill>
              </a:rPr>
              <a:t>SMA 20hrs</a:t>
            </a:r>
          </a:p>
        </p:txBody>
      </p:sp>
      <p:sp>
        <p:nvSpPr>
          <p:cNvPr id="17412" name="TextBox 5"/>
          <p:cNvSpPr txBox="1">
            <a:spLocks noChangeArrowheads="1"/>
          </p:cNvSpPr>
          <p:nvPr/>
        </p:nvSpPr>
        <p:spPr bwMode="auto">
          <a:xfrm>
            <a:off x="-152400" y="1379538"/>
            <a:ext cx="2595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a:solidFill>
                  <a:srgbClr val="000000"/>
                </a:solidFill>
              </a:rPr>
              <a:t>ALMA SV </a:t>
            </a:r>
          </a:p>
          <a:p>
            <a:pPr eaLnBrk="1" hangingPunct="1"/>
            <a:r>
              <a:rPr lang="en-US" b="0">
                <a:solidFill>
                  <a:srgbClr val="000000"/>
                </a:solidFill>
              </a:rPr>
              <a:t>20min, 16 ants </a:t>
            </a:r>
          </a:p>
        </p:txBody>
      </p:sp>
      <p:pic>
        <p:nvPicPr>
          <p:cNvPr id="17413" name="Picture 6" descr="Screen shot 2012-05-04 at 8.41.2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3429000"/>
            <a:ext cx="64833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7"/>
          <p:cNvSpPr txBox="1">
            <a:spLocks noChangeArrowheads="1"/>
          </p:cNvSpPr>
          <p:nvPr/>
        </p:nvSpPr>
        <p:spPr bwMode="auto">
          <a:xfrm>
            <a:off x="0" y="376238"/>
            <a:ext cx="2660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r>
              <a:rPr lang="en-US" b="0">
                <a:solidFill>
                  <a:srgbClr val="000000"/>
                </a:solidFill>
              </a:rPr>
              <a:t>[CII] in 1202-0725 </a:t>
            </a:r>
          </a:p>
        </p:txBody>
      </p:sp>
      <p:sp>
        <p:nvSpPr>
          <p:cNvPr id="17415" name="TextBox 8"/>
          <p:cNvSpPr txBox="1">
            <a:spLocks noChangeArrowheads="1"/>
          </p:cNvSpPr>
          <p:nvPr/>
        </p:nvSpPr>
        <p:spPr bwMode="auto">
          <a:xfrm>
            <a:off x="4419600" y="3048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t>Wagg ea</a:t>
            </a:r>
          </a:p>
        </p:txBody>
      </p:sp>
      <p:sp>
        <p:nvSpPr>
          <p:cNvPr id="17416" name="TextBox 9"/>
          <p:cNvSpPr txBox="1">
            <a:spLocks noChangeArrowheads="1"/>
          </p:cNvSpPr>
          <p:nvPr/>
        </p:nvSpPr>
        <p:spPr bwMode="auto">
          <a:xfrm>
            <a:off x="3657600" y="26019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t>334GHz</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5-07-08 at 1.25.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120" y="522233"/>
            <a:ext cx="3589081" cy="2524682"/>
          </a:xfrm>
          <a:prstGeom prst="rect">
            <a:avLst/>
          </a:prstGeom>
        </p:spPr>
      </p:pic>
      <p:sp>
        <p:nvSpPr>
          <p:cNvPr id="6" name="TextBox 5"/>
          <p:cNvSpPr txBox="1"/>
          <p:nvPr/>
        </p:nvSpPr>
        <p:spPr>
          <a:xfrm>
            <a:off x="228600" y="304800"/>
            <a:ext cx="3581400" cy="461665"/>
          </a:xfrm>
          <a:prstGeom prst="rect">
            <a:avLst/>
          </a:prstGeom>
          <a:noFill/>
        </p:spPr>
        <p:txBody>
          <a:bodyPr wrap="square" rtlCol="0">
            <a:spAutoFit/>
          </a:bodyPr>
          <a:lstStyle/>
          <a:p>
            <a:pPr algn="l"/>
            <a:r>
              <a:rPr lang="en-US" dirty="0" smtClean="0"/>
              <a:t>Redshift frontier: z &gt; 7</a:t>
            </a:r>
            <a:endParaRPr lang="en-US" dirty="0"/>
          </a:p>
        </p:txBody>
      </p:sp>
      <p:pic>
        <p:nvPicPr>
          <p:cNvPr id="8" name="Picture 7" descr="Screen Shot 2015-07-11 at 7.32.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860916"/>
            <a:ext cx="2278320" cy="2110884"/>
          </a:xfrm>
          <a:prstGeom prst="rect">
            <a:avLst/>
          </a:prstGeom>
        </p:spPr>
      </p:pic>
      <p:pic>
        <p:nvPicPr>
          <p:cNvPr id="11" name="Picture 10" descr="Screen Shot 2015-07-11 at 7.26.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3382627"/>
            <a:ext cx="2667000" cy="2560973"/>
          </a:xfrm>
          <a:prstGeom prst="rect">
            <a:avLst/>
          </a:prstGeom>
        </p:spPr>
      </p:pic>
      <p:pic>
        <p:nvPicPr>
          <p:cNvPr id="12" name="Picture 11" descr="Screen Shot 2015-07-11 at 7.25.5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3581400"/>
            <a:ext cx="3502643" cy="1939755"/>
          </a:xfrm>
          <a:prstGeom prst="rect">
            <a:avLst/>
          </a:prstGeom>
        </p:spPr>
      </p:pic>
      <p:sp>
        <p:nvSpPr>
          <p:cNvPr id="13" name="TextBox 12"/>
          <p:cNvSpPr txBox="1"/>
          <p:nvPr/>
        </p:nvSpPr>
        <p:spPr>
          <a:xfrm>
            <a:off x="228600" y="1130319"/>
            <a:ext cx="3352800" cy="2015936"/>
          </a:xfrm>
          <a:prstGeom prst="rect">
            <a:avLst/>
          </a:prstGeom>
          <a:noFill/>
        </p:spPr>
        <p:txBody>
          <a:bodyPr wrap="square" rtlCol="0">
            <a:spAutoFit/>
          </a:bodyPr>
          <a:lstStyle/>
          <a:p>
            <a:pPr algn="l"/>
            <a:r>
              <a:rPr lang="en-US" sz="2000" b="0" dirty="0" smtClean="0"/>
              <a:t>Quasar host z=7.0  (</a:t>
            </a:r>
            <a:r>
              <a:rPr lang="en-US" sz="2000" b="0" dirty="0" err="1" smtClean="0"/>
              <a:t>Bure</a:t>
            </a:r>
            <a:r>
              <a:rPr lang="en-US" sz="2000" b="0" dirty="0" smtClean="0"/>
              <a:t>)</a:t>
            </a:r>
          </a:p>
          <a:p>
            <a:pPr marL="342900" indent="-342900" algn="l">
              <a:spcBef>
                <a:spcPts val="600"/>
              </a:spcBef>
              <a:buFont typeface="Arial"/>
              <a:buChar char="•"/>
            </a:pPr>
            <a:r>
              <a:rPr lang="en-US" sz="1800" b="0" dirty="0" smtClean="0"/>
              <a:t>Weak dust continuum </a:t>
            </a:r>
          </a:p>
          <a:p>
            <a:pPr marL="342900" indent="-342900" algn="l">
              <a:spcBef>
                <a:spcPts val="600"/>
              </a:spcBef>
              <a:buFont typeface="Arial"/>
              <a:buChar char="•"/>
            </a:pPr>
            <a:r>
              <a:rPr lang="en-US" sz="1800" b="0" dirty="0" smtClean="0"/>
              <a:t>Early, inhomogeneous enrichment IGM</a:t>
            </a:r>
          </a:p>
          <a:p>
            <a:pPr marL="342900" indent="-342900" algn="l">
              <a:spcBef>
                <a:spcPts val="600"/>
              </a:spcBef>
              <a:buFont typeface="Arial"/>
              <a:buChar char="•"/>
            </a:pPr>
            <a:r>
              <a:rPr lang="en-US" sz="1800" b="0" dirty="0" smtClean="0"/>
              <a:t>Host redshift + DLA profile =&gt; neutral IGM</a:t>
            </a:r>
            <a:endParaRPr lang="en-US" sz="1800" b="0" dirty="0"/>
          </a:p>
        </p:txBody>
      </p:sp>
      <p:sp>
        <p:nvSpPr>
          <p:cNvPr id="14" name="TextBox 13"/>
          <p:cNvSpPr txBox="1"/>
          <p:nvPr/>
        </p:nvSpPr>
        <p:spPr>
          <a:xfrm>
            <a:off x="228600" y="4297947"/>
            <a:ext cx="3505200" cy="677108"/>
          </a:xfrm>
          <a:prstGeom prst="rect">
            <a:avLst/>
          </a:prstGeom>
          <a:noFill/>
        </p:spPr>
        <p:txBody>
          <a:bodyPr wrap="square" rtlCol="0">
            <a:spAutoFit/>
          </a:bodyPr>
          <a:lstStyle/>
          <a:p>
            <a:pPr algn="l"/>
            <a:r>
              <a:rPr lang="en-US" sz="2000" b="0" dirty="0" smtClean="0"/>
              <a:t>Lyman Break galaxy z=7.1</a:t>
            </a:r>
          </a:p>
          <a:p>
            <a:pPr marL="342900" indent="-342900" algn="l">
              <a:buFont typeface="Arial"/>
              <a:buChar char="•"/>
            </a:pPr>
            <a:r>
              <a:rPr lang="en-US" sz="1800" b="0" dirty="0" smtClean="0"/>
              <a:t>Offset =&gt; satellite accretion?</a:t>
            </a:r>
            <a:endParaRPr lang="en-US" sz="1800" b="0" dirty="0"/>
          </a:p>
        </p:txBody>
      </p:sp>
      <p:sp>
        <p:nvSpPr>
          <p:cNvPr id="16" name="TextBox 15"/>
          <p:cNvSpPr txBox="1"/>
          <p:nvPr/>
        </p:nvSpPr>
        <p:spPr>
          <a:xfrm>
            <a:off x="7315200" y="2079455"/>
            <a:ext cx="1752600" cy="369332"/>
          </a:xfrm>
          <a:prstGeom prst="rect">
            <a:avLst/>
          </a:prstGeom>
          <a:noFill/>
        </p:spPr>
        <p:txBody>
          <a:bodyPr wrap="square" rtlCol="0">
            <a:spAutoFit/>
          </a:bodyPr>
          <a:lstStyle/>
          <a:p>
            <a:r>
              <a:rPr lang="en-US" sz="1800" b="0" dirty="0" err="1" smtClean="0"/>
              <a:t>Venemans</a:t>
            </a:r>
            <a:r>
              <a:rPr lang="en-US" sz="1800" b="0" dirty="0" smtClean="0"/>
              <a:t> </a:t>
            </a:r>
            <a:r>
              <a:rPr lang="en-US" sz="1800" b="0" dirty="0" err="1" smtClean="0"/>
              <a:t>ea</a:t>
            </a:r>
            <a:endParaRPr lang="en-US" sz="1800" b="0" dirty="0"/>
          </a:p>
        </p:txBody>
      </p:sp>
      <p:sp>
        <p:nvSpPr>
          <p:cNvPr id="17" name="TextBox 16"/>
          <p:cNvSpPr txBox="1"/>
          <p:nvPr/>
        </p:nvSpPr>
        <p:spPr>
          <a:xfrm>
            <a:off x="6172200" y="3984455"/>
            <a:ext cx="1752600" cy="369332"/>
          </a:xfrm>
          <a:prstGeom prst="rect">
            <a:avLst/>
          </a:prstGeom>
          <a:noFill/>
        </p:spPr>
        <p:txBody>
          <a:bodyPr wrap="square" rtlCol="0">
            <a:spAutoFit/>
          </a:bodyPr>
          <a:lstStyle/>
          <a:p>
            <a:r>
              <a:rPr lang="en-US" sz="1800" b="0" dirty="0" err="1" smtClean="0"/>
              <a:t>Maiolino</a:t>
            </a:r>
            <a:r>
              <a:rPr lang="en-US" sz="1800" b="0" dirty="0" smtClean="0"/>
              <a:t> </a:t>
            </a:r>
            <a:r>
              <a:rPr lang="en-US" sz="1800" b="0" dirty="0" err="1" smtClean="0"/>
              <a:t>ea</a:t>
            </a:r>
            <a:endParaRPr lang="en-US" sz="1800" b="0" dirty="0"/>
          </a:p>
        </p:txBody>
      </p:sp>
      <p:sp>
        <p:nvSpPr>
          <p:cNvPr id="2" name="TextBox 1"/>
          <p:cNvSpPr txBox="1"/>
          <p:nvPr/>
        </p:nvSpPr>
        <p:spPr>
          <a:xfrm>
            <a:off x="4572000" y="5279855"/>
            <a:ext cx="990600" cy="369332"/>
          </a:xfrm>
          <a:prstGeom prst="rect">
            <a:avLst/>
          </a:prstGeom>
          <a:noFill/>
        </p:spPr>
        <p:txBody>
          <a:bodyPr wrap="square" rtlCol="0">
            <a:spAutoFit/>
          </a:bodyPr>
          <a:lstStyle/>
          <a:p>
            <a:r>
              <a:rPr lang="en-US" sz="1800" b="0" dirty="0" smtClean="0">
                <a:solidFill>
                  <a:srgbClr val="24E80D"/>
                </a:solidFill>
              </a:rPr>
              <a:t>[CII]</a:t>
            </a:r>
            <a:endParaRPr lang="en-US" sz="1800" b="0" dirty="0">
              <a:solidFill>
                <a:srgbClr val="24E80D"/>
              </a:solidFill>
            </a:endParaRPr>
          </a:p>
        </p:txBody>
      </p:sp>
    </p:spTree>
    <p:extLst>
      <p:ext uri="{BB962C8B-B14F-4D97-AF65-F5344CB8AC3E}">
        <p14:creationId xmlns:p14="http://schemas.microsoft.com/office/powerpoint/2010/main" val="29447381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5-09-28 at 1.31.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44" y="1080310"/>
            <a:ext cx="5573984" cy="3817203"/>
          </a:xfrm>
          <a:prstGeom prst="rect">
            <a:avLst/>
          </a:prstGeom>
        </p:spPr>
      </p:pic>
      <p:sp>
        <p:nvSpPr>
          <p:cNvPr id="9" name="TextBox 6"/>
          <p:cNvSpPr txBox="1">
            <a:spLocks noChangeArrowheads="1"/>
          </p:cNvSpPr>
          <p:nvPr/>
        </p:nvSpPr>
        <p:spPr bwMode="auto">
          <a:xfrm>
            <a:off x="159325" y="152400"/>
            <a:ext cx="8686800" cy="830997"/>
          </a:xfrm>
          <a:prstGeom prst="rect">
            <a:avLst/>
          </a:prstGeom>
          <a:noFill/>
          <a:ln w="9525">
            <a:noFill/>
            <a:miter lim="800000"/>
            <a:headEnd/>
            <a:tailEnd/>
          </a:ln>
        </p:spPr>
        <p:txBody>
          <a:bodyPr wrap="square">
            <a:prstTxWarp prst="textNoShape">
              <a:avLst/>
            </a:prstTxWarp>
            <a:spAutoFit/>
          </a:bodyPr>
          <a:lstStyle/>
          <a:p>
            <a:pPr algn="ctr"/>
            <a:r>
              <a:rPr lang="en-US" sz="2400" b="0" dirty="0"/>
              <a:t>Quasar Near-Zones:  R</a:t>
            </a:r>
            <a:r>
              <a:rPr lang="en-US" sz="2400" b="0" baseline="-25000" dirty="0"/>
              <a:t>NZ</a:t>
            </a:r>
            <a:r>
              <a:rPr lang="en-US" sz="2400" b="0" dirty="0"/>
              <a:t> </a:t>
            </a:r>
            <a:r>
              <a:rPr lang="en-US" sz="2400" b="0" dirty="0" err="1"/>
              <a:t>vs</a:t>
            </a:r>
            <a:r>
              <a:rPr lang="en-US" sz="2400" b="0" dirty="0"/>
              <a:t> </a:t>
            </a:r>
            <a:r>
              <a:rPr lang="en-US" sz="2400" b="0" dirty="0" err="1" smtClean="0"/>
              <a:t>redshift</a:t>
            </a:r>
            <a:r>
              <a:rPr lang="en-US" sz="2400" b="0" dirty="0" smtClean="0"/>
              <a:t> </a:t>
            </a:r>
          </a:p>
          <a:p>
            <a:pPr algn="ctr"/>
            <a:r>
              <a:rPr lang="en-US" dirty="0" smtClean="0"/>
              <a:t>[</a:t>
            </a:r>
            <a:r>
              <a:rPr lang="en-US" b="0" dirty="0" smtClean="0"/>
              <a:t>normalized to M</a:t>
            </a:r>
            <a:r>
              <a:rPr lang="en-US" b="0" baseline="-25000" dirty="0" smtClean="0"/>
              <a:t>1450</a:t>
            </a:r>
            <a:r>
              <a:rPr lang="en-US" b="0" dirty="0" smtClean="0"/>
              <a:t> = -27]</a:t>
            </a:r>
            <a:endParaRPr lang="en-US" dirty="0"/>
          </a:p>
        </p:txBody>
      </p:sp>
      <p:grpSp>
        <p:nvGrpSpPr>
          <p:cNvPr id="10" name="Group 9"/>
          <p:cNvGrpSpPr/>
          <p:nvPr/>
        </p:nvGrpSpPr>
        <p:grpSpPr>
          <a:xfrm>
            <a:off x="5638800" y="1219200"/>
            <a:ext cx="3505200" cy="3352800"/>
            <a:chOff x="70975" y="914400"/>
            <a:chExt cx="3205625" cy="3133991"/>
          </a:xfrm>
        </p:grpSpPr>
        <p:pic>
          <p:nvPicPr>
            <p:cNvPr id="11" name="Picture 10" descr="Screen shot 2011-07-12 at 4.07.18 PM.png"/>
            <p:cNvPicPr>
              <a:picLocks noChangeAspect="1"/>
            </p:cNvPicPr>
            <p:nvPr/>
          </p:nvPicPr>
          <p:blipFill>
            <a:blip r:embed="rId3"/>
            <a:stretch>
              <a:fillRect/>
            </a:stretch>
          </p:blipFill>
          <p:spPr>
            <a:xfrm>
              <a:off x="70975" y="914400"/>
              <a:ext cx="3205625" cy="3133991"/>
            </a:xfrm>
            <a:prstGeom prst="rect">
              <a:avLst/>
            </a:prstGeom>
          </p:spPr>
        </p:pic>
        <p:sp>
          <p:nvSpPr>
            <p:cNvPr id="12" name="TextBox 11"/>
            <p:cNvSpPr txBox="1"/>
            <p:nvPr/>
          </p:nvSpPr>
          <p:spPr>
            <a:xfrm>
              <a:off x="533400" y="2343090"/>
              <a:ext cx="1219200" cy="400110"/>
            </a:xfrm>
            <a:prstGeom prst="rect">
              <a:avLst/>
            </a:prstGeom>
            <a:noFill/>
          </p:spPr>
          <p:txBody>
            <a:bodyPr wrap="square" rtlCol="0">
              <a:spAutoFit/>
            </a:bodyPr>
            <a:lstStyle/>
            <a:p>
              <a:r>
                <a:rPr lang="en-US" dirty="0" err="1" smtClean="0">
                  <a:solidFill>
                    <a:schemeClr val="accent2"/>
                  </a:solidFill>
                </a:rPr>
                <a:t>z</a:t>
              </a:r>
              <a:r>
                <a:rPr lang="en-US" dirty="0" smtClean="0">
                  <a:solidFill>
                    <a:schemeClr val="accent2"/>
                  </a:solidFill>
                </a:rPr>
                <a:t> ≤ </a:t>
              </a:r>
              <a:r>
                <a:rPr lang="en-US" dirty="0" smtClean="0">
                  <a:solidFill>
                    <a:srgbClr val="FF0000"/>
                  </a:solidFill>
                </a:rPr>
                <a:t>6.4</a:t>
              </a:r>
              <a:endParaRPr lang="en-US" dirty="0">
                <a:solidFill>
                  <a:srgbClr val="FF0000"/>
                </a:solidFill>
              </a:endParaRPr>
            </a:p>
          </p:txBody>
        </p:sp>
        <p:sp>
          <p:nvSpPr>
            <p:cNvPr id="13" name="TextBox 12"/>
            <p:cNvSpPr txBox="1"/>
            <p:nvPr/>
          </p:nvSpPr>
          <p:spPr>
            <a:xfrm>
              <a:off x="2286000" y="2800290"/>
              <a:ext cx="838200" cy="400110"/>
            </a:xfrm>
            <a:prstGeom prst="rect">
              <a:avLst/>
            </a:prstGeom>
            <a:noFill/>
          </p:spPr>
          <p:txBody>
            <a:bodyPr wrap="square" rtlCol="0">
              <a:spAutoFit/>
            </a:bodyPr>
            <a:lstStyle/>
            <a:p>
              <a:r>
                <a:rPr lang="en-US" dirty="0" err="1" smtClean="0"/>
                <a:t>z</a:t>
              </a:r>
              <a:r>
                <a:rPr lang="en-US" dirty="0" smtClean="0"/>
                <a:t>=7.1</a:t>
              </a:r>
              <a:endParaRPr lang="en-US" dirty="0"/>
            </a:p>
          </p:txBody>
        </p:sp>
      </p:grpSp>
      <p:sp>
        <p:nvSpPr>
          <p:cNvPr id="14" name="TextBox 13"/>
          <p:cNvSpPr txBox="1">
            <a:spLocks noChangeArrowheads="1"/>
          </p:cNvSpPr>
          <p:nvPr/>
        </p:nvSpPr>
        <p:spPr bwMode="auto">
          <a:xfrm>
            <a:off x="1371600" y="5111859"/>
            <a:ext cx="6553200" cy="907941"/>
          </a:xfrm>
          <a:prstGeom prst="rect">
            <a:avLst/>
          </a:prstGeom>
          <a:noFill/>
          <a:ln w="9525">
            <a:noFill/>
            <a:miter lim="800000"/>
            <a:headEnd/>
            <a:tailEnd/>
          </a:ln>
        </p:spPr>
        <p:txBody>
          <a:bodyPr wrap="square">
            <a:prstTxWarp prst="textNoShape">
              <a:avLst/>
            </a:prstTxWarp>
            <a:spAutoFit/>
          </a:bodyPr>
          <a:lstStyle/>
          <a:p>
            <a:pPr algn="l">
              <a:spcAft>
                <a:spcPts val="600"/>
              </a:spcAft>
              <a:buFont typeface="Arial"/>
              <a:buChar char="•"/>
            </a:pPr>
            <a:r>
              <a:rPr lang="en-US" sz="2400" b="0" dirty="0" smtClean="0">
                <a:solidFill>
                  <a:srgbClr val="000000"/>
                </a:solidFill>
              </a:rPr>
              <a:t> &lt;</a:t>
            </a:r>
            <a:r>
              <a:rPr lang="en-US" sz="2400" b="0" dirty="0">
                <a:solidFill>
                  <a:srgbClr val="000000"/>
                </a:solidFill>
              </a:rPr>
              <a:t>R</a:t>
            </a:r>
            <a:r>
              <a:rPr lang="en-US" sz="1800" b="0" baseline="-25000" dirty="0">
                <a:solidFill>
                  <a:srgbClr val="000000"/>
                </a:solidFill>
              </a:rPr>
              <a:t>NZ</a:t>
            </a:r>
            <a:r>
              <a:rPr lang="en-US" sz="2400" b="0" dirty="0">
                <a:solidFill>
                  <a:srgbClr val="000000"/>
                </a:solidFill>
              </a:rPr>
              <a:t>&gt; decreases by factor </a:t>
            </a:r>
            <a:r>
              <a:rPr lang="en-US" sz="2400" b="0" dirty="0" smtClean="0">
                <a:solidFill>
                  <a:srgbClr val="000000"/>
                </a:solidFill>
              </a:rPr>
              <a:t>~ </a:t>
            </a:r>
            <a:r>
              <a:rPr lang="en-US" sz="2400" b="0" dirty="0">
                <a:solidFill>
                  <a:srgbClr val="000000"/>
                </a:solidFill>
              </a:rPr>
              <a:t>9</a:t>
            </a:r>
            <a:r>
              <a:rPr lang="en-US" sz="2400" b="0" dirty="0" smtClean="0">
                <a:solidFill>
                  <a:srgbClr val="000000"/>
                </a:solidFill>
              </a:rPr>
              <a:t>  </a:t>
            </a:r>
            <a:r>
              <a:rPr lang="en-US" sz="2400" b="0" dirty="0">
                <a:solidFill>
                  <a:srgbClr val="000000"/>
                </a:solidFill>
              </a:rPr>
              <a:t>from z=5.7 to </a:t>
            </a:r>
            <a:r>
              <a:rPr lang="en-US" sz="2400" b="0" dirty="0" smtClean="0">
                <a:solidFill>
                  <a:srgbClr val="000000"/>
                </a:solidFill>
              </a:rPr>
              <a:t>7.1</a:t>
            </a:r>
          </a:p>
          <a:p>
            <a:pPr algn="l">
              <a:spcAft>
                <a:spcPts val="600"/>
              </a:spcAft>
              <a:buFont typeface="Arial"/>
              <a:buChar char="•"/>
            </a:pPr>
            <a:r>
              <a:rPr lang="en-US" sz="2400" b="0" dirty="0" smtClean="0">
                <a:solidFill>
                  <a:srgbClr val="000000"/>
                </a:solidFill>
              </a:rPr>
              <a:t> If CSS </a:t>
            </a:r>
            <a:r>
              <a:rPr lang="en-US" sz="2400" b="0" dirty="0">
                <a:solidFill>
                  <a:srgbClr val="000000"/>
                </a:solidFill>
              </a:rPr>
              <a:t>=</a:t>
            </a:r>
            <a:r>
              <a:rPr lang="en-US" sz="2400" b="0" dirty="0" smtClean="0">
                <a:solidFill>
                  <a:srgbClr val="000000"/>
                </a:solidFill>
              </a:rPr>
              <a:t>&gt; F(HI) ≥ 0.04 by z ~ </a:t>
            </a:r>
            <a:r>
              <a:rPr lang="en-US" sz="2400" b="0" dirty="0" smtClean="0">
                <a:solidFill>
                  <a:srgbClr val="000000"/>
                </a:solidFill>
              </a:rPr>
              <a:t>7.1  (</a:t>
            </a:r>
            <a:r>
              <a:rPr lang="en-US" sz="2400" b="0" dirty="0" err="1" smtClean="0">
                <a:solidFill>
                  <a:srgbClr val="000000"/>
                </a:solidFill>
              </a:rPr>
              <a:t>Venemans</a:t>
            </a:r>
            <a:r>
              <a:rPr lang="en-US" sz="2400" b="0" dirty="0" smtClean="0">
                <a:solidFill>
                  <a:srgbClr val="000000"/>
                </a:solidFill>
              </a:rPr>
              <a:t> </a:t>
            </a:r>
            <a:r>
              <a:rPr lang="en-US" sz="2400" b="0" dirty="0" err="1" smtClean="0">
                <a:solidFill>
                  <a:srgbClr val="000000"/>
                </a:solidFill>
              </a:rPr>
              <a:t>ea</a:t>
            </a:r>
            <a:r>
              <a:rPr lang="en-US" sz="2400" b="0" dirty="0" smtClean="0">
                <a:solidFill>
                  <a:srgbClr val="000000"/>
                </a:solidFill>
              </a:rPr>
              <a:t>)</a:t>
            </a:r>
            <a:endParaRPr lang="en-US" sz="2400" b="0" dirty="0" smtClean="0">
              <a:solidFill>
                <a:srgbClr val="000000"/>
              </a:solidFill>
            </a:endParaRPr>
          </a:p>
        </p:txBody>
      </p:sp>
      <p:sp>
        <p:nvSpPr>
          <p:cNvPr id="15" name="Oval 14"/>
          <p:cNvSpPr/>
          <p:nvPr/>
        </p:nvSpPr>
        <p:spPr bwMode="auto">
          <a:xfrm>
            <a:off x="4902329" y="3517900"/>
            <a:ext cx="472260" cy="457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Wingdings" charset="2"/>
              <a:buNone/>
              <a:tabLst/>
            </a:pPr>
            <a:endParaRPr kumimoji="0" lang="en-US" sz="2000" b="0" i="0" u="none" strike="noStrike" cap="none" normalizeH="0" baseline="0">
              <a:ln>
                <a:noFill/>
              </a:ln>
              <a:solidFill>
                <a:schemeClr val="tx1"/>
              </a:solidFill>
              <a:effectLst/>
              <a:latin typeface="Times New Roman" charset="0"/>
            </a:endParaRPr>
          </a:p>
        </p:txBody>
      </p:sp>
      <p:sp>
        <p:nvSpPr>
          <p:cNvPr id="16" name="TextBox 15"/>
          <p:cNvSpPr txBox="1"/>
          <p:nvPr/>
        </p:nvSpPr>
        <p:spPr>
          <a:xfrm>
            <a:off x="609600" y="3852446"/>
            <a:ext cx="1638300" cy="338554"/>
          </a:xfrm>
          <a:prstGeom prst="rect">
            <a:avLst/>
          </a:prstGeom>
          <a:noFill/>
        </p:spPr>
        <p:txBody>
          <a:bodyPr wrap="square" rtlCol="0">
            <a:spAutoFit/>
          </a:bodyPr>
          <a:lstStyle/>
          <a:p>
            <a:r>
              <a:rPr lang="en-US" sz="1600" b="0" dirty="0" err="1" smtClean="0"/>
              <a:t>Venemans</a:t>
            </a:r>
            <a:r>
              <a:rPr lang="en-US" sz="1600" b="0" dirty="0" smtClean="0"/>
              <a:t> ea.</a:t>
            </a:r>
            <a:endParaRPr lang="en-US" sz="1600" b="0" dirty="0"/>
          </a:p>
        </p:txBody>
      </p:sp>
    </p:spTree>
    <p:extLst>
      <p:ext uri="{BB962C8B-B14F-4D97-AF65-F5344CB8AC3E}">
        <p14:creationId xmlns:p14="http://schemas.microsoft.com/office/powerpoint/2010/main" val="3061163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64" y="26932"/>
            <a:ext cx="8220536" cy="658868"/>
          </a:xfrm>
        </p:spPr>
        <p:txBody>
          <a:bodyPr>
            <a:normAutofit/>
          </a:bodyPr>
          <a:lstStyle/>
          <a:p>
            <a:pPr algn="ctr"/>
            <a:r>
              <a:rPr lang="en-US" sz="2100" u="sng" dirty="0" smtClean="0"/>
              <a:t> ALMA 1.2mm spectroscopy of the Hubble Ultra Deep Field (</a:t>
            </a:r>
            <a:r>
              <a:rPr lang="en-US" sz="2100" u="sng" dirty="0" err="1" smtClean="0"/>
              <a:t>Aravena</a:t>
            </a:r>
            <a:r>
              <a:rPr lang="en-US" sz="2100" u="sng" dirty="0" smtClean="0"/>
              <a:t> </a:t>
            </a:r>
            <a:r>
              <a:rPr lang="en-US" sz="2100" u="sng" dirty="0" err="1" smtClean="0"/>
              <a:t>ea</a:t>
            </a:r>
            <a:r>
              <a:rPr lang="en-US" sz="2100" u="sng" dirty="0" smtClean="0"/>
              <a:t>)</a:t>
            </a:r>
            <a:endParaRPr lang="en-US" sz="2100" u="sng"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130" t="2408" r="21155" b="51667"/>
          <a:stretch/>
        </p:blipFill>
        <p:spPr>
          <a:xfrm>
            <a:off x="518699" y="1600200"/>
            <a:ext cx="4955817" cy="5016500"/>
          </a:xfrm>
          <a:prstGeom prst="rect">
            <a:avLst/>
          </a:prstGeom>
        </p:spPr>
      </p:pic>
      <p:sp>
        <p:nvSpPr>
          <p:cNvPr id="5" name="Rectangle 4"/>
          <p:cNvSpPr/>
          <p:nvPr/>
        </p:nvSpPr>
        <p:spPr bwMode="auto">
          <a:xfrm>
            <a:off x="838200" y="1600200"/>
            <a:ext cx="4343400" cy="3581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13" name="TextBox 12"/>
          <p:cNvSpPr txBox="1"/>
          <p:nvPr/>
        </p:nvSpPr>
        <p:spPr>
          <a:xfrm>
            <a:off x="1917537" y="609600"/>
            <a:ext cx="5883627" cy="1169551"/>
          </a:xfrm>
          <a:prstGeom prst="rect">
            <a:avLst/>
          </a:prstGeom>
          <a:solidFill>
            <a:schemeClr val="bg1"/>
          </a:solidFill>
        </p:spPr>
        <p:txBody>
          <a:bodyPr wrap="square" rtlCol="0">
            <a:spAutoFit/>
          </a:bodyPr>
          <a:lstStyle/>
          <a:p>
            <a:pPr marL="342900" indent="-342900" algn="l">
              <a:spcBef>
                <a:spcPts val="600"/>
              </a:spcBef>
              <a:buFont typeface="Arial"/>
              <a:buChar char="•"/>
            </a:pPr>
            <a:r>
              <a:rPr lang="en-US" sz="2000" b="0" dirty="0" smtClean="0"/>
              <a:t>ALMA 212 – 272GHz, 1 arcmin</a:t>
            </a:r>
            <a:r>
              <a:rPr lang="en-US" sz="2000" b="0" baseline="30000" dirty="0" smtClean="0"/>
              <a:t>2</a:t>
            </a:r>
            <a:r>
              <a:rPr lang="en-US" sz="2000" b="0" dirty="0" smtClean="0"/>
              <a:t> =&gt; [CII] z=6 to 8</a:t>
            </a:r>
          </a:p>
          <a:p>
            <a:pPr marL="342900" indent="-342900" algn="l">
              <a:spcBef>
                <a:spcPts val="600"/>
              </a:spcBef>
              <a:buFont typeface="Arial"/>
              <a:buChar char="•"/>
            </a:pPr>
            <a:r>
              <a:rPr lang="en-US" sz="2000" b="0" dirty="0" err="1" smtClean="0"/>
              <a:t>rms</a:t>
            </a:r>
            <a:r>
              <a:rPr lang="en-US" sz="2000" b="0" baseline="-25000" dirty="0" err="1" smtClean="0"/>
              <a:t>cont</a:t>
            </a:r>
            <a:r>
              <a:rPr lang="en-US" sz="2000" b="0" dirty="0" smtClean="0"/>
              <a:t> = 12uJy/beam =&gt; 10 M</a:t>
            </a:r>
            <a:r>
              <a:rPr lang="en-US" sz="2000" b="0" baseline="-25000" dirty="0" smtClean="0"/>
              <a:t>o</a:t>
            </a:r>
            <a:r>
              <a:rPr lang="en-US" sz="2000" b="0" dirty="0" smtClean="0"/>
              <a:t> yr</a:t>
            </a:r>
            <a:r>
              <a:rPr lang="en-US" sz="2000" b="0" baseline="30000" dirty="0" smtClean="0"/>
              <a:t>-1</a:t>
            </a:r>
          </a:p>
          <a:p>
            <a:pPr marL="342900" indent="-342900" algn="l">
              <a:spcBef>
                <a:spcPts val="600"/>
              </a:spcBef>
              <a:buFont typeface="Arial"/>
              <a:buChar char="•"/>
            </a:pPr>
            <a:r>
              <a:rPr lang="en-US" sz="2000" b="0" dirty="0" smtClean="0"/>
              <a:t>[CII] limits  </a:t>
            </a:r>
            <a:r>
              <a:rPr lang="en-US" sz="2000" b="0" dirty="0"/>
              <a:t>~</a:t>
            </a:r>
            <a:r>
              <a:rPr lang="en-US" sz="2000" b="0" dirty="0" smtClean="0"/>
              <a:t>  few  M</a:t>
            </a:r>
            <a:r>
              <a:rPr lang="en-US" sz="2000" b="0" baseline="-25000" dirty="0" smtClean="0"/>
              <a:t>o</a:t>
            </a:r>
            <a:r>
              <a:rPr lang="en-US" sz="2000" b="0" dirty="0" smtClean="0"/>
              <a:t> yr</a:t>
            </a:r>
            <a:r>
              <a:rPr lang="en-US" sz="2000" b="0" baseline="30000" dirty="0" smtClean="0"/>
              <a:t>-1</a:t>
            </a:r>
            <a:r>
              <a:rPr lang="en-US" sz="2000" b="0" dirty="0" smtClean="0"/>
              <a:t> </a:t>
            </a:r>
          </a:p>
        </p:txBody>
      </p:sp>
      <p:grpSp>
        <p:nvGrpSpPr>
          <p:cNvPr id="9" name="Group 8"/>
          <p:cNvGrpSpPr/>
          <p:nvPr/>
        </p:nvGrpSpPr>
        <p:grpSpPr>
          <a:xfrm>
            <a:off x="2309225" y="1958315"/>
            <a:ext cx="6834775" cy="4290085"/>
            <a:chOff x="2309225" y="1958315"/>
            <a:chExt cx="6834775" cy="4290085"/>
          </a:xfrm>
        </p:grpSpPr>
        <p:sp>
          <p:nvSpPr>
            <p:cNvPr id="15" name="Oval 14"/>
            <p:cNvSpPr/>
            <p:nvPr/>
          </p:nvSpPr>
          <p:spPr>
            <a:xfrm>
              <a:off x="2309225" y="4635326"/>
              <a:ext cx="334810" cy="31750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305" t="17900" r="-906" b="43196"/>
            <a:stretch/>
          </p:blipFill>
          <p:spPr>
            <a:xfrm>
              <a:off x="5035463" y="3714966"/>
              <a:ext cx="4108537" cy="2209895"/>
            </a:xfrm>
            <a:prstGeom prst="rect">
              <a:avLst/>
            </a:prstGeom>
            <a:solidFill>
              <a:schemeClr val="bg1"/>
            </a:solidFill>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085" y="1958315"/>
              <a:ext cx="1786699" cy="163194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679" t="5273" r="4160" b="5208"/>
            <a:stretch/>
          </p:blipFill>
          <p:spPr>
            <a:xfrm>
              <a:off x="5018023" y="2036523"/>
              <a:ext cx="1540701" cy="1540701"/>
            </a:xfrm>
            <a:prstGeom prst="rect">
              <a:avLst/>
            </a:prstGeom>
          </p:spPr>
        </p:pic>
        <p:sp>
          <p:nvSpPr>
            <p:cNvPr id="8" name="TextBox 7"/>
            <p:cNvSpPr txBox="1"/>
            <p:nvPr/>
          </p:nvSpPr>
          <p:spPr>
            <a:xfrm>
              <a:off x="7259781" y="3525504"/>
              <a:ext cx="1245854" cy="253916"/>
            </a:xfrm>
            <a:prstGeom prst="rect">
              <a:avLst/>
            </a:prstGeom>
            <a:noFill/>
          </p:spPr>
          <p:txBody>
            <a:bodyPr wrap="none" rtlCol="0">
              <a:spAutoFit/>
            </a:bodyPr>
            <a:lstStyle/>
            <a:p>
              <a:r>
                <a:rPr lang="en-US" sz="1050" smtClean="0"/>
                <a:t>Frequency [GHz]</a:t>
              </a:r>
              <a:endParaRPr lang="en-US" sz="1050"/>
            </a:p>
          </p:txBody>
        </p:sp>
        <p:sp>
          <p:nvSpPr>
            <p:cNvPr id="20" name="TextBox 19"/>
            <p:cNvSpPr txBox="1"/>
            <p:nvPr/>
          </p:nvSpPr>
          <p:spPr>
            <a:xfrm rot="16200000">
              <a:off x="6047854" y="2647330"/>
              <a:ext cx="1356462" cy="253916"/>
            </a:xfrm>
            <a:prstGeom prst="rect">
              <a:avLst/>
            </a:prstGeom>
            <a:noFill/>
          </p:spPr>
          <p:txBody>
            <a:bodyPr wrap="none" rtlCol="0">
              <a:spAutoFit/>
            </a:bodyPr>
            <a:lstStyle/>
            <a:p>
              <a:r>
                <a:rPr lang="en-US" sz="1050" dirty="0" smtClean="0"/>
                <a:t>Flux density [</a:t>
              </a:r>
              <a:r>
                <a:rPr lang="en-US" sz="1050" dirty="0" err="1" smtClean="0"/>
                <a:t>mJy</a:t>
              </a:r>
              <a:r>
                <a:rPr lang="en-US" sz="1050" dirty="0" smtClean="0"/>
                <a:t>]</a:t>
              </a:r>
              <a:endParaRPr lang="en-US" sz="1050" dirty="0"/>
            </a:p>
          </p:txBody>
        </p:sp>
        <p:cxnSp>
          <p:nvCxnSpPr>
            <p:cNvPr id="10" name="Straight Connector 9"/>
            <p:cNvCxnSpPr>
              <a:stCxn id="15" idx="0"/>
            </p:cNvCxnSpPr>
            <p:nvPr/>
          </p:nvCxnSpPr>
          <p:spPr>
            <a:xfrm flipV="1">
              <a:off x="2476630" y="2067026"/>
              <a:ext cx="2549699" cy="25683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76630" y="4952826"/>
              <a:ext cx="2541393" cy="97203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018322" y="3839671"/>
              <a:ext cx="685076" cy="104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801165" y="1981200"/>
              <a:ext cx="733235" cy="338554"/>
            </a:xfrm>
            <a:prstGeom prst="rect">
              <a:avLst/>
            </a:prstGeom>
            <a:noFill/>
          </p:spPr>
          <p:txBody>
            <a:bodyPr wrap="square" rtlCol="0">
              <a:spAutoFit/>
            </a:bodyPr>
            <a:lstStyle/>
            <a:p>
              <a:r>
                <a:rPr lang="en-US" sz="1600" b="0" dirty="0" err="1" smtClean="0"/>
                <a:t>bure</a:t>
              </a:r>
              <a:endParaRPr lang="en-US" sz="1600" b="0" dirty="0"/>
            </a:p>
          </p:txBody>
        </p:sp>
        <p:sp>
          <p:nvSpPr>
            <p:cNvPr id="18" name="TextBox 17"/>
            <p:cNvSpPr txBox="1"/>
            <p:nvPr/>
          </p:nvSpPr>
          <p:spPr>
            <a:xfrm>
              <a:off x="5867400" y="5879068"/>
              <a:ext cx="2819400" cy="369332"/>
            </a:xfrm>
            <a:prstGeom prst="rect">
              <a:avLst/>
            </a:prstGeom>
            <a:noFill/>
          </p:spPr>
          <p:txBody>
            <a:bodyPr wrap="square" rtlCol="0">
              <a:spAutoFit/>
            </a:bodyPr>
            <a:lstStyle/>
            <a:p>
              <a:pPr algn="l"/>
              <a:r>
                <a:rPr lang="en-US" sz="1800" b="0" dirty="0" smtClean="0"/>
                <a:t>z</a:t>
              </a:r>
              <a:r>
                <a:rPr lang="en-US" sz="1600" b="0" dirty="0" smtClean="0"/>
                <a:t>=2.5 main sequence galaxy</a:t>
              </a:r>
              <a:endParaRPr lang="en-US" sz="1600" b="0" dirty="0"/>
            </a:p>
          </p:txBody>
        </p:sp>
      </p:grpSp>
    </p:spTree>
    <p:extLst>
      <p:ext uri="{BB962C8B-B14F-4D97-AF65-F5344CB8AC3E}">
        <p14:creationId xmlns:p14="http://schemas.microsoft.com/office/powerpoint/2010/main" val="11755802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130" t="2408" r="21155" b="51667"/>
          <a:stretch/>
        </p:blipFill>
        <p:spPr>
          <a:xfrm>
            <a:off x="2075205" y="1841500"/>
            <a:ext cx="4955817" cy="5016500"/>
          </a:xfrm>
          <a:prstGeom prst="rect">
            <a:avLst/>
          </a:prstGeom>
        </p:spPr>
      </p:pic>
      <p:sp>
        <p:nvSpPr>
          <p:cNvPr id="14" name="Rectangle 13"/>
          <p:cNvSpPr/>
          <p:nvPr/>
        </p:nvSpPr>
        <p:spPr bwMode="auto">
          <a:xfrm>
            <a:off x="2410755" y="1828800"/>
            <a:ext cx="4182118" cy="381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42" name="TextBox 41"/>
          <p:cNvSpPr txBox="1"/>
          <p:nvPr/>
        </p:nvSpPr>
        <p:spPr>
          <a:xfrm>
            <a:off x="1981200" y="568441"/>
            <a:ext cx="5769077" cy="1461939"/>
          </a:xfrm>
          <a:prstGeom prst="rect">
            <a:avLst/>
          </a:prstGeom>
          <a:noFill/>
        </p:spPr>
        <p:txBody>
          <a:bodyPr wrap="square" rtlCol="0">
            <a:spAutoFit/>
          </a:bodyPr>
          <a:lstStyle/>
          <a:p>
            <a:pPr algn="l">
              <a:spcBef>
                <a:spcPts val="600"/>
              </a:spcBef>
            </a:pPr>
            <a:r>
              <a:rPr lang="en-US" sz="2000" b="0" dirty="0" smtClean="0"/>
              <a:t>20 candidate dropouts z ~ 6 to 8: Verify + Spec. z  </a:t>
            </a:r>
          </a:p>
          <a:p>
            <a:pPr marL="342900" indent="-342900" algn="l">
              <a:spcBef>
                <a:spcPts val="600"/>
              </a:spcBef>
              <a:buFont typeface="Arial"/>
              <a:buChar char="•"/>
            </a:pPr>
            <a:r>
              <a:rPr lang="en-US" sz="1800" b="0" dirty="0" smtClean="0"/>
              <a:t>6  [</a:t>
            </a:r>
            <a:r>
              <a:rPr lang="en-US" sz="1800" b="0" dirty="0" smtClean="0"/>
              <a:t>CII] lines at z=5.6 – 7.4   </a:t>
            </a:r>
            <a:r>
              <a:rPr lang="en-US" sz="1800" b="0" dirty="0" smtClean="0"/>
              <a:t> at &gt; 4σ</a:t>
            </a:r>
            <a:endParaRPr lang="en-US" sz="1800" b="0" dirty="0" smtClean="0"/>
          </a:p>
          <a:p>
            <a:pPr marL="342900" indent="-342900" algn="l">
              <a:spcBef>
                <a:spcPts val="600"/>
              </a:spcBef>
              <a:buFont typeface="Arial"/>
              <a:buChar char="•"/>
            </a:pPr>
            <a:r>
              <a:rPr lang="en-US" sz="1800" b="0" dirty="0" smtClean="0"/>
              <a:t>Line widths ~ 200 to 400 km/s</a:t>
            </a:r>
          </a:p>
          <a:p>
            <a:pPr marL="342900" indent="-342900" algn="l">
              <a:spcBef>
                <a:spcPts val="600"/>
              </a:spcBef>
              <a:buFont typeface="Arial"/>
              <a:buChar char="•"/>
            </a:pPr>
            <a:r>
              <a:rPr lang="en-US" sz="1800" b="0" dirty="0" smtClean="0"/>
              <a:t>L</a:t>
            </a:r>
            <a:r>
              <a:rPr lang="en-US" sz="1800" b="0" baseline="-25000" dirty="0" smtClean="0"/>
              <a:t>CII</a:t>
            </a:r>
            <a:r>
              <a:rPr lang="en-US" sz="1800" b="0" dirty="0" smtClean="0"/>
              <a:t> =&gt; SFR ~ few to 10 M</a:t>
            </a:r>
            <a:r>
              <a:rPr lang="en-US" sz="1800" b="0" baseline="-25000" dirty="0" smtClean="0"/>
              <a:t>o</a:t>
            </a:r>
            <a:r>
              <a:rPr lang="en-US" sz="1800" b="0" dirty="0" smtClean="0"/>
              <a:t> year</a:t>
            </a:r>
            <a:r>
              <a:rPr lang="en-US" sz="1800" b="0" baseline="30000" dirty="0" smtClean="0"/>
              <a:t>-1</a:t>
            </a:r>
            <a:endParaRPr lang="en-US" sz="1800" b="0" baseline="30000" dirty="0"/>
          </a:p>
        </p:txBody>
      </p:sp>
      <p:sp>
        <p:nvSpPr>
          <p:cNvPr id="28" name="Title 1"/>
          <p:cNvSpPr>
            <a:spLocks noGrp="1"/>
          </p:cNvSpPr>
          <p:nvPr>
            <p:ph type="title"/>
          </p:nvPr>
        </p:nvSpPr>
        <p:spPr>
          <a:xfrm>
            <a:off x="390064" y="26932"/>
            <a:ext cx="8220536" cy="658868"/>
          </a:xfrm>
        </p:spPr>
        <p:txBody>
          <a:bodyPr>
            <a:normAutofit/>
          </a:bodyPr>
          <a:lstStyle/>
          <a:p>
            <a:pPr algn="ctr"/>
            <a:r>
              <a:rPr lang="en-US" sz="2100" u="sng" dirty="0" smtClean="0"/>
              <a:t> ALMA 1.2mm spectroscopy of the Hubble Ultra Deep Field (</a:t>
            </a:r>
            <a:r>
              <a:rPr lang="en-US" sz="2100" u="sng" dirty="0" err="1" smtClean="0"/>
              <a:t>Aravena</a:t>
            </a:r>
            <a:r>
              <a:rPr lang="en-US" sz="2100" u="sng" dirty="0" smtClean="0"/>
              <a:t> </a:t>
            </a:r>
            <a:r>
              <a:rPr lang="en-US" sz="2100" u="sng" dirty="0" err="1" smtClean="0"/>
              <a:t>ea</a:t>
            </a:r>
            <a:r>
              <a:rPr lang="en-US" sz="2100" u="sng" dirty="0" smtClean="0"/>
              <a:t>)</a:t>
            </a:r>
            <a:endParaRPr lang="en-US" sz="2100" u="sng" dirty="0"/>
          </a:p>
        </p:txBody>
      </p:sp>
      <p:pic>
        <p:nvPicPr>
          <p:cNvPr id="2" name="Picture 1" descr="Screen Shot 2015-08-09 at 11.49.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79" y="4495799"/>
            <a:ext cx="2499929" cy="2225371"/>
          </a:xfrm>
          <a:prstGeom prst="rect">
            <a:avLst/>
          </a:prstGeom>
        </p:spPr>
      </p:pic>
      <p:pic>
        <p:nvPicPr>
          <p:cNvPr id="3" name="Picture 2" descr="LBGz7.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4473415"/>
            <a:ext cx="2924974" cy="2247755"/>
          </a:xfrm>
          <a:prstGeom prst="rect">
            <a:avLst/>
          </a:prstGeom>
        </p:spPr>
      </p:pic>
      <p:grpSp>
        <p:nvGrpSpPr>
          <p:cNvPr id="10" name="Group 9"/>
          <p:cNvGrpSpPr/>
          <p:nvPr/>
        </p:nvGrpSpPr>
        <p:grpSpPr>
          <a:xfrm>
            <a:off x="5410200" y="2038760"/>
            <a:ext cx="3686974" cy="2407635"/>
            <a:chOff x="5410200" y="2038760"/>
            <a:chExt cx="3686974" cy="2407635"/>
          </a:xfrm>
        </p:grpSpPr>
        <p:grpSp>
          <p:nvGrpSpPr>
            <p:cNvPr id="7" name="Group 6"/>
            <p:cNvGrpSpPr/>
            <p:nvPr/>
          </p:nvGrpSpPr>
          <p:grpSpPr>
            <a:xfrm>
              <a:off x="5410200" y="2038760"/>
              <a:ext cx="3686974" cy="2407635"/>
              <a:chOff x="5659195" y="4099229"/>
              <a:chExt cx="3382174" cy="1996771"/>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6230" t="14259" b="42963"/>
              <a:stretch/>
            </p:blipFill>
            <p:spPr>
              <a:xfrm>
                <a:off x="5659195" y="4099229"/>
                <a:ext cx="3382174" cy="1996771"/>
              </a:xfrm>
              <a:prstGeom prst="rect">
                <a:avLst/>
              </a:prstGeom>
              <a:solidFill>
                <a:schemeClr val="bg1"/>
              </a:solidFill>
              <a:ln>
                <a:solidFill>
                  <a:schemeClr val="tx1"/>
                </a:solidFill>
              </a:ln>
            </p:spPr>
          </p:pic>
          <p:sp>
            <p:nvSpPr>
              <p:cNvPr id="40" name="Up Arrow 39"/>
              <p:cNvSpPr/>
              <p:nvPr/>
            </p:nvSpPr>
            <p:spPr>
              <a:xfrm>
                <a:off x="6592873" y="5451628"/>
                <a:ext cx="438150" cy="292100"/>
              </a:xfrm>
              <a:prstGeom prst="upArrow">
                <a:avLst/>
              </a:prstGeom>
              <a:solidFill>
                <a:srgbClr val="FFC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7848600" y="2252246"/>
              <a:ext cx="1143000" cy="338554"/>
            </a:xfrm>
            <a:prstGeom prst="rect">
              <a:avLst/>
            </a:prstGeom>
            <a:noFill/>
          </p:spPr>
          <p:txBody>
            <a:bodyPr wrap="square" rtlCol="0">
              <a:spAutoFit/>
            </a:bodyPr>
            <a:lstStyle/>
            <a:p>
              <a:r>
                <a:rPr lang="en-US" sz="1600" b="0" dirty="0"/>
                <a:t>z</a:t>
              </a:r>
              <a:r>
                <a:rPr lang="en-US" sz="1600" b="0" dirty="0" smtClean="0"/>
                <a:t>=7.4, 5.5σ</a:t>
              </a:r>
              <a:endParaRPr lang="en-US" sz="1600" b="0" dirty="0"/>
            </a:p>
          </p:txBody>
        </p:sp>
        <p:sp>
          <p:nvSpPr>
            <p:cNvPr id="17" name="Rectangle 16"/>
            <p:cNvSpPr/>
            <p:nvPr/>
          </p:nvSpPr>
          <p:spPr bwMode="auto">
            <a:xfrm>
              <a:off x="6629400" y="3428461"/>
              <a:ext cx="438150" cy="292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428021" y="3710821"/>
              <a:ext cx="477636" cy="3581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r>
                <a:rPr kumimoji="0" lang="en-US" sz="2400" b="1" i="0" u="none" strike="noStrike" cap="none" normalizeH="0" baseline="0" dirty="0" smtClean="0">
                  <a:ln>
                    <a:noFill/>
                  </a:ln>
                  <a:solidFill>
                    <a:schemeClr val="tx1"/>
                  </a:solidFill>
                  <a:effectLst/>
                  <a:latin typeface="Times New Roman" charset="0"/>
                </a:rPr>
                <a:t> </a:t>
              </a:r>
              <a:endParaRPr kumimoji="0" lang="en-US" sz="2400" b="1" i="0" u="none" strike="noStrike" cap="none" normalizeH="0" baseline="0" dirty="0">
                <a:ln>
                  <a:noFill/>
                </a:ln>
                <a:solidFill>
                  <a:schemeClr val="tx1"/>
                </a:solidFill>
                <a:effectLst/>
                <a:latin typeface="Times New Roman" charset="0"/>
              </a:endParaRPr>
            </a:p>
          </p:txBody>
        </p:sp>
      </p:grpSp>
      <p:grpSp>
        <p:nvGrpSpPr>
          <p:cNvPr id="12" name="Group 11"/>
          <p:cNvGrpSpPr/>
          <p:nvPr/>
        </p:nvGrpSpPr>
        <p:grpSpPr>
          <a:xfrm>
            <a:off x="47554" y="2059820"/>
            <a:ext cx="3686246" cy="2435979"/>
            <a:chOff x="47554" y="2059820"/>
            <a:chExt cx="3686246" cy="2435979"/>
          </a:xfrm>
        </p:grpSpPr>
        <p:grpSp>
          <p:nvGrpSpPr>
            <p:cNvPr id="26" name="Group 25"/>
            <p:cNvGrpSpPr/>
            <p:nvPr/>
          </p:nvGrpSpPr>
          <p:grpSpPr>
            <a:xfrm>
              <a:off x="47554" y="2059820"/>
              <a:ext cx="3686246" cy="2435979"/>
              <a:chOff x="105579" y="1101509"/>
              <a:chExt cx="3305246" cy="1986853"/>
            </a:xfrm>
          </p:grpSpPr>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6710" t="14074" b="42593"/>
              <a:stretch/>
            </p:blipFill>
            <p:spPr>
              <a:xfrm>
                <a:off x="105579" y="1101509"/>
                <a:ext cx="3305246" cy="1986853"/>
              </a:xfrm>
              <a:prstGeom prst="rect">
                <a:avLst/>
              </a:prstGeom>
              <a:solidFill>
                <a:schemeClr val="bg1"/>
              </a:solidFill>
              <a:ln>
                <a:solidFill>
                  <a:schemeClr val="tx1"/>
                </a:solidFill>
              </a:ln>
            </p:spPr>
          </p:pic>
          <p:sp>
            <p:nvSpPr>
              <p:cNvPr id="29" name="Up Arrow 28"/>
              <p:cNvSpPr/>
              <p:nvPr/>
            </p:nvSpPr>
            <p:spPr>
              <a:xfrm>
                <a:off x="2072278" y="2470150"/>
                <a:ext cx="438150" cy="292100"/>
              </a:xfrm>
              <a:prstGeom prst="upArrow">
                <a:avLst/>
              </a:prstGeom>
              <a:solidFill>
                <a:srgbClr val="FFC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bwMode="auto">
            <a:xfrm>
              <a:off x="2057400" y="3428461"/>
              <a:ext cx="438150" cy="292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32" name="TextBox 31"/>
            <p:cNvSpPr txBox="1"/>
            <p:nvPr/>
          </p:nvSpPr>
          <p:spPr>
            <a:xfrm>
              <a:off x="2362200" y="2328446"/>
              <a:ext cx="1143000" cy="338554"/>
            </a:xfrm>
            <a:prstGeom prst="rect">
              <a:avLst/>
            </a:prstGeom>
            <a:noFill/>
          </p:spPr>
          <p:txBody>
            <a:bodyPr wrap="square" rtlCol="0">
              <a:spAutoFit/>
            </a:bodyPr>
            <a:lstStyle/>
            <a:p>
              <a:r>
                <a:rPr lang="en-US" sz="1600" b="0" dirty="0"/>
                <a:t>z</a:t>
              </a:r>
              <a:r>
                <a:rPr lang="en-US" sz="1600" b="0" dirty="0" smtClean="0"/>
                <a:t>=6.6, 5.0σ</a:t>
              </a:r>
              <a:endParaRPr lang="en-US" sz="1600" b="0" dirty="0"/>
            </a:p>
          </p:txBody>
        </p:sp>
        <p:sp>
          <p:nvSpPr>
            <p:cNvPr id="24" name="Rectangle 23"/>
            <p:cNvSpPr/>
            <p:nvPr/>
          </p:nvSpPr>
          <p:spPr bwMode="auto">
            <a:xfrm>
              <a:off x="2294640" y="3733800"/>
              <a:ext cx="477636" cy="3581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cxnSp>
        <p:nvCxnSpPr>
          <p:cNvPr id="22" name="Straight Arrow Connector 21"/>
          <p:cNvCxnSpPr/>
          <p:nvPr/>
        </p:nvCxnSpPr>
        <p:spPr bwMode="auto">
          <a:xfrm>
            <a:off x="6754776" y="3428461"/>
            <a:ext cx="762000" cy="1753139"/>
          </a:xfrm>
          <a:prstGeom prst="straightConnector1">
            <a:avLst/>
          </a:prstGeom>
          <a:noFill/>
          <a:ln w="28575"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flipH="1">
            <a:off x="1600200" y="3505200"/>
            <a:ext cx="838200" cy="1905000"/>
          </a:xfrm>
          <a:prstGeom prst="straightConnector1">
            <a:avLst/>
          </a:prstGeom>
          <a:noFill/>
          <a:ln w="28575" cap="flat" cmpd="sng" algn="ctr">
            <a:solidFill>
              <a:srgbClr val="FF0000"/>
            </a:solidFill>
            <a:prstDash val="solid"/>
            <a:round/>
            <a:headEnd type="none" w="med" len="med"/>
            <a:tailEnd type="arrow"/>
          </a:ln>
          <a:effectLst/>
        </p:spPr>
      </p:cxnSp>
      <p:sp>
        <p:nvSpPr>
          <p:cNvPr id="13" name="Rectangle 12"/>
          <p:cNvSpPr/>
          <p:nvPr/>
        </p:nvSpPr>
        <p:spPr bwMode="auto">
          <a:xfrm>
            <a:off x="6172200" y="6553200"/>
            <a:ext cx="2819400" cy="1679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6172200" y="6477000"/>
            <a:ext cx="255821" cy="24417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750590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E4"/>
        </a:solidFill>
        <a:effectLst/>
      </p:bgPr>
    </p:bg>
    <p:spTree>
      <p:nvGrpSpPr>
        <p:cNvPr id="1" name=""/>
        <p:cNvGrpSpPr/>
        <p:nvPr/>
      </p:nvGrpSpPr>
      <p:grpSpPr>
        <a:xfrm>
          <a:off x="0" y="0"/>
          <a:ext cx="0" cy="0"/>
          <a:chOff x="0" y="0"/>
          <a:chExt cx="0" cy="0"/>
        </a:xfrm>
      </p:grpSpPr>
      <p:pic>
        <p:nvPicPr>
          <p:cNvPr id="78850" name="Picture 2" descr="_MG_5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95400" y="381000"/>
            <a:ext cx="6248400" cy="954107"/>
          </a:xfrm>
          <a:prstGeom prst="rect">
            <a:avLst/>
          </a:prstGeom>
          <a:noFill/>
        </p:spPr>
        <p:txBody>
          <a:bodyPr wrap="square" rtlCol="0">
            <a:spAutoFit/>
          </a:bodyPr>
          <a:lstStyle/>
          <a:p>
            <a:r>
              <a:rPr lang="en-US" sz="2800" b="0" dirty="0" smtClean="0">
                <a:solidFill>
                  <a:schemeClr val="bg1"/>
                </a:solidFill>
              </a:rPr>
              <a:t>[CII] 158um line and ALMA: a new window on 1</a:t>
            </a:r>
            <a:r>
              <a:rPr lang="en-US" sz="2800" b="0" baseline="30000" dirty="0" smtClean="0">
                <a:solidFill>
                  <a:schemeClr val="bg1"/>
                </a:solidFill>
              </a:rPr>
              <a:t>st</a:t>
            </a:r>
            <a:r>
              <a:rPr lang="en-US" sz="2800" b="0" dirty="0" smtClean="0">
                <a:solidFill>
                  <a:schemeClr val="bg1"/>
                </a:solidFill>
              </a:rPr>
              <a:t> galaxies</a:t>
            </a:r>
            <a:endParaRPr lang="en-US" sz="2800" b="0" dirty="0">
              <a:solidFill>
                <a:schemeClr val="bg1"/>
              </a:solidFill>
            </a:endParaRPr>
          </a:p>
        </p:txBody>
      </p:sp>
      <p:sp>
        <p:nvSpPr>
          <p:cNvPr id="6" name="TextBox 5"/>
          <p:cNvSpPr txBox="1">
            <a:spLocks noChangeArrowheads="1"/>
          </p:cNvSpPr>
          <p:nvPr/>
        </p:nvSpPr>
        <p:spPr bwMode="auto">
          <a:xfrm>
            <a:off x="1600200" y="1524000"/>
            <a:ext cx="71628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marL="342900" indent="-342900" algn="l">
              <a:spcBef>
                <a:spcPts val="600"/>
              </a:spcBef>
              <a:buFont typeface="Arial"/>
              <a:buChar char="•"/>
            </a:pPr>
            <a:r>
              <a:rPr lang="en-US" b="0" dirty="0" smtClean="0">
                <a:solidFill>
                  <a:schemeClr val="bg1"/>
                </a:solidFill>
              </a:rPr>
              <a:t>Dynamics </a:t>
            </a:r>
            <a:r>
              <a:rPr lang="en-US" b="0" dirty="0">
                <a:solidFill>
                  <a:schemeClr val="bg1"/>
                </a:solidFill>
              </a:rPr>
              <a:t>first galaxies </a:t>
            </a:r>
          </a:p>
          <a:p>
            <a:pPr marL="800100" lvl="1" indent="-342900" algn="l">
              <a:spcBef>
                <a:spcPts val="600"/>
              </a:spcBef>
              <a:buFont typeface="Wingdings" charset="2"/>
              <a:buChar char="Ø"/>
            </a:pPr>
            <a:r>
              <a:rPr lang="en-US" sz="2000" b="0" dirty="0">
                <a:solidFill>
                  <a:schemeClr val="bg1"/>
                </a:solidFill>
              </a:rPr>
              <a:t>Anatomy of early galaxy formation </a:t>
            </a:r>
          </a:p>
          <a:p>
            <a:pPr marL="800100" lvl="1" indent="-342900" algn="l">
              <a:spcBef>
                <a:spcPts val="600"/>
              </a:spcBef>
              <a:buFont typeface="Wingdings" charset="2"/>
              <a:buChar char="Ø"/>
            </a:pPr>
            <a:r>
              <a:rPr lang="en-US" sz="2000" b="0" dirty="0">
                <a:solidFill>
                  <a:schemeClr val="bg1"/>
                </a:solidFill>
              </a:rPr>
              <a:t>Rotation curves: in search of dark matter</a:t>
            </a:r>
          </a:p>
          <a:p>
            <a:pPr marL="342900" indent="-342900" algn="l">
              <a:spcBef>
                <a:spcPts val="600"/>
              </a:spcBef>
              <a:buFont typeface="Arial"/>
              <a:buChar char="•"/>
            </a:pPr>
            <a:r>
              <a:rPr lang="en-US" b="0" dirty="0">
                <a:solidFill>
                  <a:schemeClr val="bg1"/>
                </a:solidFill>
              </a:rPr>
              <a:t>Build up of ISM at z </a:t>
            </a:r>
            <a:r>
              <a:rPr lang="en-US" b="0" dirty="0" smtClean="0">
                <a:solidFill>
                  <a:schemeClr val="bg1"/>
                </a:solidFill>
              </a:rPr>
              <a:t>~ 5 to 6</a:t>
            </a:r>
            <a:endParaRPr lang="en-US" b="0" dirty="0">
              <a:solidFill>
                <a:schemeClr val="bg1"/>
              </a:solidFill>
            </a:endParaRPr>
          </a:p>
          <a:p>
            <a:pPr marL="342900" lvl="1" indent="-342900" algn="l">
              <a:spcBef>
                <a:spcPts val="600"/>
              </a:spcBef>
              <a:buFont typeface="Arial"/>
              <a:buChar char="•"/>
            </a:pPr>
            <a:r>
              <a:rPr lang="en-US" b="0" dirty="0" smtClean="0">
                <a:solidFill>
                  <a:schemeClr val="bg1"/>
                </a:solidFill>
              </a:rPr>
              <a:t>Redshift frontier: into </a:t>
            </a:r>
            <a:r>
              <a:rPr lang="en-US" b="0" dirty="0" err="1" smtClean="0">
                <a:solidFill>
                  <a:schemeClr val="bg1"/>
                </a:solidFill>
              </a:rPr>
              <a:t>reionization</a:t>
            </a:r>
            <a:r>
              <a:rPr lang="en-US" b="0" dirty="0" smtClean="0">
                <a:solidFill>
                  <a:schemeClr val="bg1"/>
                </a:solidFill>
              </a:rPr>
              <a:t> </a:t>
            </a:r>
          </a:p>
          <a:p>
            <a:pPr marL="800100" lvl="2" indent="-342900" algn="l">
              <a:spcBef>
                <a:spcPts val="600"/>
              </a:spcBef>
              <a:buFont typeface="Wingdings" charset="2"/>
              <a:buChar char="Ø"/>
            </a:pPr>
            <a:r>
              <a:rPr lang="en-US" sz="2000" b="0" dirty="0">
                <a:solidFill>
                  <a:schemeClr val="bg1"/>
                </a:solidFill>
              </a:rPr>
              <a:t>V</a:t>
            </a:r>
            <a:r>
              <a:rPr lang="en-US" sz="2000" b="0" dirty="0" smtClean="0">
                <a:solidFill>
                  <a:schemeClr val="bg1"/>
                </a:solidFill>
              </a:rPr>
              <a:t>erify z=6 to 8 dropouts</a:t>
            </a:r>
            <a:endParaRPr lang="en-US" sz="2000" b="0" dirty="0">
              <a:solidFill>
                <a:schemeClr val="bg1"/>
              </a:solidFill>
            </a:endParaRPr>
          </a:p>
          <a:p>
            <a:pPr marL="800100" lvl="2" indent="-342900" algn="l">
              <a:spcBef>
                <a:spcPts val="600"/>
              </a:spcBef>
              <a:buFont typeface="Wingdings" charset="2"/>
              <a:buChar char="Ø"/>
            </a:pPr>
            <a:r>
              <a:rPr lang="en-US" sz="2000" b="0" dirty="0" smtClean="0">
                <a:solidFill>
                  <a:schemeClr val="bg1"/>
                </a:solidFill>
              </a:rPr>
              <a:t>SMBH formation</a:t>
            </a:r>
            <a:endParaRPr lang="en-US" sz="2000" b="0" dirty="0">
              <a:solidFill>
                <a:schemeClr val="bg1"/>
              </a:solidFill>
            </a:endParaRPr>
          </a:p>
          <a:p>
            <a:pPr marL="800100" lvl="2" indent="-342900" algn="l">
              <a:spcBef>
                <a:spcPts val="600"/>
              </a:spcBef>
              <a:buFont typeface="Wingdings" charset="2"/>
              <a:buChar char="Ø"/>
            </a:pPr>
            <a:r>
              <a:rPr lang="en-US" sz="2000" b="0" dirty="0" smtClean="0">
                <a:solidFill>
                  <a:schemeClr val="bg1"/>
                </a:solidFill>
              </a:rPr>
              <a:t>Constraints on </a:t>
            </a:r>
            <a:r>
              <a:rPr lang="en-US" sz="2000" b="0" dirty="0" err="1" smtClean="0">
                <a:solidFill>
                  <a:schemeClr val="bg1"/>
                </a:solidFill>
              </a:rPr>
              <a:t>reionization</a:t>
            </a:r>
            <a:endParaRPr lang="en-US" sz="2000" b="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08-09 at 9.04.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723" y="1029038"/>
            <a:ext cx="2851477" cy="2928951"/>
          </a:xfrm>
          <a:prstGeom prst="rect">
            <a:avLst/>
          </a:prstGeom>
        </p:spPr>
      </p:pic>
      <p:sp>
        <p:nvSpPr>
          <p:cNvPr id="6" name="TextBox 5"/>
          <p:cNvSpPr txBox="1"/>
          <p:nvPr/>
        </p:nvSpPr>
        <p:spPr>
          <a:xfrm>
            <a:off x="762000" y="152400"/>
            <a:ext cx="7772400" cy="769441"/>
          </a:xfrm>
          <a:prstGeom prst="rect">
            <a:avLst/>
          </a:prstGeom>
          <a:noFill/>
        </p:spPr>
        <p:txBody>
          <a:bodyPr wrap="square" rtlCol="0">
            <a:spAutoFit/>
          </a:bodyPr>
          <a:lstStyle/>
          <a:p>
            <a:r>
              <a:rPr lang="en-US" b="0" dirty="0" smtClean="0"/>
              <a:t>Notable non-detections: LAEs z ~ 6.5 – 7  </a:t>
            </a:r>
          </a:p>
          <a:p>
            <a:r>
              <a:rPr lang="en-US" sz="2000" b="0" dirty="0" err="1" smtClean="0"/>
              <a:t>Himiko</a:t>
            </a:r>
            <a:r>
              <a:rPr lang="en-US" sz="2000" b="0" dirty="0" smtClean="0"/>
              <a:t> (</a:t>
            </a:r>
            <a:r>
              <a:rPr lang="en-US" sz="2000" b="0" dirty="0" err="1" smtClean="0"/>
              <a:t>Ouchi</a:t>
            </a:r>
            <a:r>
              <a:rPr lang="en-US" sz="2000" b="0" dirty="0" smtClean="0"/>
              <a:t> ea.) IOK-1 (Ota ea.)</a:t>
            </a:r>
            <a:endParaRPr lang="en-US" sz="2000" b="0" dirty="0"/>
          </a:p>
        </p:txBody>
      </p:sp>
      <p:sp>
        <p:nvSpPr>
          <p:cNvPr id="8" name="TextBox 7"/>
          <p:cNvSpPr txBox="1"/>
          <p:nvPr/>
        </p:nvSpPr>
        <p:spPr>
          <a:xfrm>
            <a:off x="1676400" y="4191000"/>
            <a:ext cx="6553200" cy="2015936"/>
          </a:xfrm>
          <a:prstGeom prst="rect">
            <a:avLst/>
          </a:prstGeom>
          <a:noFill/>
        </p:spPr>
        <p:txBody>
          <a:bodyPr wrap="square" rtlCol="0">
            <a:spAutoFit/>
          </a:bodyPr>
          <a:lstStyle/>
          <a:p>
            <a:pPr marL="285750" indent="-285750" algn="l">
              <a:spcBef>
                <a:spcPts val="600"/>
              </a:spcBef>
              <a:buFont typeface="Arial"/>
              <a:buChar char="•"/>
            </a:pPr>
            <a:r>
              <a:rPr lang="en-US" sz="2000" b="0" dirty="0" smtClean="0"/>
              <a:t>Below SFR – [CII] relation:  support</a:t>
            </a:r>
            <a:r>
              <a:rPr lang="en-US" sz="2000" b="0" dirty="0"/>
              <a:t> </a:t>
            </a:r>
            <a:r>
              <a:rPr lang="en-US" sz="2000" b="0" dirty="0" smtClean="0"/>
              <a:t>idea immature ISM (</a:t>
            </a:r>
            <a:r>
              <a:rPr lang="en-US" sz="2000" b="0" dirty="0" err="1" smtClean="0"/>
              <a:t>metalicity</a:t>
            </a:r>
            <a:r>
              <a:rPr lang="en-US" sz="2000" b="0" dirty="0" smtClean="0"/>
              <a:t>, dust) at z&gt;6</a:t>
            </a:r>
          </a:p>
          <a:p>
            <a:pPr marL="285750" indent="-285750" algn="l">
              <a:spcBef>
                <a:spcPts val="600"/>
              </a:spcBef>
              <a:buFont typeface="Arial"/>
              <a:buChar char="•"/>
            </a:pPr>
            <a:r>
              <a:rPr lang="en-US" sz="2000" b="0" dirty="0" smtClean="0"/>
              <a:t>“LAEs </a:t>
            </a:r>
            <a:r>
              <a:rPr lang="en-US" sz="2000" b="0" dirty="0"/>
              <a:t>in the </a:t>
            </a:r>
            <a:r>
              <a:rPr lang="en-US" sz="2000" b="0" dirty="0" err="1"/>
              <a:t>reionization</a:t>
            </a:r>
            <a:r>
              <a:rPr lang="en-US" sz="2000" b="0" dirty="0"/>
              <a:t> epoch have significantly </a:t>
            </a:r>
            <a:r>
              <a:rPr lang="en-US" sz="2000" b="0" dirty="0" smtClean="0"/>
              <a:t>lower gas and </a:t>
            </a:r>
            <a:r>
              <a:rPr lang="en-US" sz="2000" b="0" dirty="0"/>
              <a:t>dust enrichment than AGN-powered systems and </a:t>
            </a:r>
            <a:r>
              <a:rPr lang="en-US" sz="2000" b="0" dirty="0" smtClean="0"/>
              <a:t>starbursts at </a:t>
            </a:r>
            <a:r>
              <a:rPr lang="en-US" sz="2000" b="0" dirty="0"/>
              <a:t>similar/lower redshifts, as well </a:t>
            </a:r>
            <a:r>
              <a:rPr lang="en-US" sz="2000" b="0" dirty="0" smtClean="0"/>
              <a:t>as local </a:t>
            </a:r>
            <a:r>
              <a:rPr lang="en-US" sz="2000" b="0" dirty="0"/>
              <a:t>star-forming </a:t>
            </a:r>
            <a:r>
              <a:rPr lang="en-US" sz="2000" b="0" dirty="0" smtClean="0"/>
              <a:t>galaxies”</a:t>
            </a:r>
            <a:endParaRPr lang="en-US" sz="2000" b="0" dirty="0"/>
          </a:p>
        </p:txBody>
      </p:sp>
      <p:pic>
        <p:nvPicPr>
          <p:cNvPr id="10" name="Picture 9" descr="Screen Shot 2015-08-09 at 9.01.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029037"/>
            <a:ext cx="3810000" cy="3016685"/>
          </a:xfrm>
          <a:prstGeom prst="rect">
            <a:avLst/>
          </a:prstGeom>
        </p:spPr>
      </p:pic>
      <p:pic>
        <p:nvPicPr>
          <p:cNvPr id="2" name="Picture 1" descr="Screen Shot 2015-08-09 at 11.39.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49" y="974999"/>
            <a:ext cx="3049202" cy="2928951"/>
          </a:xfrm>
          <a:prstGeom prst="rect">
            <a:avLst/>
          </a:prstGeom>
        </p:spPr>
      </p:pic>
      <p:sp>
        <p:nvSpPr>
          <p:cNvPr id="3" name="TextBox 2"/>
          <p:cNvSpPr txBox="1"/>
          <p:nvPr/>
        </p:nvSpPr>
        <p:spPr>
          <a:xfrm>
            <a:off x="1327477" y="1143000"/>
            <a:ext cx="1339523" cy="338554"/>
          </a:xfrm>
          <a:prstGeom prst="rect">
            <a:avLst/>
          </a:prstGeom>
          <a:noFill/>
        </p:spPr>
        <p:txBody>
          <a:bodyPr wrap="square" rtlCol="0">
            <a:spAutoFit/>
          </a:bodyPr>
          <a:lstStyle/>
          <a:p>
            <a:r>
              <a:rPr lang="en-US" sz="1600" b="0" dirty="0" err="1"/>
              <a:t>r</a:t>
            </a:r>
            <a:r>
              <a:rPr lang="en-US" sz="1600" b="0" dirty="0" err="1" smtClean="0"/>
              <a:t>ms</a:t>
            </a:r>
            <a:r>
              <a:rPr lang="en-US" sz="1600" b="0" dirty="0" smtClean="0"/>
              <a:t>=20uJy</a:t>
            </a:r>
            <a:endParaRPr lang="en-US" sz="1600" b="0" dirty="0"/>
          </a:p>
        </p:txBody>
      </p:sp>
      <p:sp>
        <p:nvSpPr>
          <p:cNvPr id="14" name="TextBox 13"/>
          <p:cNvSpPr txBox="1"/>
          <p:nvPr/>
        </p:nvSpPr>
        <p:spPr>
          <a:xfrm>
            <a:off x="2971800" y="1109246"/>
            <a:ext cx="1339523" cy="338554"/>
          </a:xfrm>
          <a:prstGeom prst="rect">
            <a:avLst/>
          </a:prstGeom>
          <a:noFill/>
        </p:spPr>
        <p:txBody>
          <a:bodyPr wrap="square" rtlCol="0">
            <a:spAutoFit/>
          </a:bodyPr>
          <a:lstStyle/>
          <a:p>
            <a:r>
              <a:rPr lang="en-US" sz="1600" b="0" dirty="0" err="1"/>
              <a:t>r</a:t>
            </a:r>
            <a:r>
              <a:rPr lang="en-US" sz="1600" b="0" dirty="0" err="1" smtClean="0"/>
              <a:t>ms</a:t>
            </a:r>
            <a:r>
              <a:rPr lang="en-US" sz="1600" b="0" dirty="0" smtClean="0"/>
              <a:t>=0.2mJy</a:t>
            </a:r>
            <a:endParaRPr lang="en-US" sz="1600" b="0" dirty="0"/>
          </a:p>
        </p:txBody>
      </p:sp>
      <p:sp>
        <p:nvSpPr>
          <p:cNvPr id="4" name="Oval 3"/>
          <p:cNvSpPr/>
          <p:nvPr/>
        </p:nvSpPr>
        <p:spPr bwMode="auto">
          <a:xfrm>
            <a:off x="7454088" y="2299510"/>
            <a:ext cx="685800" cy="685800"/>
          </a:xfrm>
          <a:prstGeom prst="ellipse">
            <a:avLst/>
          </a:prstGeom>
          <a:noFill/>
          <a:ln w="9525" cap="flat" cmpd="sng" algn="ctr">
            <a:solidFill>
              <a:srgbClr val="9000F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23820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MA_NRAO_padilla_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4338"/>
          </a:xfrm>
          <a:prstGeom prst="rect">
            <a:avLst/>
          </a:prstGeom>
        </p:spPr>
      </p:pic>
      <p:sp>
        <p:nvSpPr>
          <p:cNvPr id="5" name="TextBox 4"/>
          <p:cNvSpPr txBox="1"/>
          <p:nvPr/>
        </p:nvSpPr>
        <p:spPr>
          <a:xfrm>
            <a:off x="990600" y="228600"/>
            <a:ext cx="6934200" cy="1323439"/>
          </a:xfrm>
          <a:prstGeom prst="rect">
            <a:avLst/>
          </a:prstGeom>
          <a:noFill/>
        </p:spPr>
        <p:txBody>
          <a:bodyPr wrap="square" rtlCol="0">
            <a:spAutoFit/>
          </a:bodyPr>
          <a:lstStyle/>
          <a:p>
            <a:r>
              <a:rPr lang="en-US" sz="2800" b="0" dirty="0" smtClean="0">
                <a:solidFill>
                  <a:schemeClr val="bg1"/>
                </a:solidFill>
              </a:rPr>
              <a:t>[CII] 158um line and ALMA: a new window on the 1</a:t>
            </a:r>
            <a:r>
              <a:rPr lang="en-US" sz="2800" b="0" baseline="30000" dirty="0" smtClean="0">
                <a:solidFill>
                  <a:schemeClr val="bg1"/>
                </a:solidFill>
              </a:rPr>
              <a:t>st</a:t>
            </a:r>
            <a:r>
              <a:rPr lang="en-US" sz="2800" b="0" dirty="0" smtClean="0">
                <a:solidFill>
                  <a:schemeClr val="bg1"/>
                </a:solidFill>
              </a:rPr>
              <a:t> Galaxies</a:t>
            </a:r>
          </a:p>
          <a:p>
            <a:r>
              <a:rPr lang="en-US" b="0" dirty="0" smtClean="0">
                <a:solidFill>
                  <a:schemeClr val="bg1"/>
                </a:solidFill>
              </a:rPr>
              <a:t>C. Carilli</a:t>
            </a:r>
            <a:endParaRPr lang="en-US" b="0" dirty="0">
              <a:solidFill>
                <a:schemeClr val="bg1"/>
              </a:solidFill>
            </a:endParaRPr>
          </a:p>
        </p:txBody>
      </p:sp>
      <p:sp>
        <p:nvSpPr>
          <p:cNvPr id="8" name="TextBox 7"/>
          <p:cNvSpPr txBox="1">
            <a:spLocks noChangeArrowheads="1"/>
          </p:cNvSpPr>
          <p:nvPr/>
        </p:nvSpPr>
        <p:spPr bwMode="auto">
          <a:xfrm>
            <a:off x="1600200" y="1675180"/>
            <a:ext cx="71628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marL="342900" indent="-342900" algn="l">
              <a:spcBef>
                <a:spcPts val="600"/>
              </a:spcBef>
              <a:buFont typeface="Arial"/>
              <a:buChar char="•"/>
            </a:pPr>
            <a:r>
              <a:rPr lang="en-US" b="0" dirty="0" smtClean="0">
                <a:solidFill>
                  <a:schemeClr val="bg1"/>
                </a:solidFill>
              </a:rPr>
              <a:t>Dynamics </a:t>
            </a:r>
            <a:r>
              <a:rPr lang="en-US" b="0" dirty="0">
                <a:solidFill>
                  <a:schemeClr val="bg1"/>
                </a:solidFill>
              </a:rPr>
              <a:t>first galaxies </a:t>
            </a:r>
          </a:p>
          <a:p>
            <a:pPr marL="800100" lvl="1" indent="-342900" algn="l">
              <a:spcBef>
                <a:spcPts val="600"/>
              </a:spcBef>
              <a:buFont typeface="Wingdings" charset="2"/>
              <a:buChar char="Ø"/>
            </a:pPr>
            <a:r>
              <a:rPr lang="en-US" sz="2000" b="0" dirty="0">
                <a:solidFill>
                  <a:schemeClr val="bg1"/>
                </a:solidFill>
              </a:rPr>
              <a:t>Anatomy of early galaxy formation </a:t>
            </a:r>
          </a:p>
          <a:p>
            <a:pPr marL="800100" lvl="1" indent="-342900" algn="l">
              <a:spcBef>
                <a:spcPts val="600"/>
              </a:spcBef>
              <a:buFont typeface="Wingdings" charset="2"/>
              <a:buChar char="Ø"/>
            </a:pPr>
            <a:r>
              <a:rPr lang="en-US" sz="2000" b="0" dirty="0">
                <a:solidFill>
                  <a:schemeClr val="bg1"/>
                </a:solidFill>
              </a:rPr>
              <a:t>Rotation curves: in search of dark matter</a:t>
            </a:r>
          </a:p>
          <a:p>
            <a:pPr marL="342900" indent="-342900" algn="l">
              <a:spcBef>
                <a:spcPts val="600"/>
              </a:spcBef>
              <a:buFont typeface="Arial"/>
              <a:buChar char="•"/>
            </a:pPr>
            <a:r>
              <a:rPr lang="en-US" b="0" dirty="0">
                <a:solidFill>
                  <a:schemeClr val="bg1"/>
                </a:solidFill>
              </a:rPr>
              <a:t>Build up of </a:t>
            </a:r>
            <a:r>
              <a:rPr lang="en-US" b="0" dirty="0" smtClean="0">
                <a:solidFill>
                  <a:schemeClr val="bg1"/>
                </a:solidFill>
              </a:rPr>
              <a:t>dusty ISM in </a:t>
            </a:r>
            <a:r>
              <a:rPr lang="en-US" b="0" dirty="0">
                <a:solidFill>
                  <a:schemeClr val="bg1"/>
                </a:solidFill>
              </a:rPr>
              <a:t>z </a:t>
            </a:r>
            <a:r>
              <a:rPr lang="en-US" b="0" dirty="0" smtClean="0">
                <a:solidFill>
                  <a:schemeClr val="bg1"/>
                </a:solidFill>
              </a:rPr>
              <a:t>~ 6 LBGs</a:t>
            </a:r>
            <a:endParaRPr lang="en-US" b="0" dirty="0">
              <a:solidFill>
                <a:schemeClr val="bg1"/>
              </a:solidFill>
            </a:endParaRPr>
          </a:p>
          <a:p>
            <a:pPr marL="342900" lvl="1" indent="-342900" algn="l">
              <a:spcBef>
                <a:spcPts val="600"/>
              </a:spcBef>
              <a:buFont typeface="Arial"/>
              <a:buChar char="•"/>
            </a:pPr>
            <a:r>
              <a:rPr lang="en-US" b="0" dirty="0" smtClean="0">
                <a:solidFill>
                  <a:schemeClr val="bg1"/>
                </a:solidFill>
              </a:rPr>
              <a:t>Redshift frontier: into </a:t>
            </a:r>
            <a:r>
              <a:rPr lang="en-US" b="0" dirty="0" err="1" smtClean="0">
                <a:solidFill>
                  <a:schemeClr val="bg1"/>
                </a:solidFill>
              </a:rPr>
              <a:t>reionization</a:t>
            </a:r>
            <a:r>
              <a:rPr lang="en-US" b="0" dirty="0" smtClean="0">
                <a:solidFill>
                  <a:schemeClr val="bg1"/>
                </a:solidFill>
              </a:rPr>
              <a:t> </a:t>
            </a:r>
          </a:p>
          <a:p>
            <a:pPr marL="800100" lvl="2" indent="-342900" algn="l">
              <a:spcBef>
                <a:spcPts val="600"/>
              </a:spcBef>
              <a:buFont typeface="Wingdings" charset="2"/>
              <a:buChar char="Ø"/>
            </a:pPr>
            <a:r>
              <a:rPr lang="en-US" sz="2000" b="0" dirty="0" smtClean="0">
                <a:solidFill>
                  <a:schemeClr val="bg1"/>
                </a:solidFill>
              </a:rPr>
              <a:t>Early SMBH formation</a:t>
            </a:r>
          </a:p>
          <a:p>
            <a:pPr marL="800100" lvl="2" indent="-342900" algn="l">
              <a:spcBef>
                <a:spcPts val="600"/>
              </a:spcBef>
              <a:buFont typeface="Wingdings" charset="2"/>
              <a:buChar char="Ø"/>
            </a:pPr>
            <a:r>
              <a:rPr lang="en-US" sz="2000" b="0" dirty="0" smtClean="0">
                <a:solidFill>
                  <a:schemeClr val="bg1"/>
                </a:solidFill>
              </a:rPr>
              <a:t>Verify + spec z for  z</a:t>
            </a:r>
            <a:r>
              <a:rPr lang="en-US" sz="2000" b="0" dirty="0">
                <a:solidFill>
                  <a:schemeClr val="bg1"/>
                </a:solidFill>
              </a:rPr>
              <a:t>=6 to 8 </a:t>
            </a:r>
            <a:r>
              <a:rPr lang="en-US" sz="2000" b="0" dirty="0" smtClean="0">
                <a:solidFill>
                  <a:schemeClr val="bg1"/>
                </a:solidFill>
              </a:rPr>
              <a:t>dropouts</a:t>
            </a:r>
            <a:endParaRPr lang="en-US" sz="2000" b="0" dirty="0">
              <a:solidFill>
                <a:schemeClr val="bg1"/>
              </a:solidFill>
            </a:endParaRPr>
          </a:p>
        </p:txBody>
      </p:sp>
    </p:spTree>
    <p:extLst>
      <p:ext uri="{BB962C8B-B14F-4D97-AF65-F5344CB8AC3E}">
        <p14:creationId xmlns:p14="http://schemas.microsoft.com/office/powerpoint/2010/main" val="133038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0" descr="Screen shot 2010-11-05 at 10.10.3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91825" y="-391267"/>
            <a:ext cx="5640390" cy="790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4"/>
          <p:cNvSpPr>
            <a:spLocks noChangeArrowheads="1"/>
          </p:cNvSpPr>
          <p:nvPr/>
        </p:nvSpPr>
        <p:spPr bwMode="auto">
          <a:xfrm>
            <a:off x="60325" y="63833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buFontTx/>
              <a:buNone/>
            </a:pPr>
            <a:endParaRPr lang="en-US" sz="1800" b="0">
              <a:solidFill>
                <a:srgbClr val="FFFF99"/>
              </a:solidFill>
              <a:latin typeface="Arial" charset="0"/>
            </a:endParaRPr>
          </a:p>
        </p:txBody>
      </p:sp>
      <p:sp>
        <p:nvSpPr>
          <p:cNvPr id="32771" name="Text Box 7"/>
          <p:cNvSpPr txBox="1">
            <a:spLocks noChangeArrowheads="1"/>
          </p:cNvSpPr>
          <p:nvPr/>
        </p:nvSpPr>
        <p:spPr bwMode="auto">
          <a:xfrm>
            <a:off x="244475" y="5845175"/>
            <a:ext cx="867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ct val="50000"/>
              </a:spcBef>
              <a:buFont typeface="Wingdings" charset="0"/>
              <a:buChar char="§"/>
            </a:pPr>
            <a:endParaRPr lang="en-US" b="0">
              <a:solidFill>
                <a:schemeClr val="bg1"/>
              </a:solidFill>
            </a:endParaRPr>
          </a:p>
        </p:txBody>
      </p:sp>
      <p:sp>
        <p:nvSpPr>
          <p:cNvPr id="32772" name="Text Box 12"/>
          <p:cNvSpPr txBox="1">
            <a:spLocks noChangeArrowheads="1"/>
          </p:cNvSpPr>
          <p:nvPr/>
        </p:nvSpPr>
        <p:spPr bwMode="auto">
          <a:xfrm>
            <a:off x="1524000" y="895350"/>
            <a:ext cx="43434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ct val="50000"/>
              </a:spcBef>
            </a:pPr>
            <a:r>
              <a:rPr lang="en-US" sz="2000" b="0"/>
              <a:t>100 M</a:t>
            </a:r>
            <a:r>
              <a:rPr lang="en-US" sz="2000" b="0" baseline="-25000"/>
              <a:t>o</a:t>
            </a:r>
            <a:r>
              <a:rPr lang="en-US" sz="2000" b="0"/>
              <a:t> yr</a:t>
            </a:r>
            <a:r>
              <a:rPr lang="en-US" sz="2000" b="0" baseline="30000"/>
              <a:t>-1 </a:t>
            </a:r>
            <a:r>
              <a:rPr lang="en-US" sz="2000" b="0"/>
              <a:t>at z=5</a:t>
            </a:r>
            <a:endParaRPr lang="en-US"/>
          </a:p>
        </p:txBody>
      </p:sp>
      <p:sp>
        <p:nvSpPr>
          <p:cNvPr id="32773" name="Rectangle 8"/>
          <p:cNvSpPr>
            <a:spLocks noChangeArrowheads="1"/>
          </p:cNvSpPr>
          <p:nvPr/>
        </p:nvSpPr>
        <p:spPr bwMode="auto">
          <a:xfrm>
            <a:off x="533400" y="1501775"/>
            <a:ext cx="7620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4" name="Text Box 6"/>
          <p:cNvSpPr txBox="1">
            <a:spLocks noChangeArrowheads="1"/>
          </p:cNvSpPr>
          <p:nvPr/>
        </p:nvSpPr>
        <p:spPr bwMode="auto">
          <a:xfrm>
            <a:off x="152400" y="116830"/>
            <a:ext cx="8915400" cy="46166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spcBef>
                <a:spcPct val="50000"/>
              </a:spcBef>
              <a:buFontTx/>
              <a:buNone/>
            </a:pPr>
            <a:r>
              <a:rPr lang="en-US" b="0" dirty="0">
                <a:latin typeface="Arial" charset="0"/>
              </a:rPr>
              <a:t>cm </a:t>
            </a:r>
            <a:r>
              <a:rPr lang="en-US" b="0" dirty="0">
                <a:latin typeface="Arial" charset="0"/>
                <a:sym typeface="Wingdings" charset="0"/>
              </a:rPr>
              <a:t> </a:t>
            </a:r>
            <a:r>
              <a:rPr lang="en-US" b="0" dirty="0" err="1">
                <a:latin typeface="Arial" charset="0"/>
              </a:rPr>
              <a:t>submm</a:t>
            </a:r>
            <a:r>
              <a:rPr lang="en-US" b="0" dirty="0">
                <a:latin typeface="Arial" charset="0"/>
              </a:rPr>
              <a:t>  diagnostics of </a:t>
            </a:r>
            <a:r>
              <a:rPr lang="en-US" b="0" dirty="0" smtClean="0">
                <a:latin typeface="Arial" charset="0"/>
              </a:rPr>
              <a:t>cool gas in galaxy </a:t>
            </a:r>
            <a:r>
              <a:rPr lang="en-US" b="0" dirty="0">
                <a:latin typeface="Arial" charset="0"/>
              </a:rPr>
              <a:t>formation</a:t>
            </a:r>
            <a:endParaRPr lang="en-US" sz="1600" b="0" dirty="0">
              <a:solidFill>
                <a:srgbClr val="FFFF99"/>
              </a:solidFill>
              <a:latin typeface="Arial" charset="0"/>
            </a:endParaRPr>
          </a:p>
        </p:txBody>
      </p:sp>
      <p:sp>
        <p:nvSpPr>
          <p:cNvPr id="32775" name="TextBox 10"/>
          <p:cNvSpPr txBox="1">
            <a:spLocks noChangeArrowheads="1"/>
          </p:cNvSpPr>
          <p:nvPr/>
        </p:nvSpPr>
        <p:spPr bwMode="auto">
          <a:xfrm>
            <a:off x="1554657" y="3733800"/>
            <a:ext cx="1802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smtClean="0">
                <a:solidFill>
                  <a:srgbClr val="3F3EF6"/>
                </a:solidFill>
              </a:rPr>
              <a:t>EVLA/GBT Line</a:t>
            </a:r>
            <a:endParaRPr lang="en-US" sz="1800" b="0" dirty="0">
              <a:solidFill>
                <a:srgbClr val="3F3EF6"/>
              </a:solidFill>
            </a:endParaRPr>
          </a:p>
        </p:txBody>
      </p:sp>
      <p:sp>
        <p:nvSpPr>
          <p:cNvPr id="32776" name="Rectangle 11"/>
          <p:cNvSpPr>
            <a:spLocks noChangeArrowheads="1"/>
          </p:cNvSpPr>
          <p:nvPr/>
        </p:nvSpPr>
        <p:spPr bwMode="auto">
          <a:xfrm>
            <a:off x="1676400" y="3012330"/>
            <a:ext cx="1371600" cy="381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7" name="TextBox 12"/>
          <p:cNvSpPr txBox="1">
            <a:spLocks noChangeArrowheads="1"/>
          </p:cNvSpPr>
          <p:nvPr/>
        </p:nvSpPr>
        <p:spPr bwMode="auto">
          <a:xfrm>
            <a:off x="1676400" y="1850112"/>
            <a:ext cx="4495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ts val="600"/>
              </a:spcBef>
              <a:buFont typeface="Arial" charset="0"/>
              <a:buChar char="•"/>
            </a:pPr>
            <a:r>
              <a:rPr lang="en-US" sz="1800" b="0" dirty="0"/>
              <a:t> </a:t>
            </a:r>
            <a:r>
              <a:rPr lang="en-US" sz="1600" b="0" dirty="0"/>
              <a:t>Low J CO emission: total gas mass, dynamics</a:t>
            </a:r>
          </a:p>
          <a:p>
            <a:pPr algn="l" eaLnBrk="1" hangingPunct="1">
              <a:spcBef>
                <a:spcPts val="600"/>
              </a:spcBef>
              <a:buFont typeface="Arial" charset="0"/>
              <a:buChar char="•"/>
            </a:pPr>
            <a:r>
              <a:rPr lang="en-US" sz="1600" b="0" dirty="0"/>
              <a:t> High density gas tracers (HCN, HCO+)</a:t>
            </a:r>
          </a:p>
          <a:p>
            <a:pPr algn="l" eaLnBrk="1" hangingPunct="1">
              <a:spcBef>
                <a:spcPts val="600"/>
              </a:spcBef>
              <a:buFont typeface="Arial" charset="0"/>
              <a:buChar char="•"/>
            </a:pPr>
            <a:r>
              <a:rPr lang="en-US" sz="1600" b="0" dirty="0"/>
              <a:t> Synch. + Free-Free = star formation </a:t>
            </a:r>
          </a:p>
        </p:txBody>
      </p:sp>
      <p:sp>
        <p:nvSpPr>
          <p:cNvPr id="32778" name="TextBox 13"/>
          <p:cNvSpPr txBox="1">
            <a:spLocks noChangeArrowheads="1"/>
          </p:cNvSpPr>
          <p:nvPr/>
        </p:nvSpPr>
        <p:spPr bwMode="auto">
          <a:xfrm>
            <a:off x="5029200" y="4114800"/>
            <a:ext cx="3048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Bef>
                <a:spcPts val="600"/>
              </a:spcBef>
              <a:buFont typeface="Arial" charset="0"/>
              <a:buChar char="•"/>
            </a:pPr>
            <a:r>
              <a:rPr lang="en-US" sz="1600" b="0" dirty="0"/>
              <a:t> High J molecular lines: gas excitation, physical conditions</a:t>
            </a:r>
          </a:p>
          <a:p>
            <a:pPr algn="l" eaLnBrk="1" hangingPunct="1">
              <a:spcBef>
                <a:spcPts val="600"/>
              </a:spcBef>
              <a:buFont typeface="Arial" charset="0"/>
              <a:buChar char="•"/>
            </a:pPr>
            <a:r>
              <a:rPr lang="en-US" sz="1600" b="0" dirty="0"/>
              <a:t> Dust continuum = star formation</a:t>
            </a:r>
          </a:p>
          <a:p>
            <a:pPr algn="l" eaLnBrk="1" hangingPunct="1">
              <a:spcBef>
                <a:spcPts val="600"/>
              </a:spcBef>
              <a:buFont typeface="Arial" charset="0"/>
              <a:buChar char="•"/>
            </a:pPr>
            <a:r>
              <a:rPr lang="en-US" sz="1600" b="0" dirty="0"/>
              <a:t> Atomic FIR fine structure lines: ISM gas coolant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04800"/>
            <a:ext cx="8458200" cy="2693045"/>
          </a:xfrm>
          <a:prstGeom prst="rect">
            <a:avLst/>
          </a:prstGeom>
          <a:noFill/>
        </p:spPr>
        <p:txBody>
          <a:bodyPr wrap="square" rtlCol="0">
            <a:spAutoFit/>
          </a:bodyPr>
          <a:lstStyle/>
          <a:p>
            <a:pPr algn="l">
              <a:spcBef>
                <a:spcPts val="600"/>
              </a:spcBef>
            </a:pPr>
            <a:r>
              <a:rPr lang="en-US" dirty="0" smtClean="0"/>
              <a:t>Good news: [CII] is everywhere! </a:t>
            </a:r>
          </a:p>
          <a:p>
            <a:pPr marL="342900" indent="-342900" algn="l">
              <a:spcBef>
                <a:spcPts val="600"/>
              </a:spcBef>
              <a:buFont typeface="Arial"/>
              <a:buChar char="•"/>
            </a:pPr>
            <a:r>
              <a:rPr lang="en-US" sz="2000" b="0" dirty="0" smtClean="0"/>
              <a:t>[</a:t>
            </a:r>
            <a:r>
              <a:rPr lang="en-US" sz="2000" b="0" dirty="0"/>
              <a:t>CII] 158um </a:t>
            </a:r>
            <a:r>
              <a:rPr lang="en-US" sz="2000" b="0" dirty="0" smtClean="0"/>
              <a:t>line: dominant cooling mechanism for cool gas, and most </a:t>
            </a:r>
            <a:r>
              <a:rPr lang="en-US" sz="2000" b="0" dirty="0"/>
              <a:t>luminous line from star forming galaxies from </a:t>
            </a:r>
            <a:r>
              <a:rPr lang="en-US" sz="2000" b="0" dirty="0" smtClean="0"/>
              <a:t>DC </a:t>
            </a:r>
            <a:r>
              <a:rPr lang="en-US" sz="2000" b="0" dirty="0"/>
              <a:t>to </a:t>
            </a:r>
            <a:r>
              <a:rPr lang="en-US" sz="2000" b="0" dirty="0" smtClean="0"/>
              <a:t>FIR: </a:t>
            </a:r>
          </a:p>
          <a:p>
            <a:pPr marL="800100" lvl="1" indent="-342900" algn="l">
              <a:spcBef>
                <a:spcPts val="600"/>
              </a:spcBef>
              <a:buFont typeface="Wingdings" charset="2"/>
              <a:buChar char="Ø"/>
            </a:pPr>
            <a:r>
              <a:rPr lang="en-US" sz="2000" b="0" dirty="0"/>
              <a:t>0.3% of FIR luminosity of MW</a:t>
            </a:r>
          </a:p>
          <a:p>
            <a:pPr marL="800100" lvl="1" indent="-342900" algn="l">
              <a:spcBef>
                <a:spcPts val="600"/>
              </a:spcBef>
              <a:buFont typeface="Wingdings" charset="2"/>
              <a:buChar char="Ø"/>
            </a:pPr>
            <a:r>
              <a:rPr lang="en-US" sz="2000" b="0" dirty="0" smtClean="0"/>
              <a:t>[CII]/CO</a:t>
            </a:r>
            <a:r>
              <a:rPr lang="en-US" sz="2000" b="0" baseline="-25000" dirty="0" smtClean="0"/>
              <a:t>1-0 </a:t>
            </a:r>
            <a:r>
              <a:rPr lang="en-US" sz="2000" b="0" dirty="0" smtClean="0"/>
              <a:t>~ 1000</a:t>
            </a:r>
            <a:endParaRPr lang="en-US" sz="2000" b="0" dirty="0"/>
          </a:p>
          <a:p>
            <a:pPr marL="342900" indent="-342900" algn="l">
              <a:spcBef>
                <a:spcPts val="600"/>
              </a:spcBef>
              <a:buFont typeface="Arial"/>
              <a:buChar char="•"/>
            </a:pPr>
            <a:r>
              <a:rPr lang="en-US" sz="2000" b="0" dirty="0" err="1" smtClean="0"/>
              <a:t>E</a:t>
            </a:r>
            <a:r>
              <a:rPr lang="en-US" sz="2000" b="0" baseline="-25000" dirty="0" err="1" smtClean="0"/>
              <a:t>ion</a:t>
            </a:r>
            <a:r>
              <a:rPr lang="en-US" sz="2000" b="0" dirty="0" smtClean="0"/>
              <a:t> = 11.2eV =&gt; traces  ionized and neutral gas</a:t>
            </a:r>
            <a:r>
              <a:rPr lang="en-US" sz="2000" b="0" dirty="0"/>
              <a:t> </a:t>
            </a:r>
            <a:r>
              <a:rPr lang="en-US" sz="2000" b="0" dirty="0" smtClean="0"/>
              <a:t>=&gt; Good dynamical tracer</a:t>
            </a:r>
          </a:p>
          <a:p>
            <a:pPr marL="342900" indent="-342900" algn="l">
              <a:spcBef>
                <a:spcPts val="600"/>
              </a:spcBef>
              <a:buFont typeface="Arial"/>
              <a:buChar char="•"/>
            </a:pPr>
            <a:r>
              <a:rPr lang="en-US" sz="2000" b="0" dirty="0"/>
              <a:t>L</a:t>
            </a:r>
            <a:r>
              <a:rPr lang="en-US" sz="2000" b="0" dirty="0" smtClean="0"/>
              <a:t>ow z requires space </a:t>
            </a:r>
            <a:r>
              <a:rPr lang="en-US" sz="2000" b="0" dirty="0" err="1" smtClean="0"/>
              <a:t>Obs</a:t>
            </a:r>
            <a:r>
              <a:rPr lang="en-US" sz="2000" b="0" dirty="0" smtClean="0"/>
              <a:t>, but z &gt; 1 =&gt; [CII] redshifts to ALMA bands</a:t>
            </a:r>
          </a:p>
        </p:txBody>
      </p:sp>
      <p:sp>
        <p:nvSpPr>
          <p:cNvPr id="2" name="TextBox 1"/>
          <p:cNvSpPr txBox="1"/>
          <p:nvPr/>
        </p:nvSpPr>
        <p:spPr>
          <a:xfrm>
            <a:off x="6248400" y="4038600"/>
            <a:ext cx="2590800" cy="2092881"/>
          </a:xfrm>
          <a:prstGeom prst="rect">
            <a:avLst/>
          </a:prstGeom>
          <a:noFill/>
        </p:spPr>
        <p:txBody>
          <a:bodyPr wrap="square" rtlCol="0">
            <a:spAutoFit/>
          </a:bodyPr>
          <a:lstStyle/>
          <a:p>
            <a:pPr algn="l"/>
            <a:r>
              <a:rPr lang="en-US" sz="2000" b="0" dirty="0" smtClean="0"/>
              <a:t>Galactic census (Pineda </a:t>
            </a:r>
            <a:r>
              <a:rPr lang="en-US" sz="2000" b="0" dirty="0" err="1" smtClean="0"/>
              <a:t>ea</a:t>
            </a:r>
            <a:r>
              <a:rPr lang="en-US" sz="2000" b="0" dirty="0" smtClean="0"/>
              <a:t>)</a:t>
            </a:r>
          </a:p>
          <a:p>
            <a:pPr marL="342900" indent="-342900" algn="l">
              <a:buFont typeface="Arial"/>
              <a:buChar char="•"/>
            </a:pPr>
            <a:r>
              <a:rPr lang="en-US" sz="1800" b="0" dirty="0" smtClean="0"/>
              <a:t>PDRs </a:t>
            </a:r>
            <a:r>
              <a:rPr lang="en-US" sz="1800" b="0" dirty="0"/>
              <a:t>(30%</a:t>
            </a:r>
            <a:r>
              <a:rPr lang="en-US" sz="1800" b="0" dirty="0" smtClean="0"/>
              <a:t>)</a:t>
            </a:r>
            <a:endParaRPr lang="en-US" sz="1800" b="0" dirty="0"/>
          </a:p>
          <a:p>
            <a:pPr marL="342900" indent="-342900" algn="l">
              <a:buFont typeface="Arial"/>
              <a:buChar char="•"/>
            </a:pPr>
            <a:r>
              <a:rPr lang="en-US" sz="1800" b="0" dirty="0"/>
              <a:t>C</a:t>
            </a:r>
            <a:r>
              <a:rPr lang="en-US" sz="1800" b="0" dirty="0" smtClean="0"/>
              <a:t>old HI (</a:t>
            </a:r>
            <a:r>
              <a:rPr lang="en-US" sz="1800" b="0" dirty="0"/>
              <a:t>25%</a:t>
            </a:r>
            <a:r>
              <a:rPr lang="en-US" sz="1800" b="0" dirty="0" smtClean="0"/>
              <a:t>)</a:t>
            </a:r>
            <a:endParaRPr lang="en-US" sz="1800" b="0" dirty="0"/>
          </a:p>
          <a:p>
            <a:pPr marL="342900" indent="-342900" algn="l">
              <a:buFont typeface="Arial"/>
              <a:buChar char="•"/>
            </a:pPr>
            <a:r>
              <a:rPr lang="en-US" sz="1800" b="0" dirty="0" smtClean="0"/>
              <a:t>CO</a:t>
            </a:r>
            <a:r>
              <a:rPr lang="en-US" sz="1800" b="0" dirty="0"/>
              <a:t>–dark H</a:t>
            </a:r>
            <a:r>
              <a:rPr lang="en-US" sz="1800" b="0" baseline="-25000" dirty="0"/>
              <a:t>2</a:t>
            </a:r>
            <a:r>
              <a:rPr lang="en-US" sz="1800" b="0" dirty="0"/>
              <a:t> (25%</a:t>
            </a:r>
            <a:r>
              <a:rPr lang="en-US" sz="1800" b="0" dirty="0" smtClean="0"/>
              <a:t>)</a:t>
            </a:r>
            <a:endParaRPr lang="en-US" sz="1800" b="0" dirty="0"/>
          </a:p>
          <a:p>
            <a:pPr marL="342900" indent="-342900" algn="l">
              <a:buFont typeface="Arial"/>
              <a:buChar char="•"/>
            </a:pPr>
            <a:r>
              <a:rPr lang="en-US" sz="1800" b="0" dirty="0"/>
              <a:t>I</a:t>
            </a:r>
            <a:r>
              <a:rPr lang="en-US" sz="1800" b="0" dirty="0" smtClean="0"/>
              <a:t>onized </a:t>
            </a:r>
            <a:r>
              <a:rPr lang="en-US" sz="1800" b="0" dirty="0"/>
              <a:t>gas (20%</a:t>
            </a:r>
            <a:r>
              <a:rPr lang="en-US" sz="1800" b="0" dirty="0" smtClean="0"/>
              <a:t>)</a:t>
            </a:r>
            <a:endParaRPr lang="en-US" sz="1800" b="0" dirty="0"/>
          </a:p>
          <a:p>
            <a:pPr marL="342900" indent="-342900" algn="l">
              <a:buFont typeface="Arial"/>
              <a:buChar char="•"/>
            </a:pPr>
            <a:r>
              <a:rPr lang="en-US" sz="1800" b="0" dirty="0" smtClean="0"/>
              <a:t>Various with galaxy</a:t>
            </a:r>
          </a:p>
        </p:txBody>
      </p:sp>
      <p:pic>
        <p:nvPicPr>
          <p:cNvPr id="8" name="Picture 7"/>
          <p:cNvPicPr>
            <a:picLocks noChangeAspect="1"/>
          </p:cNvPicPr>
          <p:nvPr/>
        </p:nvPicPr>
        <p:blipFill>
          <a:blip r:embed="rId2"/>
          <a:stretch>
            <a:fillRect/>
          </a:stretch>
        </p:blipFill>
        <p:spPr>
          <a:xfrm>
            <a:off x="0" y="3295694"/>
            <a:ext cx="5943600" cy="3333706"/>
          </a:xfrm>
          <a:prstGeom prst="rect">
            <a:avLst/>
          </a:prstGeom>
        </p:spPr>
      </p:pic>
    </p:spTree>
    <p:extLst>
      <p:ext uri="{BB962C8B-B14F-4D97-AF65-F5344CB8AC3E}">
        <p14:creationId xmlns:p14="http://schemas.microsoft.com/office/powerpoint/2010/main" val="1297511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76200" y="381000"/>
            <a:ext cx="464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dirty="0" smtClean="0"/>
              <a:t>Bad news: CII is everywhere! </a:t>
            </a:r>
            <a:endParaRPr lang="en-US" dirty="0"/>
          </a:p>
        </p:txBody>
      </p:sp>
      <p:sp>
        <p:nvSpPr>
          <p:cNvPr id="34819" name="TextBox 3"/>
          <p:cNvSpPr txBox="1">
            <a:spLocks noChangeArrowheads="1"/>
          </p:cNvSpPr>
          <p:nvPr/>
        </p:nvSpPr>
        <p:spPr bwMode="auto">
          <a:xfrm>
            <a:off x="76200" y="1174046"/>
            <a:ext cx="4267200" cy="292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800100" indent="-34290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0" indent="0" algn="l" eaLnBrk="1" hangingPunct="1">
              <a:spcBef>
                <a:spcPts val="600"/>
              </a:spcBef>
              <a:spcAft>
                <a:spcPts val="0"/>
              </a:spcAft>
            </a:pPr>
            <a:r>
              <a:rPr lang="en-US" sz="2000" b="0" dirty="0"/>
              <a:t>[</a:t>
            </a:r>
            <a:r>
              <a:rPr lang="en-US" sz="2000" b="0" dirty="0" smtClean="0"/>
              <a:t>CII]/FIR: up to factor ~ 100 scatter!</a:t>
            </a:r>
          </a:p>
          <a:p>
            <a:pPr marL="285750" indent="-285750" algn="l" eaLnBrk="1" hangingPunct="1">
              <a:spcBef>
                <a:spcPts val="600"/>
              </a:spcBef>
              <a:spcAft>
                <a:spcPts val="0"/>
              </a:spcAft>
              <a:buFont typeface="Wingdings" charset="2"/>
              <a:buChar char="Ø"/>
            </a:pPr>
            <a:r>
              <a:rPr lang="en-US" sz="1800" b="0" dirty="0" smtClean="0"/>
              <a:t>Quantitative measure of ??</a:t>
            </a:r>
            <a:endParaRPr lang="en-US" sz="2000" dirty="0"/>
          </a:p>
          <a:p>
            <a:pPr marL="285750" indent="-285750" algn="l" eaLnBrk="1" hangingPunct="1">
              <a:spcBef>
                <a:spcPts val="600"/>
              </a:spcBef>
              <a:spcAft>
                <a:spcPts val="0"/>
              </a:spcAft>
              <a:buFont typeface="Wingdings" charset="2"/>
              <a:buChar char="Ø"/>
            </a:pPr>
            <a:r>
              <a:rPr lang="en-US" sz="1800" b="0" dirty="0"/>
              <a:t>Can be suppressed in SB nuclei: dust opacity or charged grains?</a:t>
            </a:r>
          </a:p>
          <a:p>
            <a:pPr marL="285750" indent="-285750" algn="l" eaLnBrk="1" hangingPunct="1">
              <a:spcBef>
                <a:spcPts val="600"/>
              </a:spcBef>
              <a:spcAft>
                <a:spcPts val="0"/>
              </a:spcAft>
              <a:buFont typeface="Wingdings" charset="2"/>
              <a:buChar char="Ø"/>
            </a:pPr>
            <a:r>
              <a:rPr lang="en-US" sz="1800" b="0" dirty="0" smtClean="0"/>
              <a:t>Low </a:t>
            </a:r>
            <a:r>
              <a:rPr lang="en-US" sz="1800" b="0" dirty="0" err="1"/>
              <a:t>metallicity</a:t>
            </a:r>
            <a:r>
              <a:rPr lang="en-US" sz="1800" b="0" dirty="0"/>
              <a:t>: enhanced [CII]/FIR (lower dust attenuation =&gt; large UV heating zone) </a:t>
            </a:r>
            <a:endParaRPr lang="en-US" sz="1800" b="0" dirty="0" smtClean="0"/>
          </a:p>
          <a:p>
            <a:pPr marL="285750" indent="-285750" algn="l" eaLnBrk="1" hangingPunct="1">
              <a:spcBef>
                <a:spcPts val="600"/>
              </a:spcBef>
              <a:spcAft>
                <a:spcPts val="0"/>
              </a:spcAft>
              <a:buFont typeface="Wingdings" charset="2"/>
              <a:buChar char="Ø"/>
            </a:pPr>
            <a:r>
              <a:rPr lang="en-US" sz="1800" b="0" dirty="0" smtClean="0"/>
              <a:t>Might lose CNM contribution at z &gt; 6 due to CMB contrast (</a:t>
            </a:r>
            <a:r>
              <a:rPr lang="en-US" sz="1800" b="0" dirty="0" err="1" smtClean="0"/>
              <a:t>Vallini</a:t>
            </a:r>
            <a:r>
              <a:rPr lang="en-US" sz="1800" b="0" dirty="0" smtClean="0"/>
              <a:t> </a:t>
            </a:r>
            <a:r>
              <a:rPr lang="en-US" sz="1800" b="0" dirty="0" err="1" smtClean="0"/>
              <a:t>ea</a:t>
            </a:r>
            <a:r>
              <a:rPr lang="en-US" sz="1800" b="0" dirty="0" smtClean="0"/>
              <a:t>)?</a:t>
            </a:r>
            <a:endParaRPr lang="en-US" sz="1800" b="0" dirty="0"/>
          </a:p>
        </p:txBody>
      </p:sp>
      <p:pic>
        <p:nvPicPr>
          <p:cNvPr id="34817" name="Picture 1" descr="Screen Shot 2012-12-07 at 9.40.4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0111"/>
            <a:ext cx="4781550" cy="465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0" name="Straight Connector 5"/>
          <p:cNvCxnSpPr>
            <a:cxnSpLocks noChangeShapeType="1"/>
          </p:cNvCxnSpPr>
          <p:nvPr/>
        </p:nvCxnSpPr>
        <p:spPr bwMode="auto">
          <a:xfrm rot="5400000">
            <a:off x="4892389" y="2637016"/>
            <a:ext cx="3628009" cy="1588"/>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cxnSp>
      <p:sp>
        <p:nvSpPr>
          <p:cNvPr id="34822" name="TextBox 6"/>
          <p:cNvSpPr txBox="1">
            <a:spLocks noChangeArrowheads="1"/>
          </p:cNvSpPr>
          <p:nvPr/>
        </p:nvSpPr>
        <p:spPr bwMode="auto">
          <a:xfrm>
            <a:off x="5638800" y="1515215"/>
            <a:ext cx="762000" cy="3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a:solidFill>
                  <a:srgbClr val="660066"/>
                </a:solidFill>
              </a:rPr>
              <a:t>MW</a:t>
            </a:r>
          </a:p>
        </p:txBody>
      </p:sp>
      <p:sp>
        <p:nvSpPr>
          <p:cNvPr id="34823" name="TextBox 1"/>
          <p:cNvSpPr txBox="1">
            <a:spLocks noChangeArrowheads="1"/>
          </p:cNvSpPr>
          <p:nvPr/>
        </p:nvSpPr>
        <p:spPr bwMode="auto">
          <a:xfrm>
            <a:off x="6477000" y="4379193"/>
            <a:ext cx="533400" cy="4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a:t>11</a:t>
            </a:r>
          </a:p>
        </p:txBody>
      </p:sp>
      <p:grpSp>
        <p:nvGrpSpPr>
          <p:cNvPr id="5" name="Group 4"/>
          <p:cNvGrpSpPr/>
          <p:nvPr/>
        </p:nvGrpSpPr>
        <p:grpSpPr>
          <a:xfrm>
            <a:off x="7274664" y="3236070"/>
            <a:ext cx="1371600" cy="685800"/>
            <a:chOff x="7274664" y="3007470"/>
            <a:chExt cx="1371600" cy="685800"/>
          </a:xfrm>
        </p:grpSpPr>
        <p:sp>
          <p:nvSpPr>
            <p:cNvPr id="2" name="TextBox 1"/>
            <p:cNvSpPr txBox="1"/>
            <p:nvPr/>
          </p:nvSpPr>
          <p:spPr>
            <a:xfrm>
              <a:off x="7315200" y="3124200"/>
              <a:ext cx="1219200" cy="369332"/>
            </a:xfrm>
            <a:prstGeom prst="rect">
              <a:avLst/>
            </a:prstGeom>
            <a:noFill/>
          </p:spPr>
          <p:txBody>
            <a:bodyPr wrap="square" rtlCol="0">
              <a:spAutoFit/>
            </a:bodyPr>
            <a:lstStyle/>
            <a:p>
              <a:r>
                <a:rPr lang="en-US" sz="1800" b="0" dirty="0" smtClean="0">
                  <a:solidFill>
                    <a:srgbClr val="B3557D"/>
                  </a:solidFill>
                </a:rPr>
                <a:t>SB nuclei</a:t>
              </a:r>
              <a:endParaRPr lang="en-US" sz="1800" b="0" dirty="0">
                <a:solidFill>
                  <a:srgbClr val="B3557D"/>
                </a:solidFill>
              </a:endParaRPr>
            </a:p>
          </p:txBody>
        </p:sp>
        <p:sp>
          <p:nvSpPr>
            <p:cNvPr id="4" name="Oval 3"/>
            <p:cNvSpPr/>
            <p:nvPr/>
          </p:nvSpPr>
          <p:spPr bwMode="auto">
            <a:xfrm>
              <a:off x="7274664" y="3007470"/>
              <a:ext cx="1371600" cy="685800"/>
            </a:xfrm>
            <a:prstGeom prst="ellipse">
              <a:avLst/>
            </a:prstGeom>
            <a:noFill/>
            <a:ln w="9525" cap="flat" cmpd="sng" algn="ctr">
              <a:solidFill>
                <a:srgbClr val="B3557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grpSp>
        <p:nvGrpSpPr>
          <p:cNvPr id="7" name="Group 6"/>
          <p:cNvGrpSpPr/>
          <p:nvPr/>
        </p:nvGrpSpPr>
        <p:grpSpPr>
          <a:xfrm>
            <a:off x="4675224" y="320933"/>
            <a:ext cx="1600200" cy="772887"/>
            <a:chOff x="4675224" y="320933"/>
            <a:chExt cx="1600200" cy="772887"/>
          </a:xfrm>
        </p:grpSpPr>
        <p:sp>
          <p:nvSpPr>
            <p:cNvPr id="34821" name="TextBox 5"/>
            <p:cNvSpPr txBox="1">
              <a:spLocks noChangeArrowheads="1"/>
            </p:cNvSpPr>
            <p:nvPr/>
          </p:nvSpPr>
          <p:spPr bwMode="auto">
            <a:xfrm>
              <a:off x="4675224" y="408020"/>
              <a:ext cx="16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400" b="0" dirty="0" smtClean="0">
                  <a:solidFill>
                    <a:schemeClr val="accent2"/>
                  </a:solidFill>
                </a:rPr>
                <a:t>Low </a:t>
              </a:r>
              <a:r>
                <a:rPr lang="en-US" sz="1400" b="0" dirty="0" err="1" smtClean="0">
                  <a:solidFill>
                    <a:schemeClr val="accent2"/>
                  </a:solidFill>
                </a:rPr>
                <a:t>metalicity</a:t>
              </a:r>
              <a:r>
                <a:rPr lang="en-US" sz="1400" b="0" dirty="0" smtClean="0">
                  <a:solidFill>
                    <a:schemeClr val="accent2"/>
                  </a:solidFill>
                </a:rPr>
                <a:t> SMC</a:t>
              </a:r>
              <a:r>
                <a:rPr lang="en-US" sz="1400" b="0" dirty="0" smtClean="0">
                  <a:solidFill>
                    <a:schemeClr val="accent2"/>
                  </a:solidFill>
                </a:rPr>
                <a:t>/</a:t>
              </a:r>
              <a:r>
                <a:rPr lang="en-US" sz="1400" b="0" dirty="0" smtClean="0">
                  <a:solidFill>
                    <a:schemeClr val="accent2"/>
                  </a:solidFill>
                </a:rPr>
                <a:t>LMC </a:t>
              </a:r>
              <a:endParaRPr lang="en-US" sz="1400" b="0" dirty="0">
                <a:solidFill>
                  <a:schemeClr val="accent2"/>
                </a:solidFill>
              </a:endParaRPr>
            </a:p>
          </p:txBody>
        </p:sp>
        <p:sp>
          <p:nvSpPr>
            <p:cNvPr id="6" name="Oval 5"/>
            <p:cNvSpPr/>
            <p:nvPr/>
          </p:nvSpPr>
          <p:spPr bwMode="auto">
            <a:xfrm>
              <a:off x="4876800" y="320933"/>
              <a:ext cx="1219200" cy="772887"/>
            </a:xfrm>
            <a:prstGeom prst="ellipse">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charset="2"/>
                <a:buNone/>
                <a:tabLst/>
              </a:pPr>
              <a:endParaRPr kumimoji="0" lang="en-US" sz="2400" b="1" i="0" u="none" strike="noStrike" cap="none" normalizeH="0" baseline="0">
                <a:ln>
                  <a:noFill/>
                </a:ln>
                <a:solidFill>
                  <a:schemeClr val="tx1"/>
                </a:solidFill>
                <a:effectLst/>
                <a:latin typeface="Times New Roman" charset="0"/>
              </a:endParaRPr>
            </a:p>
          </p:txBody>
        </p:sp>
      </p:grpSp>
    </p:spTree>
    <p:extLst>
      <p:ext uri="{BB962C8B-B14F-4D97-AF65-F5344CB8AC3E}">
        <p14:creationId xmlns:p14="http://schemas.microsoft.com/office/powerpoint/2010/main" val="1472840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13 at 11.36.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9111" y="2743200"/>
            <a:ext cx="3754889" cy="2647222"/>
          </a:xfrm>
          <a:prstGeom prst="rect">
            <a:avLst/>
          </a:prstGeom>
        </p:spPr>
      </p:pic>
      <p:sp>
        <p:nvSpPr>
          <p:cNvPr id="2" name="TextBox 1"/>
          <p:cNvSpPr txBox="1"/>
          <p:nvPr/>
        </p:nvSpPr>
        <p:spPr>
          <a:xfrm>
            <a:off x="432049" y="71735"/>
            <a:ext cx="5257800" cy="461665"/>
          </a:xfrm>
          <a:prstGeom prst="rect">
            <a:avLst/>
          </a:prstGeom>
          <a:noFill/>
        </p:spPr>
        <p:txBody>
          <a:bodyPr wrap="square" rtlCol="0">
            <a:spAutoFit/>
          </a:bodyPr>
          <a:lstStyle/>
          <a:p>
            <a:pPr algn="l"/>
            <a:r>
              <a:rPr lang="en-US" dirty="0" smtClean="0"/>
              <a:t>[CII]: the great elixir (or </a:t>
            </a:r>
            <a:r>
              <a:rPr lang="en-US" dirty="0" err="1" smtClean="0"/>
              <a:t>koolaid</a:t>
            </a:r>
            <a:r>
              <a:rPr lang="en-US" dirty="0" smtClean="0"/>
              <a:t>)?</a:t>
            </a:r>
            <a:endParaRPr lang="en-US" dirty="0"/>
          </a:p>
        </p:txBody>
      </p:sp>
      <p:sp>
        <p:nvSpPr>
          <p:cNvPr id="3" name="TextBox 2"/>
          <p:cNvSpPr txBox="1"/>
          <p:nvPr/>
        </p:nvSpPr>
        <p:spPr>
          <a:xfrm>
            <a:off x="152400" y="533400"/>
            <a:ext cx="5562600" cy="2385268"/>
          </a:xfrm>
          <a:prstGeom prst="rect">
            <a:avLst/>
          </a:prstGeom>
          <a:noFill/>
        </p:spPr>
        <p:txBody>
          <a:bodyPr wrap="square" rtlCol="0">
            <a:spAutoFit/>
          </a:bodyPr>
          <a:lstStyle/>
          <a:p>
            <a:pPr marL="342900" indent="-342900" algn="l">
              <a:spcAft>
                <a:spcPts val="600"/>
              </a:spcAft>
              <a:buFont typeface="Arial"/>
              <a:buChar char="•"/>
            </a:pPr>
            <a:r>
              <a:rPr lang="en-US" b="0" dirty="0" smtClean="0"/>
              <a:t>Claimed to be a tracer of</a:t>
            </a:r>
          </a:p>
          <a:p>
            <a:pPr marL="800100" lvl="1" indent="-342900" algn="l">
              <a:spcAft>
                <a:spcPts val="600"/>
              </a:spcAft>
              <a:buFont typeface="Wingdings" charset="2"/>
              <a:buChar char="Ø"/>
            </a:pPr>
            <a:r>
              <a:rPr lang="en-US" sz="2000" b="0" dirty="0"/>
              <a:t>Star formation </a:t>
            </a:r>
            <a:r>
              <a:rPr lang="en-US" sz="2000" b="0" dirty="0" smtClean="0"/>
              <a:t>rate </a:t>
            </a:r>
          </a:p>
          <a:p>
            <a:pPr marL="800100" lvl="1" indent="-342900" algn="l">
              <a:spcAft>
                <a:spcPts val="600"/>
              </a:spcAft>
              <a:buFont typeface="Wingdings" charset="2"/>
              <a:buChar char="Ø"/>
            </a:pPr>
            <a:r>
              <a:rPr lang="en-US" sz="2000" b="0" dirty="0" smtClean="0"/>
              <a:t>H</a:t>
            </a:r>
            <a:r>
              <a:rPr lang="en-US" sz="2000" b="0" baseline="-25000" dirty="0" smtClean="0"/>
              <a:t>2</a:t>
            </a:r>
            <a:r>
              <a:rPr lang="en-US" sz="2000" b="0" dirty="0" smtClean="0"/>
              <a:t>, HI, and HII mass</a:t>
            </a:r>
          </a:p>
          <a:p>
            <a:pPr marL="800100" lvl="1" indent="-342900" algn="l">
              <a:spcAft>
                <a:spcPts val="600"/>
              </a:spcAft>
              <a:buFont typeface="Wingdings" charset="2"/>
              <a:buChar char="Ø"/>
            </a:pPr>
            <a:r>
              <a:rPr lang="en-US" sz="2000" b="0" dirty="0" smtClean="0"/>
              <a:t>Radiation field</a:t>
            </a:r>
          </a:p>
          <a:p>
            <a:pPr marL="800100" lvl="1" indent="-342900" algn="l">
              <a:spcAft>
                <a:spcPts val="600"/>
              </a:spcAft>
              <a:buFont typeface="Wingdings" charset="2"/>
              <a:buChar char="Ø"/>
            </a:pPr>
            <a:r>
              <a:rPr lang="en-US" sz="2000" b="0" dirty="0" smtClean="0"/>
              <a:t>Abundances…</a:t>
            </a:r>
          </a:p>
          <a:p>
            <a:pPr marL="800100" lvl="1" indent="-342900" algn="l">
              <a:spcAft>
                <a:spcPts val="600"/>
              </a:spcAft>
              <a:buFont typeface="Wingdings" charset="2"/>
              <a:buChar char="Ø"/>
            </a:pPr>
            <a:r>
              <a:rPr lang="en-US" sz="2000" b="0" dirty="0" smtClean="0"/>
              <a:t>Usually requires other info (</a:t>
            </a:r>
            <a:r>
              <a:rPr lang="en-US" sz="2000" b="0" dirty="0" err="1" smtClean="0"/>
              <a:t>T</a:t>
            </a:r>
            <a:r>
              <a:rPr lang="en-US" sz="2000" b="0" baseline="-25000" dirty="0" err="1" smtClean="0"/>
              <a:t>dust</a:t>
            </a:r>
            <a:r>
              <a:rPr lang="en-US" sz="2000" b="0" dirty="0" smtClean="0"/>
              <a:t>, FSL…)</a:t>
            </a:r>
            <a:endParaRPr lang="en-US" sz="2000" b="0" dirty="0"/>
          </a:p>
        </p:txBody>
      </p:sp>
      <p:sp>
        <p:nvSpPr>
          <p:cNvPr id="5" name="TextBox 4"/>
          <p:cNvSpPr txBox="1"/>
          <p:nvPr/>
        </p:nvSpPr>
        <p:spPr>
          <a:xfrm>
            <a:off x="198451" y="5569803"/>
            <a:ext cx="8793150" cy="923330"/>
          </a:xfrm>
          <a:prstGeom prst="rect">
            <a:avLst/>
          </a:prstGeom>
          <a:noFill/>
        </p:spPr>
        <p:txBody>
          <a:bodyPr wrap="square" rtlCol="0">
            <a:spAutoFit/>
          </a:bodyPr>
          <a:lstStyle/>
          <a:p>
            <a:pPr algn="l">
              <a:spcBef>
                <a:spcPts val="600"/>
              </a:spcBef>
            </a:pPr>
            <a:r>
              <a:rPr lang="en-US" sz="1600" b="0" i="1" dirty="0" smtClean="0"/>
              <a:t>‘</a:t>
            </a:r>
            <a:r>
              <a:rPr lang="en-US" sz="1800" b="0" i="1" dirty="0" smtClean="0"/>
              <a:t>This </a:t>
            </a:r>
            <a:r>
              <a:rPr lang="en-US" sz="1800" b="0" i="1" dirty="0"/>
              <a:t>ubiquity of </a:t>
            </a:r>
            <a:r>
              <a:rPr lang="en-US" sz="1800" b="0" i="1" dirty="0" smtClean="0"/>
              <a:t>C+ </a:t>
            </a:r>
            <a:r>
              <a:rPr lang="en-US" sz="1800" b="0" i="1" dirty="0"/>
              <a:t>with the varying contributions of these different </a:t>
            </a:r>
            <a:r>
              <a:rPr lang="en-US" sz="1800" b="0" i="1" dirty="0" smtClean="0"/>
              <a:t>components of </a:t>
            </a:r>
            <a:r>
              <a:rPr lang="en-US" sz="1800" b="0" i="1" dirty="0"/>
              <a:t>the interstellar medium to the total energy radiated by C+ in different galaxies </a:t>
            </a:r>
            <a:r>
              <a:rPr lang="en-US" sz="1800" b="0" i="1" dirty="0" smtClean="0"/>
              <a:t>makes calibration </a:t>
            </a:r>
            <a:r>
              <a:rPr lang="en-US" sz="1800" b="0" i="1" dirty="0"/>
              <a:t>of the [CII</a:t>
            </a:r>
            <a:r>
              <a:rPr lang="en-US" sz="1800" b="0" i="1" dirty="0" smtClean="0"/>
              <a:t>] versus </a:t>
            </a:r>
            <a:r>
              <a:rPr lang="en-US" sz="1800" b="0" i="1" dirty="0"/>
              <a:t>star–formation </a:t>
            </a:r>
            <a:r>
              <a:rPr lang="en-US" sz="1800" b="0" i="1" dirty="0" smtClean="0"/>
              <a:t>rate </a:t>
            </a:r>
            <a:r>
              <a:rPr lang="en-US" sz="1800" b="0" i="1" dirty="0"/>
              <a:t>a difficult task</a:t>
            </a:r>
            <a:r>
              <a:rPr lang="en-US" sz="1800" b="0" i="1" dirty="0" smtClean="0"/>
              <a:t>.’ Goldsmith </a:t>
            </a:r>
            <a:r>
              <a:rPr lang="en-US" sz="1800" b="0" i="1" dirty="0" err="1" smtClean="0"/>
              <a:t>ea</a:t>
            </a:r>
            <a:endParaRPr lang="en-US" sz="1800" i="1" dirty="0"/>
          </a:p>
        </p:txBody>
      </p:sp>
      <p:sp>
        <p:nvSpPr>
          <p:cNvPr id="8" name="TextBox 7"/>
          <p:cNvSpPr txBox="1"/>
          <p:nvPr/>
        </p:nvSpPr>
        <p:spPr>
          <a:xfrm>
            <a:off x="152400" y="3276600"/>
            <a:ext cx="5284149" cy="1615827"/>
          </a:xfrm>
          <a:prstGeom prst="rect">
            <a:avLst/>
          </a:prstGeom>
          <a:noFill/>
        </p:spPr>
        <p:txBody>
          <a:bodyPr wrap="square" rtlCol="0">
            <a:spAutoFit/>
          </a:bodyPr>
          <a:lstStyle/>
          <a:p>
            <a:pPr marL="342900" indent="-342900" algn="l" eaLnBrk="1" hangingPunct="1">
              <a:spcBef>
                <a:spcPts val="600"/>
              </a:spcBef>
              <a:spcAft>
                <a:spcPts val="0"/>
              </a:spcAft>
              <a:buFont typeface="Arial"/>
              <a:buChar char="•"/>
            </a:pPr>
            <a:r>
              <a:rPr lang="en-US" b="0" dirty="0">
                <a:solidFill>
                  <a:srgbClr val="FF0000"/>
                </a:solidFill>
              </a:rPr>
              <a:t>Focus: </a:t>
            </a:r>
            <a:r>
              <a:rPr lang="en-US" b="0" dirty="0" smtClean="0">
                <a:solidFill>
                  <a:srgbClr val="FF0000"/>
                </a:solidFill>
              </a:rPr>
              <a:t>Bright [</a:t>
            </a:r>
            <a:r>
              <a:rPr lang="en-US" b="0" dirty="0">
                <a:solidFill>
                  <a:srgbClr val="FF0000"/>
                </a:solidFill>
              </a:rPr>
              <a:t>CII] </a:t>
            </a:r>
            <a:r>
              <a:rPr lang="en-US" b="0" dirty="0" smtClean="0">
                <a:solidFill>
                  <a:srgbClr val="FF0000"/>
                </a:solidFill>
              </a:rPr>
              <a:t>tool </a:t>
            </a:r>
            <a:r>
              <a:rPr lang="en-US" b="0" dirty="0">
                <a:solidFill>
                  <a:srgbClr val="FF0000"/>
                </a:solidFill>
              </a:rPr>
              <a:t>for</a:t>
            </a:r>
          </a:p>
          <a:p>
            <a:pPr lvl="1" algn="l" eaLnBrk="1" hangingPunct="1">
              <a:spcBef>
                <a:spcPts val="600"/>
              </a:spcBef>
              <a:spcAft>
                <a:spcPts val="0"/>
              </a:spcAft>
              <a:buFont typeface="Wingdings" charset="2"/>
              <a:buChar char="Ø"/>
            </a:pPr>
            <a:r>
              <a:rPr lang="en-US" sz="2000" b="0" dirty="0">
                <a:solidFill>
                  <a:srgbClr val="FF0000"/>
                </a:solidFill>
              </a:rPr>
              <a:t> Gas dynamics </a:t>
            </a:r>
            <a:endParaRPr lang="en-US" sz="2000" b="0" dirty="0" smtClean="0">
              <a:solidFill>
                <a:srgbClr val="FF0000"/>
              </a:solidFill>
            </a:endParaRPr>
          </a:p>
          <a:p>
            <a:pPr lvl="1" algn="l" eaLnBrk="1" hangingPunct="1">
              <a:spcBef>
                <a:spcPts val="600"/>
              </a:spcBef>
              <a:spcAft>
                <a:spcPts val="0"/>
              </a:spcAft>
              <a:buFont typeface="Wingdings" charset="2"/>
              <a:buChar char="Ø"/>
            </a:pPr>
            <a:r>
              <a:rPr lang="en-US" sz="2000" b="0" dirty="0">
                <a:solidFill>
                  <a:srgbClr val="FF0000"/>
                </a:solidFill>
              </a:rPr>
              <a:t> </a:t>
            </a:r>
            <a:r>
              <a:rPr lang="en-US" sz="2000" b="0" dirty="0" smtClean="0">
                <a:solidFill>
                  <a:srgbClr val="FF0000"/>
                </a:solidFill>
              </a:rPr>
              <a:t>ISM evolution</a:t>
            </a:r>
            <a:endParaRPr lang="en-US" sz="2000" b="0" dirty="0">
              <a:solidFill>
                <a:srgbClr val="FF0000"/>
              </a:solidFill>
            </a:endParaRPr>
          </a:p>
          <a:p>
            <a:pPr lvl="1" algn="l" eaLnBrk="1" hangingPunct="1">
              <a:spcBef>
                <a:spcPts val="600"/>
              </a:spcBef>
              <a:spcAft>
                <a:spcPts val="0"/>
              </a:spcAft>
              <a:buFont typeface="Wingdings" charset="2"/>
              <a:buChar char="Ø"/>
            </a:pPr>
            <a:r>
              <a:rPr lang="en-US" sz="2000" b="0" dirty="0">
                <a:solidFill>
                  <a:srgbClr val="FF0000"/>
                </a:solidFill>
              </a:rPr>
              <a:t> Spectroscopic </a:t>
            </a:r>
            <a:r>
              <a:rPr lang="en-US" sz="2000" b="0" dirty="0" smtClean="0">
                <a:solidFill>
                  <a:srgbClr val="FF0000"/>
                </a:solidFill>
              </a:rPr>
              <a:t>redshifts for z&gt;6 candidates</a:t>
            </a:r>
            <a:endParaRPr lang="en-US" sz="1800" b="0" dirty="0">
              <a:solidFill>
                <a:srgbClr val="FF0000"/>
              </a:solidFill>
            </a:endParaRPr>
          </a:p>
        </p:txBody>
      </p:sp>
      <p:sp>
        <p:nvSpPr>
          <p:cNvPr id="9" name="TextBox 8"/>
          <p:cNvSpPr txBox="1"/>
          <p:nvPr/>
        </p:nvSpPr>
        <p:spPr>
          <a:xfrm>
            <a:off x="7290116" y="4572000"/>
            <a:ext cx="1701484" cy="369332"/>
          </a:xfrm>
          <a:prstGeom prst="rect">
            <a:avLst/>
          </a:prstGeom>
          <a:noFill/>
        </p:spPr>
        <p:txBody>
          <a:bodyPr wrap="square" rtlCol="0">
            <a:spAutoFit/>
          </a:bodyPr>
          <a:lstStyle/>
          <a:p>
            <a:r>
              <a:rPr lang="en-US" sz="1800" b="0" dirty="0"/>
              <a:t>d</a:t>
            </a:r>
            <a:r>
              <a:rPr lang="en-US" sz="1800" b="0" dirty="0" smtClean="0"/>
              <a:t>e </a:t>
            </a:r>
            <a:r>
              <a:rPr lang="en-US" sz="1800" b="0" dirty="0" err="1" smtClean="0"/>
              <a:t>Looze</a:t>
            </a:r>
            <a:r>
              <a:rPr lang="en-US" sz="1800" b="0" dirty="0" smtClean="0"/>
              <a:t> </a:t>
            </a:r>
            <a:r>
              <a:rPr lang="en-US" sz="1800" b="0" dirty="0" err="1" smtClean="0"/>
              <a:t>ea</a:t>
            </a:r>
            <a:endParaRPr lang="en-US" sz="1800" b="0" dirty="0"/>
          </a:p>
        </p:txBody>
      </p:sp>
      <p:pic>
        <p:nvPicPr>
          <p:cNvPr id="6" name="Picture 5" descr="Screen Shot 2015-07-13 at 11.36.08 A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57421" y="76200"/>
            <a:ext cx="3710379" cy="2595265"/>
          </a:xfrm>
          <a:prstGeom prst="rect">
            <a:avLst/>
          </a:prstGeom>
        </p:spPr>
      </p:pic>
    </p:spTree>
    <p:extLst>
      <p:ext uri="{BB962C8B-B14F-4D97-AF65-F5344CB8AC3E}">
        <p14:creationId xmlns:p14="http://schemas.microsoft.com/office/powerpoint/2010/main" val="1496489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0"/>
            <a:ext cx="5638800" cy="830997"/>
          </a:xfrm>
          <a:prstGeom prst="rect">
            <a:avLst/>
          </a:prstGeom>
          <a:noFill/>
        </p:spPr>
        <p:txBody>
          <a:bodyPr wrap="square" rtlCol="0">
            <a:spAutoFit/>
          </a:bodyPr>
          <a:lstStyle/>
          <a:p>
            <a:r>
              <a:rPr lang="en-US" dirty="0" smtClean="0"/>
              <a:t>The new age of [CII]: number of detections at z&gt;1</a:t>
            </a:r>
            <a:endParaRPr lang="en-US" dirty="0"/>
          </a:p>
        </p:txBody>
      </p:sp>
      <p:pic>
        <p:nvPicPr>
          <p:cNvPr id="3" name="Picture 2" descr="history_plot_ci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914400"/>
            <a:ext cx="5029200" cy="5029200"/>
          </a:xfrm>
          <a:prstGeom prst="rect">
            <a:avLst/>
          </a:prstGeom>
        </p:spPr>
      </p:pic>
      <p:sp>
        <p:nvSpPr>
          <p:cNvPr id="4" name="TextBox 3"/>
          <p:cNvSpPr txBox="1"/>
          <p:nvPr/>
        </p:nvSpPr>
        <p:spPr>
          <a:xfrm>
            <a:off x="1600200" y="6096000"/>
            <a:ext cx="6248400" cy="457200"/>
          </a:xfrm>
          <a:prstGeom prst="rect">
            <a:avLst/>
          </a:prstGeom>
          <a:noFill/>
        </p:spPr>
        <p:txBody>
          <a:bodyPr wrap="square" rtlCol="0">
            <a:spAutoFit/>
          </a:bodyPr>
          <a:lstStyle/>
          <a:p>
            <a:r>
              <a:rPr lang="en-US" b="0" dirty="0" smtClean="0"/>
              <a:t>Results within last year: ‘show and tell’</a:t>
            </a:r>
            <a:endParaRPr lang="en-US" b="0" dirty="0"/>
          </a:p>
        </p:txBody>
      </p:sp>
    </p:spTree>
    <p:extLst>
      <p:ext uri="{BB962C8B-B14F-4D97-AF65-F5344CB8AC3E}">
        <p14:creationId xmlns:p14="http://schemas.microsoft.com/office/powerpoint/2010/main" val="29699104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7-13 at 1.22.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1" y="1221052"/>
            <a:ext cx="4343400" cy="4189148"/>
          </a:xfrm>
          <a:prstGeom prst="rect">
            <a:avLst/>
          </a:prstGeom>
        </p:spPr>
      </p:pic>
      <p:sp>
        <p:nvSpPr>
          <p:cNvPr id="37890" name="TextBox 4"/>
          <p:cNvSpPr txBox="1">
            <a:spLocks noChangeArrowheads="1"/>
          </p:cNvSpPr>
          <p:nvPr/>
        </p:nvSpPr>
        <p:spPr bwMode="auto">
          <a:xfrm>
            <a:off x="914400" y="95072"/>
            <a:ext cx="750887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b="0" dirty="0" smtClean="0"/>
              <a:t>Imaging + Dynamics</a:t>
            </a:r>
          </a:p>
          <a:p>
            <a:pPr eaLnBrk="1" hangingPunct="1"/>
            <a:r>
              <a:rPr lang="en-US" b="0" dirty="0"/>
              <a:t>A</a:t>
            </a:r>
            <a:r>
              <a:rPr lang="en-US" b="0" dirty="0" smtClean="0"/>
              <a:t>natomy of a hyper</a:t>
            </a:r>
            <a:r>
              <a:rPr lang="en-US" b="0" dirty="0"/>
              <a:t>-</a:t>
            </a:r>
            <a:r>
              <a:rPr lang="en-US" b="0" dirty="0" smtClean="0"/>
              <a:t>starburst at z=4.7</a:t>
            </a:r>
            <a:endParaRPr lang="en-US" b="0" dirty="0"/>
          </a:p>
          <a:p>
            <a:pPr eaLnBrk="1" hangingPunct="1"/>
            <a:endParaRPr lang="en-US" b="0" dirty="0" smtClean="0"/>
          </a:p>
        </p:txBody>
      </p:sp>
      <p:grpSp>
        <p:nvGrpSpPr>
          <p:cNvPr id="37891" name="Group 21"/>
          <p:cNvGrpSpPr>
            <a:grpSpLocks/>
          </p:cNvGrpSpPr>
          <p:nvPr/>
        </p:nvGrpSpPr>
        <p:grpSpPr bwMode="auto">
          <a:xfrm>
            <a:off x="6781800" y="838200"/>
            <a:ext cx="2286000" cy="2132013"/>
            <a:chOff x="6931025" y="0"/>
            <a:chExt cx="1905000" cy="1789113"/>
          </a:xfrm>
        </p:grpSpPr>
        <p:pic>
          <p:nvPicPr>
            <p:cNvPr id="37910" name="Picture 5" descr="Screen shot 2012-05-03 at 3.43.0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1025" y="0"/>
              <a:ext cx="19050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1" name="TextBox 8"/>
            <p:cNvSpPr txBox="1">
              <a:spLocks noChangeArrowheads="1"/>
            </p:cNvSpPr>
            <p:nvPr/>
          </p:nvSpPr>
          <p:spPr bwMode="auto">
            <a:xfrm>
              <a:off x="7315200" y="228600"/>
              <a:ext cx="762000" cy="3099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t>SMG</a:t>
              </a:r>
            </a:p>
          </p:txBody>
        </p:sp>
      </p:grpSp>
      <p:grpSp>
        <p:nvGrpSpPr>
          <p:cNvPr id="37892" name="Group 25"/>
          <p:cNvGrpSpPr>
            <a:grpSpLocks/>
          </p:cNvGrpSpPr>
          <p:nvPr/>
        </p:nvGrpSpPr>
        <p:grpSpPr bwMode="auto">
          <a:xfrm>
            <a:off x="0" y="3200400"/>
            <a:ext cx="2362200" cy="2206625"/>
            <a:chOff x="5026025" y="4914900"/>
            <a:chExt cx="1905000" cy="1820863"/>
          </a:xfrm>
        </p:grpSpPr>
        <p:pic>
          <p:nvPicPr>
            <p:cNvPr id="37908" name="Picture 4" descr="Screen shot 2012-05-03 at 3.42.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6025" y="4914900"/>
              <a:ext cx="1905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TextBox 9"/>
            <p:cNvSpPr txBox="1">
              <a:spLocks noChangeArrowheads="1"/>
            </p:cNvSpPr>
            <p:nvPr/>
          </p:nvSpPr>
          <p:spPr bwMode="auto">
            <a:xfrm>
              <a:off x="5445125" y="5153819"/>
              <a:ext cx="685800" cy="2794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t>QSO</a:t>
              </a:r>
            </a:p>
          </p:txBody>
        </p:sp>
      </p:grpSp>
      <p:grpSp>
        <p:nvGrpSpPr>
          <p:cNvPr id="37893" name="Group 20"/>
          <p:cNvGrpSpPr>
            <a:grpSpLocks/>
          </p:cNvGrpSpPr>
          <p:nvPr/>
        </p:nvGrpSpPr>
        <p:grpSpPr bwMode="auto">
          <a:xfrm>
            <a:off x="76200" y="885825"/>
            <a:ext cx="2209800" cy="2084388"/>
            <a:chOff x="3886200" y="125413"/>
            <a:chExt cx="1905000" cy="1790700"/>
          </a:xfrm>
        </p:grpSpPr>
        <p:pic>
          <p:nvPicPr>
            <p:cNvPr id="37906" name="Picture 6" descr="Screen shot 2012-05-03 at 3.43.0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25413"/>
              <a:ext cx="1905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7" name="TextBox 10"/>
            <p:cNvSpPr txBox="1">
              <a:spLocks noChangeArrowheads="1"/>
            </p:cNvSpPr>
            <p:nvPr/>
          </p:nvSpPr>
          <p:spPr bwMode="auto">
            <a:xfrm>
              <a:off x="4270375" y="316468"/>
              <a:ext cx="731235" cy="2908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dirty="0" smtClean="0"/>
                <a:t>LAE1</a:t>
              </a:r>
              <a:endParaRPr lang="en-US" sz="1600" b="0" dirty="0"/>
            </a:p>
          </p:txBody>
        </p:sp>
      </p:grpSp>
      <p:grpSp>
        <p:nvGrpSpPr>
          <p:cNvPr id="37894" name="Group 24"/>
          <p:cNvGrpSpPr>
            <a:grpSpLocks/>
          </p:cNvGrpSpPr>
          <p:nvPr/>
        </p:nvGrpSpPr>
        <p:grpSpPr bwMode="auto">
          <a:xfrm>
            <a:off x="6781800" y="3200400"/>
            <a:ext cx="2286000" cy="2171700"/>
            <a:chOff x="6931025" y="4914900"/>
            <a:chExt cx="1984375" cy="1866900"/>
          </a:xfrm>
        </p:grpSpPr>
        <p:pic>
          <p:nvPicPr>
            <p:cNvPr id="37904" name="Picture 7" descr="Screen shot 2012-05-03 at 3.43.19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1025" y="4914900"/>
              <a:ext cx="19843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TextBox 11"/>
            <p:cNvSpPr txBox="1">
              <a:spLocks noChangeArrowheads="1"/>
            </p:cNvSpPr>
            <p:nvPr/>
          </p:nvSpPr>
          <p:spPr bwMode="auto">
            <a:xfrm>
              <a:off x="7315200" y="5156200"/>
              <a:ext cx="633440" cy="291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dirty="0" smtClean="0"/>
                <a:t>LAE2</a:t>
              </a:r>
              <a:endParaRPr lang="en-US" sz="1600" b="0" dirty="0"/>
            </a:p>
          </p:txBody>
        </p:sp>
      </p:grpSp>
      <p:sp>
        <p:nvSpPr>
          <p:cNvPr id="37895" name="TextBox 12"/>
          <p:cNvSpPr txBox="1">
            <a:spLocks noChangeArrowheads="1"/>
          </p:cNvSpPr>
          <p:nvPr/>
        </p:nvSpPr>
        <p:spPr bwMode="auto">
          <a:xfrm>
            <a:off x="990600" y="5562600"/>
            <a:ext cx="754989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l" eaLnBrk="1" hangingPunct="1">
              <a:spcAft>
                <a:spcPts val="600"/>
              </a:spcAft>
              <a:buFont typeface="Arial" charset="0"/>
              <a:buChar char="•"/>
            </a:pPr>
            <a:r>
              <a:rPr lang="en-US" sz="2000" b="0" dirty="0"/>
              <a:t>Two hyper-starbursts (SMG and </a:t>
            </a:r>
            <a:r>
              <a:rPr lang="en-US" sz="2000" b="0" dirty="0" smtClean="0"/>
              <a:t>BAL quasar </a:t>
            </a:r>
            <a:r>
              <a:rPr lang="en-US" sz="2000" b="0" dirty="0"/>
              <a:t>host): </a:t>
            </a:r>
            <a:r>
              <a:rPr lang="en-US" sz="2000" b="0" dirty="0" smtClean="0"/>
              <a:t>FIR ~ 3x10</a:t>
            </a:r>
            <a:r>
              <a:rPr lang="en-US" sz="2000" b="0" baseline="30000" dirty="0" smtClean="0"/>
              <a:t>13</a:t>
            </a:r>
            <a:r>
              <a:rPr lang="en-US" sz="2000" b="0" dirty="0" smtClean="0"/>
              <a:t> L</a:t>
            </a:r>
            <a:r>
              <a:rPr lang="en-US" sz="2000" b="0" baseline="-25000" dirty="0" smtClean="0"/>
              <a:t>o</a:t>
            </a:r>
            <a:r>
              <a:rPr lang="en-US" sz="2000" b="0" dirty="0" smtClean="0"/>
              <a:t> ; SFR ~ 3x10</a:t>
            </a:r>
            <a:r>
              <a:rPr lang="en-US" sz="2000" b="0" baseline="30000" dirty="0" smtClean="0"/>
              <a:t>3</a:t>
            </a:r>
            <a:r>
              <a:rPr lang="en-US" sz="2000" b="0" dirty="0" smtClean="0"/>
              <a:t> </a:t>
            </a:r>
            <a:r>
              <a:rPr lang="en-US" sz="2000" b="0" dirty="0"/>
              <a:t>M</a:t>
            </a:r>
            <a:r>
              <a:rPr lang="en-US" sz="2000" b="0" baseline="-25000" dirty="0"/>
              <a:t>o</a:t>
            </a:r>
            <a:r>
              <a:rPr lang="en-US" sz="2000" b="0" dirty="0"/>
              <a:t>/</a:t>
            </a:r>
            <a:r>
              <a:rPr lang="en-US" sz="2000" b="0" dirty="0" err="1" smtClean="0"/>
              <a:t>yr</a:t>
            </a:r>
            <a:r>
              <a:rPr lang="en-US" sz="2000" b="0" dirty="0" smtClean="0"/>
              <a:t>;  M</a:t>
            </a:r>
            <a:r>
              <a:rPr lang="en-US" sz="2000" b="0" baseline="-25000" dirty="0" smtClean="0"/>
              <a:t>BH</a:t>
            </a:r>
            <a:r>
              <a:rPr lang="en-US" sz="2000" b="0" dirty="0" smtClean="0"/>
              <a:t> ~ 10</a:t>
            </a:r>
            <a:r>
              <a:rPr lang="en-US" sz="2000" b="0" baseline="30000" dirty="0" smtClean="0"/>
              <a:t>9</a:t>
            </a:r>
            <a:r>
              <a:rPr lang="en-US" sz="2000" b="0" dirty="0" smtClean="0"/>
              <a:t> M</a:t>
            </a:r>
            <a:r>
              <a:rPr lang="en-US" sz="2000" b="0" baseline="-25000" dirty="0" smtClean="0"/>
              <a:t>o</a:t>
            </a:r>
            <a:endParaRPr lang="en-US" sz="2000" b="0" baseline="-25000" dirty="0"/>
          </a:p>
          <a:p>
            <a:pPr algn="l" eaLnBrk="1" hangingPunct="1">
              <a:spcAft>
                <a:spcPts val="600"/>
              </a:spcAft>
              <a:buFont typeface="Arial" charset="0"/>
              <a:buChar char="•"/>
            </a:pPr>
            <a:r>
              <a:rPr lang="en-US" sz="2000" b="0" dirty="0"/>
              <a:t>Two </a:t>
            </a:r>
            <a:r>
              <a:rPr lang="ja-JP" altLang="en-US" sz="2000" b="0" dirty="0"/>
              <a:t>‘</a:t>
            </a:r>
            <a:r>
              <a:rPr lang="en-US" altLang="ja-JP" sz="2000" b="0" dirty="0"/>
              <a:t>normal</a:t>
            </a:r>
            <a:r>
              <a:rPr lang="ja-JP" altLang="en-US" sz="2000" b="0" dirty="0"/>
              <a:t>’</a:t>
            </a:r>
            <a:r>
              <a:rPr lang="en-US" altLang="ja-JP" sz="2000" b="0" dirty="0"/>
              <a:t> LAE: SFR </a:t>
            </a:r>
            <a:r>
              <a:rPr lang="en-US" altLang="ja-JP" sz="2000" b="0" dirty="0" smtClean="0"/>
              <a:t>~ </a:t>
            </a:r>
            <a:r>
              <a:rPr lang="en-US" altLang="ja-JP" sz="2000" b="0" dirty="0"/>
              <a:t>10</a:t>
            </a:r>
            <a:r>
              <a:rPr lang="en-US" altLang="ja-JP" sz="2000" b="0" baseline="30000" dirty="0"/>
              <a:t>2</a:t>
            </a:r>
            <a:r>
              <a:rPr lang="en-US" altLang="ja-JP" sz="2000" b="0" dirty="0"/>
              <a:t> M</a:t>
            </a:r>
            <a:r>
              <a:rPr lang="en-US" altLang="ja-JP" sz="2000" b="0" baseline="-25000" dirty="0"/>
              <a:t>o</a:t>
            </a:r>
            <a:r>
              <a:rPr lang="en-US" altLang="ja-JP" sz="2000" b="0" dirty="0"/>
              <a:t>/</a:t>
            </a:r>
            <a:r>
              <a:rPr lang="en-US" altLang="ja-JP" sz="2000" b="0" dirty="0" err="1"/>
              <a:t>yr</a:t>
            </a:r>
            <a:r>
              <a:rPr lang="en-US" altLang="ja-JP" sz="2000" b="0" dirty="0"/>
              <a:t> </a:t>
            </a:r>
            <a:endParaRPr lang="en-US" sz="2000" b="0" dirty="0"/>
          </a:p>
        </p:txBody>
      </p:sp>
      <p:sp>
        <p:nvSpPr>
          <p:cNvPr id="37896" name="TextBox 14"/>
          <p:cNvSpPr txBox="1">
            <a:spLocks noChangeArrowheads="1"/>
          </p:cNvSpPr>
          <p:nvPr/>
        </p:nvSpPr>
        <p:spPr bwMode="auto">
          <a:xfrm>
            <a:off x="990600" y="160972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solidFill>
                  <a:schemeClr val="bg1"/>
                </a:solidFill>
              </a:rPr>
              <a:t>G3</a:t>
            </a:r>
          </a:p>
        </p:txBody>
      </p:sp>
      <p:sp>
        <p:nvSpPr>
          <p:cNvPr id="37897" name="TextBox 16"/>
          <p:cNvSpPr txBox="1">
            <a:spLocks noChangeArrowheads="1"/>
          </p:cNvSpPr>
          <p:nvPr/>
        </p:nvSpPr>
        <p:spPr bwMode="auto">
          <a:xfrm>
            <a:off x="1600200" y="290512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a:solidFill>
                  <a:schemeClr val="bg1"/>
                </a:solidFill>
              </a:rPr>
              <a:t>G4</a:t>
            </a:r>
          </a:p>
        </p:txBody>
      </p:sp>
      <p:sp>
        <p:nvSpPr>
          <p:cNvPr id="37898" name="TextBox 18"/>
          <p:cNvSpPr txBox="1">
            <a:spLocks noChangeArrowheads="1"/>
          </p:cNvSpPr>
          <p:nvPr/>
        </p:nvSpPr>
        <p:spPr bwMode="auto">
          <a:xfrm>
            <a:off x="5105400" y="4811713"/>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800" b="0" dirty="0" err="1">
                <a:solidFill>
                  <a:schemeClr val="bg1"/>
                </a:solidFill>
              </a:rPr>
              <a:t>r</a:t>
            </a:r>
            <a:r>
              <a:rPr lang="en-US" sz="1800" b="0" dirty="0" err="1" smtClean="0">
                <a:solidFill>
                  <a:schemeClr val="bg1"/>
                </a:solidFill>
              </a:rPr>
              <a:t>ms</a:t>
            </a:r>
            <a:r>
              <a:rPr lang="en-US" sz="1800" b="0" dirty="0" smtClean="0">
                <a:solidFill>
                  <a:schemeClr val="bg1"/>
                </a:solidFill>
              </a:rPr>
              <a:t>=100uJy</a:t>
            </a:r>
            <a:endParaRPr lang="en-US" sz="1800" b="0" dirty="0">
              <a:solidFill>
                <a:schemeClr val="bg1"/>
              </a:solidFill>
            </a:endParaRPr>
          </a:p>
        </p:txBody>
      </p:sp>
      <p:cxnSp>
        <p:nvCxnSpPr>
          <p:cNvPr id="37901" name="Straight Arrow Connector 2"/>
          <p:cNvCxnSpPr>
            <a:cxnSpLocks noChangeShapeType="1"/>
          </p:cNvCxnSpPr>
          <p:nvPr/>
        </p:nvCxnSpPr>
        <p:spPr bwMode="auto">
          <a:xfrm>
            <a:off x="7658100" y="2349500"/>
            <a:ext cx="765175" cy="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37902" name="TextBox 4"/>
          <p:cNvSpPr txBox="1">
            <a:spLocks noChangeArrowheads="1"/>
          </p:cNvSpPr>
          <p:nvPr/>
        </p:nvSpPr>
        <p:spPr bwMode="auto">
          <a:xfrm>
            <a:off x="7543800" y="2362200"/>
            <a:ext cx="1104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600" b="0"/>
              <a:t>700km/s</a:t>
            </a:r>
          </a:p>
        </p:txBody>
      </p:sp>
      <p:sp>
        <p:nvSpPr>
          <p:cNvPr id="2" name="TextBox 1"/>
          <p:cNvSpPr txBox="1"/>
          <p:nvPr/>
        </p:nvSpPr>
        <p:spPr>
          <a:xfrm>
            <a:off x="10134600" y="1828800"/>
            <a:ext cx="184666" cy="461665"/>
          </a:xfrm>
          <a:prstGeom prst="rect">
            <a:avLst/>
          </a:prstGeom>
          <a:noFill/>
        </p:spPr>
        <p:txBody>
          <a:bodyPr wrap="none" rtlCol="0">
            <a:spAutoFit/>
          </a:bodyPr>
          <a:lstStyle/>
          <a:p>
            <a:endParaRPr lang="en-US" dirty="0"/>
          </a:p>
        </p:txBody>
      </p:sp>
      <p:sp>
        <p:nvSpPr>
          <p:cNvPr id="4" name="TextBox 3"/>
          <p:cNvSpPr txBox="1"/>
          <p:nvPr/>
        </p:nvSpPr>
        <p:spPr>
          <a:xfrm>
            <a:off x="4648200" y="1295400"/>
            <a:ext cx="2057400" cy="338554"/>
          </a:xfrm>
          <a:prstGeom prst="rect">
            <a:avLst/>
          </a:prstGeom>
          <a:noFill/>
        </p:spPr>
        <p:txBody>
          <a:bodyPr wrap="square" rtlCol="0">
            <a:spAutoFit/>
          </a:bodyPr>
          <a:lstStyle/>
          <a:p>
            <a:r>
              <a:rPr lang="en-US" sz="1600" b="0" dirty="0">
                <a:solidFill>
                  <a:schemeClr val="bg1"/>
                </a:solidFill>
              </a:rPr>
              <a:t>BR1202-0725 z=</a:t>
            </a:r>
            <a:r>
              <a:rPr lang="en-US" sz="1600" b="0" dirty="0" smtClean="0">
                <a:solidFill>
                  <a:schemeClr val="bg1"/>
                </a:solidFill>
              </a:rPr>
              <a:t>4.7</a:t>
            </a:r>
            <a:endParaRPr lang="en-US" sz="1600" dirty="0">
              <a:solidFill>
                <a:schemeClr val="bg1"/>
              </a:solidFill>
            </a:endParaRPr>
          </a:p>
        </p:txBody>
      </p:sp>
      <p:cxnSp>
        <p:nvCxnSpPr>
          <p:cNvPr id="6" name="Straight Connector 5"/>
          <p:cNvCxnSpPr/>
          <p:nvPr/>
        </p:nvCxnSpPr>
        <p:spPr bwMode="auto">
          <a:xfrm>
            <a:off x="2819400" y="2008220"/>
            <a:ext cx="0" cy="839787"/>
          </a:xfrm>
          <a:prstGeom prst="line">
            <a:avLst/>
          </a:prstGeom>
          <a:noFill/>
          <a:ln w="19050" cap="flat" cmpd="sng" algn="ctr">
            <a:solidFill>
              <a:schemeClr val="bg1"/>
            </a:solidFill>
            <a:prstDash val="solid"/>
            <a:round/>
            <a:headEnd type="none" w="med" len="med"/>
            <a:tailEnd type="none" w="med" len="med"/>
          </a:ln>
          <a:effectLst/>
        </p:spPr>
      </p:cxnSp>
      <p:sp>
        <p:nvSpPr>
          <p:cNvPr id="7" name="TextBox 6"/>
          <p:cNvSpPr txBox="1"/>
          <p:nvPr/>
        </p:nvSpPr>
        <p:spPr>
          <a:xfrm>
            <a:off x="2743200" y="2209800"/>
            <a:ext cx="838200" cy="369332"/>
          </a:xfrm>
          <a:prstGeom prst="rect">
            <a:avLst/>
          </a:prstGeom>
          <a:noFill/>
        </p:spPr>
        <p:txBody>
          <a:bodyPr wrap="square" rtlCol="0">
            <a:spAutoFit/>
          </a:bodyPr>
          <a:lstStyle/>
          <a:p>
            <a:r>
              <a:rPr lang="en-US" sz="1800" b="0" dirty="0" smtClean="0">
                <a:solidFill>
                  <a:schemeClr val="bg1"/>
                </a:solidFill>
              </a:rPr>
              <a:t>12kpc</a:t>
            </a:r>
            <a:endParaRPr lang="en-US" sz="1800" b="0" dirty="0">
              <a:solidFill>
                <a:schemeClr val="bg1"/>
              </a:solidFill>
            </a:endParaRPr>
          </a:p>
        </p:txBody>
      </p:sp>
    </p:spTree>
    <p:extLst>
      <p:ext uri="{BB962C8B-B14F-4D97-AF65-F5344CB8AC3E}">
        <p14:creationId xmlns:p14="http://schemas.microsoft.com/office/powerpoint/2010/main" val="4207311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Wingdings" charset="2"/>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Wingdings" charset="2"/>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39819</TotalTime>
  <Words>1833</Words>
  <Application>Microsoft Macintosh PowerPoint</Application>
  <PresentationFormat>On-screen Show (4:3)</PresentationFormat>
  <Paragraphs>247</Paragraphs>
  <Slides>25</Slides>
  <Notes>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ALMA 1.2mm spectroscopy of the Hubble Ultra Deep Field (Aravena ea)</vt:lpstr>
      <vt:lpstr> ALMA 1.2mm spectroscopy of the Hubble Ultra Deep Field (Aravena ea)</vt:lpstr>
      <vt:lpstr>PowerPoint Presentation</vt:lpstr>
      <vt:lpstr>PowerPoint Presentation</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Chris Carilli</cp:lastModifiedBy>
  <cp:revision>765</cp:revision>
  <cp:lastPrinted>2015-09-01T16:20:39Z</cp:lastPrinted>
  <dcterms:created xsi:type="dcterms:W3CDTF">2012-05-28T12:34:36Z</dcterms:created>
  <dcterms:modified xsi:type="dcterms:W3CDTF">2015-10-01T14:13:29Z</dcterms:modified>
</cp:coreProperties>
</file>