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1203" r:id="rId2"/>
    <p:sldId id="740" r:id="rId3"/>
    <p:sldId id="1063" r:id="rId4"/>
    <p:sldId id="1064" r:id="rId5"/>
    <p:sldId id="1113" r:id="rId6"/>
    <p:sldId id="1124" r:id="rId7"/>
    <p:sldId id="1179" r:id="rId8"/>
    <p:sldId id="1110" r:id="rId9"/>
    <p:sldId id="1133" r:id="rId10"/>
    <p:sldId id="1180" r:id="rId11"/>
    <p:sldId id="1066" r:id="rId12"/>
    <p:sldId id="1145" r:id="rId13"/>
    <p:sldId id="1146" r:id="rId14"/>
    <p:sldId id="1148" r:id="rId15"/>
    <p:sldId id="1186" r:id="rId16"/>
    <p:sldId id="1187" r:id="rId17"/>
    <p:sldId id="1188" r:id="rId18"/>
    <p:sldId id="1114" r:id="rId19"/>
    <p:sldId id="1182" r:id="rId20"/>
    <p:sldId id="1190" r:id="rId21"/>
    <p:sldId id="1191" r:id="rId22"/>
    <p:sldId id="1192" r:id="rId23"/>
    <p:sldId id="1112" r:id="rId24"/>
    <p:sldId id="1116" r:id="rId25"/>
    <p:sldId id="1070" r:id="rId26"/>
    <p:sldId id="1117" r:id="rId27"/>
    <p:sldId id="1118" r:id="rId28"/>
    <p:sldId id="1167" r:id="rId29"/>
    <p:sldId id="1074" r:id="rId30"/>
    <p:sldId id="1075" r:id="rId31"/>
    <p:sldId id="1127" r:id="rId32"/>
    <p:sldId id="1128" r:id="rId33"/>
    <p:sldId id="1125" r:id="rId34"/>
    <p:sldId id="1129" r:id="rId35"/>
    <p:sldId id="1098" r:id="rId36"/>
    <p:sldId id="1168" r:id="rId37"/>
    <p:sldId id="1100" r:id="rId38"/>
    <p:sldId id="1101" r:id="rId39"/>
    <p:sldId id="1189" r:id="rId40"/>
    <p:sldId id="1134" r:id="rId41"/>
    <p:sldId id="1140" r:id="rId42"/>
    <p:sldId id="1132" r:id="rId43"/>
    <p:sldId id="1141" r:id="rId44"/>
    <p:sldId id="1142" r:id="rId45"/>
    <p:sldId id="1147" r:id="rId46"/>
    <p:sldId id="1144" r:id="rId47"/>
    <p:sldId id="1193" r:id="rId48"/>
    <p:sldId id="1166" r:id="rId49"/>
    <p:sldId id="803" r:id="rId50"/>
    <p:sldId id="1055" r:id="rId51"/>
    <p:sldId id="1171" r:id="rId52"/>
    <p:sldId id="1155" r:id="rId53"/>
    <p:sldId id="1153" r:id="rId54"/>
    <p:sldId id="1172" r:id="rId55"/>
    <p:sldId id="1154" r:id="rId56"/>
    <p:sldId id="926" r:id="rId57"/>
    <p:sldId id="924" r:id="rId58"/>
    <p:sldId id="1194" r:id="rId59"/>
    <p:sldId id="1152" r:id="rId60"/>
    <p:sldId id="1173" r:id="rId61"/>
    <p:sldId id="1174" r:id="rId62"/>
    <p:sldId id="1158" r:id="rId63"/>
    <p:sldId id="1156" r:id="rId64"/>
    <p:sldId id="1163" r:id="rId65"/>
    <p:sldId id="1162" r:id="rId66"/>
    <p:sldId id="1164" r:id="rId67"/>
    <p:sldId id="1169" r:id="rId68"/>
    <p:sldId id="1170" r:id="rId69"/>
    <p:sldId id="1106" r:id="rId70"/>
    <p:sldId id="1103" r:id="rId71"/>
    <p:sldId id="1107" r:id="rId72"/>
    <p:sldId id="1105" r:id="rId73"/>
    <p:sldId id="1157" r:id="rId74"/>
    <p:sldId id="1195" r:id="rId75"/>
    <p:sldId id="1196" r:id="rId76"/>
    <p:sldId id="1201" r:id="rId77"/>
    <p:sldId id="1198" r:id="rId78"/>
    <p:sldId id="1199" r:id="rId79"/>
    <p:sldId id="1202" r:id="rId80"/>
    <p:sldId id="1200" r:id="rId8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mported Author" initials="IA" lastIdx="1" clrIdx="0"/>
  <p:cmAuthor id="1" name="Chris Carilli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F7FF"/>
    <a:srgbClr val="43FF05"/>
    <a:srgbClr val="E40000"/>
    <a:srgbClr val="E00000"/>
    <a:srgbClr val="030336"/>
    <a:srgbClr val="0000E4"/>
    <a:srgbClr val="2B2DF6"/>
    <a:srgbClr val="FFB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14" autoAdjust="0"/>
  </p:normalViewPr>
  <p:slideViewPr>
    <p:cSldViewPr snapToObjects="1">
      <p:cViewPr>
        <p:scale>
          <a:sx n="94" d="100"/>
          <a:sy n="94" d="100"/>
        </p:scale>
        <p:origin x="-61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commentAuthors" Target="commentAuthors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4.xml"/><Relationship Id="rId2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CC00"/>
                </a:solidFill>
                <a:latin typeface="Symbol" charset="0"/>
              </a:defRPr>
            </a:lvl1pPr>
          </a:lstStyle>
          <a:p>
            <a:pPr>
              <a:defRPr/>
            </a:pPr>
            <a:fld id="{E55C9471-B705-E844-B1CB-86B2E98AE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33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747AE60-E7F1-0840-BC76-50C0D225A28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D0FA11-D2D3-7747-A18B-B49BDD84718F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20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20F5F-53E7-A140-9542-8F551A2EAEBE}" type="slidenum">
              <a:rPr lang="en-US"/>
              <a:pPr/>
              <a:t>21</a:t>
            </a:fld>
            <a:endParaRPr lang="en-US"/>
          </a:p>
        </p:txBody>
      </p:sp>
      <p:sp>
        <p:nvSpPr>
          <p:cNvPr id="538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8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AU"/>
              <a:t>Dynamic:</a:t>
            </a:r>
          </a:p>
          <a:p>
            <a:r>
              <a:rPr lang="en-AU"/>
              <a:t>Star form </a:t>
            </a:r>
            <a:r>
              <a:rPr lang="en-AU">
                <a:sym typeface="Symbol" charset="0"/>
              </a:rPr>
              <a:t> </a:t>
            </a:r>
            <a:r>
              <a:rPr lang="en-AU"/>
              <a:t>Massive stars </a:t>
            </a:r>
            <a:r>
              <a:rPr lang="en-AU">
                <a:sym typeface="Symbol" charset="0"/>
              </a:rPr>
              <a:t> </a:t>
            </a:r>
            <a:r>
              <a:rPr lang="en-AU"/>
              <a:t>UV </a:t>
            </a:r>
            <a:r>
              <a:rPr lang="en-AU">
                <a:sym typeface="Symbol" charset="0"/>
              </a:rPr>
              <a:t> </a:t>
            </a:r>
            <a:r>
              <a:rPr lang="en-AU"/>
              <a:t>Hot dust </a:t>
            </a:r>
            <a:r>
              <a:rPr lang="en-AU">
                <a:sym typeface="Symbol" charset="0"/>
              </a:rPr>
              <a:t> </a:t>
            </a:r>
            <a:r>
              <a:rPr lang="en-AU"/>
              <a:t>FIR</a:t>
            </a:r>
          </a:p>
          <a:p>
            <a:r>
              <a:rPr lang="en-AU"/>
              <a:t>Star form </a:t>
            </a:r>
            <a:r>
              <a:rPr lang="en-AU">
                <a:sym typeface="Symbol" charset="0"/>
              </a:rPr>
              <a:t> </a:t>
            </a:r>
            <a:r>
              <a:rPr lang="en-AU"/>
              <a:t>SN </a:t>
            </a:r>
            <a:r>
              <a:rPr lang="en-AU">
                <a:sym typeface="Symbol" charset="0"/>
              </a:rPr>
              <a:t> </a:t>
            </a:r>
            <a:r>
              <a:rPr lang="en-AU"/>
              <a:t>SNR </a:t>
            </a:r>
            <a:r>
              <a:rPr lang="en-AU">
                <a:sym typeface="Symbol" charset="0"/>
              </a:rPr>
              <a:t> </a:t>
            </a:r>
            <a:r>
              <a:rPr lang="en-AU"/>
              <a:t>cosmic ray electrons </a:t>
            </a:r>
            <a:r>
              <a:rPr lang="en-AU">
                <a:sym typeface="Symbol" charset="0"/>
              </a:rPr>
              <a:t> </a:t>
            </a:r>
            <a:r>
              <a:rPr lang="en-AU"/>
              <a:t>radio continuum</a:t>
            </a:r>
          </a:p>
          <a:p>
            <a:endParaRPr lang="en-AU"/>
          </a:p>
          <a:p>
            <a:r>
              <a:rPr lang="en-AU"/>
              <a:t>If its starting to look like Ptolomy’s rings – that’s intended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Dashed curves: local galaxies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!!! SED lines seen in QSOs similar to local starbuts environments!!!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Perhaps entirely density driven?? -&gt; evolutionary sequence?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105D73A-630F-294F-83EE-E9E8FE9D8EF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33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So that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s your broad picture of the relationship between gas and star formation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 mess at low gas surface densities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nice at intermediate surface densities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and maybe something going on at high surface densities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and the data agree nicley with previous measurements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A few minutes ago I asked whether all hydrogen 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was equally good at forming stars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A quick way to try to answer that is to break our 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“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total gas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”</a:t>
            </a: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measurement apart into separate atomic and molecular relations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That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s what you see here and what I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ll show in the next few slides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still star formation rate per area on the y axis 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but now separately H2 and HI on these two X axes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You can already see just from this zoomed out plot that there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s a striking difference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with H2 showing a strong correlation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and HI not so much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So that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s your broad picture of the relationship between gas and star formation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 mess at low gas surface densities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nice at intermediate surface densities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and maybe something going on at high surface densities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and the data agree nicley with previous measurements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A few minutes ago I asked whether all hydrogen 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was equally good at forming stars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A quick way to try to answer that is to break our 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“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total gas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”</a:t>
            </a: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measurement apart into separate atomic and molecular relations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That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s what you see here and what I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ll show in the next few slides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still star formation rate per area on the y axis 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but now separately H2 and HI on these two X axes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You can already see just from this zoomed out plot that there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s a striking difference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with H2 showing a strong correlation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and HI not so much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3" tIns="45711" rIns="91423" bIns="45711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Product Assurance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BF5AF93-5BF9-AE4C-BE9A-2895E091A195}" type="datetime1">
              <a:rPr lang="en-US"/>
              <a:pPr/>
              <a:t>6/19/14</a:t>
            </a:fld>
            <a:r>
              <a:rPr lang="en-US"/>
              <a:t>2003 June 2 – 6, Victoria, Canada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68228-53CA-494E-9050-140B8CE5D0E0}" type="slidenum">
              <a:rPr lang="en-US"/>
              <a:pPr/>
              <a:t>48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3400"/>
            <a:ext cx="5028161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7" tIns="45713" rIns="91427" bIns="4571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50DD783-FE40-A244-AC7E-CB786E24DD73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49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1D21F5-6E9C-5047-AAEA-6196BAB43FD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50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747AE60-E7F1-0840-BC76-50C0D225A28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36EA6F0-41C1-9A4A-92F8-8902FDE46CEF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56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17893E-8225-BE4F-9627-DADE3418F859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57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BC4703-249B-CA48-9751-D49E39E8C9E3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59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7F0EE03-9D80-AC42-9DF6-0C9164B9D2A2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5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So that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s your broad picture of the relationship between gas and star formation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 mess at low gas surface densities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nice at intermediate surface densities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and maybe something going on at high surface densities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and the data agree nicley with previous measurements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A few minutes ago I asked whether all hydrogen 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was equally good at forming stars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A quick way to try to answer that is to break our 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“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total gas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”</a:t>
            </a: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measurement apart into separate atomic and molecular relations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That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s what you see here and what I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ll show in the next few slides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still star formation rate per area on the y axis 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but now separately H2 and HI on these two X axes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endParaRPr lang="en-US" sz="1600">
              <a:latin typeface="Arial" charset="0"/>
              <a:cs typeface="Arial" charset="0"/>
              <a:sym typeface="Arial" charset="0"/>
            </a:endParaRP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You can already see just from this zoomed out plot that there</a:t>
            </a:r>
            <a:r>
              <a:rPr lang="ja-JP" altLang="en-US" sz="1600"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en-US" sz="1600">
                <a:latin typeface="Arial" charset="0"/>
                <a:cs typeface="Arial" charset="0"/>
                <a:sym typeface="Arial" charset="0"/>
              </a:rPr>
              <a:t>s a striking difference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with H2 showing a strong correlation</a:t>
            </a:r>
          </a:p>
          <a:p>
            <a:pPr marL="57150" defTabSz="1295400">
              <a:spcBef>
                <a:spcPts val="5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1600">
                <a:latin typeface="Arial" charset="0"/>
                <a:cs typeface="Arial" charset="0"/>
                <a:sym typeface="Arial" charset="0"/>
              </a:rPr>
              <a:t>… and HI not so much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54DA21A-FE54-6E4C-955C-D434516093C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8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15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EDA0E8E-1884-3D4C-A0BD-B2F76BC7F702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14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150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9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412060" indent="-36961124" defTabSz="91439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09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18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28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37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F00734-5DEB-9C4B-A667-8D2EBA8D641A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BC4703-249B-CA48-9751-D49E39E8C9E3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18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736AF6-F878-044A-AB98-9C1CCAE66B29}" type="slidenum">
              <a:rPr lang="en-US"/>
              <a:pPr/>
              <a:t>19</a:t>
            </a:fld>
            <a:endParaRPr lang="en-US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596F2-27D8-8A44-B246-9AB8BCA43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995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11EC-F2FD-B24F-8295-917D034F2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445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EE21A-9D4C-4C43-A568-3FC2F5496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989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CB61D-4F19-1E4E-BD99-CD2FFD6DE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472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0A232-5509-D24F-833E-5D5254DB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4418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7BEC3-292F-E945-81B3-A54EF6A28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036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7A6EC-9EEA-224B-A375-2A714E837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8989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3563B-7429-D546-8D9F-13DC78582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2726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88629-47FF-CA46-9940-30E209CEE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8712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4C354-AB61-F144-8C91-A62208B7B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482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78BAA-46FC-E64D-BB3F-121FCC3CB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9933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F9145-AB1B-0A4F-9E05-0B962D966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9180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54C39-5D7C-504C-B72A-BCB01DCB1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0987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400" b="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 b="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 b="0"/>
            </a:lvl1pPr>
          </a:lstStyle>
          <a:p>
            <a:pPr>
              <a:defRPr/>
            </a:pPr>
            <a:fld id="{3EA8008F-46B3-2A41-8B66-286F10BD3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Relationship Id="rId3" Type="http://schemas.openxmlformats.org/officeDocument/2006/relationships/image" Target="../media/image7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3" Type="http://schemas.openxmlformats.org/officeDocument/2006/relationships/image" Target="../media/image10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Relationship Id="rId3" Type="http://schemas.openxmlformats.org/officeDocument/2006/relationships/image" Target="../media/image108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Relationship Id="rId3" Type="http://schemas.openxmlformats.org/officeDocument/2006/relationships/image" Target="../media/image1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6" Type="http://schemas.openxmlformats.org/officeDocument/2006/relationships/image" Target="../media/image118.jpeg"/><Relationship Id="rId7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1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8.png"/><Relationship Id="rId3" Type="http://schemas.openxmlformats.org/officeDocument/2006/relationships/image" Target="../media/image13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08024" y="344504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96699"/>
      </p:ext>
    </p:extLst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ext Box 2"/>
          <p:cNvSpPr txBox="1">
            <a:spLocks noChangeArrowheads="1"/>
          </p:cNvSpPr>
          <p:nvPr/>
        </p:nvSpPr>
        <p:spPr bwMode="auto">
          <a:xfrm>
            <a:off x="990600" y="106363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UV selected galaxies – large range in bolometric luminosity, but  little correlation of </a:t>
            </a:r>
            <a:r>
              <a:rPr lang="en-US" sz="2000" dirty="0" smtClean="0"/>
              <a:t>L</a:t>
            </a:r>
            <a:r>
              <a:rPr lang="en-US" sz="1600" dirty="0" smtClean="0"/>
              <a:t>uv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 smtClean="0"/>
              <a:t>L</a:t>
            </a:r>
            <a:r>
              <a:rPr lang="en-US" sz="1600" dirty="0" err="1" smtClean="0"/>
              <a:t>bol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pic>
        <p:nvPicPr>
          <p:cNvPr id="247811" name="Picture 3" descr="F:\TAR\adelberger_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808038"/>
            <a:ext cx="5427663" cy="58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5943600" y="58674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Adelberger 2000</a:t>
            </a:r>
          </a:p>
        </p:txBody>
      </p:sp>
    </p:spTree>
    <p:extLst>
      <p:ext uri="{BB962C8B-B14F-4D97-AF65-F5344CB8AC3E}">
        <p14:creationId xmlns:p14="http://schemas.microsoft.com/office/powerpoint/2010/main" val="408992386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228600"/>
            <a:ext cx="7916324" cy="4912444"/>
            <a:chOff x="0" y="1061517"/>
            <a:chExt cx="7916324" cy="4912444"/>
          </a:xfrm>
        </p:grpSpPr>
        <p:grpSp>
          <p:nvGrpSpPr>
            <p:cNvPr id="27649" name="Group 1"/>
            <p:cNvGrpSpPr>
              <a:grpSpLocks/>
            </p:cNvGrpSpPr>
            <p:nvPr/>
          </p:nvGrpSpPr>
          <p:grpSpPr bwMode="auto">
            <a:xfrm>
              <a:off x="0" y="1071563"/>
              <a:ext cx="7916324" cy="4902398"/>
              <a:chOff x="0" y="0"/>
              <a:chExt cx="11258773" cy="6972795"/>
            </a:xfrm>
          </p:grpSpPr>
          <p:pic>
            <p:nvPicPr>
              <p:cNvPr id="27650" name="Picture 2" descr="image17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700" y="0"/>
                <a:ext cx="9849073" cy="6972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7651" name="AutoShape 3"/>
              <p:cNvSpPr>
                <a:spLocks/>
              </p:cNvSpPr>
              <p:nvPr/>
            </p:nvSpPr>
            <p:spPr bwMode="auto">
              <a:xfrm>
                <a:off x="0" y="0"/>
                <a:ext cx="2616200" cy="697279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580409">
                  <a:buClr>
                    <a:srgbClr val="000000"/>
                  </a:buClr>
                </a:pPr>
                <a:endParaRPr lang="en-US" sz="3900">
                  <a:effectLst>
                    <a:outerShdw blurRad="38100" dist="38100" dir="2700000" algn="tl">
                      <a:srgbClr val="DDDDDD"/>
                    </a:outerShdw>
                  </a:effectLst>
                  <a:latin typeface="Century Gothic" charset="0"/>
                  <a:cs typeface="Century Gothic" charset="0"/>
                  <a:sym typeface="Century Gothic" charset="0"/>
                </a:endParaRPr>
              </a:p>
            </p:txBody>
          </p:sp>
        </p:grpSp>
        <p:pic>
          <p:nvPicPr>
            <p:cNvPr id="27665" name="Picture 17" descr="sed_char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" r="87427" b="3468"/>
            <a:stretch>
              <a:fillRect/>
            </a:stretch>
          </p:blipFill>
          <p:spPr bwMode="auto">
            <a:xfrm>
              <a:off x="1250156" y="1061517"/>
              <a:ext cx="616148" cy="473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438400" y="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emission warm dust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5265003"/>
            <a:ext cx="82296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‘Main sequence’ (MW; FIR ~ 10</a:t>
            </a:r>
            <a:r>
              <a:rPr lang="en-US" b="0" baseline="30000" dirty="0" smtClean="0"/>
              <a:t>10 </a:t>
            </a:r>
            <a:r>
              <a:rPr lang="en-US" b="0" dirty="0" smtClean="0"/>
              <a:t>L</a:t>
            </a:r>
            <a:r>
              <a:rPr lang="en-US" b="0" baseline="-25000" dirty="0" smtClean="0"/>
              <a:t>o</a:t>
            </a:r>
            <a:r>
              <a:rPr lang="en-US" b="0" dirty="0" smtClean="0"/>
              <a:t>): SFR</a:t>
            </a:r>
            <a:r>
              <a:rPr lang="en-US" b="0" baseline="-25000" dirty="0" smtClean="0"/>
              <a:t>FIR </a:t>
            </a:r>
            <a:r>
              <a:rPr lang="en-US" b="0" dirty="0" smtClean="0"/>
              <a:t>~ SFR</a:t>
            </a:r>
            <a:r>
              <a:rPr lang="en-US" b="0" baseline="-25000" dirty="0" smtClean="0"/>
              <a:t>UV</a:t>
            </a:r>
            <a:endParaRPr lang="en-US" baseline="-2500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‘starburst’ (FIR &gt; 10</a:t>
            </a:r>
            <a:r>
              <a:rPr lang="en-US" b="0" baseline="30000" dirty="0" smtClean="0"/>
              <a:t>11</a:t>
            </a:r>
            <a:r>
              <a:rPr lang="en-US" b="0" dirty="0" smtClean="0"/>
              <a:t>L</a:t>
            </a:r>
            <a:r>
              <a:rPr lang="en-US" b="0" baseline="-25000" dirty="0" smtClean="0"/>
              <a:t>o</a:t>
            </a:r>
            <a:r>
              <a:rPr lang="en-US" b="0" dirty="0" smtClean="0"/>
              <a:t>):  </a:t>
            </a:r>
            <a:r>
              <a:rPr lang="en-US" b="0" dirty="0"/>
              <a:t>SFR</a:t>
            </a:r>
            <a:r>
              <a:rPr lang="en-US" b="0" baseline="-25000" dirty="0"/>
              <a:t>FIR </a:t>
            </a:r>
            <a:r>
              <a:rPr lang="en-US" b="0" dirty="0" smtClean="0"/>
              <a:t>&gt;&gt; SFR</a:t>
            </a:r>
            <a:r>
              <a:rPr lang="en-US" b="0" baseline="-25000" dirty="0" smtClean="0"/>
              <a:t>UV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0" y="6858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Dust obscured SF</a:t>
            </a:r>
            <a:endParaRPr lang="en-US" sz="20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2133600" y="9714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err="1" smtClean="0"/>
              <a:t>Unobscured</a:t>
            </a:r>
            <a:r>
              <a:rPr lang="en-US" sz="2000" b="0" dirty="0" smtClean="0"/>
              <a:t> SF</a:t>
            </a:r>
            <a:endParaRPr lang="en-US" sz="2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37146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PAH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694344198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6-15 at 6.4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83" y="841967"/>
            <a:ext cx="5129017" cy="3882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24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Sequence vs. starburst galaxies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7766" y="4724400"/>
            <a:ext cx="7848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Main sequence: Secular formation ~ disk galaxies (MW)</a:t>
            </a:r>
          </a:p>
          <a:p>
            <a:pPr lvl="1" algn="l">
              <a:spcBef>
                <a:spcPts val="600"/>
              </a:spcBef>
            </a:pPr>
            <a:r>
              <a:rPr lang="en-US" b="0" dirty="0" err="1" smtClean="0"/>
              <a:t>t</a:t>
            </a:r>
            <a:r>
              <a:rPr lang="en-US" b="0" baseline="-25000" dirty="0" err="1" smtClean="0"/>
              <a:t>form</a:t>
            </a:r>
            <a:r>
              <a:rPr lang="en-US" b="0" dirty="0"/>
              <a:t>(z=0) ~ M</a:t>
            </a:r>
            <a:r>
              <a:rPr lang="en-US" b="0" baseline="-25000" dirty="0"/>
              <a:t>*</a:t>
            </a:r>
            <a:r>
              <a:rPr lang="en-US" b="0" dirty="0"/>
              <a:t>/SFR </a:t>
            </a:r>
            <a:r>
              <a:rPr lang="en-US" b="0" dirty="0" smtClean="0"/>
              <a:t>~ O(</a:t>
            </a:r>
            <a:r>
              <a:rPr lang="en-US" b="0" dirty="0" err="1" smtClean="0"/>
              <a:t>t</a:t>
            </a:r>
            <a:r>
              <a:rPr lang="en-US" b="0" baseline="-25000" dirty="0" err="1" smtClean="0"/>
              <a:t>univ</a:t>
            </a:r>
            <a:r>
              <a:rPr lang="en-US" b="0" dirty="0" smtClean="0"/>
              <a:t>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Starburst: epoch of extreme SF activity </a:t>
            </a:r>
          </a:p>
          <a:p>
            <a:pPr lvl="1" algn="l">
              <a:spcBef>
                <a:spcPts val="600"/>
              </a:spcBef>
            </a:pPr>
            <a:r>
              <a:rPr lang="en-US" b="0" dirty="0" err="1" smtClean="0"/>
              <a:t>t</a:t>
            </a:r>
            <a:r>
              <a:rPr lang="en-US" b="0" baseline="-25000" dirty="0" err="1" smtClean="0"/>
              <a:t>form</a:t>
            </a:r>
            <a:r>
              <a:rPr lang="en-US" b="0" dirty="0"/>
              <a:t>(z=0) ~ M</a:t>
            </a:r>
            <a:r>
              <a:rPr lang="en-US" b="0" baseline="-25000" dirty="0"/>
              <a:t>*</a:t>
            </a:r>
            <a:r>
              <a:rPr lang="en-US" b="0" dirty="0"/>
              <a:t>/SFR </a:t>
            </a:r>
            <a:r>
              <a:rPr lang="en-US" b="0" dirty="0" smtClean="0"/>
              <a:t>&lt; 0.1 x </a:t>
            </a:r>
            <a:r>
              <a:rPr lang="en-US" b="0" dirty="0" err="1" smtClean="0"/>
              <a:t>t</a:t>
            </a:r>
            <a:r>
              <a:rPr lang="en-US" b="0" baseline="-25000" dirty="0" err="1" smtClean="0"/>
              <a:t>univ</a:t>
            </a:r>
            <a:r>
              <a:rPr lang="en-US" b="0" baseline="-25000" dirty="0" smtClean="0"/>
              <a:t>  </a:t>
            </a:r>
            <a:endParaRPr lang="en-US" b="0" baseline="-25000" dirty="0"/>
          </a:p>
        </p:txBody>
      </p:sp>
      <p:pic>
        <p:nvPicPr>
          <p:cNvPr id="11" name="Picture 10" descr="spiral-galax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41967"/>
            <a:ext cx="3396081" cy="3451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72777" y="3701742"/>
            <a:ext cx="124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Elbaz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7245031" y="2927366"/>
            <a:ext cx="174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/>
              <a:t>Main sequence (disk)</a:t>
            </a:r>
            <a:endParaRPr lang="en-US" sz="1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1295400"/>
            <a:ext cx="174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>
                <a:solidFill>
                  <a:srgbClr val="FF0000"/>
                </a:solidFill>
              </a:rPr>
              <a:t>Starburst (compact)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766" y="990600"/>
            <a:ext cx="163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>
                <a:solidFill>
                  <a:schemeClr val="bg1"/>
                </a:solidFill>
              </a:rPr>
              <a:t>Main sequence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94576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00px-Apr220_Hubble_Wiki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-533400"/>
            <a:ext cx="4540585" cy="4540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52" y="838200"/>
            <a:ext cx="49225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chemeClr val="bg1"/>
                </a:solidFill>
              </a:rPr>
              <a:t>Major mergers =&gt; tidal torques drive gas to center to fuel SF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chemeClr val="bg1"/>
                </a:solidFill>
              </a:rPr>
              <a:t>Dust obscured, nuclear starbursts scales &lt; 1kpc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chemeClr val="bg1"/>
                </a:solidFill>
              </a:rPr>
              <a:t>SF can drive outflows</a:t>
            </a:r>
          </a:p>
        </p:txBody>
      </p:sp>
      <p:pic>
        <p:nvPicPr>
          <p:cNvPr id="6" name="Picture 5" descr="arp220c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4" y="3429000"/>
            <a:ext cx="2914185" cy="306363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6400800" y="1981200"/>
            <a:ext cx="152400" cy="18288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6934200" y="1828800"/>
            <a:ext cx="1676400" cy="19812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57200" y="2286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rgbClr val="FFFFFF"/>
                </a:solidFill>
              </a:rPr>
              <a:t>Starburst galaxies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3048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Arp 220: FIR ~ 1e12 L</a:t>
            </a:r>
            <a:r>
              <a:rPr lang="en-US" sz="2000" b="0" baseline="-25000" dirty="0" smtClean="0">
                <a:solidFill>
                  <a:schemeClr val="bg1"/>
                </a:solidFill>
              </a:rPr>
              <a:t>o</a:t>
            </a:r>
            <a:r>
              <a:rPr lang="en-US" sz="2000" b="0" dirty="0" smtClean="0">
                <a:solidFill>
                  <a:schemeClr val="bg1"/>
                </a:solidFill>
              </a:rPr>
              <a:t> </a:t>
            </a:r>
            <a:endParaRPr lang="en-US" sz="2000" b="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7543800" y="5943600"/>
            <a:ext cx="4572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391400" y="5638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0.5kpc</a:t>
            </a:r>
            <a:endParaRPr lang="en-US" sz="1600" b="0" dirty="0">
              <a:solidFill>
                <a:srgbClr val="FF0000"/>
              </a:solidFill>
            </a:endParaRPr>
          </a:p>
        </p:txBody>
      </p:sp>
      <p:pic>
        <p:nvPicPr>
          <p:cNvPr id="2" name="Picture 1" descr="m82_subar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71275"/>
            <a:ext cx="4343400" cy="3221355"/>
          </a:xfrm>
          <a:prstGeom prst="rect">
            <a:avLst/>
          </a:prstGeom>
        </p:spPr>
      </p:pic>
      <p:pic>
        <p:nvPicPr>
          <p:cNvPr id="8" name="Picture 7" descr="Screen Shot 2014-06-16 at 9.25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37" y="3394922"/>
            <a:ext cx="2091063" cy="1224526"/>
          </a:xfrm>
          <a:prstGeom prst="rect">
            <a:avLst/>
          </a:prstGeom>
          <a:ln>
            <a:solidFill>
              <a:srgbClr val="FFFF00"/>
            </a:solidFill>
          </a:ln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2057400" y="3394922"/>
            <a:ext cx="1261737" cy="1481878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2895600" y="4619448"/>
            <a:ext cx="2514600" cy="638352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04800" y="6084093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M82: FIR ~ 1e11 L</a:t>
            </a:r>
            <a:r>
              <a:rPr lang="en-US" sz="2000" b="0" baseline="-25000" dirty="0" smtClean="0">
                <a:solidFill>
                  <a:schemeClr val="bg1"/>
                </a:solidFill>
              </a:rPr>
              <a:t>o</a:t>
            </a:r>
            <a:r>
              <a:rPr lang="en-US" sz="2000" b="0" dirty="0" smtClean="0">
                <a:solidFill>
                  <a:schemeClr val="bg1"/>
                </a:solidFill>
              </a:rPr>
              <a:t> 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3429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0.5kpc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97590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0200" y="597753"/>
            <a:ext cx="6705600" cy="5124450"/>
            <a:chOff x="1600200" y="597753"/>
            <a:chExt cx="6705600" cy="5124450"/>
          </a:xfrm>
        </p:grpSpPr>
        <p:pic>
          <p:nvPicPr>
            <p:cNvPr id="20482" name="Picture 3" descr="Picture 4"/>
            <p:cNvPicPr>
              <a:picLocks noChangeAspect="1" noChangeArrowheads="1"/>
            </p:cNvPicPr>
            <p:nvPr/>
          </p:nvPicPr>
          <p:blipFill>
            <a:blip r:embed="rId3">
              <a:lum bright="-48000" contras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97753"/>
              <a:ext cx="6705600" cy="512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4" name="Line 6"/>
            <p:cNvSpPr>
              <a:spLocks noChangeShapeType="1"/>
            </p:cNvSpPr>
            <p:nvPr/>
          </p:nvSpPr>
          <p:spPr bwMode="auto">
            <a:xfrm flipV="1">
              <a:off x="2590800" y="2743200"/>
              <a:ext cx="5105400" cy="685800"/>
            </a:xfrm>
            <a:prstGeom prst="line">
              <a:avLst/>
            </a:prstGeom>
            <a:noFill/>
            <a:ln w="9525">
              <a:solidFill>
                <a:srgbClr val="E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023" name="Text Box 7"/>
            <p:cNvSpPr txBox="1">
              <a:spLocks noChangeArrowheads="1"/>
            </p:cNvSpPr>
            <p:nvPr/>
          </p:nvSpPr>
          <p:spPr bwMode="auto">
            <a:xfrm>
              <a:off x="6934200" y="2209800"/>
              <a:ext cx="9906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808080"/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E00000"/>
                  </a:solidFill>
                </a:rPr>
                <a:t>t</a:t>
              </a:r>
              <a:r>
                <a:rPr lang="en-US" sz="2800" baseline="-25000" dirty="0">
                  <a:solidFill>
                    <a:srgbClr val="E00000"/>
                  </a:solidFill>
                </a:rPr>
                <a:t>H</a:t>
              </a:r>
              <a:r>
                <a:rPr lang="en-US" sz="2800" baseline="30000" dirty="0">
                  <a:solidFill>
                    <a:srgbClr val="E00000"/>
                  </a:solidFill>
                </a:rPr>
                <a:t>-1</a:t>
              </a:r>
              <a:endParaRPr lang="en-US" dirty="0"/>
            </a:p>
          </p:txBody>
        </p:sp>
        <p:sp>
          <p:nvSpPr>
            <p:cNvPr id="20486" name="Line 8"/>
            <p:cNvSpPr>
              <a:spLocks noChangeShapeType="1"/>
            </p:cNvSpPr>
            <p:nvPr/>
          </p:nvSpPr>
          <p:spPr bwMode="auto">
            <a:xfrm flipV="1">
              <a:off x="7924800" y="2263775"/>
              <a:ext cx="0" cy="419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Line 9"/>
            <p:cNvSpPr>
              <a:spLocks noChangeShapeType="1"/>
            </p:cNvSpPr>
            <p:nvPr/>
          </p:nvSpPr>
          <p:spPr bwMode="auto">
            <a:xfrm>
              <a:off x="7924800" y="2759075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Text Box 12"/>
            <p:cNvSpPr txBox="1">
              <a:spLocks noChangeArrowheads="1"/>
            </p:cNvSpPr>
            <p:nvPr/>
          </p:nvSpPr>
          <p:spPr bwMode="auto">
            <a:xfrm>
              <a:off x="4572000" y="4503003"/>
              <a:ext cx="2895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0"/>
                <a:t>Zheng ea</a:t>
              </a:r>
            </a:p>
          </p:txBody>
        </p:sp>
      </p:grp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0" y="159603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0" dirty="0"/>
              <a:t>‘</a:t>
            </a:r>
            <a:r>
              <a:rPr lang="en-US" b="0" dirty="0"/>
              <a:t>Downsizing</a:t>
            </a:r>
            <a:r>
              <a:rPr lang="ja-JP" altLang="en-US" b="0" dirty="0"/>
              <a:t>’</a:t>
            </a:r>
            <a:r>
              <a:rPr lang="en-US" b="0" dirty="0"/>
              <a:t>: Massive galaxies form most of stars quickly, at high z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7543800" y="1524000"/>
            <a:ext cx="1600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b="0" dirty="0"/>
              <a:t>‘</a:t>
            </a:r>
            <a:r>
              <a:rPr lang="en-US" sz="2000" b="0" dirty="0"/>
              <a:t>active star formation</a:t>
            </a:r>
            <a:r>
              <a:rPr lang="ja-JP" altLang="en-US" sz="2000" dirty="0"/>
              <a:t>’</a:t>
            </a:r>
            <a:endParaRPr lang="en-US" dirty="0"/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7467600" y="3124200"/>
            <a:ext cx="1600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b="0" dirty="0"/>
              <a:t>‘</a:t>
            </a:r>
            <a:r>
              <a:rPr lang="en-US" sz="2000" b="0" dirty="0"/>
              <a:t>red and dead</a:t>
            </a:r>
            <a:r>
              <a:rPr lang="ja-JP" altLang="en-US" sz="2000" b="0" dirty="0"/>
              <a:t>’</a:t>
            </a:r>
            <a:endParaRPr lang="en-US" b="0" dirty="0"/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1295400" y="5581472"/>
            <a:ext cx="7315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Bef>
                <a:spcPts val="0"/>
              </a:spcBef>
              <a:buFont typeface="Arial"/>
              <a:buChar char="•"/>
            </a:pPr>
            <a:r>
              <a:rPr lang="en-US" b="0" dirty="0" smtClean="0"/>
              <a:t>Red and dead: massive galaxies need active SF in past </a:t>
            </a:r>
          </a:p>
          <a:p>
            <a:pPr marL="342900" indent="-342900" algn="l" eaLnBrk="1" hangingPunct="1">
              <a:spcBef>
                <a:spcPts val="0"/>
              </a:spcBef>
              <a:buFont typeface="Arial"/>
              <a:buChar char="•"/>
            </a:pPr>
            <a:r>
              <a:rPr lang="en-US" b="0" dirty="0"/>
              <a:t>S</a:t>
            </a:r>
            <a:r>
              <a:rPr lang="en-US" b="0" dirty="0" smtClean="0"/>
              <a:t>tellar </a:t>
            </a:r>
            <a:r>
              <a:rPr lang="en-US" b="0" dirty="0"/>
              <a:t>pop. synthesis at low </a:t>
            </a:r>
            <a:r>
              <a:rPr lang="en-US" b="0" dirty="0" smtClean="0"/>
              <a:t>z</a:t>
            </a:r>
            <a:endParaRPr lang="en-US" b="0" dirty="0"/>
          </a:p>
          <a:p>
            <a:pPr marL="342900" indent="-342900" algn="l" eaLnBrk="1" hangingPunct="1">
              <a:spcBef>
                <a:spcPts val="0"/>
              </a:spcBef>
              <a:buFont typeface="Arial"/>
              <a:buChar char="•"/>
            </a:pPr>
            <a:r>
              <a:rPr lang="en-US" b="0" dirty="0"/>
              <a:t>E</a:t>
            </a:r>
            <a:r>
              <a:rPr lang="en-US" b="0" dirty="0" smtClean="0"/>
              <a:t>volved </a:t>
            </a:r>
            <a:r>
              <a:rPr lang="en-US" b="0" dirty="0"/>
              <a:t>galaxies at z ~1 to </a:t>
            </a:r>
            <a:r>
              <a:rPr lang="en-US" b="0" dirty="0" smtClean="0"/>
              <a:t>2</a:t>
            </a:r>
            <a:endParaRPr lang="en-US" b="0" dirty="0"/>
          </a:p>
        </p:txBody>
      </p:sp>
      <p:sp>
        <p:nvSpPr>
          <p:cNvPr id="20493" name="TextBox 14"/>
          <p:cNvSpPr txBox="1">
            <a:spLocks noChangeArrowheads="1"/>
          </p:cNvSpPr>
          <p:nvPr/>
        </p:nvSpPr>
        <p:spPr bwMode="auto">
          <a:xfrm>
            <a:off x="0" y="1912203"/>
            <a:ext cx="1828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 dirty="0"/>
              <a:t>specific SFR  = SFR/M</a:t>
            </a:r>
            <a:r>
              <a:rPr lang="en-US" sz="2000" b="0" baseline="-25000" dirty="0"/>
              <a:t>*</a:t>
            </a:r>
            <a:r>
              <a:rPr lang="en-US" sz="2000" b="0" dirty="0"/>
              <a:t> </a:t>
            </a:r>
            <a:r>
              <a:rPr lang="en-US" sz="1800" b="0" dirty="0"/>
              <a:t>~ </a:t>
            </a:r>
            <a:r>
              <a:rPr lang="en-US" sz="2000" b="0" dirty="0" smtClean="0"/>
              <a:t>t</a:t>
            </a:r>
            <a:r>
              <a:rPr lang="en-US" sz="2000" b="0" baseline="-25000" dirty="0" smtClean="0"/>
              <a:t>form</a:t>
            </a:r>
            <a:r>
              <a:rPr lang="en-US" b="0" baseline="30000" dirty="0" smtClean="0"/>
              <a:t>-</a:t>
            </a:r>
            <a:r>
              <a:rPr lang="en-US" b="0" baseline="30000" dirty="0"/>
              <a:t>1</a:t>
            </a:r>
            <a:endParaRPr lang="en-US" sz="2000" b="0" baseline="30000" dirty="0"/>
          </a:p>
        </p:txBody>
      </p:sp>
    </p:spTree>
    <p:extLst>
      <p:ext uri="{BB962C8B-B14F-4D97-AF65-F5344CB8AC3E}">
        <p14:creationId xmlns:p14="http://schemas.microsoft.com/office/powerpoint/2010/main" val="887289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3657600" y="226554"/>
            <a:ext cx="1002722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3" rIns="91427" bIns="45713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0" dirty="0" smtClean="0"/>
              <a:t>Units</a:t>
            </a:r>
            <a:endParaRPr lang="en-US" sz="2800" b="0" dirty="0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892112"/>
              </p:ext>
            </p:extLst>
          </p:nvPr>
        </p:nvGraphicFramePr>
        <p:xfrm>
          <a:off x="573087" y="1006475"/>
          <a:ext cx="8113713" cy="479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4" imgW="3124200" imgH="1841500" progId="Equation.3">
                  <p:embed/>
                </p:oleObj>
              </mc:Choice>
              <mc:Fallback>
                <p:oleObj name="Equation" r:id="rId4" imgW="3124200" imgH="184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" y="1006475"/>
                        <a:ext cx="8113713" cy="479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627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b_intensit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38400"/>
            <a:ext cx="6042702" cy="4461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3581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CMB 2.73K</a:t>
            </a:r>
          </a:p>
          <a:p>
            <a:r>
              <a:rPr lang="en-US" sz="1800" b="0" dirty="0" smtClean="0"/>
              <a:t>Rayleigh-</a:t>
            </a:r>
            <a:r>
              <a:rPr lang="en-US" sz="1800" b="0" dirty="0"/>
              <a:t>Jeans ~ ν</a:t>
            </a:r>
            <a:r>
              <a:rPr lang="en-US" sz="1800" b="0" baseline="30000" dirty="0"/>
              <a:t>2</a:t>
            </a:r>
            <a:endParaRPr lang="en-US" sz="18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3733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Wien ~ exponential</a:t>
            </a:r>
            <a:endParaRPr lang="en-US" sz="1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-446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Equations</a:t>
            </a: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37852"/>
            <a:ext cx="8077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0" dirty="0" smtClean="0"/>
              <a:t>Brightness temperature: RJ approximation </a:t>
            </a:r>
            <a:r>
              <a:rPr lang="en-US" b="0" dirty="0" err="1" smtClean="0"/>
              <a:t>hν</a:t>
            </a:r>
            <a:r>
              <a:rPr lang="en-US" b="0" dirty="0" smtClean="0"/>
              <a:t> &lt;&lt; </a:t>
            </a:r>
            <a:r>
              <a:rPr lang="en-US" b="0" dirty="0" err="1" smtClean="0"/>
              <a:t>kT</a:t>
            </a:r>
            <a:endParaRPr lang="en-US" b="0" dirty="0" smtClean="0"/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Planck black body </a:t>
            </a:r>
            <a:r>
              <a:rPr lang="en-US" sz="2000" b="0" dirty="0"/>
              <a:t>brightness </a:t>
            </a:r>
            <a:endParaRPr lang="en-US" sz="2000" b="0" dirty="0" smtClean="0"/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err="1" smtClean="0"/>
              <a:t>B</a:t>
            </a:r>
            <a:r>
              <a:rPr lang="en-US" sz="2000" b="0" baseline="-25000" dirty="0" err="1" smtClean="0"/>
              <a:t>ν</a:t>
            </a:r>
            <a:r>
              <a:rPr lang="en-US" sz="2000" b="0" dirty="0" smtClean="0"/>
              <a:t> = 2hν</a:t>
            </a:r>
            <a:r>
              <a:rPr lang="en-US" sz="2000" b="0" baseline="30000" dirty="0"/>
              <a:t>3</a:t>
            </a:r>
            <a:r>
              <a:rPr lang="en-US" sz="2000" b="0" dirty="0" smtClean="0"/>
              <a:t>/c</a:t>
            </a:r>
            <a:r>
              <a:rPr lang="en-US" sz="2000" b="0" baseline="30000" dirty="0"/>
              <a:t>2</a:t>
            </a:r>
            <a:r>
              <a:rPr lang="en-US" sz="2000" b="0" dirty="0" smtClean="0"/>
              <a:t> [</a:t>
            </a:r>
            <a:r>
              <a:rPr lang="en-US" sz="2000" b="0" dirty="0" err="1" smtClean="0"/>
              <a:t>exp</a:t>
            </a:r>
            <a:r>
              <a:rPr lang="en-US" sz="2000" b="0" dirty="0" smtClean="0"/>
              <a:t>(</a:t>
            </a:r>
            <a:r>
              <a:rPr lang="en-US" sz="2000" b="0" dirty="0" err="1" smtClean="0"/>
              <a:t>hν</a:t>
            </a:r>
            <a:r>
              <a:rPr lang="en-US" sz="2000" b="0" dirty="0" smtClean="0"/>
              <a:t>/</a:t>
            </a:r>
            <a:r>
              <a:rPr lang="en-US" sz="2000" b="0" dirty="0" err="1" smtClean="0"/>
              <a:t>kT</a:t>
            </a:r>
            <a:r>
              <a:rPr lang="en-US" sz="2000" b="0" dirty="0" smtClean="0"/>
              <a:t>) – 1]</a:t>
            </a:r>
            <a:r>
              <a:rPr lang="en-US" sz="2000" b="0" baseline="30000" dirty="0" smtClean="0"/>
              <a:t>-1  </a:t>
            </a:r>
            <a:r>
              <a:rPr lang="en-US" sz="2000" b="0" dirty="0" smtClean="0"/>
              <a:t>~ 2kTν</a:t>
            </a:r>
            <a:r>
              <a:rPr lang="en-US" sz="2000" b="0" baseline="30000" dirty="0" smtClean="0"/>
              <a:t>2</a:t>
            </a:r>
            <a:r>
              <a:rPr lang="en-US" sz="2000" b="0" dirty="0" smtClean="0"/>
              <a:t>/c</a:t>
            </a:r>
            <a:r>
              <a:rPr lang="en-US" sz="2000" b="0" baseline="30000" dirty="0" smtClean="0"/>
              <a:t>2  </a:t>
            </a:r>
            <a:r>
              <a:rPr lang="en-US" sz="2000" b="0" dirty="0" smtClean="0"/>
              <a:t>erg/s/cm</a:t>
            </a:r>
            <a:r>
              <a:rPr lang="en-US" sz="2000" b="0" baseline="30000" dirty="0" smtClean="0"/>
              <a:t>2</a:t>
            </a:r>
            <a:r>
              <a:rPr lang="en-US" sz="2000" b="0" dirty="0" smtClean="0"/>
              <a:t>/Hz/</a:t>
            </a:r>
            <a:r>
              <a:rPr lang="en-US" sz="2000" b="0" dirty="0" err="1" smtClean="0"/>
              <a:t>sr</a:t>
            </a:r>
            <a:endParaRPr lang="en-US" sz="2000" b="0" dirty="0" smtClean="0"/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Optically thick, resolved sources = physical temp</a:t>
            </a:r>
            <a:endParaRPr lang="en-US" sz="2000" b="0" dirty="0"/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Wien’s law:  </a:t>
            </a:r>
            <a:r>
              <a:rPr lang="en-US" sz="2000" b="0" dirty="0" err="1" smtClean="0"/>
              <a:t>ν</a:t>
            </a:r>
            <a:r>
              <a:rPr lang="en-US" sz="2000" b="0" baseline="-25000" dirty="0" err="1" smtClean="0"/>
              <a:t>peak</a:t>
            </a:r>
            <a:r>
              <a:rPr lang="en-US" sz="2000" b="0" dirty="0" smtClean="0"/>
              <a:t> =  58.8 T</a:t>
            </a:r>
            <a:r>
              <a:rPr lang="en-US" sz="2000" b="0" baseline="-25000" dirty="0" smtClean="0"/>
              <a:t>K</a:t>
            </a:r>
            <a:r>
              <a:rPr lang="en-US" sz="2000" b="0" dirty="0" smtClean="0"/>
              <a:t> GHz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993804293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4793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Equations</a:t>
            </a: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867440"/>
            <a:ext cx="8077200" cy="538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/>
              <a:t>Line width (thermal, H</a:t>
            </a:r>
            <a:r>
              <a:rPr lang="en-US" b="0" baseline="-25000" dirty="0"/>
              <a:t>2</a:t>
            </a:r>
            <a:r>
              <a:rPr lang="en-US" b="0" dirty="0"/>
              <a:t>) </a:t>
            </a:r>
          </a:p>
          <a:p>
            <a:pPr marL="800100" lvl="1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Non-relativistic Doppler: </a:t>
            </a:r>
            <a:r>
              <a:rPr lang="en-US" sz="2000" b="0" dirty="0" err="1" smtClean="0"/>
              <a:t>Δν</a:t>
            </a:r>
            <a:r>
              <a:rPr lang="en-US" sz="2000" b="0" dirty="0"/>
              <a:t>/</a:t>
            </a:r>
            <a:r>
              <a:rPr lang="en-US" sz="2000" b="0" dirty="0" err="1"/>
              <a:t>ν</a:t>
            </a:r>
            <a:r>
              <a:rPr lang="en-US" sz="2000" b="0" baseline="-25000" dirty="0" err="1"/>
              <a:t>obs</a:t>
            </a:r>
            <a:r>
              <a:rPr lang="en-US" sz="2000" b="0" dirty="0"/>
              <a:t> ~ v/c</a:t>
            </a:r>
          </a:p>
          <a:p>
            <a:pPr marL="800100" lvl="1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Gaussian line width: </a:t>
            </a:r>
            <a:r>
              <a:rPr lang="en-US" sz="2000" b="0" dirty="0" err="1"/>
              <a:t>S</a:t>
            </a:r>
            <a:r>
              <a:rPr lang="en-US" sz="2000" b="0" baseline="-25000" dirty="0" err="1"/>
              <a:t>ν</a:t>
            </a:r>
            <a:r>
              <a:rPr lang="en-US" sz="2000" b="0" dirty="0"/>
              <a:t> = S</a:t>
            </a:r>
            <a:r>
              <a:rPr lang="en-US" sz="2000" b="0" baseline="-25000" dirty="0"/>
              <a:t>o</a:t>
            </a:r>
            <a:r>
              <a:rPr lang="en-US" sz="2000" b="0" dirty="0"/>
              <a:t> </a:t>
            </a:r>
            <a:r>
              <a:rPr lang="en-US" sz="2000" b="0" dirty="0" err="1"/>
              <a:t>exp</a:t>
            </a:r>
            <a:r>
              <a:rPr lang="en-US" sz="2000" b="0" dirty="0"/>
              <a:t>(-v</a:t>
            </a:r>
            <a:r>
              <a:rPr lang="en-US" sz="2000" b="0" baseline="30000" dirty="0"/>
              <a:t>2</a:t>
            </a:r>
            <a:r>
              <a:rPr lang="en-US" sz="2000" b="0" dirty="0"/>
              <a:t>/2σ</a:t>
            </a:r>
            <a:r>
              <a:rPr lang="en-US" sz="2000" b="0" baseline="30000" dirty="0"/>
              <a:t>2</a:t>
            </a:r>
            <a:r>
              <a:rPr lang="en-US" sz="2000" b="0" dirty="0"/>
              <a:t>)</a:t>
            </a:r>
          </a:p>
          <a:p>
            <a:pPr marL="800100" lvl="1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mσ</a:t>
            </a:r>
            <a:r>
              <a:rPr lang="en-US" sz="2000" b="0" baseline="30000" dirty="0" smtClean="0"/>
              <a:t>2</a:t>
            </a:r>
            <a:r>
              <a:rPr lang="en-US" sz="2000" b="0" dirty="0" smtClean="0"/>
              <a:t> </a:t>
            </a:r>
            <a:r>
              <a:rPr lang="en-US" sz="2000" b="0" dirty="0"/>
              <a:t>~ </a:t>
            </a:r>
            <a:r>
              <a:rPr lang="en-US" sz="2000" b="0" dirty="0" err="1" smtClean="0"/>
              <a:t>kT</a:t>
            </a:r>
            <a:r>
              <a:rPr lang="en-US" sz="2000" b="0" dirty="0" smtClean="0"/>
              <a:t> =</a:t>
            </a:r>
            <a:r>
              <a:rPr lang="en-US" sz="2000" b="0" dirty="0"/>
              <a:t>&gt;  </a:t>
            </a:r>
            <a:r>
              <a:rPr lang="en-US" sz="2000" b="0" dirty="0" err="1"/>
              <a:t>σ</a:t>
            </a:r>
            <a:r>
              <a:rPr lang="en-US" sz="2000" b="0" dirty="0"/>
              <a:t> ~ 0.7 km/s for H</a:t>
            </a:r>
            <a:r>
              <a:rPr lang="en-US" sz="2000" b="0" baseline="-25000" dirty="0"/>
              <a:t>2</a:t>
            </a:r>
            <a:r>
              <a:rPr lang="en-US" sz="2000" b="0" dirty="0"/>
              <a:t> at 100K</a:t>
            </a:r>
          </a:p>
          <a:p>
            <a:pPr marL="800100" lvl="1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FWHM ~ 2.35 </a:t>
            </a:r>
            <a:r>
              <a:rPr lang="en-US" sz="2000" b="0" dirty="0" err="1"/>
              <a:t>σ</a:t>
            </a:r>
            <a:endParaRPr lang="en-US" sz="2000" b="0" dirty="0"/>
          </a:p>
          <a:p>
            <a:pPr marL="800100" lvl="1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Note: line widths are usually &gt;&gt; thermal =&gt; turbulence dominated </a:t>
            </a:r>
            <a:endParaRPr lang="en-US" sz="2000" b="0" dirty="0" smtClean="0"/>
          </a:p>
          <a:p>
            <a:pPr lvl="1" algn="l">
              <a:spcBef>
                <a:spcPts val="600"/>
              </a:spcBef>
            </a:pPr>
            <a:endParaRPr lang="en-US" sz="2000" b="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Line luminosity: S (</a:t>
            </a:r>
            <a:r>
              <a:rPr lang="en-US" b="0" dirty="0" err="1" smtClean="0"/>
              <a:t>Jy</a:t>
            </a:r>
            <a:r>
              <a:rPr lang="en-US" b="0" dirty="0" smtClean="0"/>
              <a:t> = erg/s/cm</a:t>
            </a:r>
            <a:r>
              <a:rPr lang="en-US" b="0" baseline="30000" dirty="0" smtClean="0"/>
              <a:t>2</a:t>
            </a:r>
            <a:r>
              <a:rPr lang="en-US" b="0" dirty="0" smtClean="0"/>
              <a:t>/Hz), </a:t>
            </a:r>
            <a:r>
              <a:rPr lang="en-US" b="0" dirty="0" err="1" smtClean="0"/>
              <a:t>dV</a:t>
            </a:r>
            <a:r>
              <a:rPr lang="en-US" b="0" dirty="0" smtClean="0"/>
              <a:t> km/s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L’ </a:t>
            </a:r>
            <a:r>
              <a:rPr lang="da-DK" sz="2000" b="0" dirty="0" smtClean="0"/>
              <a:t>= 3.25e7 S</a:t>
            </a:r>
            <a:r>
              <a:rPr lang="da-DK" sz="2000" b="0" dirty="0"/>
              <a:t> </a:t>
            </a:r>
            <a:r>
              <a:rPr lang="da-DK" sz="2000" b="0" dirty="0" err="1" smtClean="0"/>
              <a:t>dV</a:t>
            </a:r>
            <a:r>
              <a:rPr lang="da-DK" sz="2000" b="0" dirty="0" smtClean="0"/>
              <a:t> D</a:t>
            </a:r>
            <a:r>
              <a:rPr lang="da-DK" sz="2000" b="0" baseline="-25000" dirty="0" smtClean="0"/>
              <a:t>L</a:t>
            </a:r>
            <a:r>
              <a:rPr lang="da-DK" sz="2000" b="0" baseline="30000" dirty="0" smtClean="0"/>
              <a:t>2</a:t>
            </a:r>
            <a:r>
              <a:rPr lang="da-DK" sz="2000" b="0" baseline="30000" dirty="0"/>
              <a:t> </a:t>
            </a:r>
            <a:r>
              <a:rPr lang="da-DK" sz="2000" b="0" dirty="0" smtClean="0"/>
              <a:t>(1+z)</a:t>
            </a:r>
            <a:r>
              <a:rPr lang="da-DK" sz="2000" b="0" baseline="30000" dirty="0" smtClean="0"/>
              <a:t>-3 </a:t>
            </a:r>
            <a:r>
              <a:rPr lang="en-US" sz="2000" b="0" dirty="0" err="1"/>
              <a:t>ν</a:t>
            </a:r>
            <a:r>
              <a:rPr lang="da-DK" sz="2000" b="0" baseline="-25000" dirty="0" smtClean="0"/>
              <a:t>obs</a:t>
            </a:r>
            <a:r>
              <a:rPr lang="da-DK" sz="2000" b="0" baseline="30000" dirty="0" smtClean="0"/>
              <a:t>-2 </a:t>
            </a:r>
            <a:r>
              <a:rPr lang="en-US" sz="2000" b="0" dirty="0"/>
              <a:t> </a:t>
            </a:r>
            <a:r>
              <a:rPr lang="en-US" sz="2000" b="0" dirty="0" smtClean="0"/>
              <a:t> K km/s  </a:t>
            </a:r>
            <a:r>
              <a:rPr lang="en-US" sz="2000" b="0" dirty="0"/>
              <a:t>pc</a:t>
            </a:r>
            <a:r>
              <a:rPr lang="en-US" sz="2000" b="0" baseline="30000" dirty="0"/>
              <a:t>2</a:t>
            </a:r>
            <a:endParaRPr lang="en-US" sz="2000" b="0" baseline="30000" dirty="0" smtClean="0"/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Historical usage: resolved GMCs =&gt; surface brightness x area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L =1.04</a:t>
            </a:r>
            <a:r>
              <a:rPr lang="da-DK" sz="2000" b="0" dirty="0" smtClean="0"/>
              <a:t>e-3 </a:t>
            </a:r>
            <a:r>
              <a:rPr lang="da-DK" sz="2000" b="0" dirty="0"/>
              <a:t>S </a:t>
            </a:r>
            <a:r>
              <a:rPr lang="da-DK" sz="2000" b="0" dirty="0" err="1"/>
              <a:t>dV</a:t>
            </a:r>
            <a:r>
              <a:rPr lang="da-DK" sz="2000" b="0" dirty="0"/>
              <a:t> D</a:t>
            </a:r>
            <a:r>
              <a:rPr lang="da-DK" sz="2000" b="0" baseline="-25000" dirty="0"/>
              <a:t>L</a:t>
            </a:r>
            <a:r>
              <a:rPr lang="da-DK" sz="2000" b="0" baseline="30000" dirty="0"/>
              <a:t>2 </a:t>
            </a:r>
            <a:r>
              <a:rPr lang="en-US" sz="2000" b="0" dirty="0" err="1" smtClean="0"/>
              <a:t>ν</a:t>
            </a:r>
            <a:r>
              <a:rPr lang="da-DK" sz="2000" b="0" baseline="-25000" dirty="0" err="1" smtClean="0"/>
              <a:t>obs</a:t>
            </a:r>
            <a:r>
              <a:rPr lang="da-DK" sz="2000" b="0" baseline="30000" dirty="0" smtClean="0"/>
              <a:t> </a:t>
            </a:r>
            <a:r>
              <a:rPr lang="en-US" sz="2000" b="0" dirty="0" smtClean="0"/>
              <a:t>  L</a:t>
            </a:r>
            <a:r>
              <a:rPr lang="en-US" sz="2000" b="0" baseline="-25000" dirty="0" smtClean="0"/>
              <a:t>o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endParaRPr lang="en-US" sz="2000" b="0" baseline="-2500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Home work: do algebra! (‘make it your own’)</a:t>
            </a:r>
            <a:endParaRPr lang="en-US" b="0" baseline="-25000" dirty="0" smtClean="0"/>
          </a:p>
          <a:p>
            <a:pPr lvl="1" algn="l">
              <a:spcBef>
                <a:spcPts val="600"/>
              </a:spcBef>
            </a:pPr>
            <a:endParaRPr lang="en-US" sz="2000" b="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676433464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52400" y="116830"/>
            <a:ext cx="8915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0" dirty="0">
                <a:latin typeface="Arial" charset="0"/>
              </a:rPr>
              <a:t>cm </a:t>
            </a:r>
            <a:r>
              <a:rPr lang="en-US" b="0" dirty="0">
                <a:latin typeface="Arial" charset="0"/>
                <a:sym typeface="Wingdings" charset="0"/>
              </a:rPr>
              <a:t> </a:t>
            </a:r>
            <a:r>
              <a:rPr lang="en-US" b="0" dirty="0" err="1">
                <a:latin typeface="Arial" charset="0"/>
              </a:rPr>
              <a:t>submm</a:t>
            </a:r>
            <a:r>
              <a:rPr lang="en-US" b="0" dirty="0">
                <a:latin typeface="Arial" charset="0"/>
              </a:rPr>
              <a:t>  diagnostics of galaxy formation</a:t>
            </a:r>
            <a:endParaRPr lang="en-US" sz="1600" b="0" dirty="0">
              <a:solidFill>
                <a:srgbClr val="FFFF99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" y="676671"/>
            <a:ext cx="8001000" cy="5724129"/>
            <a:chOff x="60325" y="708104"/>
            <a:chExt cx="8855075" cy="6149895"/>
          </a:xfrm>
        </p:grpSpPr>
        <p:pic>
          <p:nvPicPr>
            <p:cNvPr id="32769" name="Picture 10" descr="Screen shot 2010-11-05 at 10.10.3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34023" y="-218577"/>
              <a:ext cx="5891803" cy="826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0" name="Rectangle 4"/>
            <p:cNvSpPr>
              <a:spLocks noChangeArrowheads="1"/>
            </p:cNvSpPr>
            <p:nvPr/>
          </p:nvSpPr>
          <p:spPr bwMode="auto">
            <a:xfrm>
              <a:off x="60325" y="638333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buFontTx/>
                <a:buNone/>
              </a:pPr>
              <a:endParaRPr lang="en-US" sz="1800" b="0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2771" name="Text Box 7"/>
            <p:cNvSpPr txBox="1">
              <a:spLocks noChangeArrowheads="1"/>
            </p:cNvSpPr>
            <p:nvPr/>
          </p:nvSpPr>
          <p:spPr bwMode="auto">
            <a:xfrm>
              <a:off x="244475" y="5845175"/>
              <a:ext cx="86709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 typeface="Wingdings" charset="0"/>
                <a:buChar char="§"/>
              </a:pPr>
              <a:endParaRPr lang="en-US" b="0">
                <a:solidFill>
                  <a:schemeClr val="bg1"/>
                </a:solidFill>
              </a:endParaRPr>
            </a:p>
          </p:txBody>
        </p:sp>
        <p:sp>
          <p:nvSpPr>
            <p:cNvPr id="32772" name="Text Box 12"/>
            <p:cNvSpPr txBox="1">
              <a:spLocks noChangeArrowheads="1"/>
            </p:cNvSpPr>
            <p:nvPr/>
          </p:nvSpPr>
          <p:spPr bwMode="auto">
            <a:xfrm>
              <a:off x="1254125" y="709136"/>
              <a:ext cx="2403475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800" b="0" dirty="0" smtClean="0"/>
                <a:t>Rest wavelength                             </a:t>
              </a:r>
              <a:endParaRPr lang="en-US" sz="2000" dirty="0"/>
            </a:p>
          </p:txBody>
        </p:sp>
        <p:sp>
          <p:nvSpPr>
            <p:cNvPr id="32773" name="Rectangle 8"/>
            <p:cNvSpPr>
              <a:spLocks noChangeArrowheads="1"/>
            </p:cNvSpPr>
            <p:nvPr/>
          </p:nvSpPr>
          <p:spPr bwMode="auto">
            <a:xfrm>
              <a:off x="533400" y="1501775"/>
              <a:ext cx="76200" cy="4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7" name="TextBox 12"/>
            <p:cNvSpPr txBox="1">
              <a:spLocks noChangeArrowheads="1"/>
            </p:cNvSpPr>
            <p:nvPr/>
          </p:nvSpPr>
          <p:spPr bwMode="auto">
            <a:xfrm>
              <a:off x="1325336" y="1807505"/>
              <a:ext cx="46101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buFont typeface="Arial" charset="0"/>
                <a:buChar char="•"/>
              </a:pPr>
              <a:r>
                <a:rPr lang="en-US" sz="1800" b="0" dirty="0"/>
                <a:t> Low J CO emission: total gas mass, dynamics</a:t>
              </a:r>
            </a:p>
            <a:p>
              <a:pPr algn="l" eaLnBrk="1" hangingPunct="1">
                <a:buFont typeface="Arial" charset="0"/>
                <a:buChar char="•"/>
              </a:pPr>
              <a:r>
                <a:rPr lang="en-US" sz="1800" b="0" dirty="0"/>
                <a:t> High density gas tracers (HCN, HCO+)</a:t>
              </a:r>
            </a:p>
            <a:p>
              <a:pPr algn="l" eaLnBrk="1" hangingPunct="1">
                <a:buFont typeface="Arial" charset="0"/>
                <a:buChar char="•"/>
              </a:pPr>
              <a:r>
                <a:rPr lang="en-US" sz="1800" b="0" dirty="0"/>
                <a:t> Synch. + Free-Free = star formation </a:t>
              </a:r>
            </a:p>
          </p:txBody>
        </p:sp>
        <p:sp>
          <p:nvSpPr>
            <p:cNvPr id="32778" name="TextBox 13"/>
            <p:cNvSpPr txBox="1">
              <a:spLocks noChangeArrowheads="1"/>
            </p:cNvSpPr>
            <p:nvPr/>
          </p:nvSpPr>
          <p:spPr bwMode="auto">
            <a:xfrm>
              <a:off x="4876800" y="4311650"/>
              <a:ext cx="3429000" cy="150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buFont typeface="Arial" charset="0"/>
                <a:buChar char="•"/>
              </a:pPr>
              <a:r>
                <a:rPr lang="en-US" sz="2000" b="0" dirty="0"/>
                <a:t> </a:t>
              </a:r>
              <a:r>
                <a:rPr lang="en-US" sz="1800" b="0" dirty="0"/>
                <a:t>High J molecular lines: gas excitation, physical conditions</a:t>
              </a:r>
            </a:p>
            <a:p>
              <a:pPr algn="l" eaLnBrk="1" hangingPunct="1">
                <a:buFont typeface="Arial" charset="0"/>
                <a:buChar char="•"/>
              </a:pPr>
              <a:r>
                <a:rPr lang="en-US" sz="1800" b="0" dirty="0"/>
                <a:t> Dust continuum = star formation</a:t>
              </a:r>
            </a:p>
            <a:p>
              <a:pPr algn="l" eaLnBrk="1" hangingPunct="1">
                <a:buFont typeface="Arial" charset="0"/>
                <a:buChar char="•"/>
              </a:pPr>
              <a:r>
                <a:rPr lang="en-US" sz="1800" b="0" dirty="0"/>
                <a:t> Atomic FIR fine structure lines: ISM gas coolant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21678" y="6414344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/>
                <a:t>Observed</a:t>
              </a:r>
              <a:endParaRPr lang="en-US" sz="2000" b="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20000" y="711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50um</a:t>
              </a:r>
              <a:endParaRPr lang="en-US" sz="1800" b="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1352490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/>
                <a:t>z = 5</a:t>
              </a:r>
              <a:endParaRPr lang="en-US" sz="2000" b="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00400" y="70913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5mm</a:t>
              </a:r>
              <a:endParaRPr lang="en-US" sz="1800" b="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10200" y="708104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0.5mm</a:t>
              </a:r>
              <a:endParaRPr lang="en-US" sz="1800" b="0" dirty="0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447800" y="1143000"/>
              <a:ext cx="4114800" cy="3386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56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 descr="m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5532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228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 dirty="0" smtClean="0"/>
              <a:t>Star formation rates: Radio to </a:t>
            </a:r>
            <a:r>
              <a:rPr lang="en-US" b="0" dirty="0"/>
              <a:t>FIR </a:t>
            </a:r>
            <a:r>
              <a:rPr lang="en-US" b="0" dirty="0" smtClean="0"/>
              <a:t>continuum of M82</a:t>
            </a:r>
            <a:endParaRPr lang="en-US" sz="1800" dirty="0"/>
          </a:p>
        </p:txBody>
      </p:sp>
      <p:sp>
        <p:nvSpPr>
          <p:cNvPr id="463876" name="Text Box 4"/>
          <p:cNvSpPr txBox="1">
            <a:spLocks noChangeArrowheads="1"/>
          </p:cNvSpPr>
          <p:nvPr/>
        </p:nvSpPr>
        <p:spPr bwMode="auto">
          <a:xfrm>
            <a:off x="3522663" y="3044825"/>
            <a:ext cx="1963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/>
              <a:t>Synchrotron </a:t>
            </a:r>
          </a:p>
        </p:txBody>
      </p:sp>
      <p:sp>
        <p:nvSpPr>
          <p:cNvPr id="463877" name="Text Box 5"/>
          <p:cNvSpPr txBox="1">
            <a:spLocks noChangeArrowheads="1"/>
          </p:cNvSpPr>
          <p:nvPr/>
        </p:nvSpPr>
        <p:spPr bwMode="auto">
          <a:xfrm>
            <a:off x="4559300" y="3810000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Free-Free</a:t>
            </a:r>
          </a:p>
        </p:txBody>
      </p:sp>
      <p:sp>
        <p:nvSpPr>
          <p:cNvPr id="463878" name="Text Box 6"/>
          <p:cNvSpPr txBox="1">
            <a:spLocks noChangeArrowheads="1"/>
          </p:cNvSpPr>
          <p:nvPr/>
        </p:nvSpPr>
        <p:spPr bwMode="auto">
          <a:xfrm>
            <a:off x="2746375" y="758825"/>
            <a:ext cx="39592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All mechanisms </a:t>
            </a:r>
            <a:r>
              <a:rPr lang="en-US">
                <a:sym typeface="Symbol" charset="0"/>
              </a:rPr>
              <a:t></a:t>
            </a:r>
            <a:r>
              <a:rPr lang="en-US"/>
              <a:t> </a:t>
            </a:r>
            <a:r>
              <a:rPr lang="en-US" sz="1800"/>
              <a:t>massive star formation rate</a:t>
            </a:r>
          </a:p>
        </p:txBody>
      </p:sp>
      <p:sp>
        <p:nvSpPr>
          <p:cNvPr id="463879" name="Text Box 7"/>
          <p:cNvSpPr txBox="1">
            <a:spLocks noChangeArrowheads="1"/>
          </p:cNvSpPr>
          <p:nvPr/>
        </p:nvSpPr>
        <p:spPr bwMode="auto">
          <a:xfrm>
            <a:off x="7385050" y="1524000"/>
            <a:ext cx="168275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/>
              <a:t>Thermal dust</a:t>
            </a:r>
          </a:p>
          <a:p>
            <a:pPr algn="l">
              <a:spcBef>
                <a:spcPct val="50000"/>
              </a:spcBef>
            </a:pPr>
            <a:r>
              <a:rPr lang="en-US" sz="1800"/>
              <a:t>20 -- 70K</a:t>
            </a:r>
          </a:p>
        </p:txBody>
      </p:sp>
      <p:sp>
        <p:nvSpPr>
          <p:cNvPr id="463881" name="Text Box 9"/>
          <p:cNvSpPr txBox="1">
            <a:spLocks noChangeArrowheads="1"/>
          </p:cNvSpPr>
          <p:nvPr/>
        </p:nvSpPr>
        <p:spPr bwMode="auto">
          <a:xfrm>
            <a:off x="822325" y="38354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75328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tresmontosas2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524000" y="76200"/>
            <a:ext cx="6248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0" dirty="0" smtClean="0">
                <a:solidFill>
                  <a:srgbClr val="FFFFFF"/>
                </a:solidFill>
              </a:rPr>
              <a:t>Cool side of Galaxy Formation concepts, nearby galaxies, telescopes</a:t>
            </a:r>
            <a:endParaRPr lang="en-US" sz="2800" b="0" dirty="0">
              <a:solidFill>
                <a:srgbClr val="FFFFFF"/>
              </a:solidFill>
            </a:endParaRPr>
          </a:p>
          <a:p>
            <a:pPr eaLnBrk="1" hangingPunct="1"/>
            <a:r>
              <a:rPr lang="en-US" b="0" dirty="0">
                <a:solidFill>
                  <a:srgbClr val="FFFFFF"/>
                </a:solidFill>
              </a:rPr>
              <a:t>Chris </a:t>
            </a:r>
            <a:r>
              <a:rPr lang="en-US" b="0" dirty="0" smtClean="0">
                <a:solidFill>
                  <a:srgbClr val="FFFFFF"/>
                </a:solidFill>
              </a:rPr>
              <a:t>Carilli  Vatican Summer School 2014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20700" y="1598980"/>
            <a:ext cx="75565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14350" indent="-514350" algn="l" eaLnBrk="1" hangingPunct="1">
              <a:spcAft>
                <a:spcPts val="600"/>
              </a:spcAft>
              <a:buAutoNum type="romanUcPeriod"/>
              <a:defRPr/>
            </a:pPr>
            <a:r>
              <a:rPr lang="en-US" b="0" dirty="0" smtClean="0">
                <a:solidFill>
                  <a:schemeClr val="bg1"/>
                </a:solidFill>
              </a:rPr>
              <a:t>Introductory material and general concepts </a:t>
            </a:r>
          </a:p>
          <a:p>
            <a:pPr marL="914400" lvl="1" indent="-457200" algn="l" eaLnBrk="1" hangingPunct="1">
              <a:spcAft>
                <a:spcPts val="600"/>
              </a:spcAft>
              <a:buAutoNum type="alphaLcPeriod"/>
              <a:defRPr/>
            </a:pPr>
            <a:r>
              <a:rPr lang="en-US" sz="2000" b="0" dirty="0" smtClean="0">
                <a:solidFill>
                  <a:schemeClr val="bg1"/>
                </a:solidFill>
              </a:rPr>
              <a:t>General concepts and relations</a:t>
            </a:r>
          </a:p>
          <a:p>
            <a:pPr marL="914400" lvl="1" indent="-457200" algn="l" eaLnBrk="1" hangingPunct="1">
              <a:spcAft>
                <a:spcPts val="600"/>
              </a:spcAft>
              <a:buAutoNum type="alphaLcPeriod"/>
              <a:defRPr/>
            </a:pPr>
            <a:r>
              <a:rPr lang="en-US" sz="2000" b="0" dirty="0" smtClean="0">
                <a:solidFill>
                  <a:schemeClr val="bg1"/>
                </a:solidFill>
              </a:rPr>
              <a:t>Molecules</a:t>
            </a:r>
          </a:p>
          <a:p>
            <a:pPr marL="914400" lvl="1" indent="-457200" algn="l" eaLnBrk="1" hangingPunct="1">
              <a:spcAft>
                <a:spcPts val="600"/>
              </a:spcAft>
              <a:buFont typeface="Wingdings" charset="2"/>
              <a:buAutoNum type="alphaLcPeriod"/>
              <a:defRPr/>
            </a:pPr>
            <a:r>
              <a:rPr lang="en-US" sz="2000" b="0" dirty="0" smtClean="0">
                <a:solidFill>
                  <a:schemeClr val="bg1"/>
                </a:solidFill>
              </a:rPr>
              <a:t>Atomic fine structure lines</a:t>
            </a:r>
          </a:p>
          <a:p>
            <a:pPr marL="914400" lvl="1" indent="-457200" algn="l" eaLnBrk="1" hangingPunct="1">
              <a:spcAft>
                <a:spcPts val="600"/>
              </a:spcAft>
              <a:buFont typeface="Wingdings" charset="2"/>
              <a:buAutoNum type="alphaLcPeriod"/>
              <a:defRPr/>
            </a:pPr>
            <a:r>
              <a:rPr lang="en-US" sz="2000" b="0" dirty="0" smtClean="0">
                <a:solidFill>
                  <a:schemeClr val="bg1"/>
                </a:solidFill>
              </a:rPr>
              <a:t>Dust </a:t>
            </a:r>
            <a:endParaRPr lang="en-US" sz="2000" b="0" dirty="0">
              <a:solidFill>
                <a:schemeClr val="bg1"/>
              </a:solidFill>
            </a:endParaRPr>
          </a:p>
          <a:p>
            <a:pPr marL="914400" lvl="1" indent="-457200" algn="l" eaLnBrk="1" hangingPunct="1">
              <a:spcAft>
                <a:spcPts val="600"/>
              </a:spcAft>
              <a:buFont typeface="Wingdings" charset="2"/>
              <a:buAutoNum type="alphaLcPeriod"/>
              <a:defRPr/>
            </a:pPr>
            <a:r>
              <a:rPr lang="en-US" sz="2000" b="0" dirty="0" smtClean="0">
                <a:solidFill>
                  <a:schemeClr val="bg1"/>
                </a:solidFill>
              </a:rPr>
              <a:t>Interesting questions in galaxy formation</a:t>
            </a:r>
          </a:p>
          <a:p>
            <a:pPr marL="914400" lvl="1" indent="-457200" algn="l" eaLnBrk="1" hangingPunct="1">
              <a:spcAft>
                <a:spcPts val="600"/>
              </a:spcAft>
              <a:buFont typeface="Wingdings" charset="2"/>
              <a:buAutoNum type="alphaLcPeriod"/>
              <a:defRPr/>
            </a:pPr>
            <a:r>
              <a:rPr lang="en-US" sz="2000" b="0" dirty="0" smtClean="0">
                <a:solidFill>
                  <a:schemeClr val="bg1"/>
                </a:solidFill>
              </a:rPr>
              <a:t>Centimeter and millimeter telescopes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b="0" dirty="0" smtClean="0">
                <a:solidFill>
                  <a:schemeClr val="bg1"/>
                </a:solidFill>
              </a:rPr>
              <a:t>II. High redshift galaxies and AGN/SMBH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b="0" dirty="0" smtClean="0">
                <a:solidFill>
                  <a:schemeClr val="bg1"/>
                </a:solidFill>
              </a:rPr>
              <a:t>III.  First light and Cosmic </a:t>
            </a:r>
            <a:r>
              <a:rPr lang="en-US" b="0" dirty="0" err="1" smtClean="0">
                <a:solidFill>
                  <a:schemeClr val="bg1"/>
                </a:solidFill>
              </a:rPr>
              <a:t>Reionization</a:t>
            </a:r>
            <a:endParaRPr lang="en-US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09600" y="147638"/>
            <a:ext cx="868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 dirty="0"/>
              <a:t>Radio – FIR: </a:t>
            </a:r>
            <a:r>
              <a:rPr lang="en-US" b="0" dirty="0" smtClean="0"/>
              <a:t>‘tightest correlation in extragalactic astronomy’</a:t>
            </a:r>
            <a:endParaRPr lang="en-US" sz="1800" b="0" dirty="0"/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609600" y="3810000"/>
            <a:ext cx="80010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 dirty="0" smtClean="0"/>
              <a:t>Total </a:t>
            </a:r>
            <a:r>
              <a:rPr lang="en-US" sz="2000" b="0" dirty="0"/>
              <a:t>SFR in M</a:t>
            </a:r>
            <a:r>
              <a:rPr lang="en-US" sz="1600" b="0" dirty="0"/>
              <a:t>o</a:t>
            </a:r>
            <a:r>
              <a:rPr lang="en-US" sz="2000" b="0" dirty="0"/>
              <a:t>/</a:t>
            </a:r>
            <a:r>
              <a:rPr lang="en-US" sz="2000" b="0" dirty="0" err="1"/>
              <a:t>yr</a:t>
            </a:r>
            <a:r>
              <a:rPr lang="en-US" sz="2000" b="0" dirty="0"/>
              <a:t> (0.1 to 100 M</a:t>
            </a:r>
            <a:r>
              <a:rPr lang="en-US" sz="1600" b="0" dirty="0"/>
              <a:t>o</a:t>
            </a:r>
            <a:r>
              <a:rPr lang="en-US" sz="2000" b="0" dirty="0"/>
              <a:t>)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1800" b="0" dirty="0" smtClean="0"/>
              <a:t> Dust: direct re-radiation star light =&gt; straight-</a:t>
            </a:r>
            <a:r>
              <a:rPr lang="en-US" sz="1800" b="0" dirty="0"/>
              <a:t>forward conversion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800" b="0" dirty="0" smtClean="0"/>
              <a:t>   SFR </a:t>
            </a:r>
            <a:r>
              <a:rPr lang="en-US" sz="1800" b="0" dirty="0"/>
              <a:t>= 3e-10 L</a:t>
            </a:r>
            <a:r>
              <a:rPr lang="en-US" sz="1100" b="0" dirty="0"/>
              <a:t>FIR </a:t>
            </a:r>
            <a:r>
              <a:rPr lang="en-US" sz="1800" b="0" dirty="0"/>
              <a:t>(L</a:t>
            </a:r>
            <a:r>
              <a:rPr lang="en-US" sz="1200" b="0" dirty="0"/>
              <a:t>o</a:t>
            </a:r>
            <a:r>
              <a:rPr lang="en-US" sz="1800" b="0" dirty="0"/>
              <a:t>)  (42 -- 122um)  </a:t>
            </a:r>
            <a:endParaRPr lang="en-US" sz="1800" b="0" dirty="0" smtClean="0"/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1800" b="0" dirty="0"/>
              <a:t> </a:t>
            </a:r>
            <a:r>
              <a:rPr lang="en-US" sz="1800" b="0" dirty="0" smtClean="0"/>
              <a:t>Radio continuum: indirect relation, depends on B, calibrated using R-FIR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800" b="0" dirty="0"/>
              <a:t> </a:t>
            </a:r>
            <a:r>
              <a:rPr lang="en-US" sz="1800" b="0" dirty="0" smtClean="0"/>
              <a:t>  SFR </a:t>
            </a:r>
            <a:r>
              <a:rPr lang="en-US" sz="1800" b="0" dirty="0"/>
              <a:t>= 1e-21 L</a:t>
            </a:r>
            <a:r>
              <a:rPr lang="en-US" sz="1200" b="0" dirty="0"/>
              <a:t>1.4</a:t>
            </a:r>
            <a:r>
              <a:rPr lang="en-US" sz="1800" b="0" dirty="0"/>
              <a:t> (W/Hz)   </a:t>
            </a:r>
            <a:endParaRPr lang="en-US" sz="1800" b="0" dirty="0" smtClean="0"/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1800" b="0" dirty="0" smtClean="0"/>
              <a:t> Only </a:t>
            </a:r>
            <a:r>
              <a:rPr lang="en-US" sz="1800" b="0" dirty="0"/>
              <a:t>massive stars (&gt;5Mo) =&gt; factor ~ 5 correction to total, depending on </a:t>
            </a:r>
            <a:r>
              <a:rPr lang="en-US" sz="1800" b="0" dirty="0" smtClean="0"/>
              <a:t>IMF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1800" b="0" dirty="0" smtClean="0"/>
              <a:t> Homework: read Condon 1992 ARAA 30, 575, and derive SFR relationships </a:t>
            </a:r>
            <a:endParaRPr lang="en-US" sz="1800" b="0" dirty="0"/>
          </a:p>
        </p:txBody>
      </p:sp>
      <p:grpSp>
        <p:nvGrpSpPr>
          <p:cNvPr id="2" name="Group 1"/>
          <p:cNvGrpSpPr/>
          <p:nvPr/>
        </p:nvGrpSpPr>
        <p:grpSpPr>
          <a:xfrm>
            <a:off x="1219200" y="609600"/>
            <a:ext cx="6505065" cy="3280728"/>
            <a:chOff x="301239" y="609600"/>
            <a:chExt cx="8537961" cy="4576128"/>
          </a:xfrm>
        </p:grpSpPr>
        <p:pic>
          <p:nvPicPr>
            <p:cNvPr id="22530" name="Picture 3" descr="arp220"/>
            <p:cNvPicPr>
              <a:picLocks noChangeAspect="1" noChangeArrowheads="1"/>
            </p:cNvPicPr>
            <p:nvPr/>
          </p:nvPicPr>
          <p:blipFill>
            <a:blip r:embed="rId3">
              <a:lum bright="-84000"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39" y="793166"/>
              <a:ext cx="4418331" cy="429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 Box 9"/>
            <p:cNvSpPr txBox="1">
              <a:spLocks noChangeArrowheads="1"/>
            </p:cNvSpPr>
            <p:nvPr/>
          </p:nvSpPr>
          <p:spPr bwMode="auto">
            <a:xfrm>
              <a:off x="971164" y="3547869"/>
              <a:ext cx="165603" cy="36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/>
            </a:p>
          </p:txBody>
        </p:sp>
        <p:pic>
          <p:nvPicPr>
            <p:cNvPr id="22534" name="Picture 3" descr="f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7427" y="609600"/>
              <a:ext cx="3481773" cy="457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535" name="Straight Arrow Connector 12"/>
            <p:cNvCxnSpPr>
              <a:cxnSpLocks noChangeShapeType="1"/>
            </p:cNvCxnSpPr>
            <p:nvPr/>
          </p:nvCxnSpPr>
          <p:spPr bwMode="auto">
            <a:xfrm flipV="1">
              <a:off x="2895600" y="2590800"/>
              <a:ext cx="4114800" cy="6858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99910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Oval 2"/>
          <p:cNvSpPr>
            <a:spLocks noChangeAspect="1" noChangeArrowheads="1"/>
          </p:cNvSpPr>
          <p:nvPr/>
        </p:nvSpPr>
        <p:spPr bwMode="auto">
          <a:xfrm>
            <a:off x="1524000" y="434975"/>
            <a:ext cx="6019800" cy="596582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en-US" b="0">
              <a:solidFill>
                <a:schemeClr val="tx2"/>
              </a:solidFill>
            </a:endParaRPr>
          </a:p>
        </p:txBody>
      </p:sp>
      <p:sp>
        <p:nvSpPr>
          <p:cNvPr id="537603" name="Text Box 3"/>
          <p:cNvSpPr txBox="1">
            <a:spLocks noChangeArrowheads="1"/>
          </p:cNvSpPr>
          <p:nvPr/>
        </p:nvSpPr>
        <p:spPr bwMode="blackWhite">
          <a:xfrm>
            <a:off x="5562600" y="3214688"/>
            <a:ext cx="3505200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AU" sz="2800">
                <a:solidFill>
                  <a:srgbClr val="E00000"/>
                </a:solidFill>
              </a:rPr>
              <a:t>High Correlation!</a:t>
            </a:r>
          </a:p>
        </p:txBody>
      </p:sp>
      <p:grpSp>
        <p:nvGrpSpPr>
          <p:cNvPr id="537604" name="Group 4"/>
          <p:cNvGrpSpPr>
            <a:grpSpLocks/>
          </p:cNvGrpSpPr>
          <p:nvPr/>
        </p:nvGrpSpPr>
        <p:grpSpPr bwMode="auto">
          <a:xfrm>
            <a:off x="1225550" y="2038350"/>
            <a:ext cx="2813050" cy="4438650"/>
            <a:chOff x="772" y="1284"/>
            <a:chExt cx="1772" cy="2796"/>
          </a:xfrm>
        </p:grpSpPr>
        <p:sp>
          <p:nvSpPr>
            <p:cNvPr id="537605" name="Rectangle 5"/>
            <p:cNvSpPr>
              <a:spLocks noChangeArrowheads="1"/>
            </p:cNvSpPr>
            <p:nvPr/>
          </p:nvSpPr>
          <p:spPr bwMode="auto">
            <a:xfrm>
              <a:off x="772" y="1570"/>
              <a:ext cx="620" cy="44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AU" sz="2800"/>
                <a:t>SN</a:t>
              </a:r>
            </a:p>
          </p:txBody>
        </p:sp>
        <p:sp>
          <p:nvSpPr>
            <p:cNvPr id="537606" name="Rectangle 6"/>
            <p:cNvSpPr>
              <a:spLocks noChangeArrowheads="1"/>
            </p:cNvSpPr>
            <p:nvPr/>
          </p:nvSpPr>
          <p:spPr bwMode="auto">
            <a:xfrm>
              <a:off x="772" y="2386"/>
              <a:ext cx="620" cy="44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AU" sz="2800"/>
                <a:t>SNR</a:t>
              </a:r>
            </a:p>
          </p:txBody>
        </p:sp>
        <p:sp>
          <p:nvSpPr>
            <p:cNvPr id="537607" name="Rectangle 7"/>
            <p:cNvSpPr>
              <a:spLocks noChangeArrowheads="1"/>
            </p:cNvSpPr>
            <p:nvPr/>
          </p:nvSpPr>
          <p:spPr bwMode="auto">
            <a:xfrm>
              <a:off x="1090" y="3106"/>
              <a:ext cx="638" cy="44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AU"/>
                <a:t>ISM</a:t>
              </a:r>
            </a:p>
            <a:p>
              <a:pPr>
                <a:buFontTx/>
                <a:buNone/>
              </a:pPr>
              <a:r>
                <a:rPr lang="en-AU"/>
                <a:t>Shocks</a:t>
              </a:r>
            </a:p>
          </p:txBody>
        </p:sp>
        <p:sp>
          <p:nvSpPr>
            <p:cNvPr id="537608" name="Rectangle 8"/>
            <p:cNvSpPr>
              <a:spLocks noChangeArrowheads="1"/>
            </p:cNvSpPr>
            <p:nvPr/>
          </p:nvSpPr>
          <p:spPr bwMode="auto">
            <a:xfrm>
              <a:off x="1920" y="3634"/>
              <a:ext cx="624" cy="44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AU"/>
                <a:t>Part.</a:t>
              </a:r>
            </a:p>
            <a:p>
              <a:pPr>
                <a:buFontTx/>
                <a:buNone/>
              </a:pPr>
              <a:r>
                <a:rPr lang="en-AU"/>
                <a:t>Accl</a:t>
              </a:r>
              <a:r>
                <a:rPr lang="en-AU" sz="2800"/>
                <a:t>.</a:t>
              </a:r>
            </a:p>
          </p:txBody>
        </p:sp>
        <p:sp>
          <p:nvSpPr>
            <p:cNvPr id="537609" name="Line 9"/>
            <p:cNvSpPr>
              <a:spLocks noChangeAspect="1" noChangeShapeType="1"/>
            </p:cNvSpPr>
            <p:nvPr/>
          </p:nvSpPr>
          <p:spPr bwMode="auto">
            <a:xfrm rot="5400000" flipV="1">
              <a:off x="841" y="2183"/>
              <a:ext cx="240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610" name="Line 10"/>
            <p:cNvSpPr>
              <a:spLocks noChangeAspect="1" noChangeShapeType="1"/>
            </p:cNvSpPr>
            <p:nvPr/>
          </p:nvSpPr>
          <p:spPr bwMode="auto">
            <a:xfrm rot="3708273" flipV="1">
              <a:off x="1026" y="2951"/>
              <a:ext cx="240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611" name="Line 11"/>
            <p:cNvSpPr>
              <a:spLocks noChangeAspect="1" noChangeShapeType="1"/>
            </p:cNvSpPr>
            <p:nvPr/>
          </p:nvSpPr>
          <p:spPr bwMode="auto">
            <a:xfrm rot="7074497" flipV="1">
              <a:off x="1003" y="1403"/>
              <a:ext cx="240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612" name="Line 12"/>
            <p:cNvSpPr>
              <a:spLocks noChangeAspect="1" noChangeShapeType="1"/>
            </p:cNvSpPr>
            <p:nvPr/>
          </p:nvSpPr>
          <p:spPr bwMode="auto">
            <a:xfrm rot="13086477" flipH="1" flipV="1">
              <a:off x="1656" y="3696"/>
              <a:ext cx="240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7613" name="Group 13"/>
          <p:cNvGrpSpPr>
            <a:grpSpLocks/>
          </p:cNvGrpSpPr>
          <p:nvPr/>
        </p:nvGrpSpPr>
        <p:grpSpPr bwMode="auto">
          <a:xfrm>
            <a:off x="76200" y="152400"/>
            <a:ext cx="1447800" cy="969963"/>
            <a:chOff x="48" y="96"/>
            <a:chExt cx="912" cy="611"/>
          </a:xfrm>
        </p:grpSpPr>
        <p:sp>
          <p:nvSpPr>
            <p:cNvPr id="537614" name="Cloud"/>
            <p:cNvSpPr>
              <a:spLocks noChangeAspect="1" noEditPoints="1" noChangeArrowheads="1"/>
            </p:cNvSpPr>
            <p:nvPr/>
          </p:nvSpPr>
          <p:spPr bwMode="auto">
            <a:xfrm>
              <a:off x="48" y="96"/>
              <a:ext cx="912" cy="611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80808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37615" name="Text Box 15"/>
            <p:cNvSpPr txBox="1">
              <a:spLocks noChangeArrowheads="1"/>
            </p:cNvSpPr>
            <p:nvPr/>
          </p:nvSpPr>
          <p:spPr bwMode="auto">
            <a:xfrm>
              <a:off x="144" y="240"/>
              <a:ext cx="749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AU" sz="1800" b="0">
                  <a:solidFill>
                    <a:schemeClr val="tx2"/>
                  </a:solidFill>
                </a:rPr>
                <a:t>Molecular</a:t>
              </a:r>
              <a:r>
                <a:rPr lang="en-AU" sz="1600" b="0">
                  <a:solidFill>
                    <a:schemeClr val="tx2"/>
                  </a:solidFill>
                </a:rPr>
                <a:t> clouds</a:t>
              </a:r>
            </a:p>
          </p:txBody>
        </p:sp>
      </p:grpSp>
      <p:grpSp>
        <p:nvGrpSpPr>
          <p:cNvPr id="537616" name="Group 16"/>
          <p:cNvGrpSpPr>
            <a:grpSpLocks/>
          </p:cNvGrpSpPr>
          <p:nvPr/>
        </p:nvGrpSpPr>
        <p:grpSpPr bwMode="auto">
          <a:xfrm>
            <a:off x="1295400" y="1141413"/>
            <a:ext cx="1371600" cy="862012"/>
            <a:chOff x="816" y="719"/>
            <a:chExt cx="864" cy="543"/>
          </a:xfrm>
        </p:grpSpPr>
        <p:sp>
          <p:nvSpPr>
            <p:cNvPr id="537617" name="Rectangle 17"/>
            <p:cNvSpPr>
              <a:spLocks noChangeArrowheads="1"/>
            </p:cNvSpPr>
            <p:nvPr/>
          </p:nvSpPr>
          <p:spPr bwMode="auto">
            <a:xfrm>
              <a:off x="1056" y="816"/>
              <a:ext cx="624" cy="4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AU" sz="2800"/>
                <a:t>Stars</a:t>
              </a:r>
            </a:p>
            <a:p>
              <a:pPr>
                <a:buFontTx/>
                <a:buNone/>
              </a:pPr>
              <a:r>
                <a:rPr lang="en-AU" sz="2800"/>
                <a:t> form</a:t>
              </a:r>
            </a:p>
          </p:txBody>
        </p:sp>
        <p:sp>
          <p:nvSpPr>
            <p:cNvPr id="537618" name="Line 18"/>
            <p:cNvSpPr>
              <a:spLocks noChangeAspect="1" noChangeShapeType="1"/>
            </p:cNvSpPr>
            <p:nvPr/>
          </p:nvSpPr>
          <p:spPr bwMode="auto">
            <a:xfrm rot="2117647" flipV="1">
              <a:off x="816" y="719"/>
              <a:ext cx="240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7619" name="Group 19"/>
          <p:cNvGrpSpPr>
            <a:grpSpLocks/>
          </p:cNvGrpSpPr>
          <p:nvPr/>
        </p:nvGrpSpPr>
        <p:grpSpPr bwMode="auto">
          <a:xfrm>
            <a:off x="6858000" y="2066925"/>
            <a:ext cx="990600" cy="1133475"/>
            <a:chOff x="4320" y="1302"/>
            <a:chExt cx="624" cy="714"/>
          </a:xfrm>
        </p:grpSpPr>
        <p:sp>
          <p:nvSpPr>
            <p:cNvPr id="537620" name="Rectangle 20"/>
            <p:cNvSpPr>
              <a:spLocks noChangeArrowheads="1"/>
            </p:cNvSpPr>
            <p:nvPr/>
          </p:nvSpPr>
          <p:spPr bwMode="auto">
            <a:xfrm>
              <a:off x="4320" y="1570"/>
              <a:ext cx="624" cy="44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AU"/>
                <a:t>FIR</a:t>
              </a:r>
            </a:p>
          </p:txBody>
        </p:sp>
        <p:sp>
          <p:nvSpPr>
            <p:cNvPr id="537621" name="Line 21"/>
            <p:cNvSpPr>
              <a:spLocks noChangeAspect="1" noChangeShapeType="1"/>
            </p:cNvSpPr>
            <p:nvPr/>
          </p:nvSpPr>
          <p:spPr bwMode="auto">
            <a:xfrm rot="3708273" flipV="1">
              <a:off x="4482" y="1421"/>
              <a:ext cx="240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7622" name="Group 22"/>
          <p:cNvGrpSpPr>
            <a:grpSpLocks/>
          </p:cNvGrpSpPr>
          <p:nvPr/>
        </p:nvGrpSpPr>
        <p:grpSpPr bwMode="auto">
          <a:xfrm>
            <a:off x="2495550" y="381000"/>
            <a:ext cx="4819650" cy="1600200"/>
            <a:chOff x="1572" y="240"/>
            <a:chExt cx="3036" cy="1008"/>
          </a:xfrm>
        </p:grpSpPr>
        <p:grpSp>
          <p:nvGrpSpPr>
            <p:cNvPr id="537623" name="Group 23"/>
            <p:cNvGrpSpPr>
              <a:grpSpLocks/>
            </p:cNvGrpSpPr>
            <p:nvPr/>
          </p:nvGrpSpPr>
          <p:grpSpPr bwMode="auto">
            <a:xfrm>
              <a:off x="1572" y="240"/>
              <a:ext cx="3036" cy="1008"/>
              <a:chOff x="1572" y="240"/>
              <a:chExt cx="3036" cy="1008"/>
            </a:xfrm>
          </p:grpSpPr>
          <p:sp>
            <p:nvSpPr>
              <p:cNvPr id="537624" name="Rectangle 24"/>
              <p:cNvSpPr>
                <a:spLocks noChangeArrowheads="1"/>
              </p:cNvSpPr>
              <p:nvPr/>
            </p:nvSpPr>
            <p:spPr bwMode="auto">
              <a:xfrm>
                <a:off x="1920" y="240"/>
                <a:ext cx="624" cy="44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Tx/>
                  <a:buNone/>
                </a:pPr>
                <a:r>
                  <a:rPr lang="en-AU" sz="2800" dirty="0"/>
                  <a:t>Hot </a:t>
                </a:r>
              </a:p>
              <a:p>
                <a:pPr>
                  <a:buFontTx/>
                  <a:buNone/>
                </a:pPr>
                <a:r>
                  <a:rPr lang="en-AU" sz="2800" dirty="0"/>
                  <a:t>stars</a:t>
                </a:r>
              </a:p>
            </p:txBody>
          </p:sp>
          <p:sp>
            <p:nvSpPr>
              <p:cNvPr id="537625" name="Rectangle 25"/>
              <p:cNvSpPr>
                <a:spLocks noChangeArrowheads="1"/>
              </p:cNvSpPr>
              <p:nvPr/>
            </p:nvSpPr>
            <p:spPr bwMode="auto">
              <a:xfrm>
                <a:off x="3216" y="240"/>
                <a:ext cx="624" cy="44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Tx/>
                  <a:buNone/>
                </a:pPr>
                <a:r>
                  <a:rPr lang="en-AU"/>
                  <a:t>Heating</a:t>
                </a:r>
              </a:p>
            </p:txBody>
          </p:sp>
          <p:sp>
            <p:nvSpPr>
              <p:cNvPr id="537626" name="Rectangle 26"/>
              <p:cNvSpPr>
                <a:spLocks noChangeArrowheads="1"/>
              </p:cNvSpPr>
              <p:nvPr/>
            </p:nvSpPr>
            <p:spPr bwMode="auto">
              <a:xfrm>
                <a:off x="3984" y="816"/>
                <a:ext cx="624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Tx/>
                  <a:buNone/>
                </a:pPr>
                <a:r>
                  <a:rPr lang="en-AU" dirty="0"/>
                  <a:t>Warm</a:t>
                </a:r>
              </a:p>
              <a:p>
                <a:pPr>
                  <a:buFontTx/>
                  <a:buNone/>
                </a:pPr>
                <a:r>
                  <a:rPr lang="en-AU" dirty="0"/>
                  <a:t>Dust</a:t>
                </a:r>
              </a:p>
            </p:txBody>
          </p:sp>
          <p:sp>
            <p:nvSpPr>
              <p:cNvPr id="537627" name="Line 27"/>
              <p:cNvSpPr>
                <a:spLocks noChangeAspect="1" noChangeShapeType="1"/>
              </p:cNvSpPr>
              <p:nvPr/>
            </p:nvSpPr>
            <p:spPr bwMode="auto">
              <a:xfrm flipV="1">
                <a:off x="2760" y="276"/>
                <a:ext cx="240" cy="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628" name="Line 28"/>
              <p:cNvSpPr>
                <a:spLocks noChangeAspect="1" noChangeShapeType="1"/>
              </p:cNvSpPr>
              <p:nvPr/>
            </p:nvSpPr>
            <p:spPr bwMode="auto">
              <a:xfrm rot="19313523" flipV="1">
                <a:off x="1572" y="660"/>
                <a:ext cx="240" cy="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629" name="Line 29"/>
              <p:cNvSpPr>
                <a:spLocks noChangeAspect="1" noChangeShapeType="1"/>
              </p:cNvSpPr>
              <p:nvPr/>
            </p:nvSpPr>
            <p:spPr bwMode="auto">
              <a:xfrm rot="-8513523" flipH="1" flipV="1">
                <a:off x="3918" y="690"/>
                <a:ext cx="240" cy="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7630" name="Text Box 30"/>
            <p:cNvSpPr txBox="1">
              <a:spLocks noChangeArrowheads="1"/>
            </p:cNvSpPr>
            <p:nvPr/>
          </p:nvSpPr>
          <p:spPr bwMode="auto">
            <a:xfrm>
              <a:off x="2718" y="384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lang="en-AU" sz="1800" b="0"/>
                <a:t>UV</a:t>
              </a:r>
            </a:p>
          </p:txBody>
        </p:sp>
        <p:sp>
          <p:nvSpPr>
            <p:cNvPr id="537631" name="Text Box 31"/>
            <p:cNvSpPr txBox="1">
              <a:spLocks noChangeArrowheads="1"/>
            </p:cNvSpPr>
            <p:nvPr/>
          </p:nvSpPr>
          <p:spPr bwMode="auto">
            <a:xfrm>
              <a:off x="3708" y="729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lang="en-AU" sz="1800" b="0"/>
                <a:t>UV</a:t>
              </a:r>
            </a:p>
          </p:txBody>
        </p:sp>
      </p:grpSp>
      <p:grpSp>
        <p:nvGrpSpPr>
          <p:cNvPr id="537632" name="Group 32"/>
          <p:cNvGrpSpPr>
            <a:grpSpLocks/>
          </p:cNvGrpSpPr>
          <p:nvPr/>
        </p:nvGrpSpPr>
        <p:grpSpPr bwMode="auto">
          <a:xfrm>
            <a:off x="4327525" y="5410200"/>
            <a:ext cx="2184400" cy="1104900"/>
            <a:chOff x="2726" y="3408"/>
            <a:chExt cx="1376" cy="696"/>
          </a:xfrm>
        </p:grpSpPr>
        <p:sp>
          <p:nvSpPr>
            <p:cNvPr id="537633" name="Rectangle 33"/>
            <p:cNvSpPr>
              <a:spLocks noChangeArrowheads="1"/>
            </p:cNvSpPr>
            <p:nvPr/>
          </p:nvSpPr>
          <p:spPr bwMode="auto">
            <a:xfrm>
              <a:off x="3254" y="3658"/>
              <a:ext cx="608" cy="44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AU"/>
                <a:t>Trans-</a:t>
              </a:r>
            </a:p>
            <a:p>
              <a:pPr>
                <a:buFontTx/>
                <a:buNone/>
              </a:pPr>
              <a:r>
                <a:rPr lang="en-AU"/>
                <a:t>port</a:t>
              </a:r>
            </a:p>
          </p:txBody>
        </p:sp>
        <p:sp>
          <p:nvSpPr>
            <p:cNvPr id="537634" name="Line 34"/>
            <p:cNvSpPr>
              <a:spLocks noChangeAspect="1" noChangeShapeType="1"/>
            </p:cNvSpPr>
            <p:nvPr/>
          </p:nvSpPr>
          <p:spPr bwMode="auto">
            <a:xfrm rot="19313523" flipV="1">
              <a:off x="3862" y="3648"/>
              <a:ext cx="240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635" name="Line 35"/>
            <p:cNvSpPr>
              <a:spLocks noChangeAspect="1" noChangeShapeType="1"/>
            </p:cNvSpPr>
            <p:nvPr/>
          </p:nvSpPr>
          <p:spPr bwMode="auto">
            <a:xfrm flipV="1">
              <a:off x="2806" y="4007"/>
              <a:ext cx="240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636" name="Text Box 36"/>
            <p:cNvSpPr txBox="1">
              <a:spLocks noChangeArrowheads="1"/>
            </p:cNvSpPr>
            <p:nvPr/>
          </p:nvSpPr>
          <p:spPr bwMode="auto">
            <a:xfrm>
              <a:off x="2726" y="3696"/>
              <a:ext cx="3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lang="en-AU" sz="1800" b="0"/>
                <a:t>CR</a:t>
              </a:r>
            </a:p>
          </p:txBody>
        </p:sp>
        <p:sp>
          <p:nvSpPr>
            <p:cNvPr id="537637" name="Text Box 37"/>
            <p:cNvSpPr txBox="1">
              <a:spLocks noChangeArrowheads="1"/>
            </p:cNvSpPr>
            <p:nvPr/>
          </p:nvSpPr>
          <p:spPr bwMode="auto">
            <a:xfrm>
              <a:off x="3744" y="3408"/>
              <a:ext cx="3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lang="en-AU" sz="1800" b="0"/>
                <a:t>CR</a:t>
              </a:r>
            </a:p>
          </p:txBody>
        </p:sp>
      </p:grpSp>
      <p:sp>
        <p:nvSpPr>
          <p:cNvPr id="537638" name="Rectangle 38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1981200"/>
            <a:ext cx="3886200" cy="1181100"/>
          </a:xfrm>
        </p:spPr>
        <p:txBody>
          <a:bodyPr/>
          <a:lstStyle/>
          <a:p>
            <a:r>
              <a:rPr lang="en-AU" dirty="0"/>
              <a:t>Conventional Model</a:t>
            </a:r>
          </a:p>
        </p:txBody>
      </p:sp>
      <p:grpSp>
        <p:nvGrpSpPr>
          <p:cNvPr id="537639" name="Group 39"/>
          <p:cNvGrpSpPr>
            <a:grpSpLocks/>
          </p:cNvGrpSpPr>
          <p:nvPr/>
        </p:nvGrpSpPr>
        <p:grpSpPr bwMode="auto">
          <a:xfrm>
            <a:off x="6537325" y="3733800"/>
            <a:ext cx="2606675" cy="3048000"/>
            <a:chOff x="4118" y="2352"/>
            <a:chExt cx="1642" cy="1920"/>
          </a:xfrm>
        </p:grpSpPr>
        <p:sp>
          <p:nvSpPr>
            <p:cNvPr id="537640" name="Rectangle 40"/>
            <p:cNvSpPr>
              <a:spLocks noChangeArrowheads="1"/>
            </p:cNvSpPr>
            <p:nvPr/>
          </p:nvSpPr>
          <p:spPr bwMode="auto">
            <a:xfrm>
              <a:off x="4368" y="2352"/>
              <a:ext cx="598" cy="44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AU"/>
                <a:t>Radio</a:t>
              </a:r>
            </a:p>
          </p:txBody>
        </p:sp>
        <p:sp>
          <p:nvSpPr>
            <p:cNvPr id="537641" name="Rectangle 41"/>
            <p:cNvSpPr>
              <a:spLocks noChangeArrowheads="1"/>
            </p:cNvSpPr>
            <p:nvPr/>
          </p:nvSpPr>
          <p:spPr bwMode="auto">
            <a:xfrm>
              <a:off x="4118" y="3096"/>
              <a:ext cx="704" cy="44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AU"/>
                <a:t>Synchro-</a:t>
              </a:r>
            </a:p>
            <a:p>
              <a:pPr>
                <a:buFontTx/>
                <a:buNone/>
              </a:pPr>
              <a:r>
                <a:rPr lang="en-AU"/>
                <a:t>tron</a:t>
              </a:r>
            </a:p>
          </p:txBody>
        </p:sp>
        <p:sp>
          <p:nvSpPr>
            <p:cNvPr id="537642" name="Line 42"/>
            <p:cNvSpPr>
              <a:spLocks noChangeAspect="1" noChangeShapeType="1"/>
            </p:cNvSpPr>
            <p:nvPr/>
          </p:nvSpPr>
          <p:spPr bwMode="auto">
            <a:xfrm rot="17722432" flipV="1">
              <a:off x="4439" y="2975"/>
              <a:ext cx="240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37643" name="Group 43"/>
            <p:cNvGrpSpPr>
              <a:grpSpLocks/>
            </p:cNvGrpSpPr>
            <p:nvPr/>
          </p:nvGrpSpPr>
          <p:grpSpPr bwMode="auto">
            <a:xfrm>
              <a:off x="4848" y="3552"/>
              <a:ext cx="912" cy="720"/>
              <a:chOff x="4848" y="3552"/>
              <a:chExt cx="912" cy="720"/>
            </a:xfrm>
          </p:grpSpPr>
          <p:grpSp>
            <p:nvGrpSpPr>
              <p:cNvPr id="537644" name="Group 44"/>
              <p:cNvGrpSpPr>
                <a:grpSpLocks/>
              </p:cNvGrpSpPr>
              <p:nvPr/>
            </p:nvGrpSpPr>
            <p:grpSpPr bwMode="auto">
              <a:xfrm rot="-973737">
                <a:off x="4848" y="3552"/>
                <a:ext cx="624" cy="528"/>
                <a:chOff x="2592" y="2352"/>
                <a:chExt cx="912" cy="768"/>
              </a:xfrm>
            </p:grpSpPr>
            <p:sp>
              <p:nvSpPr>
                <p:cNvPr id="537645" name="Freeform 45"/>
                <p:cNvSpPr>
                  <a:spLocks/>
                </p:cNvSpPr>
                <p:nvPr/>
              </p:nvSpPr>
              <p:spPr bwMode="auto">
                <a:xfrm>
                  <a:off x="2592" y="2352"/>
                  <a:ext cx="720" cy="576"/>
                </a:xfrm>
                <a:custGeom>
                  <a:avLst/>
                  <a:gdLst>
                    <a:gd name="T0" fmla="*/ 0 w 720"/>
                    <a:gd name="T1" fmla="*/ 576 h 576"/>
                    <a:gd name="T2" fmla="*/ 240 w 720"/>
                    <a:gd name="T3" fmla="*/ 240 h 576"/>
                    <a:gd name="T4" fmla="*/ 576 w 720"/>
                    <a:gd name="T5" fmla="*/ 336 h 576"/>
                    <a:gd name="T6" fmla="*/ 720 w 720"/>
                    <a:gd name="T7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0" h="576">
                      <a:moveTo>
                        <a:pt x="0" y="576"/>
                      </a:moveTo>
                      <a:cubicBezTo>
                        <a:pt x="72" y="428"/>
                        <a:pt x="144" y="280"/>
                        <a:pt x="240" y="240"/>
                      </a:cubicBezTo>
                      <a:cubicBezTo>
                        <a:pt x="336" y="200"/>
                        <a:pt x="496" y="376"/>
                        <a:pt x="576" y="336"/>
                      </a:cubicBezTo>
                      <a:cubicBezTo>
                        <a:pt x="656" y="296"/>
                        <a:pt x="632" y="56"/>
                        <a:pt x="720" y="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7646" name="Freeform 46"/>
                <p:cNvSpPr>
                  <a:spLocks/>
                </p:cNvSpPr>
                <p:nvPr/>
              </p:nvSpPr>
              <p:spPr bwMode="auto">
                <a:xfrm>
                  <a:off x="2688" y="2448"/>
                  <a:ext cx="720" cy="576"/>
                </a:xfrm>
                <a:custGeom>
                  <a:avLst/>
                  <a:gdLst>
                    <a:gd name="T0" fmla="*/ 0 w 720"/>
                    <a:gd name="T1" fmla="*/ 576 h 576"/>
                    <a:gd name="T2" fmla="*/ 240 w 720"/>
                    <a:gd name="T3" fmla="*/ 240 h 576"/>
                    <a:gd name="T4" fmla="*/ 576 w 720"/>
                    <a:gd name="T5" fmla="*/ 336 h 576"/>
                    <a:gd name="T6" fmla="*/ 720 w 720"/>
                    <a:gd name="T7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0" h="576">
                      <a:moveTo>
                        <a:pt x="0" y="576"/>
                      </a:moveTo>
                      <a:cubicBezTo>
                        <a:pt x="72" y="428"/>
                        <a:pt x="144" y="280"/>
                        <a:pt x="240" y="240"/>
                      </a:cubicBezTo>
                      <a:cubicBezTo>
                        <a:pt x="336" y="200"/>
                        <a:pt x="496" y="376"/>
                        <a:pt x="576" y="336"/>
                      </a:cubicBezTo>
                      <a:cubicBezTo>
                        <a:pt x="656" y="296"/>
                        <a:pt x="632" y="56"/>
                        <a:pt x="720" y="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7647" name="Freeform 47"/>
                <p:cNvSpPr>
                  <a:spLocks/>
                </p:cNvSpPr>
                <p:nvPr/>
              </p:nvSpPr>
              <p:spPr bwMode="auto">
                <a:xfrm>
                  <a:off x="2784" y="2544"/>
                  <a:ext cx="720" cy="576"/>
                </a:xfrm>
                <a:custGeom>
                  <a:avLst/>
                  <a:gdLst>
                    <a:gd name="T0" fmla="*/ 0 w 720"/>
                    <a:gd name="T1" fmla="*/ 576 h 576"/>
                    <a:gd name="T2" fmla="*/ 240 w 720"/>
                    <a:gd name="T3" fmla="*/ 240 h 576"/>
                    <a:gd name="T4" fmla="*/ 576 w 720"/>
                    <a:gd name="T5" fmla="*/ 336 h 576"/>
                    <a:gd name="T6" fmla="*/ 720 w 720"/>
                    <a:gd name="T7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0" h="576">
                      <a:moveTo>
                        <a:pt x="0" y="576"/>
                      </a:moveTo>
                      <a:cubicBezTo>
                        <a:pt x="72" y="428"/>
                        <a:pt x="144" y="280"/>
                        <a:pt x="240" y="240"/>
                      </a:cubicBezTo>
                      <a:cubicBezTo>
                        <a:pt x="336" y="200"/>
                        <a:pt x="496" y="376"/>
                        <a:pt x="576" y="336"/>
                      </a:cubicBezTo>
                      <a:cubicBezTo>
                        <a:pt x="656" y="296"/>
                        <a:pt x="632" y="56"/>
                        <a:pt x="720" y="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37648" name="Line 48"/>
              <p:cNvSpPr>
                <a:spLocks noChangeAspect="1" noChangeShapeType="1"/>
              </p:cNvSpPr>
              <p:nvPr/>
            </p:nvSpPr>
            <p:spPr bwMode="auto">
              <a:xfrm rot="12860368" flipV="1">
                <a:off x="4848" y="3648"/>
                <a:ext cx="240" cy="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649" name="Text Box 49"/>
              <p:cNvSpPr txBox="1">
                <a:spLocks noChangeArrowheads="1"/>
              </p:cNvSpPr>
              <p:nvPr/>
            </p:nvSpPr>
            <p:spPr bwMode="auto">
              <a:xfrm>
                <a:off x="5100" y="3868"/>
                <a:ext cx="66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AU" sz="1800" b="0">
                    <a:solidFill>
                      <a:schemeClr val="tx2"/>
                    </a:solidFill>
                  </a:rPr>
                  <a:t>Magnetic</a:t>
                </a:r>
              </a:p>
              <a:p>
                <a:pPr>
                  <a:buFontTx/>
                  <a:buNone/>
                </a:pPr>
                <a:r>
                  <a:rPr lang="en-AU" sz="1800" b="0">
                    <a:solidFill>
                      <a:schemeClr val="tx2"/>
                    </a:solidFill>
                  </a:rPr>
                  <a:t>Field</a:t>
                </a:r>
              </a:p>
            </p:txBody>
          </p:sp>
        </p:grpSp>
      </p:grpSp>
      <p:pic>
        <p:nvPicPr>
          <p:cNvPr id="2" name="Picture 1" descr="casA_radi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78" y="5042710"/>
            <a:ext cx="1816678" cy="1816678"/>
          </a:xfrm>
          <a:prstGeom prst="rect">
            <a:avLst/>
          </a:prstGeom>
        </p:spPr>
      </p:pic>
      <p:pic>
        <p:nvPicPr>
          <p:cNvPr id="3" name="Picture 2" descr="w3-giant-molecular-cloud-19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049"/>
            <a:ext cx="2645362" cy="16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4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17 at 3.4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898946"/>
            <a:ext cx="2127907" cy="2421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934" y="3540710"/>
            <a:ext cx="838106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Radio continuum: ‘smoothed version’ of CO/Dust = propagation of relativistic electrons on </a:t>
            </a:r>
            <a:r>
              <a:rPr lang="en-US" sz="2000" b="0" dirty="0" err="1" smtClean="0"/>
              <a:t>kpc</a:t>
            </a:r>
            <a:r>
              <a:rPr lang="en-US" sz="2000" b="0" dirty="0" smtClean="0"/>
              <a:t>-scales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Synchrotron aging:  </a:t>
            </a:r>
            <a:r>
              <a:rPr lang="en-US" sz="2000" b="0" dirty="0" err="1" smtClean="0"/>
              <a:t>dE</a:t>
            </a:r>
            <a:r>
              <a:rPr lang="en-US" sz="2000" b="0" dirty="0" smtClean="0"/>
              <a:t>/</a:t>
            </a:r>
            <a:r>
              <a:rPr lang="en-US" sz="2000" b="0" dirty="0" err="1" smtClean="0"/>
              <a:t>dt</a:t>
            </a:r>
            <a:r>
              <a:rPr lang="en-US" sz="2000" b="0" dirty="0" smtClean="0"/>
              <a:t> ~ E</a:t>
            </a:r>
            <a:r>
              <a:rPr lang="en-US" sz="2000" b="0" baseline="30000" dirty="0" smtClean="0"/>
              <a:t>2</a:t>
            </a:r>
            <a:r>
              <a:rPr lang="en-US" sz="2000" b="0" dirty="0" smtClean="0"/>
              <a:t>B</a:t>
            </a:r>
            <a:r>
              <a:rPr lang="en-US" sz="2000" b="0" baseline="30000" dirty="0" smtClean="0"/>
              <a:t>2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 smtClean="0"/>
              <a:t>t</a:t>
            </a:r>
            <a:r>
              <a:rPr lang="en-US" sz="2000" b="0" baseline="-25000" dirty="0" err="1" smtClean="0"/>
              <a:t>syn</a:t>
            </a:r>
            <a:r>
              <a:rPr lang="en-US" sz="2000" b="0" dirty="0" smtClean="0"/>
              <a:t> ~ E/(</a:t>
            </a:r>
            <a:r>
              <a:rPr lang="en-US" sz="2000" b="0" dirty="0" err="1" smtClean="0"/>
              <a:t>dE</a:t>
            </a:r>
            <a:r>
              <a:rPr lang="en-US" sz="2000" b="0" dirty="0" smtClean="0"/>
              <a:t>/</a:t>
            </a:r>
            <a:r>
              <a:rPr lang="en-US" sz="2000" b="0" dirty="0" err="1" smtClean="0"/>
              <a:t>dT</a:t>
            </a:r>
            <a:r>
              <a:rPr lang="en-US" sz="2000" b="0" dirty="0" smtClean="0"/>
              <a:t>) ~ E</a:t>
            </a:r>
            <a:r>
              <a:rPr lang="en-US" sz="2000" b="0" baseline="30000" dirty="0" smtClean="0"/>
              <a:t>-1</a:t>
            </a:r>
            <a:r>
              <a:rPr lang="en-US" sz="2000" b="0" dirty="0" smtClean="0"/>
              <a:t>B</a:t>
            </a:r>
            <a:r>
              <a:rPr lang="en-US" sz="2000" b="0" baseline="30000" dirty="0" smtClean="0"/>
              <a:t>-2 </a:t>
            </a:r>
            <a:r>
              <a:rPr lang="en-US" sz="2000" b="0" dirty="0" smtClean="0"/>
              <a:t>=&gt; lose high E electrons first</a:t>
            </a:r>
            <a:endParaRPr lang="en-US" sz="2000" b="0" baseline="3000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 smtClean="0"/>
              <a:t>ν</a:t>
            </a:r>
            <a:r>
              <a:rPr lang="en-US" sz="2000" b="0" baseline="-25000" dirty="0" err="1" smtClean="0"/>
              <a:t>syn</a:t>
            </a:r>
            <a:r>
              <a:rPr lang="en-US" sz="2000" b="0" baseline="-25000" dirty="0" smtClean="0"/>
              <a:t>  </a:t>
            </a:r>
            <a:r>
              <a:rPr lang="en-US" sz="2000" b="0" dirty="0" smtClean="0"/>
              <a:t>~ E</a:t>
            </a:r>
            <a:r>
              <a:rPr lang="en-US" sz="2000" b="0" baseline="30000" dirty="0" smtClean="0"/>
              <a:t>2 </a:t>
            </a:r>
            <a:r>
              <a:rPr lang="en-US" sz="2000" b="0" dirty="0" smtClean="0"/>
              <a:t>B =&gt; characteristic steepening at high </a:t>
            </a:r>
            <a:r>
              <a:rPr lang="en-US" sz="2000" b="0" dirty="0" err="1" smtClean="0"/>
              <a:t>freq</a:t>
            </a:r>
            <a:endParaRPr lang="en-US" sz="2000" b="0" baseline="3000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/>
              <a:t>t</a:t>
            </a:r>
            <a:r>
              <a:rPr lang="en-US" sz="2000" b="0" baseline="-25000" dirty="0" err="1"/>
              <a:t>syn</a:t>
            </a:r>
            <a:r>
              <a:rPr lang="en-US" sz="2000" b="0" dirty="0"/>
              <a:t> ~ </a:t>
            </a:r>
            <a:r>
              <a:rPr lang="en-US" sz="2000" b="0" dirty="0" smtClean="0"/>
              <a:t>1610 (B/1uG)</a:t>
            </a:r>
            <a:r>
              <a:rPr lang="en-US" sz="2000" b="0" baseline="30000" dirty="0" smtClean="0"/>
              <a:t>-3/2 </a:t>
            </a:r>
            <a:r>
              <a:rPr lang="en-US" sz="2000" b="0" dirty="0" smtClean="0"/>
              <a:t>(</a:t>
            </a:r>
            <a:r>
              <a:rPr lang="en-US" sz="2000" b="0" dirty="0" err="1" smtClean="0"/>
              <a:t>ν</a:t>
            </a:r>
            <a:r>
              <a:rPr lang="en-US" sz="2000" b="0" baseline="-25000" dirty="0" err="1" smtClean="0"/>
              <a:t>break</a:t>
            </a:r>
            <a:r>
              <a:rPr lang="en-US" sz="2000" b="0" dirty="0" smtClean="0"/>
              <a:t>/1 GHz) </a:t>
            </a:r>
            <a:r>
              <a:rPr lang="en-US" sz="2000" b="0" baseline="30000" dirty="0" smtClean="0"/>
              <a:t>-1/2 </a:t>
            </a:r>
            <a:r>
              <a:rPr lang="en-US" sz="2000" b="0" dirty="0" err="1" smtClean="0"/>
              <a:t>Myr</a:t>
            </a:r>
            <a:r>
              <a:rPr lang="en-US" sz="2000" b="0" dirty="0" smtClean="0"/>
              <a:t>  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Homework: read Carilli </a:t>
            </a:r>
            <a:r>
              <a:rPr lang="en-US" sz="2000" b="0" dirty="0" err="1" smtClean="0"/>
              <a:t>ea</a:t>
            </a:r>
            <a:r>
              <a:rPr lang="en-US" sz="2000" b="0" dirty="0" smtClean="0"/>
              <a:t> 1991 </a:t>
            </a:r>
            <a:r>
              <a:rPr lang="en-US" sz="2000" b="0" dirty="0" err="1" smtClean="0"/>
              <a:t>ApJ</a:t>
            </a:r>
            <a:r>
              <a:rPr lang="en-US" sz="2000" b="0" dirty="0" smtClean="0"/>
              <a:t> 383, 554 and do the algebra</a:t>
            </a:r>
          </a:p>
        </p:txBody>
      </p:sp>
      <p:pic>
        <p:nvPicPr>
          <p:cNvPr id="12" name="Picture 11" descr="Screen Shot 2014-06-17 at 4.0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009496"/>
            <a:ext cx="6781799" cy="2343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48600" y="10668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FFFFFF"/>
                </a:solidFill>
              </a:rPr>
              <a:t>SI(1.4-5GHz)</a:t>
            </a:r>
            <a:endParaRPr lang="en-US" sz="1400" b="0" baseline="300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2600" y="1524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Radio spectral ‘dating’</a:t>
            </a:r>
            <a:endParaRPr lang="en-US" b="0" dirty="0"/>
          </a:p>
        </p:txBody>
      </p:sp>
      <p:sp>
        <p:nvSpPr>
          <p:cNvPr id="2" name="TextBox 1"/>
          <p:cNvSpPr txBox="1"/>
          <p:nvPr/>
        </p:nvSpPr>
        <p:spPr>
          <a:xfrm>
            <a:off x="7162800" y="652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/>
              <a:t>Paladino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405159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6800" y="2286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rgbClr val="FFFFFF"/>
                </a:solidFill>
              </a:rPr>
              <a:t>Ib. Molecules (</a:t>
            </a:r>
            <a:r>
              <a:rPr lang="en-US" sz="2800" b="0" dirty="0">
                <a:solidFill>
                  <a:srgbClr val="FFFFFF"/>
                </a:solidFill>
              </a:rPr>
              <a:t>m</a:t>
            </a:r>
            <a:r>
              <a:rPr lang="en-US" sz="2800" b="0" dirty="0" smtClean="0">
                <a:solidFill>
                  <a:srgbClr val="FFFFFF"/>
                </a:solidFill>
              </a:rPr>
              <a:t>ostly) in giant molecular clouds</a:t>
            </a:r>
            <a:endParaRPr lang="en-US" sz="2800" b="0" dirty="0">
              <a:solidFill>
                <a:srgbClr val="FFFFFF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03288" y="995404"/>
            <a:ext cx="4931112" cy="5405396"/>
            <a:chOff x="1143000" y="381000"/>
            <a:chExt cx="7162800" cy="6167396"/>
          </a:xfrm>
        </p:grpSpPr>
        <p:pic>
          <p:nvPicPr>
            <p:cNvPr id="8" name="Picture 7" descr="WQft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381000"/>
              <a:ext cx="7162800" cy="61673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43199" y="4965700"/>
              <a:ext cx="761999" cy="421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</a:rPr>
                <a:t>HI</a:t>
              </a:r>
              <a:endParaRPr lang="en-US" sz="1800" b="0" dirty="0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81200" y="2133600"/>
              <a:ext cx="990600" cy="421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</a:rPr>
                <a:t>[CII] </a:t>
              </a:r>
              <a:endParaRPr lang="en-US" sz="1800" b="0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07100" y="5086291"/>
              <a:ext cx="1155700" cy="73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</a:rPr>
                <a:t>CO, dust</a:t>
              </a:r>
              <a:endParaRPr lang="en-US" sz="1800" b="0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2057400"/>
              <a:ext cx="761999" cy="421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</a:rPr>
                <a:t>HII</a:t>
              </a:r>
              <a:endParaRPr lang="en-US" sz="1800" b="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4724400" y="2457510"/>
              <a:ext cx="838200" cy="72378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2667000" y="4419600"/>
              <a:ext cx="381000" cy="54610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2743200" y="2689086"/>
              <a:ext cx="76200" cy="142571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2819400" y="2362200"/>
              <a:ext cx="2362200" cy="172720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5562600" y="4953000"/>
              <a:ext cx="546100" cy="25400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14300" y="971303"/>
            <a:ext cx="42639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FFFFFF"/>
                </a:solidFill>
              </a:rPr>
              <a:t>Star formation occurs in GMCs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10</a:t>
            </a:r>
            <a:r>
              <a:rPr lang="en-US" sz="2000" b="0" baseline="30000" dirty="0" smtClean="0">
                <a:solidFill>
                  <a:srgbClr val="FFFFFF"/>
                </a:solidFill>
              </a:rPr>
              <a:t>4</a:t>
            </a:r>
            <a:r>
              <a:rPr lang="en-US" sz="2000" b="0" baseline="30000" dirty="0">
                <a:solidFill>
                  <a:srgbClr val="FFFFFF"/>
                </a:solidFill>
              </a:rPr>
              <a:t>–6  </a:t>
            </a:r>
            <a:r>
              <a:rPr lang="en-US" sz="2000" b="0" dirty="0" smtClean="0">
                <a:solidFill>
                  <a:srgbClr val="FFFFFF"/>
                </a:solidFill>
              </a:rPr>
              <a:t>M</a:t>
            </a:r>
            <a:r>
              <a:rPr lang="en-US" sz="2000" b="0" baseline="-25000" dirty="0" smtClean="0">
                <a:solidFill>
                  <a:srgbClr val="FFFFFF"/>
                </a:solidFill>
              </a:rPr>
              <a:t>o</a:t>
            </a:r>
            <a:r>
              <a:rPr lang="en-US" sz="2000" b="0" dirty="0" smtClean="0">
                <a:solidFill>
                  <a:srgbClr val="FFFFFF"/>
                </a:solidFill>
              </a:rPr>
              <a:t>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10 – 100 pc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Ages &lt; 20Myr (OB stars)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~ 4000 in MW 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M</a:t>
            </a:r>
            <a:r>
              <a:rPr lang="en-US" sz="2000" b="0" baseline="-25000" dirty="0" smtClean="0">
                <a:solidFill>
                  <a:srgbClr val="FFFFFF"/>
                </a:solidFill>
              </a:rPr>
              <a:t>H2</a:t>
            </a:r>
            <a:r>
              <a:rPr lang="en-US" sz="2000" b="0" dirty="0" smtClean="0">
                <a:solidFill>
                  <a:srgbClr val="FFFFFF"/>
                </a:solidFill>
              </a:rPr>
              <a:t>(MW) ~ 10</a:t>
            </a:r>
            <a:r>
              <a:rPr lang="en-US" sz="2000" b="0" baseline="30000" dirty="0" smtClean="0">
                <a:solidFill>
                  <a:srgbClr val="FFFFFF"/>
                </a:solidFill>
              </a:rPr>
              <a:t>9</a:t>
            </a:r>
            <a:r>
              <a:rPr lang="en-US" sz="2000" b="0" dirty="0" smtClean="0">
                <a:solidFill>
                  <a:srgbClr val="FFFFFF"/>
                </a:solidFill>
              </a:rPr>
              <a:t> M</a:t>
            </a:r>
            <a:r>
              <a:rPr lang="en-US" sz="2000" b="0" baseline="-25000" dirty="0" smtClean="0">
                <a:solidFill>
                  <a:srgbClr val="FFFFFF"/>
                </a:solidFill>
              </a:rPr>
              <a:t>o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&lt;n&gt; ~ 100 cm</a:t>
            </a:r>
            <a:r>
              <a:rPr lang="en-US" sz="2000" b="0" baseline="30000" dirty="0" smtClean="0">
                <a:solidFill>
                  <a:srgbClr val="FFFFFF"/>
                </a:solidFill>
              </a:rPr>
              <a:t>-3</a:t>
            </a:r>
            <a:r>
              <a:rPr lang="en-US" sz="2000" b="0" dirty="0" smtClean="0">
                <a:solidFill>
                  <a:srgbClr val="FFFFFF"/>
                </a:solidFill>
              </a:rPr>
              <a:t>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SF cores &lt; 1pc,  n &gt; 10</a:t>
            </a:r>
            <a:r>
              <a:rPr lang="en-US" sz="2000" b="0" baseline="30000" dirty="0">
                <a:solidFill>
                  <a:srgbClr val="FFFFFF"/>
                </a:solidFill>
              </a:rPr>
              <a:t>4</a:t>
            </a:r>
            <a:r>
              <a:rPr lang="en-US" sz="2000" b="0" dirty="0" smtClean="0">
                <a:solidFill>
                  <a:srgbClr val="FFFFFF"/>
                </a:solidFill>
              </a:rPr>
              <a:t> cm</a:t>
            </a:r>
            <a:r>
              <a:rPr lang="en-US" sz="2000" b="0" baseline="30000" dirty="0" smtClean="0">
                <a:solidFill>
                  <a:srgbClr val="FFFFFF"/>
                </a:solidFill>
              </a:rPr>
              <a:t>-3</a:t>
            </a:r>
            <a:endParaRPr lang="en-US" sz="2000" b="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9906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FFFFFF"/>
                </a:solidFill>
              </a:rPr>
              <a:t>Observer’s view</a:t>
            </a:r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18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147935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Theorist’s view molecular cloud</a:t>
            </a:r>
            <a:endParaRPr lang="en-US" dirty="0"/>
          </a:p>
        </p:txBody>
      </p:sp>
      <p:pic>
        <p:nvPicPr>
          <p:cNvPr id="2" name="Picture 1" descr="Screen Shot 2014-04-02 at 3.58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11201"/>
            <a:ext cx="7339667" cy="4876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7112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HII region/WIM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7112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Dark Mol. cloud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381629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&gt;1000 cm</a:t>
            </a:r>
            <a:r>
              <a:rPr lang="en-US" sz="1800" b="0" baseline="30000" dirty="0" smtClean="0"/>
              <a:t>-3</a:t>
            </a:r>
            <a:endParaRPr lang="en-US" sz="1800" b="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381629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&gt;100</a:t>
            </a:r>
            <a:r>
              <a:rPr lang="en-US" sz="1800" b="0" baseline="30000" dirty="0" smtClean="0"/>
              <a:t> </a:t>
            </a:r>
            <a:r>
              <a:rPr lang="en-US" sz="1800" b="0" dirty="0" smtClean="0"/>
              <a:t> cm</a:t>
            </a:r>
            <a:r>
              <a:rPr lang="en-US" sz="1800" b="0" baseline="30000" dirty="0" smtClean="0"/>
              <a:t>-3</a:t>
            </a:r>
            <a:endParaRPr lang="en-US" sz="1800" b="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54672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photo e</a:t>
            </a:r>
            <a:r>
              <a:rPr lang="en-US" sz="2000" b="0" baseline="30000" dirty="0" smtClean="0"/>
              <a:t>- </a:t>
            </a:r>
            <a:r>
              <a:rPr lang="en-US" sz="2000" b="0" baseline="30000" dirty="0" err="1" smtClean="0"/>
              <a:t>f</a:t>
            </a:r>
            <a:r>
              <a:rPr lang="en-US" sz="2000" b="0" dirty="0" err="1" smtClean="0"/>
              <a:t>from</a:t>
            </a:r>
            <a:r>
              <a:rPr lang="en-US" sz="2000" b="0" dirty="0" smtClean="0"/>
              <a:t> H</a:t>
            </a:r>
            <a:endParaRPr lang="en-US" sz="2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-76200" y="5467034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Gas heating:</a:t>
            </a:r>
            <a:endParaRPr lang="en-US" sz="20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54672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/>
              <a:t>photo e</a:t>
            </a:r>
            <a:r>
              <a:rPr lang="en-US" sz="2000" b="0" baseline="30000" dirty="0" smtClean="0"/>
              <a:t>- </a:t>
            </a:r>
            <a:r>
              <a:rPr lang="en-US" sz="2000" b="0" dirty="0" smtClean="0"/>
              <a:t>dust </a:t>
            </a:r>
            <a:endParaRPr lang="en-US" sz="20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545470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Cosmic rays</a:t>
            </a:r>
            <a:endParaRPr lang="en-US" sz="20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1295400" y="2844801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T ~ 10</a:t>
            </a:r>
            <a:r>
              <a:rPr lang="en-US" sz="1800" b="0" baseline="30000" dirty="0" smtClean="0"/>
              <a:t>4</a:t>
            </a:r>
            <a:r>
              <a:rPr lang="en-US" sz="1800" b="0" dirty="0" smtClean="0"/>
              <a:t> K  n &lt; 10 cm</a:t>
            </a:r>
            <a:r>
              <a:rPr lang="en-US" sz="1800" b="0" baseline="30000" dirty="0" smtClean="0"/>
              <a:t>-3</a:t>
            </a:r>
            <a:endParaRPr lang="en-US" sz="1800" b="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-76200" y="596270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Gas cooling:</a:t>
            </a:r>
            <a:endParaRPr lang="en-US" sz="20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1485900" y="59690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H </a:t>
            </a:r>
            <a:r>
              <a:rPr lang="en-US" sz="2000" b="0" dirty="0" err="1" smtClean="0"/>
              <a:t>recomb</a:t>
            </a:r>
            <a:r>
              <a:rPr lang="en-US" sz="2000" b="0" dirty="0" smtClean="0"/>
              <a:t> lines</a:t>
            </a:r>
            <a:endParaRPr lang="en-US" sz="20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3962400" y="596271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[CII] 158um</a:t>
            </a:r>
            <a:endParaRPr lang="en-US" sz="2000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5943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CO+</a:t>
            </a:r>
            <a:endParaRPr lang="en-US" sz="2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467100" y="1419086"/>
            <a:ext cx="95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WNM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057900" y="1397000"/>
            <a:ext cx="95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NM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2159000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H</a:t>
            </a:r>
            <a:r>
              <a:rPr lang="en-US" sz="1600" b="0" baseline="-25000" dirty="0" smtClean="0"/>
              <a:t>2</a:t>
            </a:r>
            <a:r>
              <a:rPr lang="en-US" sz="1600" b="0" dirty="0" smtClean="0"/>
              <a:t> self-shielded</a:t>
            </a:r>
            <a:endParaRPr lang="en-US" sz="1600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2616200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CO dust-shielded</a:t>
            </a:r>
            <a:endParaRPr lang="en-US" sz="16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3733800" y="635256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Photon-dominated region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830537030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roppedImag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4572000" cy="515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Screen Shot 2014-04-03 at 11.41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101600"/>
            <a:ext cx="2813957" cy="195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016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Simple molecule </a:t>
            </a:r>
          </a:p>
          <a:p>
            <a:r>
              <a:rPr lang="en-US" sz="2000" b="0" dirty="0" smtClean="0"/>
              <a:t>Herzberg ‘Spectra Diatomic molecules’</a:t>
            </a:r>
            <a:endParaRPr lang="en-US" sz="20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30288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UV</a:t>
            </a:r>
            <a:endParaRPr lang="en-US" sz="20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27432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IR</a:t>
            </a:r>
            <a:endParaRPr lang="en-US" sz="20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8153400" y="28194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mm</a:t>
            </a:r>
            <a:endParaRPr lang="en-US" sz="20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1003041"/>
            <a:ext cx="4648200" cy="537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/>
              <a:t>Transitions: electronic, vibrational or rotational quantum </a:t>
            </a:r>
            <a:r>
              <a:rPr lang="en-US" sz="1800" b="0" dirty="0" smtClean="0"/>
              <a:t>number</a:t>
            </a:r>
            <a:endParaRPr lang="en-US" sz="1800" b="0" dirty="0"/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/>
              <a:t>Rotational </a:t>
            </a:r>
            <a:r>
              <a:rPr lang="en-US" sz="1800" b="0" dirty="0" smtClean="0"/>
              <a:t>transitions (mm)</a:t>
            </a:r>
            <a:endParaRPr lang="en-US" sz="1800" b="0" dirty="0"/>
          </a:p>
          <a:p>
            <a:pPr marL="742950" lvl="1" indent="-28575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err="1"/>
              <a:t>KE</a:t>
            </a:r>
            <a:r>
              <a:rPr lang="en-US" sz="1800" b="0" baseline="-25000" dirty="0" err="1"/>
              <a:t>rot</a:t>
            </a:r>
            <a:r>
              <a:rPr lang="en-US" sz="1800" b="0" dirty="0"/>
              <a:t> = ½ I </a:t>
            </a:r>
            <a:r>
              <a:rPr lang="en-US" sz="1800" b="0" dirty="0" smtClean="0"/>
              <a:t>ω</a:t>
            </a:r>
            <a:r>
              <a:rPr lang="en-US" sz="1800" b="0" baseline="30000" dirty="0" smtClean="0"/>
              <a:t>2</a:t>
            </a:r>
            <a:r>
              <a:rPr lang="en-US" sz="1800" b="0" dirty="0" smtClean="0"/>
              <a:t> </a:t>
            </a:r>
            <a:r>
              <a:rPr lang="en-US" sz="1800" b="0" dirty="0"/>
              <a:t>= ½ L</a:t>
            </a:r>
            <a:r>
              <a:rPr lang="en-US" sz="1800" b="0" baseline="30000" dirty="0"/>
              <a:t>2</a:t>
            </a:r>
            <a:r>
              <a:rPr lang="en-US" sz="1800" b="0" dirty="0"/>
              <a:t>/I</a:t>
            </a:r>
          </a:p>
          <a:p>
            <a:pPr marL="742950" lvl="1" indent="-28575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L= </a:t>
            </a:r>
            <a:r>
              <a:rPr lang="en-US" sz="1800" b="0" dirty="0" err="1"/>
              <a:t>ang.</a:t>
            </a:r>
            <a:r>
              <a:rPr lang="en-US" sz="1800" b="0" dirty="0"/>
              <a:t> m</a:t>
            </a:r>
            <a:r>
              <a:rPr lang="en-US" sz="1800" b="0" dirty="0" smtClean="0"/>
              <a:t>om.= </a:t>
            </a:r>
            <a:r>
              <a:rPr lang="en-US" sz="1800" b="0" dirty="0" err="1" smtClean="0"/>
              <a:t>ħ</a:t>
            </a:r>
            <a:r>
              <a:rPr lang="en-US" sz="1800" b="0" dirty="0" smtClean="0"/>
              <a:t>[J(J+1)]</a:t>
            </a:r>
            <a:r>
              <a:rPr lang="en-US" sz="1800" b="0" baseline="30000" dirty="0" smtClean="0"/>
              <a:t>1/2</a:t>
            </a:r>
            <a:r>
              <a:rPr lang="en-US" sz="1800" b="0" dirty="0" smtClean="0"/>
              <a:t> </a:t>
            </a:r>
          </a:p>
          <a:p>
            <a:pPr marL="742950" lvl="1" indent="-28575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I = mom. inertia = μR</a:t>
            </a:r>
            <a:r>
              <a:rPr lang="en-US" sz="1800" b="0" baseline="30000" dirty="0" smtClean="0"/>
              <a:t>2</a:t>
            </a:r>
            <a:r>
              <a:rPr lang="en-US" sz="1800" b="0" dirty="0" smtClean="0"/>
              <a:t>  </a:t>
            </a:r>
          </a:p>
          <a:p>
            <a:pPr marL="742950" lvl="1" indent="-28575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μ = reduced mass = (m</a:t>
            </a:r>
            <a:r>
              <a:rPr lang="en-US" sz="1800" b="0" baseline="-25000" dirty="0" smtClean="0"/>
              <a:t>1</a:t>
            </a:r>
            <a:r>
              <a:rPr lang="en-US" sz="1800" b="0" dirty="0" smtClean="0"/>
              <a:t>m</a:t>
            </a:r>
            <a:r>
              <a:rPr lang="en-US" sz="1800" b="0" baseline="-25000" dirty="0" smtClean="0"/>
              <a:t>2</a:t>
            </a:r>
            <a:r>
              <a:rPr lang="en-US" sz="1800" b="0" dirty="0" smtClean="0"/>
              <a:t>)/(m</a:t>
            </a:r>
            <a:r>
              <a:rPr lang="en-US" sz="1800" b="0" baseline="-25000" dirty="0" smtClean="0"/>
              <a:t>1</a:t>
            </a:r>
            <a:r>
              <a:rPr lang="en-US" sz="1800" b="0" dirty="0" smtClean="0"/>
              <a:t> + m</a:t>
            </a:r>
            <a:r>
              <a:rPr lang="en-US" sz="1800" b="0" baseline="-25000" dirty="0" smtClean="0"/>
              <a:t>2</a:t>
            </a:r>
            <a:r>
              <a:rPr lang="en-US" sz="1800" b="0" dirty="0" smtClean="0"/>
              <a:t>)</a:t>
            </a:r>
          </a:p>
          <a:p>
            <a:pPr marL="742950" lvl="1" indent="-28575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E</a:t>
            </a:r>
            <a:r>
              <a:rPr lang="en-US" sz="1800" b="0" baseline="-25000" dirty="0" smtClean="0"/>
              <a:t>J </a:t>
            </a:r>
            <a:r>
              <a:rPr lang="en-US" sz="1800" b="0" dirty="0" smtClean="0"/>
              <a:t>= [ħ</a:t>
            </a:r>
            <a:r>
              <a:rPr lang="en-US" sz="1800" b="0" baseline="30000" dirty="0" smtClean="0"/>
              <a:t>2</a:t>
            </a:r>
            <a:r>
              <a:rPr lang="en-US" sz="1800" b="0" dirty="0" smtClean="0"/>
              <a:t>/2I] J(J+1)</a:t>
            </a:r>
            <a:endParaRPr lang="en-US" sz="1800" b="0" dirty="0"/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/>
              <a:t>Selection rules: allowed </a:t>
            </a:r>
            <a:r>
              <a:rPr lang="en-US" sz="1800" b="0" dirty="0" smtClean="0"/>
              <a:t>(</a:t>
            </a:r>
            <a:r>
              <a:rPr lang="en-US" sz="1800" b="0" dirty="0" err="1" smtClean="0"/>
              <a:t>Elec</a:t>
            </a:r>
            <a:r>
              <a:rPr lang="en-US" sz="1800" b="0" dirty="0" smtClean="0"/>
              <a:t>) transitions</a:t>
            </a:r>
            <a:endParaRPr lang="en-US" sz="1800" b="0" dirty="0"/>
          </a:p>
          <a:p>
            <a:pPr marL="742950" lvl="1" indent="-28575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/>
              <a:t>Conservation </a:t>
            </a:r>
            <a:r>
              <a:rPr lang="en-US" sz="1800" b="0" dirty="0" err="1"/>
              <a:t>ang.</a:t>
            </a:r>
            <a:r>
              <a:rPr lang="en-US" sz="1800" b="0" dirty="0"/>
              <a:t> mom.: ΔJ = +/- 1</a:t>
            </a:r>
          </a:p>
          <a:p>
            <a:pPr marL="742950" lvl="1" indent="-28575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/>
              <a:t>Permanent dipole moment (net E field change): no </a:t>
            </a:r>
            <a:r>
              <a:rPr lang="en-US" sz="1800" b="0" dirty="0" smtClean="0"/>
              <a:t>homo-nuclear diatoms (H</a:t>
            </a:r>
            <a:r>
              <a:rPr lang="en-US" sz="1800" b="0" baseline="-25000" dirty="0" smtClean="0"/>
              <a:t>2</a:t>
            </a:r>
            <a:r>
              <a:rPr lang="en-US" sz="1800" b="0" dirty="0" smtClean="0"/>
              <a:t>)</a:t>
            </a:r>
            <a:endParaRPr lang="en-US" sz="1800" b="0" dirty="0"/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 err="1" smtClean="0"/>
              <a:t>hν</a:t>
            </a:r>
            <a:r>
              <a:rPr lang="en-US" sz="1800" b="0" dirty="0" smtClean="0"/>
              <a:t> = (E</a:t>
            </a:r>
            <a:r>
              <a:rPr lang="en-US" sz="1800" b="0" baseline="-25000" dirty="0" smtClean="0"/>
              <a:t>j+1</a:t>
            </a:r>
            <a:r>
              <a:rPr lang="en-US" sz="1800" b="0" dirty="0" smtClean="0"/>
              <a:t> – </a:t>
            </a:r>
            <a:r>
              <a:rPr lang="en-US" sz="1800" b="0" dirty="0" err="1" smtClean="0"/>
              <a:t>E</a:t>
            </a:r>
            <a:r>
              <a:rPr lang="en-US" sz="1800" b="0" baseline="-25000" dirty="0" err="1" smtClean="0"/>
              <a:t>j</a:t>
            </a:r>
            <a:r>
              <a:rPr lang="en-US" sz="1800" b="0" dirty="0" smtClean="0"/>
              <a:t>) =&gt; </a:t>
            </a:r>
            <a:r>
              <a:rPr lang="en-US" sz="1800" b="0" dirty="0" err="1" smtClean="0"/>
              <a:t>ν</a:t>
            </a:r>
            <a:r>
              <a:rPr lang="en-US" sz="1800" b="0" dirty="0" smtClean="0"/>
              <a:t> = h/(4π</a:t>
            </a:r>
            <a:r>
              <a:rPr lang="en-US" sz="1800" b="0" baseline="30000" dirty="0" smtClean="0"/>
              <a:t>2</a:t>
            </a:r>
            <a:r>
              <a:rPr lang="en-US" sz="1800" b="0" dirty="0" smtClean="0"/>
              <a:t>I) (J+1) =</a:t>
            </a:r>
            <a:r>
              <a:rPr lang="en-US" sz="1800" b="0" dirty="0"/>
              <a:t> </a:t>
            </a:r>
            <a:r>
              <a:rPr lang="en-US" sz="1800" b="0" dirty="0" smtClean="0"/>
              <a:t>‘CO ladder’</a:t>
            </a: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 smtClean="0"/>
              <a:t>Homework: work through algebra.  Look up difference with classical treatment.</a:t>
            </a:r>
          </a:p>
        </p:txBody>
      </p:sp>
    </p:spTree>
    <p:extLst>
      <p:ext uri="{BB962C8B-B14F-4D97-AF65-F5344CB8AC3E}">
        <p14:creationId xmlns:p14="http://schemas.microsoft.com/office/powerpoint/2010/main" val="1020739419"/>
      </p:ext>
    </p:extLst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03 at 11.41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101600"/>
            <a:ext cx="2813957" cy="195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016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Simple molecule </a:t>
            </a:r>
          </a:p>
          <a:p>
            <a:r>
              <a:rPr lang="en-US" sz="2000" b="0" dirty="0" smtClean="0"/>
              <a:t>Spitzer, ‘Physical Processes in ISM’</a:t>
            </a:r>
            <a:endParaRPr lang="en-US" sz="2000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" y="1219200"/>
            <a:ext cx="6934201" cy="1323439"/>
            <a:chOff x="76200" y="1219200"/>
            <a:chExt cx="6934201" cy="1323439"/>
          </a:xfrm>
        </p:grpSpPr>
        <p:sp>
          <p:nvSpPr>
            <p:cNvPr id="6" name="TextBox 5"/>
            <p:cNvSpPr txBox="1"/>
            <p:nvPr/>
          </p:nvSpPr>
          <p:spPr>
            <a:xfrm>
              <a:off x="76200" y="1219200"/>
              <a:ext cx="69342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0" dirty="0"/>
                <a:t>O</a:t>
              </a:r>
              <a:r>
                <a:rPr lang="en-US" sz="2000" b="0" dirty="0" smtClean="0"/>
                <a:t>scillator strength (f): measure of strength of coupling of transition to EM field =&gt; line strength</a:t>
              </a:r>
            </a:p>
            <a:p>
              <a:pPr algn="l"/>
              <a:endParaRPr lang="en-US" sz="2000" b="0" dirty="0"/>
            </a:p>
            <a:p>
              <a:pPr algn="l"/>
              <a:r>
                <a:rPr lang="en-US" sz="2000" b="0" dirty="0" smtClean="0"/>
                <a:t>f       abs. cross section         </a:t>
              </a:r>
              <a:r>
                <a:rPr lang="en-US" sz="2000" b="0" dirty="0" err="1" smtClean="0"/>
                <a:t>B</a:t>
              </a:r>
              <a:r>
                <a:rPr lang="en-US" sz="2000" b="0" baseline="-25000" dirty="0" err="1" smtClean="0"/>
                <a:t>jk</a:t>
              </a:r>
              <a:r>
                <a:rPr lang="en-US" sz="2000" b="0" baseline="-25000" dirty="0" smtClean="0"/>
                <a:t> </a:t>
              </a:r>
              <a:r>
                <a:rPr lang="en-US" sz="2000" b="0" dirty="0" smtClean="0"/>
                <a:t>(Einstein abs </a:t>
              </a:r>
              <a:r>
                <a:rPr lang="en-US" sz="2000" b="0" dirty="0" err="1" smtClean="0"/>
                <a:t>coef</a:t>
              </a:r>
              <a:r>
                <a:rPr lang="en-US" sz="2000" b="0" dirty="0" smtClean="0"/>
                <a:t>)        </a:t>
              </a:r>
              <a:r>
                <a:rPr lang="en-US" sz="2000" dirty="0" smtClean="0"/>
                <a:t>μ</a:t>
              </a:r>
              <a:r>
                <a:rPr lang="en-US" sz="2000" b="0" baseline="30000" dirty="0" smtClean="0"/>
                <a:t>2</a:t>
              </a:r>
            </a:p>
          </p:txBody>
        </p:sp>
        <p:pic>
          <p:nvPicPr>
            <p:cNvPr id="7" name="Picture 6" descr="Screen Shot 2014-04-03 at 1.30.5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1" y="2275205"/>
              <a:ext cx="335511" cy="245011"/>
            </a:xfrm>
            <a:prstGeom prst="rect">
              <a:avLst/>
            </a:prstGeom>
          </p:spPr>
        </p:pic>
        <p:pic>
          <p:nvPicPr>
            <p:cNvPr id="11" name="Picture 10" descr="Screen Shot 2014-04-03 at 1.30.5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489" y="2269589"/>
              <a:ext cx="335511" cy="245011"/>
            </a:xfrm>
            <a:prstGeom prst="rect">
              <a:avLst/>
            </a:prstGeom>
          </p:spPr>
        </p:pic>
        <p:pic>
          <p:nvPicPr>
            <p:cNvPr id="12" name="Picture 11" descr="Screen Shot 2014-04-03 at 1.30.5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089" y="2275205"/>
              <a:ext cx="335511" cy="24501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6200" y="26670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/>
              <a:t>w</a:t>
            </a:r>
            <a:r>
              <a:rPr lang="en-US" sz="2000" b="0" dirty="0" smtClean="0"/>
              <a:t>here </a:t>
            </a:r>
            <a:r>
              <a:rPr lang="en-US" sz="2000" dirty="0" smtClean="0"/>
              <a:t>μ</a:t>
            </a:r>
            <a:r>
              <a:rPr lang="en-US" sz="2000" b="0" dirty="0" smtClean="0"/>
              <a:t> = dipole moment molecule (charge separation, </a:t>
            </a:r>
            <a:r>
              <a:rPr lang="en-US" sz="2000" b="0" dirty="0" err="1" smtClean="0"/>
              <a:t>e</a:t>
            </a:r>
            <a:r>
              <a:rPr lang="en-US" sz="2000" dirty="0" err="1" smtClean="0"/>
              <a:t>r</a:t>
            </a:r>
            <a:r>
              <a:rPr lang="en-US" sz="2000" dirty="0" smtClean="0"/>
              <a:t>, </a:t>
            </a:r>
            <a:r>
              <a:rPr lang="en-US" sz="2000" b="0" dirty="0" smtClean="0"/>
              <a:t>strength E field)</a:t>
            </a:r>
            <a:endParaRPr lang="en-US" sz="20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32766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Critical density for excitation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err="1" smtClean="0"/>
              <a:t>Radiative</a:t>
            </a:r>
            <a:r>
              <a:rPr lang="en-US" sz="2000" b="0" dirty="0" smtClean="0"/>
              <a:t> de-excitation: </a:t>
            </a:r>
            <a:r>
              <a:rPr lang="en-US" sz="2000" b="0" dirty="0" err="1" smtClean="0"/>
              <a:t>A</a:t>
            </a:r>
            <a:r>
              <a:rPr lang="en-US" sz="2000" b="0" baseline="-25000" dirty="0" err="1" smtClean="0"/>
              <a:t>kj</a:t>
            </a:r>
            <a:r>
              <a:rPr lang="en-US" sz="2000" b="0" dirty="0" smtClean="0"/>
              <a:t> = 2hν</a:t>
            </a:r>
            <a:r>
              <a:rPr lang="en-US" sz="2000" b="0" baseline="30000" dirty="0" smtClean="0"/>
              <a:t>3</a:t>
            </a:r>
            <a:r>
              <a:rPr lang="en-US" sz="2000" b="0" dirty="0" smtClean="0"/>
              <a:t>/c</a:t>
            </a:r>
            <a:r>
              <a:rPr lang="en-US" sz="2000" b="0" baseline="30000" dirty="0" smtClean="0"/>
              <a:t>2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</a:t>
            </a:r>
            <a:r>
              <a:rPr lang="en-US" sz="2000" b="0" baseline="-25000" dirty="0" err="1" smtClean="0"/>
              <a:t>kj</a:t>
            </a:r>
            <a:r>
              <a:rPr lang="en-US" sz="2000" b="0" dirty="0" smtClean="0"/>
              <a:t>  =&gt;  A        ν</a:t>
            </a:r>
            <a:r>
              <a:rPr lang="en-US" sz="2000" b="0" baseline="30000" dirty="0" smtClean="0"/>
              <a:t>3</a:t>
            </a:r>
            <a:r>
              <a:rPr lang="en-US" sz="2000" b="0" dirty="0" smtClean="0"/>
              <a:t> </a:t>
            </a:r>
            <a:r>
              <a:rPr lang="en-US" sz="2000" dirty="0" smtClean="0"/>
              <a:t>μ</a:t>
            </a:r>
            <a:r>
              <a:rPr lang="en-US" sz="2000" b="0" baseline="30000" dirty="0" smtClean="0"/>
              <a:t>2   </a:t>
            </a:r>
            <a:r>
              <a:rPr lang="en-US" sz="2000" b="0" dirty="0" smtClean="0"/>
              <a:t>s</a:t>
            </a:r>
            <a:r>
              <a:rPr lang="en-US" sz="2000" b="0" baseline="30000" dirty="0" smtClean="0"/>
              <a:t>-1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Collision excitation rate = </a:t>
            </a:r>
            <a:r>
              <a:rPr lang="en-US" sz="2000" b="0" dirty="0" err="1" smtClean="0"/>
              <a:t>σ</a:t>
            </a:r>
            <a:r>
              <a:rPr lang="en-US" sz="2000" b="0" baseline="-25000" dirty="0" err="1" smtClean="0"/>
              <a:t>coll</a:t>
            </a:r>
            <a:r>
              <a:rPr lang="en-US" sz="2000" b="0" dirty="0" smtClean="0"/>
              <a:t> n v sec</a:t>
            </a:r>
            <a:r>
              <a:rPr lang="en-US" sz="2000" b="0" baseline="30000" dirty="0" smtClean="0"/>
              <a:t>-1 </a:t>
            </a:r>
            <a:endParaRPr lang="en-US" sz="2000" b="0" dirty="0" smtClean="0"/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err="1" smtClean="0"/>
              <a:t>n</a:t>
            </a:r>
            <a:r>
              <a:rPr lang="en-US" sz="2000" b="0" baseline="-25000" dirty="0" err="1" smtClean="0"/>
              <a:t>cr</a:t>
            </a:r>
            <a:r>
              <a:rPr lang="en-US" sz="2000" b="0" dirty="0" smtClean="0"/>
              <a:t>  </a:t>
            </a:r>
            <a:r>
              <a:rPr lang="en-US" sz="2000" b="0" dirty="0"/>
              <a:t>~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</a:t>
            </a:r>
            <a:r>
              <a:rPr lang="en-US" sz="2000" b="0" baseline="-25000" dirty="0" err="1" smtClean="0"/>
              <a:t>kj</a:t>
            </a:r>
            <a:r>
              <a:rPr lang="en-US" sz="2000" b="0" dirty="0" smtClean="0"/>
              <a:t>/</a:t>
            </a:r>
            <a:r>
              <a:rPr lang="en-US" sz="2000" b="0" dirty="0" err="1"/>
              <a:t>vσ</a:t>
            </a:r>
            <a:r>
              <a:rPr lang="en-US" sz="2000" b="0" baseline="-25000" dirty="0" err="1"/>
              <a:t>coll</a:t>
            </a:r>
            <a:r>
              <a:rPr lang="en-US" sz="2000" b="0" dirty="0" smtClean="0"/>
              <a:t>       ν</a:t>
            </a:r>
            <a:r>
              <a:rPr lang="en-US" sz="2000" b="0" baseline="30000" dirty="0" smtClean="0"/>
              <a:t>3</a:t>
            </a:r>
            <a:r>
              <a:rPr lang="en-US" sz="2000" b="0" dirty="0" smtClean="0"/>
              <a:t> </a:t>
            </a:r>
            <a:r>
              <a:rPr lang="en-US" sz="2000" dirty="0"/>
              <a:t>μ</a:t>
            </a:r>
            <a:r>
              <a:rPr lang="en-US" sz="2000" b="0" baseline="30000" dirty="0"/>
              <a:t>2 </a:t>
            </a:r>
            <a:r>
              <a:rPr lang="en-US" sz="2000" b="0" dirty="0" smtClean="0"/>
              <a:t>/σ</a:t>
            </a:r>
            <a:r>
              <a:rPr lang="en-US" sz="2000" b="0" baseline="-25000" dirty="0" smtClean="0"/>
              <a:t>coll</a:t>
            </a:r>
            <a:r>
              <a:rPr lang="en-US" sz="2000" b="0" dirty="0" smtClean="0"/>
              <a:t>T</a:t>
            </a:r>
            <a:r>
              <a:rPr lang="en-US" sz="2000" b="0" baseline="30000" dirty="0" smtClean="0"/>
              <a:t>1/2   </a:t>
            </a:r>
            <a:endParaRPr lang="en-US" sz="2000" b="0" baseline="3000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Excitation temperature: </a:t>
            </a:r>
            <a:r>
              <a:rPr lang="en-US" sz="2000" b="0" dirty="0" err="1" smtClean="0"/>
              <a:t>kT</a:t>
            </a:r>
            <a:r>
              <a:rPr lang="en-US" sz="2000" b="0" baseline="-25000" dirty="0" err="1" smtClean="0"/>
              <a:t>ex</a:t>
            </a:r>
            <a:r>
              <a:rPr lang="en-US" sz="2000" b="0" dirty="0" smtClean="0"/>
              <a:t> = </a:t>
            </a:r>
            <a:r>
              <a:rPr lang="en-US" sz="2000" b="0" dirty="0" err="1" smtClean="0"/>
              <a:t>hν</a:t>
            </a:r>
            <a:r>
              <a:rPr lang="en-US" sz="2000" b="0" dirty="0" smtClean="0"/>
              <a:t> </a:t>
            </a:r>
            <a:endParaRPr lang="en-US" sz="2000" b="0" dirty="0"/>
          </a:p>
        </p:txBody>
      </p:sp>
      <p:pic>
        <p:nvPicPr>
          <p:cNvPr id="14" name="Picture 13" descr="Screen Shot 2014-04-03 at 1.3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93589"/>
            <a:ext cx="335511" cy="245011"/>
          </a:xfrm>
          <a:prstGeom prst="rect">
            <a:avLst/>
          </a:prstGeom>
        </p:spPr>
      </p:pic>
      <p:pic>
        <p:nvPicPr>
          <p:cNvPr id="15" name="Picture 14" descr="Screen Shot 2014-04-03 at 1.3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89" y="4545116"/>
            <a:ext cx="335511" cy="24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28922"/>
      </p:ext>
    </p:extLst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4-04-03 at 1.56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90800"/>
            <a:ext cx="2863190" cy="399409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153102"/>
              </p:ext>
            </p:extLst>
          </p:nvPr>
        </p:nvGraphicFramePr>
        <p:xfrm>
          <a:off x="990600" y="304800"/>
          <a:ext cx="71628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560"/>
                <a:gridCol w="1432560"/>
                <a:gridCol w="1432560"/>
                <a:gridCol w="1432560"/>
                <a:gridCol w="143256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 1-0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CO2-1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HCN 1-0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CS 1-0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ν</a:t>
                      </a:r>
                      <a:r>
                        <a:rPr lang="en-US" sz="1800" dirty="0" smtClean="0"/>
                        <a:t>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μ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debye</a:t>
                      </a:r>
                      <a:r>
                        <a:rPr lang="en-US" sz="1800" dirty="0" smtClean="0"/>
                        <a:t>; </a:t>
                      </a:r>
                      <a:r>
                        <a:rPr lang="en-US" sz="1800" b="0" dirty="0" err="1" smtClean="0"/>
                        <a:t>e</a:t>
                      </a:r>
                      <a:r>
                        <a:rPr lang="en-US" sz="1800" dirty="0" err="1" smtClean="0"/>
                        <a:t>r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0.112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</a:t>
                      </a:r>
                      <a:r>
                        <a:rPr lang="en-US" baseline="-25000" dirty="0" err="1" smtClean="0"/>
                        <a:t>kj</a:t>
                      </a:r>
                      <a:r>
                        <a:rPr lang="en-US" baseline="-25000" dirty="0" smtClean="0"/>
                        <a:t>   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7.2e-8</a:t>
                      </a:r>
                      <a:r>
                        <a:rPr lang="en-US" baseline="0" dirty="0" smtClean="0"/>
                        <a:t> 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6.9e-7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2.4e-5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-25000" dirty="0" smtClean="0"/>
                        <a:t>ex   </a:t>
                      </a:r>
                      <a:r>
                        <a:rPr lang="en-US" baseline="0" dirty="0" smtClean="0"/>
                        <a:t>K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</a:t>
                      </a:r>
                      <a:r>
                        <a:rPr lang="en-US" baseline="-25000" dirty="0" err="1" smtClean="0"/>
                        <a:t>cr</a:t>
                      </a:r>
                      <a:r>
                        <a:rPr lang="en-US" dirty="0" smtClean="0"/>
                        <a:t>  cm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2.3e3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1.1e4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2.6e6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52400" y="2832824"/>
            <a:ext cx="56388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err="1" smtClean="0"/>
              <a:t>A</a:t>
            </a:r>
            <a:r>
              <a:rPr lang="en-US" b="0" baseline="-25000" dirty="0" err="1" smtClean="0"/>
              <a:t>kj</a:t>
            </a:r>
            <a:r>
              <a:rPr lang="en-US" b="0" dirty="0" smtClean="0"/>
              <a:t> for HI 21cm = 2.8e-15 s</a:t>
            </a:r>
            <a:r>
              <a:rPr lang="en-US" b="0" baseline="30000" dirty="0" smtClean="0"/>
              <a:t>-1 </a:t>
            </a:r>
            <a:r>
              <a:rPr lang="en-US" b="0" baseline="30000" dirty="0"/>
              <a:t> </a:t>
            </a:r>
            <a:r>
              <a:rPr lang="en-US" b="0" dirty="0" smtClean="0"/>
              <a:t> (10</a:t>
            </a:r>
            <a:r>
              <a:rPr lang="en-US" b="0" baseline="30000" dirty="0" smtClean="0"/>
              <a:t>7</a:t>
            </a:r>
            <a:r>
              <a:rPr lang="en-US" b="0" dirty="0" smtClean="0"/>
              <a:t>yrs)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err="1" smtClean="0"/>
              <a:t>A</a:t>
            </a:r>
            <a:r>
              <a:rPr lang="en-US" b="0" baseline="-25000" dirty="0" err="1" smtClean="0"/>
              <a:t>kj</a:t>
            </a:r>
            <a:r>
              <a:rPr lang="en-US" b="0" dirty="0" smtClean="0"/>
              <a:t> for </a:t>
            </a:r>
            <a:r>
              <a:rPr lang="en-US" b="0" dirty="0" err="1" smtClean="0"/>
              <a:t>Lya</a:t>
            </a:r>
            <a:r>
              <a:rPr lang="en-US" b="0" dirty="0" smtClean="0"/>
              <a:t> = 6.3e8 s</a:t>
            </a:r>
            <a:r>
              <a:rPr lang="en-US" b="0" baseline="30000" dirty="0" smtClean="0"/>
              <a:t>-1</a:t>
            </a:r>
            <a:r>
              <a:rPr lang="en-US" b="0" dirty="0" smtClean="0"/>
              <a:t>     (1nanosec)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CO best </a:t>
            </a:r>
            <a:r>
              <a:rPr lang="en-US" b="0" dirty="0"/>
              <a:t>overall tracer of </a:t>
            </a:r>
            <a:r>
              <a:rPr lang="en-US" b="0" dirty="0" smtClean="0"/>
              <a:t>H</a:t>
            </a:r>
            <a:r>
              <a:rPr lang="en-US" b="0" baseline="-25000" dirty="0" smtClean="0"/>
              <a:t>2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Weak transition but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High cosmic abundance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low excitation temp/density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HCN: dense gas tracer (SF cores)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High dipole moment</a:t>
            </a:r>
          </a:p>
        </p:txBody>
      </p:sp>
    </p:spTree>
    <p:extLst>
      <p:ext uri="{BB962C8B-B14F-4D97-AF65-F5344CB8AC3E}">
        <p14:creationId xmlns:p14="http://schemas.microsoft.com/office/powerpoint/2010/main" val="2084098432"/>
      </p:ext>
    </p:extLst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93464"/>
            <a:ext cx="5638800" cy="973336"/>
          </a:xfrm>
        </p:spPr>
        <p:txBody>
          <a:bodyPr/>
          <a:lstStyle/>
          <a:p>
            <a:pPr algn="l" defTabSz="372801"/>
            <a:r>
              <a:rPr lang="en-US" sz="3000" dirty="0" smtClean="0"/>
              <a:t>CO excitation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694" y="1490276"/>
            <a:ext cx="746760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B</a:t>
            </a:r>
            <a:r>
              <a:rPr lang="en-US" sz="2000" b="0" dirty="0" smtClean="0"/>
              <a:t>oltzmann distribution: Thermal distribution in </a:t>
            </a:r>
          </a:p>
          <a:p>
            <a:pPr algn="l">
              <a:spcBef>
                <a:spcPts val="600"/>
              </a:spcBef>
            </a:pPr>
            <a:r>
              <a:rPr lang="en-US" sz="2000" b="0" dirty="0" smtClean="0"/>
              <a:t>collisional equilibrium at T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N</a:t>
            </a:r>
            <a:r>
              <a:rPr lang="en-US" sz="1800" b="0" baseline="-25000" dirty="0" smtClean="0"/>
              <a:t>i</a:t>
            </a:r>
            <a:r>
              <a:rPr lang="en-US" sz="1800" b="0" dirty="0" smtClean="0"/>
              <a:t>/</a:t>
            </a:r>
            <a:r>
              <a:rPr lang="en-US" sz="1800" b="0" dirty="0" err="1" smtClean="0"/>
              <a:t>N</a:t>
            </a:r>
            <a:r>
              <a:rPr lang="en-US" sz="1800" b="0" baseline="-25000" dirty="0" err="1" smtClean="0"/>
              <a:t>tot</a:t>
            </a:r>
            <a:r>
              <a:rPr lang="en-US" sz="1800" b="0" dirty="0" smtClean="0"/>
              <a:t> = </a:t>
            </a:r>
            <a:r>
              <a:rPr lang="en-US" sz="1800" b="0" dirty="0" err="1" smtClean="0"/>
              <a:t>g</a:t>
            </a:r>
            <a:r>
              <a:rPr lang="en-US" sz="1800" b="0" baseline="-25000" dirty="0" err="1" smtClean="0"/>
              <a:t>i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exp</a:t>
            </a:r>
            <a:r>
              <a:rPr lang="en-US" sz="1800" b="0" dirty="0" smtClean="0"/>
              <a:t>(-</a:t>
            </a:r>
            <a:r>
              <a:rPr lang="en-US" sz="1800" b="0" dirty="0" err="1" smtClean="0"/>
              <a:t>hν</a:t>
            </a:r>
            <a:r>
              <a:rPr lang="en-US" sz="1800" b="0" baseline="-25000" dirty="0" err="1" smtClean="0"/>
              <a:t>i</a:t>
            </a:r>
            <a:r>
              <a:rPr lang="en-US" sz="1800" b="0" dirty="0" smtClean="0"/>
              <a:t>/</a:t>
            </a:r>
            <a:r>
              <a:rPr lang="en-US" sz="1800" b="0" dirty="0" err="1" smtClean="0"/>
              <a:t>kT</a:t>
            </a:r>
            <a:r>
              <a:rPr lang="en-US" sz="1800" b="0" dirty="0" smtClean="0"/>
              <a:t>)/Q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Q = ‘partition function’ = </a:t>
            </a:r>
            <a:r>
              <a:rPr lang="en-US" sz="1800" b="0" dirty="0" err="1" smtClean="0"/>
              <a:t>Σ</a:t>
            </a:r>
            <a:r>
              <a:rPr lang="en-US" sz="1800" b="0" baseline="-25000" dirty="0" err="1" smtClean="0"/>
              <a:t>j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g</a:t>
            </a:r>
            <a:r>
              <a:rPr lang="en-US" sz="1800" b="0" baseline="-25000" dirty="0" err="1" smtClean="0"/>
              <a:t>j</a:t>
            </a:r>
            <a:r>
              <a:rPr lang="en-US" sz="1800" b="0" dirty="0" err="1" smtClean="0"/>
              <a:t>exp</a:t>
            </a:r>
            <a:r>
              <a:rPr lang="en-US" sz="1800" b="0" dirty="0" smtClean="0"/>
              <a:t>(-</a:t>
            </a:r>
            <a:r>
              <a:rPr lang="en-US" sz="1800" b="0" dirty="0" err="1" smtClean="0"/>
              <a:t>hν</a:t>
            </a:r>
            <a:r>
              <a:rPr lang="en-US" sz="1800" b="0" baseline="-25000" dirty="0" err="1" smtClean="0"/>
              <a:t>j</a:t>
            </a:r>
            <a:r>
              <a:rPr lang="en-US" sz="1800" b="0" dirty="0" smtClean="0"/>
              <a:t>/</a:t>
            </a:r>
            <a:r>
              <a:rPr lang="en-US" sz="1800" b="0" dirty="0" err="1" smtClean="0"/>
              <a:t>kT</a:t>
            </a:r>
            <a:r>
              <a:rPr lang="en-US" sz="1800" b="0" dirty="0" smtClean="0"/>
              <a:t>)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err="1" smtClean="0"/>
              <a:t>g</a:t>
            </a:r>
            <a:r>
              <a:rPr lang="en-US" sz="1800" b="0" baseline="-25000" dirty="0" err="1" smtClean="0"/>
              <a:t>i</a:t>
            </a:r>
            <a:r>
              <a:rPr lang="en-US" sz="1800" b="0" dirty="0" smtClean="0"/>
              <a:t> = 2J</a:t>
            </a:r>
            <a:r>
              <a:rPr lang="en-US" sz="1800" b="0" baseline="-25000" dirty="0" smtClean="0"/>
              <a:t>i</a:t>
            </a:r>
            <a:r>
              <a:rPr lang="en-US" sz="1800" b="0" dirty="0" smtClean="0"/>
              <a:t> + 1 (degeneracy of </a:t>
            </a:r>
            <a:r>
              <a:rPr lang="en-US" sz="1800" b="0" dirty="0" err="1" smtClean="0"/>
              <a:t>ang</a:t>
            </a:r>
            <a:r>
              <a:rPr lang="en-US" sz="1800" b="0" dirty="0" smtClean="0"/>
              <a:t> mom states states = space quantization)</a:t>
            </a:r>
            <a:endParaRPr lang="en-US" sz="1800" b="0" dirty="0"/>
          </a:p>
          <a:p>
            <a:pPr marL="742950" lvl="1" indent="-285750" algn="l">
              <a:buFont typeface="Wingdings" charset="2"/>
              <a:buChar char="Ø"/>
            </a:pPr>
            <a:endParaRPr lang="en-US" sz="1800" b="0" dirty="0" smtClean="0"/>
          </a:p>
          <a:p>
            <a:pPr marL="285750" indent="-285750" algn="l">
              <a:buFont typeface="Arial"/>
              <a:buChar char="•"/>
            </a:pPr>
            <a:r>
              <a:rPr lang="en-US" sz="2000" b="0" dirty="0" smtClean="0"/>
              <a:t>Sub</a:t>
            </a:r>
            <a:r>
              <a:rPr lang="en-US" sz="2000" b="0" dirty="0"/>
              <a:t>–</a:t>
            </a:r>
            <a:r>
              <a:rPr lang="en-US" sz="2000" b="0" dirty="0" smtClean="0"/>
              <a:t>thermal:  </a:t>
            </a:r>
            <a:r>
              <a:rPr lang="en-US" sz="2000" b="0" dirty="0"/>
              <a:t>population of the </a:t>
            </a:r>
            <a:r>
              <a:rPr lang="en-US" sz="2000" b="0" dirty="0" smtClean="0"/>
              <a:t>level is less than expected if collisional excitation rate &lt;&lt; spontaneous emission rate. </a:t>
            </a:r>
            <a:r>
              <a:rPr lang="en-US" sz="2000" b="0" dirty="0" err="1" smtClean="0"/>
              <a:t>n</a:t>
            </a:r>
            <a:r>
              <a:rPr lang="en-US" sz="2000" b="0" baseline="-25000" dirty="0" err="1" smtClean="0"/>
              <a:t>cr</a:t>
            </a:r>
            <a:r>
              <a:rPr lang="en-US" sz="2000" b="0" dirty="0" smtClean="0"/>
              <a:t> is strong function of frequency =&gt; at low densities, high order states are preferentially depopulated relative to thermal due to spontaneous radiation.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Often optically thick: </a:t>
            </a:r>
          </a:p>
          <a:p>
            <a:pPr marL="800100" lvl="1" indent="-342900" algn="l">
              <a:spcBef>
                <a:spcPts val="1200"/>
              </a:spcBef>
              <a:buFont typeface="Wingdings" charset="2"/>
              <a:buChar char="Ø"/>
            </a:pPr>
            <a:r>
              <a:rPr lang="en-US" sz="2000" b="0" dirty="0" smtClean="0"/>
              <a:t>σ</a:t>
            </a:r>
            <a:r>
              <a:rPr lang="en-US" sz="2000" b="0" baseline="-25000" dirty="0" smtClean="0"/>
              <a:t>abs,CO0-1 </a:t>
            </a:r>
            <a:r>
              <a:rPr lang="en-US" sz="2000" b="0" dirty="0" smtClean="0"/>
              <a:t>~ 10</a:t>
            </a:r>
            <a:r>
              <a:rPr lang="en-US" sz="2000" b="0" baseline="30000" dirty="0" smtClean="0"/>
              <a:t>-16 </a:t>
            </a:r>
            <a:r>
              <a:rPr lang="en-US" sz="2000" b="0" dirty="0" smtClean="0"/>
              <a:t>cm</a:t>
            </a:r>
            <a:r>
              <a:rPr lang="en-US" sz="2000" b="0" baseline="30000" dirty="0" smtClean="0"/>
              <a:t>-2  </a:t>
            </a:r>
            <a:r>
              <a:rPr lang="en-US" sz="2000" b="0" dirty="0"/>
              <a:t> </a:t>
            </a:r>
          </a:p>
          <a:p>
            <a:pPr marL="800100" lvl="1" indent="-342900" algn="l">
              <a:spcBef>
                <a:spcPts val="1200"/>
              </a:spcBef>
              <a:buFont typeface="Wingdings" charset="2"/>
              <a:buChar char="Ø"/>
            </a:pPr>
            <a:r>
              <a:rPr lang="en-US" sz="2000" b="0" dirty="0" smtClean="0"/>
              <a:t>CO/H</a:t>
            </a:r>
            <a:r>
              <a:rPr lang="en-US" sz="2000" b="0" baseline="-25000" dirty="0" smtClean="0"/>
              <a:t>2</a:t>
            </a:r>
            <a:r>
              <a:rPr lang="en-US" sz="2000" b="0" dirty="0" smtClean="0"/>
              <a:t> ~ 10</a:t>
            </a:r>
            <a:r>
              <a:rPr lang="en-US" sz="2000" b="0" baseline="30000" dirty="0" smtClean="0"/>
              <a:t>-5</a:t>
            </a:r>
            <a:r>
              <a:rPr lang="en-US" sz="2000" b="0" dirty="0" smtClean="0"/>
              <a:t>  =&gt; </a:t>
            </a:r>
            <a:r>
              <a:rPr lang="en-US" sz="2000" b="0" dirty="0" err="1" smtClean="0"/>
              <a:t>τ</a:t>
            </a:r>
            <a:r>
              <a:rPr lang="en-US" sz="2000" b="0" baseline="-25000" dirty="0" err="1" smtClean="0"/>
              <a:t>CO</a:t>
            </a:r>
            <a:r>
              <a:rPr lang="en-US" sz="2000" b="0" dirty="0" smtClean="0"/>
              <a:t> ~ </a:t>
            </a:r>
            <a:r>
              <a:rPr lang="en-US" sz="2000" b="0" dirty="0" err="1" smtClean="0"/>
              <a:t>Nσ</a:t>
            </a:r>
            <a:r>
              <a:rPr lang="en-US" sz="2000" b="0" dirty="0" smtClean="0"/>
              <a:t> &gt;  1 fo</a:t>
            </a:r>
            <a:r>
              <a:rPr lang="en-US" sz="2000" b="0" dirty="0"/>
              <a:t>r</a:t>
            </a:r>
            <a:r>
              <a:rPr lang="en-US" sz="2000" b="0" dirty="0" smtClean="0"/>
              <a:t> N</a:t>
            </a:r>
            <a:r>
              <a:rPr lang="en-US" sz="2000" b="0" baseline="-25000" dirty="0" smtClean="0"/>
              <a:t>H2</a:t>
            </a:r>
            <a:r>
              <a:rPr lang="en-US" sz="2000" b="0" dirty="0" smtClean="0"/>
              <a:t> &gt; 10</a:t>
            </a:r>
            <a:r>
              <a:rPr lang="en-US" sz="2000" b="0" baseline="30000" dirty="0" smtClean="0"/>
              <a:t>21 </a:t>
            </a:r>
            <a:r>
              <a:rPr lang="en-US" sz="2000" b="0" dirty="0" smtClean="0"/>
              <a:t>cm</a:t>
            </a:r>
            <a:r>
              <a:rPr lang="en-US" sz="2000" b="0" baseline="30000" dirty="0"/>
              <a:t>-2</a:t>
            </a:r>
            <a:endParaRPr lang="en-US" sz="2000" b="0" baseline="300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946085"/>
              </p:ext>
            </p:extLst>
          </p:nvPr>
        </p:nvGraphicFramePr>
        <p:xfrm>
          <a:off x="5910730" y="364799"/>
          <a:ext cx="3201894" cy="2530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298"/>
                <a:gridCol w="1067298"/>
                <a:gridCol w="1067298"/>
              </a:tblGrid>
              <a:tr h="504155">
                <a:tc>
                  <a:txBody>
                    <a:bodyPr/>
                    <a:lstStyle/>
                    <a:p>
                      <a:r>
                        <a:rPr lang="en-US" dirty="0" smtClean="0"/>
                        <a:t>CO 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r>
                        <a:rPr lang="en-US" baseline="-25000" dirty="0" smtClean="0"/>
                        <a:t>i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N</a:t>
                      </a:r>
                      <a:r>
                        <a:rPr lang="en-US" baseline="-25000" dirty="0" err="1" smtClean="0"/>
                        <a:t>tot</a:t>
                      </a:r>
                      <a:r>
                        <a:rPr lang="en-US" dirty="0" smtClean="0"/>
                        <a:t>   T = 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T=20K</a:t>
                      </a:r>
                      <a:endParaRPr lang="en-US" dirty="0"/>
                    </a:p>
                  </a:txBody>
                  <a:tcPr/>
                </a:tc>
              </a:tr>
              <a:tr h="288089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0.14</a:t>
                      </a:r>
                      <a:endParaRPr lang="en-US" dirty="0"/>
                    </a:p>
                  </a:txBody>
                  <a:tcPr/>
                </a:tc>
              </a:tr>
              <a:tr h="28808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0.31</a:t>
                      </a:r>
                      <a:endParaRPr lang="en-US" dirty="0"/>
                    </a:p>
                  </a:txBody>
                  <a:tcPr/>
                </a:tc>
              </a:tr>
              <a:tr h="28808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0.29</a:t>
                      </a:r>
                      <a:endParaRPr lang="en-US" dirty="0"/>
                    </a:p>
                  </a:txBody>
                  <a:tcPr/>
                </a:tc>
              </a:tr>
              <a:tr h="427681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0.17</a:t>
                      </a:r>
                      <a:endParaRPr lang="en-US" dirty="0"/>
                    </a:p>
                  </a:txBody>
                  <a:tcPr/>
                </a:tc>
              </a:tr>
              <a:tr h="28808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0.067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0" y="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Thermal excitation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986469745"/>
      </p:ext>
    </p:extLst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5884664" cy="973336"/>
          </a:xfrm>
        </p:spPr>
        <p:txBody>
          <a:bodyPr/>
          <a:lstStyle/>
          <a:p>
            <a:pPr algn="l" defTabSz="372801"/>
            <a:r>
              <a:rPr lang="en-US" sz="2800" dirty="0" smtClean="0"/>
              <a:t>CO excitation ladder: </a:t>
            </a:r>
            <a:r>
              <a:rPr lang="en-US" sz="2400" dirty="0" smtClean="0"/>
              <a:t>Large Velocity Gradient models and physical diagnostics </a:t>
            </a:r>
            <a:endParaRPr lang="en-US" sz="40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07703" y="76200"/>
            <a:ext cx="3505200" cy="3352800"/>
            <a:chOff x="500063" y="3295055"/>
            <a:chExt cx="2043783" cy="2088431"/>
          </a:xfrm>
        </p:grpSpPr>
        <p:pic>
          <p:nvPicPr>
            <p:cNvPr id="90117" name="Picture 5" descr="coseds-norm-tki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3" y="3295055"/>
              <a:ext cx="2043783" cy="2088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0124" name="AutoShape 12"/>
            <p:cNvSpPr>
              <a:spLocks/>
            </p:cNvSpPr>
            <p:nvPr/>
          </p:nvSpPr>
          <p:spPr bwMode="auto">
            <a:xfrm>
              <a:off x="1294805" y="4836923"/>
              <a:ext cx="350490" cy="214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27905" algn="l" defTabSz="642915">
                <a:lnSpc>
                  <a:spcPct val="90000"/>
                </a:lnSpc>
                <a:spcBef>
                  <a:spcPts val="211"/>
                </a:spcBef>
                <a:buClr>
                  <a:srgbClr val="696969"/>
                </a:buClr>
              </a:pPr>
              <a:r>
                <a:rPr lang="en-US" sz="1600" dirty="0"/>
                <a:t>20 K</a:t>
              </a:r>
              <a:endParaRPr lang="en-US" sz="4400" dirty="0"/>
            </a:p>
          </p:txBody>
        </p:sp>
        <p:sp>
          <p:nvSpPr>
            <p:cNvPr id="90125" name="AutoShape 13"/>
            <p:cNvSpPr>
              <a:spLocks/>
            </p:cNvSpPr>
            <p:nvPr/>
          </p:nvSpPr>
          <p:spPr bwMode="auto">
            <a:xfrm>
              <a:off x="1732360" y="4634508"/>
              <a:ext cx="350490" cy="214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27905" algn="l" defTabSz="642915">
                <a:lnSpc>
                  <a:spcPct val="90000"/>
                </a:lnSpc>
                <a:spcBef>
                  <a:spcPts val="211"/>
                </a:spcBef>
                <a:buClr>
                  <a:srgbClr val="696969"/>
                </a:buClr>
              </a:pPr>
              <a:r>
                <a:rPr lang="en-US" sz="1600" dirty="0"/>
                <a:t>40 K</a:t>
              </a:r>
              <a:endParaRPr lang="en-US" sz="4400" dirty="0"/>
            </a:p>
          </p:txBody>
        </p:sp>
        <p:sp>
          <p:nvSpPr>
            <p:cNvPr id="90126" name="AutoShape 14"/>
            <p:cNvSpPr>
              <a:spLocks/>
            </p:cNvSpPr>
            <p:nvPr/>
          </p:nvSpPr>
          <p:spPr bwMode="auto">
            <a:xfrm>
              <a:off x="1946672" y="3830836"/>
              <a:ext cx="412998" cy="214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27905" algn="l" defTabSz="642915">
                <a:lnSpc>
                  <a:spcPct val="90000"/>
                </a:lnSpc>
                <a:spcBef>
                  <a:spcPts val="211"/>
                </a:spcBef>
                <a:buClr>
                  <a:srgbClr val="696969"/>
                </a:buClr>
              </a:pPr>
              <a:r>
                <a:rPr lang="en-US" sz="1600" dirty="0"/>
                <a:t>140 K</a:t>
              </a:r>
              <a:endParaRPr lang="en-US" sz="4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10200" y="3276600"/>
            <a:ext cx="3505200" cy="3429000"/>
            <a:chOff x="2589610" y="3295055"/>
            <a:chExt cx="2043783" cy="2088431"/>
          </a:xfrm>
        </p:grpSpPr>
        <p:pic>
          <p:nvPicPr>
            <p:cNvPr id="90119" name="Picture 7" descr="coseds-norm-h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9610" y="3295055"/>
              <a:ext cx="2043783" cy="2088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0127" name="AutoShape 15"/>
            <p:cNvSpPr>
              <a:spLocks/>
            </p:cNvSpPr>
            <p:nvPr/>
          </p:nvSpPr>
          <p:spPr bwMode="auto">
            <a:xfrm>
              <a:off x="3393282" y="4902398"/>
              <a:ext cx="261193" cy="214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27905" algn="l" defTabSz="642915">
                <a:lnSpc>
                  <a:spcPct val="90000"/>
                </a:lnSpc>
                <a:spcBef>
                  <a:spcPts val="211"/>
                </a:spcBef>
                <a:buClr>
                  <a:srgbClr val="696969"/>
                </a:buClr>
              </a:pPr>
              <a:r>
                <a:rPr lang="en-US" sz="1600" dirty="0"/>
                <a:t>3.0</a:t>
              </a:r>
              <a:endParaRPr lang="en-US" sz="4400" dirty="0"/>
            </a:p>
          </p:txBody>
        </p:sp>
        <p:sp>
          <p:nvSpPr>
            <p:cNvPr id="90128" name="AutoShape 16"/>
            <p:cNvSpPr>
              <a:spLocks/>
            </p:cNvSpPr>
            <p:nvPr/>
          </p:nvSpPr>
          <p:spPr bwMode="auto">
            <a:xfrm>
              <a:off x="3768329" y="4473773"/>
              <a:ext cx="261193" cy="214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27905" algn="l" defTabSz="642915">
                <a:lnSpc>
                  <a:spcPct val="90000"/>
                </a:lnSpc>
                <a:spcBef>
                  <a:spcPts val="211"/>
                </a:spcBef>
                <a:buClr>
                  <a:srgbClr val="696969"/>
                </a:buClr>
              </a:pPr>
              <a:r>
                <a:rPr lang="en-US" sz="1600" dirty="0"/>
                <a:t>3.4</a:t>
              </a:r>
              <a:endParaRPr lang="en-US" sz="4400" dirty="0"/>
            </a:p>
          </p:txBody>
        </p:sp>
        <p:sp>
          <p:nvSpPr>
            <p:cNvPr id="90129" name="AutoShape 17"/>
            <p:cNvSpPr>
              <a:spLocks/>
            </p:cNvSpPr>
            <p:nvPr/>
          </p:nvSpPr>
          <p:spPr bwMode="auto">
            <a:xfrm>
              <a:off x="4304110" y="3509367"/>
              <a:ext cx="261193" cy="214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27905" algn="l" defTabSz="642915">
                <a:lnSpc>
                  <a:spcPct val="90000"/>
                </a:lnSpc>
                <a:spcBef>
                  <a:spcPts val="211"/>
                </a:spcBef>
                <a:buClr>
                  <a:srgbClr val="696969"/>
                </a:buClr>
              </a:pPr>
              <a:r>
                <a:rPr lang="en-US" sz="1800" dirty="0" smtClean="0"/>
                <a:t>4.2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436" y="1629013"/>
            <a:ext cx="53912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 smtClean="0"/>
              <a:t>Radiative</a:t>
            </a:r>
            <a:r>
              <a:rPr lang="en-US" sz="2000" b="0" dirty="0" smtClean="0"/>
              <a:t> transfer calculation with T, n, dv/</a:t>
            </a:r>
            <a:r>
              <a:rPr lang="en-US" sz="2000" b="0" dirty="0" err="1" smtClean="0"/>
              <a:t>dr</a:t>
            </a:r>
            <a:endParaRPr lang="en-US" sz="2000" b="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Boltzmann distribution, corrected for: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Excitation/</a:t>
            </a:r>
            <a:r>
              <a:rPr lang="en-US" sz="2000" b="0" dirty="0" err="1" smtClean="0"/>
              <a:t>deexcitation</a:t>
            </a:r>
            <a:r>
              <a:rPr lang="en-US" sz="2000" b="0" dirty="0" smtClean="0"/>
              <a:t> equilibrium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Self-opacity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L</a:t>
            </a:r>
            <a:r>
              <a:rPr lang="en-US" sz="2000" b="0" dirty="0" smtClean="0"/>
              <a:t>ine escape fraction dictated by velocity gradient over cloud, dv/</a:t>
            </a:r>
            <a:r>
              <a:rPr lang="en-US" sz="2000" b="0" dirty="0" err="1" smtClean="0"/>
              <a:t>dr</a:t>
            </a:r>
            <a:r>
              <a:rPr lang="en-US" sz="2000" b="0" dirty="0" smtClean="0"/>
              <a:t>    </a:t>
            </a:r>
            <a:endParaRPr lang="en-US" sz="2000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Multiple transitions =&gt; derive n</a:t>
            </a:r>
            <a:r>
              <a:rPr lang="en-US" sz="2000" b="0" dirty="0"/>
              <a:t> </a:t>
            </a:r>
            <a:r>
              <a:rPr lang="en-US" sz="2000" b="0" dirty="0" smtClean="0"/>
              <a:t>or T (~ degenerate) </a:t>
            </a:r>
          </a:p>
          <a:p>
            <a:pPr algn="l">
              <a:spcBef>
                <a:spcPts val="600"/>
              </a:spcBef>
            </a:pPr>
            <a:r>
              <a:rPr lang="en-US" sz="2000" b="0" dirty="0" smtClean="0"/>
              <a:t>T=140 K, n= 2500 cm</a:t>
            </a:r>
            <a:r>
              <a:rPr lang="en-US" sz="2000" b="0" baseline="30000" dirty="0" smtClean="0"/>
              <a:t>-3</a:t>
            </a:r>
            <a:r>
              <a:rPr lang="en-US" sz="2000" b="0" dirty="0" smtClean="0"/>
              <a:t> ~ T=40K, n=10,000 cm</a:t>
            </a:r>
            <a:r>
              <a:rPr lang="en-US" sz="2000" b="0" baseline="30000" dirty="0" smtClean="0"/>
              <a:t>-3</a:t>
            </a:r>
            <a:endParaRPr lang="en-US" sz="2000" b="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5450104" y="685800"/>
            <a:ext cx="16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 smtClean="0"/>
              <a:t>S</a:t>
            </a:r>
            <a:r>
              <a:rPr lang="en-US" sz="2000" b="0" baseline="-25000" dirty="0" err="1" smtClean="0"/>
              <a:t>j</a:t>
            </a:r>
            <a:r>
              <a:rPr lang="en-US" sz="2000" b="0" dirty="0" smtClean="0"/>
              <a:t>/S</a:t>
            </a:r>
            <a:r>
              <a:rPr lang="en-US" sz="2000" b="0" baseline="-25000" dirty="0" smtClean="0"/>
              <a:t>1-0</a:t>
            </a:r>
            <a:endParaRPr lang="en-US" sz="2000" b="0" baseline="-25000" dirty="0"/>
          </a:p>
        </p:txBody>
      </p:sp>
    </p:spTree>
    <p:extLst>
      <p:ext uri="{BB962C8B-B14F-4D97-AF65-F5344CB8AC3E}">
        <p14:creationId xmlns:p14="http://schemas.microsoft.com/office/powerpoint/2010/main" val="3577444329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ain.php?g2_view=c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8610600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smtClean="0">
                <a:solidFill>
                  <a:srgbClr val="000000"/>
                </a:solidFill>
              </a:rPr>
              <a:t>References</a:t>
            </a:r>
            <a:r>
              <a:rPr lang="en-US" sz="2000" b="0" dirty="0" smtClean="0">
                <a:solidFill>
                  <a:srgbClr val="000000"/>
                </a:solidFill>
              </a:rPr>
              <a:t> 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Molecular gas, FSL: Carilli </a:t>
            </a:r>
            <a:r>
              <a:rPr lang="en-US" b="0" dirty="0">
                <a:solidFill>
                  <a:srgbClr val="000000"/>
                </a:solidFill>
              </a:rPr>
              <a:t>&amp; Walter 2013, ARAA, </a:t>
            </a:r>
            <a:r>
              <a:rPr lang="en-US" b="0" dirty="0" smtClean="0">
                <a:solidFill>
                  <a:srgbClr val="000000"/>
                </a:solidFill>
              </a:rPr>
              <a:t>51, 105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Conversion factors: </a:t>
            </a:r>
            <a:r>
              <a:rPr lang="en-US" b="0" dirty="0" err="1" smtClean="0">
                <a:solidFill>
                  <a:srgbClr val="000000"/>
                </a:solidFill>
              </a:rPr>
              <a:t>Bollato</a:t>
            </a:r>
            <a:r>
              <a:rPr lang="en-US" b="0" dirty="0" smtClean="0">
                <a:solidFill>
                  <a:srgbClr val="000000"/>
                </a:solidFill>
              </a:rPr>
              <a:t> et al. 2013, ARAA,  51, 207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Star Formation laws: </a:t>
            </a:r>
            <a:r>
              <a:rPr lang="en-US" b="0" dirty="0" err="1" smtClean="0">
                <a:solidFill>
                  <a:srgbClr val="000000"/>
                </a:solidFill>
              </a:rPr>
              <a:t>Kennicutt</a:t>
            </a:r>
            <a:r>
              <a:rPr lang="en-US" b="0" dirty="0" smtClean="0">
                <a:solidFill>
                  <a:srgbClr val="000000"/>
                </a:solidFill>
              </a:rPr>
              <a:t> &amp; Evans, 2012, ARAA, 50, 531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Dust: </a:t>
            </a:r>
            <a:r>
              <a:rPr lang="en-US" b="0" dirty="0" err="1" smtClean="0"/>
              <a:t>Draine</a:t>
            </a:r>
            <a:r>
              <a:rPr lang="en-US" b="0" dirty="0" smtClean="0"/>
              <a:t> </a:t>
            </a:r>
            <a:r>
              <a:rPr lang="en-US" b="0" dirty="0"/>
              <a:t>2003 ARAA 41, </a:t>
            </a:r>
            <a:r>
              <a:rPr lang="en-US" b="0" dirty="0" smtClean="0"/>
              <a:t>231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Dusty star forming galaxies at high z: Caitlin, Narayanan, </a:t>
            </a:r>
            <a:r>
              <a:rPr lang="en-US" b="0" dirty="0" err="1" smtClean="0">
                <a:solidFill>
                  <a:srgbClr val="000000"/>
                </a:solidFill>
              </a:rPr>
              <a:t>Cooray</a:t>
            </a:r>
            <a:r>
              <a:rPr lang="en-US" b="0" dirty="0" smtClean="0">
                <a:solidFill>
                  <a:srgbClr val="000000"/>
                </a:solidFill>
              </a:rPr>
              <a:t>, 2014, </a:t>
            </a:r>
            <a:r>
              <a:rPr lang="en-US" b="0" dirty="0" err="1" smtClean="0">
                <a:solidFill>
                  <a:srgbClr val="000000"/>
                </a:solidFill>
              </a:rPr>
              <a:t>Phys</a:t>
            </a:r>
            <a:r>
              <a:rPr lang="en-US" b="0" dirty="0" smtClean="0">
                <a:solidFill>
                  <a:srgbClr val="000000"/>
                </a:solidFill>
              </a:rPr>
              <a:t> Rep </a:t>
            </a:r>
            <a:r>
              <a:rPr lang="en-US" sz="2000" b="0" dirty="0" smtClean="0">
                <a:solidFill>
                  <a:srgbClr val="000000"/>
                </a:solidFill>
              </a:rPr>
              <a:t>http</a:t>
            </a:r>
            <a:r>
              <a:rPr lang="en-US" sz="2000" b="0" dirty="0">
                <a:solidFill>
                  <a:srgbClr val="000000"/>
                </a:solidFill>
              </a:rPr>
              <a:t>://</a:t>
            </a:r>
            <a:r>
              <a:rPr lang="en-US" sz="2000" b="0" dirty="0" err="1">
                <a:solidFill>
                  <a:srgbClr val="000000"/>
                </a:solidFill>
              </a:rPr>
              <a:t>adsabs.harvard.edu</a:t>
            </a:r>
            <a:r>
              <a:rPr lang="en-US" sz="2000" b="0" dirty="0">
                <a:solidFill>
                  <a:srgbClr val="000000"/>
                </a:solidFill>
              </a:rPr>
              <a:t>/abs/2014arXiv1402.1456C</a:t>
            </a:r>
            <a:endParaRPr lang="en-US" sz="20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coseds-norm-lo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20" y="228600"/>
            <a:ext cx="444548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1378" name="AutoShape 2"/>
          <p:cNvSpPr>
            <a:spLocks/>
          </p:cNvSpPr>
          <p:nvPr/>
        </p:nvSpPr>
        <p:spPr bwMode="auto">
          <a:xfrm>
            <a:off x="5027414" y="609600"/>
            <a:ext cx="3821906" cy="7143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>
              <a:lnSpc>
                <a:spcPct val="80000"/>
              </a:lnSpc>
              <a:spcBef>
                <a:spcPts val="1195"/>
              </a:spcBef>
              <a:buClr>
                <a:srgbClr val="000000"/>
              </a:buClr>
            </a:pPr>
            <a:endParaRPr lang="en-US" dirty="0"/>
          </a:p>
        </p:txBody>
      </p:sp>
      <p:sp>
        <p:nvSpPr>
          <p:cNvPr id="101400" name="AutoShape 24"/>
          <p:cNvSpPr>
            <a:spLocks/>
          </p:cNvSpPr>
          <p:nvPr/>
        </p:nvSpPr>
        <p:spPr bwMode="auto">
          <a:xfrm>
            <a:off x="4478462" y="2760662"/>
            <a:ext cx="4875609" cy="17859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>
              <a:lnSpc>
                <a:spcPct val="70000"/>
              </a:lnSpc>
              <a:spcBef>
                <a:spcPts val="1195"/>
              </a:spcBef>
              <a:buClr>
                <a:srgbClr val="000000"/>
              </a:buClr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4318" y="1316445"/>
            <a:ext cx="4448002" cy="335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80000"/>
              </a:lnSpc>
              <a:spcBef>
                <a:spcPts val="1195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dirty="0">
                <a:latin typeface="+mn-lt"/>
                <a:cs typeface="ArialUnicodeMS" charset="0"/>
                <a:sym typeface="ArialUnicodeMS" charset="0"/>
              </a:rPr>
              <a:t>Milky </a:t>
            </a:r>
            <a:r>
              <a:rPr lang="en-US" b="0" dirty="0" smtClean="0">
                <a:latin typeface="+mn-lt"/>
                <a:cs typeface="ArialUnicodeMS" charset="0"/>
                <a:sym typeface="ArialUnicodeMS" charset="0"/>
              </a:rPr>
              <a:t>Way: </a:t>
            </a:r>
            <a:endParaRPr lang="en-US" b="0" dirty="0">
              <a:latin typeface="+mn-lt"/>
              <a:cs typeface="ArialUnicodeMS" charset="0"/>
              <a:sym typeface="ArialUnicodeMS" charset="0"/>
            </a:endParaRPr>
          </a:p>
          <a:p>
            <a:pPr marL="742950" lvl="1" indent="-285750" algn="l">
              <a:lnSpc>
                <a:spcPct val="80000"/>
              </a:lnSpc>
              <a:spcBef>
                <a:spcPts val="1195"/>
              </a:spcBef>
              <a:buClr>
                <a:srgbClr val="000000"/>
              </a:buClr>
              <a:buFont typeface="Wingdings" charset="2"/>
              <a:buChar char="Ø"/>
            </a:pPr>
            <a:r>
              <a:rPr lang="en-US" sz="2000" b="0" dirty="0" smtClean="0">
                <a:latin typeface="+mn-lt"/>
                <a:cs typeface="ArialUnicodeMS" charset="0"/>
                <a:sym typeface="ArialUnicodeMS" charset="0"/>
              </a:rPr>
              <a:t>Peaks at CO 2-1 to 3-2</a:t>
            </a:r>
          </a:p>
          <a:p>
            <a:pPr marL="742950" lvl="1" indent="-285750" algn="l">
              <a:lnSpc>
                <a:spcPct val="80000"/>
              </a:lnSpc>
              <a:spcBef>
                <a:spcPts val="1195"/>
              </a:spcBef>
              <a:buClr>
                <a:srgbClr val="000000"/>
              </a:buClr>
              <a:buFont typeface="Wingdings" charset="2"/>
              <a:buChar char="Ø"/>
            </a:pPr>
            <a:r>
              <a:rPr lang="en-US" sz="2000" b="0" dirty="0" err="1" smtClean="0">
                <a:latin typeface="+mn-lt"/>
                <a:cs typeface="ArialUnicodeMS" charset="0"/>
                <a:sym typeface="ArialUnicodeMS" charset="0"/>
              </a:rPr>
              <a:t>T</a:t>
            </a:r>
            <a:r>
              <a:rPr lang="en-US" sz="2000" b="0" baseline="-20000" dirty="0" err="1" smtClean="0">
                <a:latin typeface="+mn-lt"/>
                <a:cs typeface="ArialUnicodeMS" charset="0"/>
                <a:sym typeface="ArialUnicodeMS" charset="0"/>
              </a:rPr>
              <a:t>kin</a:t>
            </a:r>
            <a:r>
              <a:rPr lang="en-US" sz="2000" b="0" baseline="-20000" dirty="0" smtClean="0">
                <a:latin typeface="+mn-lt"/>
                <a:cs typeface="ArialUnicodeMS" charset="0"/>
                <a:sym typeface="ArialUnicodeMS" charset="0"/>
              </a:rPr>
              <a:t> </a:t>
            </a:r>
            <a:r>
              <a:rPr lang="en-US" sz="2000" b="0" dirty="0">
                <a:latin typeface="+mn-lt"/>
                <a:cs typeface="ArialUnicodeMS" charset="0"/>
                <a:sym typeface="ArialUnicodeMS" charset="0"/>
              </a:rPr>
              <a:t>~ </a:t>
            </a:r>
            <a:r>
              <a:rPr lang="en-US" sz="2000" b="0" dirty="0" smtClean="0">
                <a:latin typeface="+mn-lt"/>
                <a:cs typeface="ArialUnicodeMS" charset="0"/>
                <a:sym typeface="ArialUnicodeMS" charset="0"/>
              </a:rPr>
              <a:t>20 K</a:t>
            </a:r>
            <a:r>
              <a:rPr lang="en-US" sz="2000" b="0" dirty="0">
                <a:latin typeface="+mn-lt"/>
                <a:cs typeface="ArialUnicodeMS" charset="0"/>
                <a:sym typeface="ArialUnicodeMS" charset="0"/>
              </a:rPr>
              <a:t>, n(H</a:t>
            </a:r>
            <a:r>
              <a:rPr lang="en-US" sz="2000" b="0" baseline="-20000" dirty="0">
                <a:latin typeface="+mn-lt"/>
                <a:cs typeface="ArialUnicodeMS" charset="0"/>
                <a:sym typeface="ArialUnicodeMS" charset="0"/>
              </a:rPr>
              <a:t>2</a:t>
            </a:r>
            <a:r>
              <a:rPr lang="en-US" sz="2000" b="0" dirty="0">
                <a:latin typeface="+mn-lt"/>
                <a:cs typeface="ArialUnicodeMS" charset="0"/>
                <a:sym typeface="ArialUnicodeMS" charset="0"/>
              </a:rPr>
              <a:t>) &lt;</a:t>
            </a:r>
            <a:r>
              <a:rPr lang="en-US" sz="2000" b="0" dirty="0" smtClean="0">
                <a:latin typeface="+mn-lt"/>
                <a:cs typeface="ArialUnicodeMS" charset="0"/>
                <a:sym typeface="ArialUnicodeMS" charset="0"/>
              </a:rPr>
              <a:t> 10</a:t>
            </a:r>
            <a:r>
              <a:rPr lang="en-US" sz="2000" b="0" baseline="31000" dirty="0" smtClean="0">
                <a:latin typeface="+mn-lt"/>
                <a:cs typeface="ArialUnicodeMS" charset="0"/>
                <a:sym typeface="ArialUnicodeMS" charset="0"/>
              </a:rPr>
              <a:t>3 </a:t>
            </a:r>
            <a:r>
              <a:rPr lang="en-US" sz="2000" b="0" dirty="0" smtClean="0">
                <a:latin typeface="+mn-lt"/>
                <a:cs typeface="ArialUnicodeMS" charset="0"/>
                <a:sym typeface="ArialUnicodeMS" charset="0"/>
              </a:rPr>
              <a:t>cm</a:t>
            </a:r>
            <a:r>
              <a:rPr lang="en-US" sz="2000" b="0" baseline="31000" dirty="0">
                <a:latin typeface="+mn-lt"/>
                <a:cs typeface="ArialUnicodeMS" charset="0"/>
                <a:sym typeface="ArialUnicodeMS" charset="0"/>
              </a:rPr>
              <a:t>-</a:t>
            </a:r>
            <a:r>
              <a:rPr lang="en-US" sz="2000" b="0" baseline="31000" dirty="0" smtClean="0">
                <a:latin typeface="+mn-lt"/>
                <a:cs typeface="ArialUnicodeMS" charset="0"/>
                <a:sym typeface="ArialUnicodeMS" charset="0"/>
              </a:rPr>
              <a:t>3</a:t>
            </a:r>
            <a:endParaRPr lang="en-US" sz="2000" b="0" dirty="0">
              <a:latin typeface="+mn-lt"/>
              <a:cs typeface="ArialUnicodeMS" charset="0"/>
              <a:sym typeface="ArialUnicodeMS" charset="0"/>
            </a:endParaRPr>
          </a:p>
          <a:p>
            <a:pPr marL="342900" indent="-342900" algn="l">
              <a:lnSpc>
                <a:spcPct val="80000"/>
              </a:lnSpc>
              <a:spcBef>
                <a:spcPts val="1195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dirty="0" smtClean="0">
                <a:latin typeface="+mn-lt"/>
                <a:cs typeface="ArialUnicodeMS" charset="0"/>
                <a:sym typeface="ArialUnicodeMS" charset="0"/>
              </a:rPr>
              <a:t>Star forming cores (&lt; 1pc) and starburst nuclei (~100pc)</a:t>
            </a:r>
            <a:endParaRPr lang="en-US" b="0" dirty="0">
              <a:latin typeface="+mn-lt"/>
              <a:cs typeface="ArialUnicodeMS" charset="0"/>
              <a:sym typeface="ArialUnicodeMS" charset="0"/>
            </a:endParaRPr>
          </a:p>
          <a:p>
            <a:pPr marL="742950" lvl="1" indent="-285750" algn="l">
              <a:lnSpc>
                <a:spcPct val="80000"/>
              </a:lnSpc>
              <a:spcBef>
                <a:spcPts val="1125"/>
              </a:spcBef>
              <a:buClr>
                <a:srgbClr val="000000"/>
              </a:buClr>
              <a:buFont typeface="Wingdings" charset="2"/>
              <a:buChar char="Ø"/>
            </a:pPr>
            <a:r>
              <a:rPr lang="en-US" sz="2000" b="0" dirty="0" smtClean="0">
                <a:latin typeface="+mn-lt"/>
                <a:cs typeface="ArialUnicodeMS" charset="0"/>
                <a:sym typeface="ArialUnicodeMS" charset="0"/>
              </a:rPr>
              <a:t>Peaks </a:t>
            </a:r>
            <a:r>
              <a:rPr lang="en-US" sz="2000" b="0" dirty="0">
                <a:latin typeface="+mn-lt"/>
                <a:cs typeface="ArialUnicodeMS" charset="0"/>
                <a:sym typeface="ArialUnicodeMS" charset="0"/>
              </a:rPr>
              <a:t>~</a:t>
            </a:r>
            <a:r>
              <a:rPr lang="en-US" sz="2000" b="0" dirty="0" smtClean="0">
                <a:latin typeface="+mn-lt"/>
                <a:cs typeface="ArialUnicodeMS" charset="0"/>
                <a:sym typeface="ArialUnicodeMS" charset="0"/>
              </a:rPr>
              <a:t> CO 5-4</a:t>
            </a:r>
          </a:p>
          <a:p>
            <a:pPr marL="742950" lvl="1" indent="-285750" algn="l">
              <a:lnSpc>
                <a:spcPct val="80000"/>
              </a:lnSpc>
              <a:spcBef>
                <a:spcPts val="1125"/>
              </a:spcBef>
              <a:buClr>
                <a:srgbClr val="000000"/>
              </a:buClr>
              <a:buFont typeface="Wingdings" charset="2"/>
              <a:buChar char="Ø"/>
            </a:pPr>
            <a:r>
              <a:rPr lang="en-US" sz="2000" b="0" dirty="0" err="1" smtClean="0">
                <a:latin typeface="+mn-lt"/>
                <a:cs typeface="ArialUnicodeMS" charset="0"/>
                <a:sym typeface="ArialUnicodeMS" charset="0"/>
              </a:rPr>
              <a:t>T</a:t>
            </a:r>
            <a:r>
              <a:rPr lang="en-US" sz="2000" b="0" baseline="-20000" dirty="0" err="1" smtClean="0">
                <a:latin typeface="+mn-lt"/>
                <a:cs typeface="ArialUnicodeMS" charset="0"/>
                <a:sym typeface="ArialUnicodeMS" charset="0"/>
              </a:rPr>
              <a:t>kin</a:t>
            </a:r>
            <a:r>
              <a:rPr lang="en-US" sz="2000" b="0" baseline="-20000" dirty="0" smtClean="0">
                <a:latin typeface="+mn-lt"/>
                <a:cs typeface="ArialUnicodeMS" charset="0"/>
                <a:sym typeface="ArialUnicodeMS" charset="0"/>
              </a:rPr>
              <a:t> </a:t>
            </a:r>
            <a:r>
              <a:rPr lang="en-US" sz="2000" b="0" dirty="0">
                <a:latin typeface="+mn-lt"/>
                <a:cs typeface="ArialUnicodeMS" charset="0"/>
                <a:sym typeface="ArialUnicodeMS" charset="0"/>
              </a:rPr>
              <a:t>~ 50 K, n(H</a:t>
            </a:r>
            <a:r>
              <a:rPr lang="en-US" sz="2000" b="0" baseline="-20000" dirty="0">
                <a:latin typeface="+mn-lt"/>
                <a:cs typeface="ArialUnicodeMS" charset="0"/>
                <a:sym typeface="ArialUnicodeMS" charset="0"/>
              </a:rPr>
              <a:t>2</a:t>
            </a:r>
            <a:r>
              <a:rPr lang="en-US" sz="2000" b="0" dirty="0">
                <a:latin typeface="+mn-lt"/>
                <a:cs typeface="ArialUnicodeMS" charset="0"/>
                <a:sym typeface="ArialUnicodeMS" charset="0"/>
              </a:rPr>
              <a:t>) </a:t>
            </a:r>
            <a:r>
              <a:rPr lang="en-US" sz="2000" b="0" dirty="0" smtClean="0">
                <a:latin typeface="+mn-lt"/>
                <a:cs typeface="ArialUnicodeMS" charset="0"/>
                <a:sym typeface="ArialUnicodeMS" charset="0"/>
              </a:rPr>
              <a:t>&gt; 10</a:t>
            </a:r>
            <a:r>
              <a:rPr lang="en-US" sz="2000" b="0" baseline="31000" dirty="0" smtClean="0">
                <a:latin typeface="+mn-lt"/>
                <a:cs typeface="ArialUnicodeMS" charset="0"/>
                <a:sym typeface="ArialUnicodeMS" charset="0"/>
              </a:rPr>
              <a:t>4 </a:t>
            </a:r>
            <a:r>
              <a:rPr lang="en-US" sz="2000" b="0" dirty="0" smtClean="0">
                <a:latin typeface="+mn-lt"/>
                <a:cs typeface="ArialUnicodeMS" charset="0"/>
                <a:sym typeface="ArialUnicodeMS" charset="0"/>
              </a:rPr>
              <a:t>cm</a:t>
            </a:r>
            <a:r>
              <a:rPr lang="en-US" sz="2000" b="0" baseline="31000" dirty="0">
                <a:latin typeface="+mn-lt"/>
                <a:cs typeface="ArialUnicodeMS" charset="0"/>
                <a:sym typeface="ArialUnicodeMS" charset="0"/>
              </a:rPr>
              <a:t>-</a:t>
            </a:r>
            <a:r>
              <a:rPr lang="en-US" sz="2000" b="0" baseline="31000" dirty="0" smtClean="0">
                <a:latin typeface="+mn-lt"/>
                <a:cs typeface="ArialUnicodeMS" charset="0"/>
                <a:sym typeface="ArialUnicodeMS" charset="0"/>
              </a:rPr>
              <a:t>3</a:t>
            </a:r>
          </a:p>
          <a:p>
            <a:pPr marL="742950" lvl="1" indent="-285750" algn="l">
              <a:lnSpc>
                <a:spcPct val="80000"/>
              </a:lnSpc>
              <a:spcBef>
                <a:spcPts val="1125"/>
              </a:spcBef>
              <a:buClr>
                <a:srgbClr val="000000"/>
              </a:buClr>
              <a:buFont typeface="Wingdings" charset="2"/>
              <a:buChar char="Ø"/>
            </a:pPr>
            <a:r>
              <a:rPr lang="en-US" sz="2000" b="0" dirty="0" smtClean="0">
                <a:latin typeface="+mn-lt"/>
                <a:cs typeface="ArialUnicodeMS" charset="0"/>
                <a:sym typeface="ArialUnicodeMS" charset="0"/>
              </a:rPr>
              <a:t>Entire ISM ~ SF core in nuclear starbursts!</a:t>
            </a:r>
            <a:endParaRPr lang="en-US" sz="2000" b="0" baseline="31000" dirty="0">
              <a:latin typeface="+mn-lt"/>
              <a:cs typeface="ArialUnicodeMS" charset="0"/>
              <a:sym typeface="ArialUnicode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47052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E4"/>
                </a:solidFill>
              </a:rPr>
              <a:t>MW</a:t>
            </a:r>
            <a:endParaRPr lang="en-US" sz="2000" b="0" dirty="0">
              <a:solidFill>
                <a:srgbClr val="0000E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42480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43FF05"/>
                </a:solidFill>
              </a:rPr>
              <a:t>Antenae</a:t>
            </a:r>
            <a:endParaRPr lang="en-US" sz="2000" dirty="0">
              <a:solidFill>
                <a:srgbClr val="43FF0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0" y="175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Star</a:t>
            </a:r>
            <a:r>
              <a:rPr lang="en-US" sz="2000" b="0" dirty="0" smtClean="0">
                <a:solidFill>
                  <a:srgbClr val="E40000"/>
                </a:solidFill>
              </a:rPr>
              <a:t>burst nuc</a:t>
            </a:r>
            <a:r>
              <a:rPr lang="en-US" sz="2000" b="0" dirty="0" smtClean="0"/>
              <a:t>lei</a:t>
            </a:r>
            <a:endParaRPr lang="en-US" sz="2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CO excitation ladder: observations</a:t>
            </a:r>
            <a:endParaRPr lang="en-US" sz="28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7162800" y="609600"/>
            <a:ext cx="1686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Dash = low z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06165373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93551"/>
            <a:ext cx="8001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0" dirty="0" smtClean="0"/>
              <a:t>Difficulty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M</a:t>
            </a:r>
            <a:r>
              <a:rPr lang="en-US" sz="2000" b="0" dirty="0" smtClean="0"/>
              <a:t>ass dominated by H</a:t>
            </a:r>
            <a:r>
              <a:rPr lang="en-US" sz="2000" b="0" baseline="-25000" dirty="0" smtClean="0"/>
              <a:t>2</a:t>
            </a:r>
            <a:r>
              <a:rPr lang="en-US" sz="2000" b="0" dirty="0" smtClean="0"/>
              <a:t> : lowest (forbidden) transition at 28um (500K) =&gt; not excited in cold gas</a:t>
            </a:r>
            <a:endParaRPr lang="en-US" sz="2000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CO best tracer</a:t>
            </a:r>
            <a:r>
              <a:rPr lang="en-US" sz="2000" b="0" dirty="0"/>
              <a:t> </a:t>
            </a:r>
            <a:r>
              <a:rPr lang="en-US" sz="2000" b="0" dirty="0" smtClean="0"/>
              <a:t> but ~ 10</a:t>
            </a:r>
            <a:r>
              <a:rPr lang="en-US" sz="2000" b="0" baseline="30000" dirty="0" smtClean="0"/>
              <a:t>-5 </a:t>
            </a:r>
            <a:r>
              <a:rPr lang="en-US" sz="2000" b="0" dirty="0" smtClean="0"/>
              <a:t>by number </a:t>
            </a:r>
            <a:r>
              <a:rPr lang="en-US" sz="2000" b="0" dirty="0" err="1" smtClean="0"/>
              <a:t>wrt</a:t>
            </a:r>
            <a:r>
              <a:rPr lang="en-US" sz="2000" b="0" dirty="0" smtClean="0"/>
              <a:t> H</a:t>
            </a:r>
            <a:r>
              <a:rPr lang="en-US" sz="2000" b="0" baseline="-25000" dirty="0" smtClean="0"/>
              <a:t>2</a:t>
            </a:r>
            <a:r>
              <a:rPr lang="en-US" sz="2000" b="0" dirty="0" smtClean="0"/>
              <a:t>: How to go from CO luminosity to molecular gas mass? </a:t>
            </a:r>
          </a:p>
          <a:p>
            <a:pPr algn="l">
              <a:spcBef>
                <a:spcPts val="600"/>
              </a:spcBef>
            </a:pPr>
            <a:endParaRPr lang="en-US" sz="2000" b="0" dirty="0" smtClean="0"/>
          </a:p>
          <a:p>
            <a:pPr algn="l">
              <a:spcBef>
                <a:spcPts val="600"/>
              </a:spcBef>
            </a:pPr>
            <a:r>
              <a:rPr lang="en-US" sz="2000" b="0" dirty="0" smtClean="0"/>
              <a:t>‘Conversion factors’: </a:t>
            </a:r>
            <a:r>
              <a:rPr lang="en-US" sz="2000" dirty="0"/>
              <a:t>α</a:t>
            </a:r>
            <a:r>
              <a:rPr lang="en-US" sz="2000" b="0" baseline="-25000" dirty="0"/>
              <a:t>co</a:t>
            </a:r>
            <a:r>
              <a:rPr lang="en-US" sz="2000" b="0" dirty="0"/>
              <a:t> = M</a:t>
            </a:r>
            <a:r>
              <a:rPr lang="en-US" sz="2000" b="0" baseline="-25000" dirty="0"/>
              <a:t>H2</a:t>
            </a:r>
            <a:r>
              <a:rPr lang="en-US" sz="2000" b="0" dirty="0"/>
              <a:t>/L’</a:t>
            </a:r>
            <a:r>
              <a:rPr lang="en-US" sz="2000" b="0" baseline="-25000" dirty="0"/>
              <a:t>CO1-0</a:t>
            </a:r>
            <a:r>
              <a:rPr lang="en-US" sz="2000" b="0" dirty="0"/>
              <a:t> </a:t>
            </a:r>
            <a:endParaRPr lang="en-US" sz="2000" b="0" dirty="0" smtClean="0"/>
          </a:p>
          <a:p>
            <a:pPr algn="l">
              <a:spcBef>
                <a:spcPts val="600"/>
              </a:spcBef>
            </a:pPr>
            <a:r>
              <a:rPr lang="en-US" sz="2000" b="0" dirty="0" smtClean="0"/>
              <a:t>Empirical/calibrated approaches </a:t>
            </a:r>
            <a:endParaRPr lang="en-US" sz="2000" b="0" dirty="0"/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/>
              <a:t>Estimate H</a:t>
            </a:r>
            <a:r>
              <a:rPr lang="en-US" sz="1800" b="0" baseline="-25000" dirty="0"/>
              <a:t>2</a:t>
            </a:r>
            <a:r>
              <a:rPr lang="en-US" sz="1800" b="0" dirty="0"/>
              <a:t> </a:t>
            </a:r>
            <a:r>
              <a:rPr lang="en-US" sz="1800" b="0" dirty="0" smtClean="0"/>
              <a:t>mass/column from A</a:t>
            </a:r>
            <a:r>
              <a:rPr lang="en-US" sz="1800" b="0" baseline="-25000" dirty="0" smtClean="0"/>
              <a:t>v</a:t>
            </a:r>
            <a:r>
              <a:rPr lang="en-US" sz="1800" b="0" dirty="0" smtClean="0"/>
              <a:t> </a:t>
            </a:r>
            <a:r>
              <a:rPr lang="en-US" sz="1800" b="0" dirty="0"/>
              <a:t>using a standard dust–to–gas </a:t>
            </a:r>
            <a:r>
              <a:rPr lang="en-US" sz="1800" b="0" dirty="0" smtClean="0"/>
              <a:t>ratio, calibrate using </a:t>
            </a:r>
            <a:r>
              <a:rPr lang="en-US" sz="1800" b="0" baseline="30000" dirty="0" smtClean="0"/>
              <a:t>13</a:t>
            </a:r>
            <a:r>
              <a:rPr lang="en-US" sz="1800" b="0" dirty="0" smtClean="0"/>
              <a:t>CO (optically thin) + isotope ratio (</a:t>
            </a:r>
            <a:r>
              <a:rPr lang="en-US" sz="1800" b="0" dirty="0" err="1"/>
              <a:t>Dickman</a:t>
            </a:r>
            <a:r>
              <a:rPr lang="en-US" sz="1800" b="0" dirty="0"/>
              <a:t> </a:t>
            </a:r>
            <a:r>
              <a:rPr lang="en-US" sz="1800" b="0" dirty="0" smtClean="0"/>
              <a:t>1978; </a:t>
            </a:r>
            <a:r>
              <a:rPr lang="en-US" sz="1800" b="0" dirty="0"/>
              <a:t>Dame et al. 2001</a:t>
            </a:r>
            <a:r>
              <a:rPr lang="en-US" sz="1800" b="0" dirty="0" smtClean="0"/>
              <a:t>)</a:t>
            </a: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/>
              <a:t>Estimate H</a:t>
            </a:r>
            <a:r>
              <a:rPr lang="en-US" sz="1800" b="0" baseline="-25000" dirty="0"/>
              <a:t>2</a:t>
            </a:r>
            <a:r>
              <a:rPr lang="en-US" sz="1800" b="0" dirty="0"/>
              <a:t> </a:t>
            </a:r>
            <a:r>
              <a:rPr lang="en-US" sz="1800" b="0" dirty="0" smtClean="0"/>
              <a:t>mass using </a:t>
            </a:r>
            <a:r>
              <a:rPr lang="en-US" sz="1800" b="0" dirty="0" err="1" smtClean="0"/>
              <a:t>γ</a:t>
            </a:r>
            <a:r>
              <a:rPr lang="en-US" sz="1800" b="0" dirty="0"/>
              <a:t>–ray </a:t>
            </a:r>
            <a:r>
              <a:rPr lang="en-US" sz="1800" b="0" dirty="0" smtClean="0"/>
              <a:t>emission, where </a:t>
            </a:r>
            <a:r>
              <a:rPr lang="en-US" sz="1800" b="0" dirty="0"/>
              <a:t>the </a:t>
            </a:r>
            <a:r>
              <a:rPr lang="en-US" sz="1800" b="0" dirty="0" err="1"/>
              <a:t>γ</a:t>
            </a:r>
            <a:r>
              <a:rPr lang="en-US" sz="1800" b="0" dirty="0"/>
              <a:t>–rays result from  the interaction between cosmic rays with H</a:t>
            </a:r>
            <a:r>
              <a:rPr lang="en-US" sz="1800" b="0" baseline="-25000" dirty="0"/>
              <a:t>2</a:t>
            </a:r>
            <a:r>
              <a:rPr lang="en-US" sz="1800" b="0" dirty="0"/>
              <a:t> </a:t>
            </a:r>
            <a:r>
              <a:rPr lang="en-US" sz="1800" b="0" dirty="0" smtClean="0"/>
              <a:t>molecules, compare to CO </a:t>
            </a:r>
            <a:r>
              <a:rPr lang="en-US" sz="1800" b="0" dirty="0"/>
              <a:t>surface </a:t>
            </a:r>
            <a:r>
              <a:rPr lang="en-US" sz="1800" b="0" dirty="0" smtClean="0"/>
              <a:t>brightness (</a:t>
            </a:r>
            <a:r>
              <a:rPr lang="en-US" sz="1800" b="0" dirty="0"/>
              <a:t>Strong &amp; Mattox 1996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Bloemen</a:t>
            </a:r>
            <a:r>
              <a:rPr lang="en-US" sz="1800" b="0" dirty="0" smtClean="0"/>
              <a:t> </a:t>
            </a:r>
            <a:r>
              <a:rPr lang="en-US" sz="1800" b="0" dirty="0"/>
              <a:t>1989, Hunter et al 1997), </a:t>
            </a: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 smtClean="0"/>
              <a:t>Model </a:t>
            </a:r>
            <a:r>
              <a:rPr lang="en-US" sz="1800" b="0" dirty="0"/>
              <a:t>GMCs as self–</a:t>
            </a:r>
            <a:r>
              <a:rPr lang="en-US" sz="1800" b="0" dirty="0" smtClean="0"/>
              <a:t>gravitating clouds</a:t>
            </a:r>
            <a:r>
              <a:rPr lang="en-US" sz="1800" b="0" dirty="0"/>
              <a:t>:</a:t>
            </a:r>
            <a:r>
              <a:rPr lang="en-US" sz="1800" b="0" dirty="0" smtClean="0"/>
              <a:t> </a:t>
            </a:r>
            <a:r>
              <a:rPr lang="en-US" sz="1800" b="0" dirty="0"/>
              <a:t>K</a:t>
            </a:r>
            <a:r>
              <a:rPr lang="en-US" sz="1800" b="0" dirty="0" smtClean="0"/>
              <a:t>ey </a:t>
            </a:r>
            <a:r>
              <a:rPr lang="en-US" sz="1800" b="0" dirty="0"/>
              <a:t>discovery was the </a:t>
            </a:r>
            <a:r>
              <a:rPr lang="en-US" sz="1800" b="0" dirty="0" smtClean="0"/>
              <a:t>correlations </a:t>
            </a:r>
            <a:r>
              <a:rPr lang="en-US" sz="1800" b="0" dirty="0"/>
              <a:t>between line </a:t>
            </a:r>
            <a:r>
              <a:rPr lang="en-US" sz="1800" b="0" dirty="0" smtClean="0"/>
              <a:t>width – cloud </a:t>
            </a:r>
            <a:r>
              <a:rPr lang="en-US" sz="1800" b="0" dirty="0"/>
              <a:t>size, </a:t>
            </a:r>
            <a:r>
              <a:rPr lang="en-US" sz="1800" b="0" dirty="0" smtClean="0"/>
              <a:t>and L’</a:t>
            </a:r>
            <a:r>
              <a:rPr lang="en-US" sz="1800" b="0" baseline="-25000" dirty="0" smtClean="0"/>
              <a:t>CO</a:t>
            </a:r>
            <a:r>
              <a:rPr lang="en-US" sz="1800" b="0" dirty="0" smtClean="0"/>
              <a:t> – </a:t>
            </a:r>
            <a:r>
              <a:rPr lang="en-US" sz="1800" b="0" dirty="0" err="1" smtClean="0"/>
              <a:t>M</a:t>
            </a:r>
            <a:r>
              <a:rPr lang="en-US" sz="1800" b="0" baseline="-25000" dirty="0" err="1" smtClean="0"/>
              <a:t>vir</a:t>
            </a:r>
            <a:r>
              <a:rPr lang="en-US" sz="1800" b="0" dirty="0" smtClean="0"/>
              <a:t> </a:t>
            </a:r>
            <a:r>
              <a:rPr lang="en-US" sz="1800" b="0" dirty="0"/>
              <a:t>(</a:t>
            </a:r>
            <a:r>
              <a:rPr lang="en-US" sz="1800" b="0" dirty="0" smtClean="0"/>
              <a:t>the ‘Larson </a:t>
            </a:r>
            <a:r>
              <a:rPr lang="en-US" sz="1800" b="0" dirty="0"/>
              <a:t>relations’; Larson </a:t>
            </a:r>
            <a:r>
              <a:rPr lang="en-US" sz="1800" b="0" dirty="0" smtClean="0"/>
              <a:t>1981; Solomon et al. 1987)</a:t>
            </a:r>
            <a:r>
              <a:rPr lang="en-US" sz="1800" b="0" dirty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1479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olecular gas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34165"/>
      </p:ext>
    </p:extLst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182940"/>
            <a:ext cx="83058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0" dirty="0" err="1" smtClean="0"/>
              <a:t>Virial</a:t>
            </a:r>
            <a:r>
              <a:rPr lang="en-US" b="0" dirty="0" smtClean="0"/>
              <a:t> theorem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Clumps optically thick but individually </a:t>
            </a:r>
            <a:r>
              <a:rPr lang="en-US" sz="2000" b="0" dirty="0" err="1" smtClean="0"/>
              <a:t>unobscured</a:t>
            </a:r>
            <a:r>
              <a:rPr lang="en-US" sz="2000" b="0" dirty="0" smtClean="0"/>
              <a:t> =&gt; velocity width reflects overall GMC dynamics.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GMCs are self gravitating, </a:t>
            </a:r>
            <a:r>
              <a:rPr lang="en-US" sz="2000" b="0" dirty="0" err="1" smtClean="0"/>
              <a:t>dyn</a:t>
            </a:r>
            <a:r>
              <a:rPr lang="en-US" sz="2000" b="0" dirty="0" smtClean="0"/>
              <a:t> mass ~ M(H</a:t>
            </a:r>
            <a:r>
              <a:rPr lang="en-US" sz="2000" b="0" baseline="-25000" dirty="0" smtClean="0"/>
              <a:t>2</a:t>
            </a:r>
            <a:r>
              <a:rPr lang="en-US" sz="2000" b="0" dirty="0" smtClean="0"/>
              <a:t>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KE ~ mv</a:t>
            </a:r>
            <a:r>
              <a:rPr lang="en-US" sz="2000" b="0" baseline="30000" dirty="0" smtClean="0"/>
              <a:t>2</a:t>
            </a:r>
            <a:r>
              <a:rPr lang="en-US" sz="2000" b="0" dirty="0" smtClean="0"/>
              <a:t> ~ PE ~ </a:t>
            </a:r>
            <a:r>
              <a:rPr lang="en-US" sz="2000" b="0" dirty="0" err="1" smtClean="0"/>
              <a:t>GMm</a:t>
            </a:r>
            <a:r>
              <a:rPr lang="en-US" sz="2000" b="0" dirty="0" smtClean="0"/>
              <a:t>/R  =&gt; </a:t>
            </a:r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dyn</a:t>
            </a:r>
            <a:r>
              <a:rPr lang="en-US" sz="2000" b="0" dirty="0" smtClean="0"/>
              <a:t> ~ Rv</a:t>
            </a:r>
            <a:r>
              <a:rPr lang="en-US" sz="2000" b="0" baseline="30000" dirty="0" smtClean="0"/>
              <a:t>2</a:t>
            </a:r>
            <a:r>
              <a:rPr lang="en-US" sz="2000" b="0" dirty="0" smtClean="0"/>
              <a:t>/G ~ M(H</a:t>
            </a:r>
            <a:r>
              <a:rPr lang="en-US" sz="2000" b="0" baseline="-25000" dirty="0" smtClean="0"/>
              <a:t>2</a:t>
            </a:r>
            <a:r>
              <a:rPr lang="en-US" sz="2000" b="0" dirty="0" smtClean="0"/>
              <a:t>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α</a:t>
            </a:r>
            <a:r>
              <a:rPr lang="en-US" sz="2000" b="0" baseline="-25000" dirty="0"/>
              <a:t>co</a:t>
            </a:r>
            <a:r>
              <a:rPr lang="en-US" sz="2000" b="0" dirty="0"/>
              <a:t> = M</a:t>
            </a:r>
            <a:r>
              <a:rPr lang="en-US" sz="2000" b="0" baseline="-25000" dirty="0"/>
              <a:t>H2</a:t>
            </a:r>
            <a:r>
              <a:rPr lang="en-US" sz="2000" b="0" dirty="0"/>
              <a:t>/L’</a:t>
            </a:r>
            <a:r>
              <a:rPr lang="en-US" sz="2000" b="0" baseline="-25000" dirty="0"/>
              <a:t>CO1-0</a:t>
            </a:r>
            <a:r>
              <a:rPr lang="en-US" sz="2000" b="0" dirty="0"/>
              <a:t> = 4.3 M</a:t>
            </a:r>
            <a:r>
              <a:rPr lang="en-US" sz="2000" b="0" baseline="-25000" dirty="0"/>
              <a:t>o</a:t>
            </a:r>
            <a:r>
              <a:rPr lang="en-US" sz="2000" b="0" dirty="0"/>
              <a:t> (K km/s pc</a:t>
            </a:r>
            <a:r>
              <a:rPr lang="en-US" sz="2000" b="0" baseline="30000" dirty="0"/>
              <a:t>2</a:t>
            </a:r>
            <a:r>
              <a:rPr lang="en-US" sz="2000" b="0" dirty="0"/>
              <a:t>)</a:t>
            </a:r>
            <a:r>
              <a:rPr lang="en-US" sz="2000" b="0" baseline="30000" dirty="0"/>
              <a:t>-1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endParaRPr lang="en-US" sz="2000" b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2709446"/>
            <a:ext cx="4354286" cy="3657600"/>
            <a:chOff x="0" y="1905000"/>
            <a:chExt cx="4354286" cy="3657600"/>
          </a:xfrm>
        </p:grpSpPr>
        <p:pic>
          <p:nvPicPr>
            <p:cNvPr id="6" name="Picture 4" descr="Screen shot 2012-01-18 at 10.35.4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5000"/>
              <a:ext cx="4354286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0"/>
            <p:cNvSpPr txBox="1">
              <a:spLocks noChangeArrowheads="1"/>
            </p:cNvSpPr>
            <p:nvPr/>
          </p:nvSpPr>
          <p:spPr bwMode="auto">
            <a:xfrm>
              <a:off x="609600" y="2057400"/>
              <a:ext cx="23225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/>
                <a:t>Solomon </a:t>
              </a:r>
              <a:r>
                <a:rPr lang="en-US" sz="1800" b="0" dirty="0" err="1"/>
                <a:t>ea</a:t>
              </a:r>
              <a:r>
                <a:rPr lang="en-US" sz="1800" b="0" dirty="0"/>
                <a:t> </a:t>
              </a:r>
              <a:r>
                <a:rPr lang="en-US" sz="1800" b="0" dirty="0" smtClean="0"/>
                <a:t>1987</a:t>
              </a:r>
            </a:p>
            <a:p>
              <a:pPr eaLnBrk="1" hangingPunct="1"/>
              <a:r>
                <a:rPr lang="en-US" sz="1800" b="0" dirty="0" smtClean="0"/>
                <a:t>Galactic GMC</a:t>
              </a:r>
              <a:endParaRPr lang="en-US" sz="1800" b="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33900" y="2557046"/>
            <a:ext cx="4532537" cy="3962400"/>
            <a:chOff x="4533900" y="1752600"/>
            <a:chExt cx="4532537" cy="3962400"/>
          </a:xfrm>
        </p:grpSpPr>
        <p:pic>
          <p:nvPicPr>
            <p:cNvPr id="2" name="Picture 1" descr="Screen Shot 2014-04-11 at 12.12.5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900" y="1752600"/>
              <a:ext cx="4532537" cy="396240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7315200" y="3657600"/>
              <a:ext cx="228600" cy="45720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7239000" y="3962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α</a:t>
              </a:r>
              <a:r>
                <a:rPr lang="en-US" baseline="-25000" dirty="0" smtClean="0"/>
                <a:t>gal</a:t>
              </a:r>
              <a:endParaRPr lang="en-US" baseline="-25000" dirty="0"/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5105400" y="1905000"/>
              <a:ext cx="1905000" cy="106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57800" y="2709446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Bollato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ea</a:t>
            </a:r>
            <a:r>
              <a:rPr lang="en-US" sz="1800" b="0" dirty="0" smtClean="0"/>
              <a:t> 2013 </a:t>
            </a:r>
          </a:p>
          <a:p>
            <a:r>
              <a:rPr lang="en-US" sz="1800" b="0" dirty="0" smtClean="0"/>
              <a:t>Nearby Galaxies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562228423"/>
      </p:ext>
    </p:extLst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 descr="Screen shot 2012-01-24 at 10.47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9363"/>
            <a:ext cx="32004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-609600" y="14288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/>
              <a:t>Molecular gas mass: nuclear starbursts</a:t>
            </a:r>
            <a:endParaRPr lang="en-US" sz="1800" b="0"/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76200" y="609600"/>
            <a:ext cx="5715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 dirty="0" smtClean="0"/>
              <a:t> Problem</a:t>
            </a:r>
            <a:r>
              <a:rPr lang="en-US" b="0" dirty="0"/>
              <a:t>: M(H</a:t>
            </a:r>
            <a:r>
              <a:rPr lang="en-US" b="0" baseline="-25000" dirty="0"/>
              <a:t>2</a:t>
            </a:r>
            <a:r>
              <a:rPr lang="en-US" b="0" dirty="0"/>
              <a:t>) &gt; </a:t>
            </a:r>
            <a:r>
              <a:rPr lang="en-US" b="0" dirty="0" err="1"/>
              <a:t>M</a:t>
            </a:r>
            <a:r>
              <a:rPr lang="en-US" b="0" baseline="-25000" dirty="0" err="1"/>
              <a:t>dyn</a:t>
            </a:r>
            <a:r>
              <a:rPr lang="en-US" b="0" dirty="0"/>
              <a:t> for MW conversion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Radiative</a:t>
            </a:r>
            <a:r>
              <a:rPr lang="en-US" b="0" dirty="0"/>
              <a:t> transfer modeling + gas dynamical imaging </a:t>
            </a:r>
            <a:r>
              <a:rPr lang="en-US" b="0" dirty="0" smtClean="0"/>
              <a:t>+ D/G </a:t>
            </a:r>
            <a:r>
              <a:rPr lang="en-US" b="0" dirty="0" err="1" smtClean="0"/>
              <a:t>vs</a:t>
            </a:r>
            <a:r>
              <a:rPr lang="en-US" b="0" dirty="0" smtClean="0"/>
              <a:t> </a:t>
            </a:r>
            <a:r>
              <a:rPr lang="en-US" b="0" dirty="0" err="1" smtClean="0"/>
              <a:t>metalicity</a:t>
            </a:r>
            <a:r>
              <a:rPr lang="en-US" b="0" dirty="0" smtClean="0"/>
              <a:t> ratio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endParaRPr lang="en-US" b="0" dirty="0"/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endParaRPr lang="en-US" b="0" dirty="0" smtClean="0"/>
          </a:p>
          <a:p>
            <a:pPr algn="l" eaLnBrk="1" hangingPunct="1">
              <a:spcBef>
                <a:spcPct val="50000"/>
              </a:spcBef>
            </a:pPr>
            <a:r>
              <a:rPr lang="en-US" b="0" dirty="0" smtClean="0"/>
              <a:t>=&gt; Less total gas mass required to produce given CO luminosity</a:t>
            </a:r>
            <a:endParaRPr lang="en-US" b="0" dirty="0"/>
          </a:p>
          <a:p>
            <a:pPr algn="l" eaLnBrk="1" hangingPunct="1">
              <a:spcBef>
                <a:spcPct val="50000"/>
              </a:spcBef>
            </a:pPr>
            <a:r>
              <a:rPr lang="en-US" b="0" dirty="0">
                <a:solidFill>
                  <a:srgbClr val="FF0000"/>
                </a:solidFill>
              </a:rPr>
              <a:t>                </a:t>
            </a:r>
            <a:endParaRPr lang="en-US" b="0" dirty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400800" y="4572000"/>
            <a:ext cx="2514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Downes + Solomon</a:t>
            </a:r>
          </a:p>
        </p:txBody>
      </p:sp>
      <p:pic>
        <p:nvPicPr>
          <p:cNvPr id="29702" name="Picture 5" descr="arp220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4764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3" name="Straight Connector 11"/>
          <p:cNvCxnSpPr>
            <a:cxnSpLocks noChangeShapeType="1"/>
          </p:cNvCxnSpPr>
          <p:nvPr/>
        </p:nvCxnSpPr>
        <p:spPr bwMode="auto">
          <a:xfrm rot="5400000">
            <a:off x="6131718" y="1407318"/>
            <a:ext cx="1300163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4" name="Straight Connector 12"/>
          <p:cNvCxnSpPr>
            <a:cxnSpLocks noChangeShapeType="1"/>
          </p:cNvCxnSpPr>
          <p:nvPr/>
        </p:nvCxnSpPr>
        <p:spPr bwMode="auto">
          <a:xfrm rot="16200000" flipH="1">
            <a:off x="7696200" y="1214436"/>
            <a:ext cx="12954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5" name="TextBox 20"/>
          <p:cNvSpPr txBox="1">
            <a:spLocks noChangeArrowheads="1"/>
          </p:cNvSpPr>
          <p:nvPr/>
        </p:nvSpPr>
        <p:spPr bwMode="auto">
          <a:xfrm>
            <a:off x="5867400" y="-4764"/>
            <a:ext cx="14478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Arp220</a:t>
            </a:r>
          </a:p>
        </p:txBody>
      </p:sp>
      <p:cxnSp>
        <p:nvCxnSpPr>
          <p:cNvPr id="29706" name="Straight Connector 22"/>
          <p:cNvCxnSpPr>
            <a:cxnSpLocks noChangeShapeType="1"/>
          </p:cNvCxnSpPr>
          <p:nvPr/>
        </p:nvCxnSpPr>
        <p:spPr bwMode="auto">
          <a:xfrm rot="10800000">
            <a:off x="7315200" y="876299"/>
            <a:ext cx="2301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TextBox 24"/>
          <p:cNvSpPr txBox="1">
            <a:spLocks noChangeArrowheads="1"/>
          </p:cNvSpPr>
          <p:nvPr/>
        </p:nvSpPr>
        <p:spPr bwMode="auto">
          <a:xfrm>
            <a:off x="7073900" y="452436"/>
            <a:ext cx="93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FFFFFF"/>
                </a:solidFill>
              </a:rPr>
              <a:t>300pc</a:t>
            </a:r>
          </a:p>
        </p:txBody>
      </p:sp>
      <p:pic>
        <p:nvPicPr>
          <p:cNvPr id="29710" name="Picture 17" descr="Screen shot 2012-01-24 at 10.48.0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99038"/>
            <a:ext cx="24384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2586335"/>
            <a:ext cx="37211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α</a:t>
            </a:r>
            <a:r>
              <a:rPr lang="en-US" b="0" baseline="-25000" dirty="0">
                <a:solidFill>
                  <a:srgbClr val="FF0000"/>
                </a:solidFill>
              </a:rPr>
              <a:t>CO</a:t>
            </a:r>
            <a:r>
              <a:rPr lang="en-US" b="0" dirty="0">
                <a:solidFill>
                  <a:srgbClr val="FF0000"/>
                </a:solidFill>
              </a:rPr>
              <a:t> = 0.8 M</a:t>
            </a:r>
            <a:r>
              <a:rPr lang="en-US" sz="1400" b="0" baseline="-25000" dirty="0">
                <a:solidFill>
                  <a:srgbClr val="FF0000"/>
                </a:solidFill>
              </a:rPr>
              <a:t>O</a:t>
            </a:r>
            <a:r>
              <a:rPr lang="en-US" b="0" dirty="0">
                <a:solidFill>
                  <a:srgbClr val="FF0000"/>
                </a:solidFill>
              </a:rPr>
              <a:t>/(K km/s pc</a:t>
            </a:r>
            <a:r>
              <a:rPr lang="en-US" b="0" baseline="30000" dirty="0">
                <a:solidFill>
                  <a:srgbClr val="FF0000"/>
                </a:solidFill>
              </a:rPr>
              <a:t>2</a:t>
            </a:r>
            <a:r>
              <a:rPr lang="en-US" b="0" dirty="0" smtClean="0">
                <a:solidFill>
                  <a:srgbClr val="FF0000"/>
                </a:solidFill>
              </a:rPr>
              <a:t>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52967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838200"/>
            <a:ext cx="8534400" cy="484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Starbursts: high density, opacity, temperature, merger dynamics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Increasing T =&gt; increasing CO brightness temp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Higher density =&gt; larger fraction of ISM is molecular</a:t>
            </a:r>
            <a:r>
              <a:rPr lang="en-US" sz="2000" b="0" dirty="0"/>
              <a:t> </a:t>
            </a:r>
            <a:r>
              <a:rPr lang="en-US" sz="2000" b="0" dirty="0" smtClean="0"/>
              <a:t>vs. atomic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High N =&gt; remains optically thick, but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broader line width reflecting global merger dynamics: mass of stars/DM/gas, not just self-gravitating H</a:t>
            </a:r>
            <a:r>
              <a:rPr lang="en-US" sz="2000" b="0" baseline="-25000" dirty="0" smtClean="0"/>
              <a:t>2</a:t>
            </a:r>
            <a:r>
              <a:rPr lang="en-US" sz="2000" b="0" dirty="0" smtClean="0"/>
              <a:t>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L’</a:t>
            </a:r>
            <a:r>
              <a:rPr lang="en-US" sz="2000" b="0" baseline="-25000" dirty="0" smtClean="0"/>
              <a:t>CO</a:t>
            </a:r>
            <a:r>
              <a:rPr lang="en-US" sz="2000" b="0" dirty="0" smtClean="0"/>
              <a:t> ~ T</a:t>
            </a:r>
            <a:r>
              <a:rPr lang="en-US" sz="2000" b="0" baseline="-25000" dirty="0" smtClean="0"/>
              <a:t>B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dV</a:t>
            </a:r>
            <a:r>
              <a:rPr lang="en-US" sz="2000" b="0" dirty="0" smtClean="0"/>
              <a:t> =&gt; higher CO luminosity per unit gas mass.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Low </a:t>
            </a:r>
            <a:r>
              <a:rPr lang="en-US" b="0" dirty="0" err="1" smtClean="0"/>
              <a:t>metalicity</a:t>
            </a:r>
            <a:r>
              <a:rPr lang="en-US" b="0" dirty="0" smtClean="0"/>
              <a:t> galaxies: decreasing </a:t>
            </a:r>
            <a:r>
              <a:rPr lang="en-US" b="0" dirty="0" err="1"/>
              <a:t>metalicity</a:t>
            </a:r>
            <a:r>
              <a:rPr lang="en-US" b="0" dirty="0"/>
              <a:t> =&gt; increasing  </a:t>
            </a:r>
            <a:r>
              <a:rPr lang="en-US" dirty="0"/>
              <a:t>α</a:t>
            </a:r>
            <a:r>
              <a:rPr lang="en-US" b="0" baseline="-25000" dirty="0"/>
              <a:t>co</a:t>
            </a:r>
            <a:r>
              <a:rPr lang="en-US" b="0" dirty="0"/>
              <a:t>  </a:t>
            </a:r>
            <a:r>
              <a:rPr lang="en-US" b="0" dirty="0" smtClean="0"/>
              <a:t>due </a:t>
            </a:r>
            <a:r>
              <a:rPr lang="en-US" b="0" dirty="0"/>
              <a:t>decreased dust </a:t>
            </a:r>
            <a:r>
              <a:rPr lang="en-US" b="0" dirty="0" smtClean="0"/>
              <a:t>shielding </a:t>
            </a:r>
            <a:r>
              <a:rPr lang="en-US" b="0" dirty="0"/>
              <a:t>(CO dissociates but H</a:t>
            </a:r>
            <a:r>
              <a:rPr lang="en-US" b="0" baseline="-25000" dirty="0"/>
              <a:t>2</a:t>
            </a:r>
            <a:r>
              <a:rPr lang="en-US" b="0" dirty="0"/>
              <a:t> self-shields</a:t>
            </a:r>
            <a:r>
              <a:rPr lang="en-US" b="0" dirty="0" smtClean="0"/>
              <a:t>)</a:t>
            </a:r>
            <a:endParaRPr lang="en-US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Optically thin limit: ‘count CO atoms’, and adopt abundance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b="0" dirty="0" smtClean="0"/>
              <a:t>L</a:t>
            </a:r>
            <a:r>
              <a:rPr lang="en-US" b="0" baseline="-25000" dirty="0" smtClean="0"/>
              <a:t>CO1-0 </a:t>
            </a:r>
            <a:r>
              <a:rPr lang="en-US" b="0" dirty="0" smtClean="0"/>
              <a:t>= </a:t>
            </a:r>
            <a:r>
              <a:rPr lang="en-US" b="0" dirty="0" err="1" smtClean="0"/>
              <a:t>h</a:t>
            </a:r>
            <a:r>
              <a:rPr lang="en-US" b="0" dirty="0" err="1"/>
              <a:t>ν</a:t>
            </a:r>
            <a:r>
              <a:rPr lang="en-US" b="0" dirty="0" smtClean="0"/>
              <a:t> N</a:t>
            </a:r>
            <a:r>
              <a:rPr lang="en-US" b="0" baseline="-25000" dirty="0" smtClean="0"/>
              <a:t>J=1 </a:t>
            </a:r>
            <a:r>
              <a:rPr lang="en-US" b="0" dirty="0" err="1" smtClean="0"/>
              <a:t>A</a:t>
            </a:r>
            <a:r>
              <a:rPr lang="en-US" b="0" baseline="-25000" dirty="0" err="1" smtClean="0"/>
              <a:t>kj</a:t>
            </a:r>
            <a:r>
              <a:rPr lang="en-US" b="0" dirty="0" smtClean="0"/>
              <a:t>  (erg/s)  </a:t>
            </a:r>
            <a:endParaRPr lang="en-US" b="0" dirty="0"/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α</a:t>
            </a:r>
            <a:r>
              <a:rPr lang="en-US" b="0" baseline="-25000" dirty="0" smtClean="0"/>
              <a:t>min</a:t>
            </a:r>
            <a:r>
              <a:rPr lang="en-US" b="0" dirty="0" smtClean="0"/>
              <a:t> = 0.34 </a:t>
            </a:r>
            <a:r>
              <a:rPr lang="en-US" b="0" dirty="0"/>
              <a:t>M</a:t>
            </a:r>
            <a:r>
              <a:rPr lang="en-US" b="0" baseline="-25000" dirty="0"/>
              <a:t>o</a:t>
            </a:r>
            <a:r>
              <a:rPr lang="en-US" b="0" dirty="0"/>
              <a:t> (K km/s pc</a:t>
            </a:r>
            <a:r>
              <a:rPr lang="en-US" b="0" baseline="30000" dirty="0"/>
              <a:t>2</a:t>
            </a:r>
            <a:r>
              <a:rPr lang="en-US" b="0" dirty="0"/>
              <a:t>)</a:t>
            </a:r>
            <a:r>
              <a:rPr lang="en-US" b="0" baseline="30000" dirty="0"/>
              <a:t>-</a:t>
            </a:r>
            <a:r>
              <a:rPr lang="en-US" b="0" baseline="30000" dirty="0" smtClean="0"/>
              <a:t>1</a:t>
            </a:r>
            <a:r>
              <a:rPr lang="en-US" b="0" dirty="0" smtClean="0"/>
              <a:t>  at  T = 30K</a:t>
            </a: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2286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onversion factors factors (</a:t>
            </a:r>
            <a:r>
              <a:rPr lang="en-US" dirty="0" err="1" smtClean="0"/>
              <a:t>Bolatto</a:t>
            </a:r>
            <a:r>
              <a:rPr lang="en-US" dirty="0" smtClean="0"/>
              <a:t> ea.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99649"/>
      </p:ext>
    </p:extLst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AutoShape 1"/>
          <p:cNvSpPr>
            <a:spLocks/>
          </p:cNvSpPr>
          <p:nvPr/>
        </p:nvSpPr>
        <p:spPr bwMode="auto">
          <a:xfrm>
            <a:off x="214312" y="381000"/>
            <a:ext cx="5043488" cy="27324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defTabSz="910796">
              <a:buClr>
                <a:srgbClr val="000000"/>
              </a:buClr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227746"/>
            <a:ext cx="3048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82" algn="l" defTabSz="910796">
              <a:spcAft>
                <a:spcPts val="600"/>
              </a:spcAft>
              <a:buClr>
                <a:srgbClr val="000000"/>
              </a:buClr>
            </a:pP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Star formation Laws: SFR vs. gas mass</a:t>
            </a:r>
          </a:p>
          <a:p>
            <a:pPr marL="40182" algn="l" defTabSz="910796">
              <a:spcAft>
                <a:spcPts val="600"/>
              </a:spcAft>
              <a:buClr>
                <a:srgbClr val="000000"/>
              </a:buClr>
            </a:pPr>
            <a:r>
              <a:rPr lang="en-US" sz="2000" b="0" dirty="0" err="1" smtClean="0">
                <a:latin typeface="+mn-lt"/>
                <a:cs typeface="Gill Sans" charset="0"/>
                <a:sym typeface="Gill Sans" charset="0"/>
              </a:rPr>
              <a:t>Kennicutt</a:t>
            </a:r>
            <a:r>
              <a:rPr lang="en-US" sz="2000" b="0" dirty="0" smtClean="0">
                <a:latin typeface="+mn-lt"/>
                <a:cs typeface="Gill Sans" charset="0"/>
                <a:sym typeface="Gill Sans" charset="0"/>
              </a:rPr>
              <a:t> &amp; Evans 2012</a:t>
            </a:r>
            <a:endParaRPr lang="en-US" sz="2000" b="0" dirty="0">
              <a:latin typeface="+mn-lt"/>
              <a:cs typeface="Gill Sans" charset="0"/>
              <a:sym typeface="Gill San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76599" y="152400"/>
            <a:ext cx="5791201" cy="5181600"/>
            <a:chOff x="5791125" y="0"/>
            <a:chExt cx="3352875" cy="3352875"/>
          </a:xfrm>
        </p:grpSpPr>
        <p:pic>
          <p:nvPicPr>
            <p:cNvPr id="111618" name="Picture 2" descr="sfsd_vs_tgs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125" y="0"/>
              <a:ext cx="3352875" cy="335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1621" name="AutoShape 5"/>
            <p:cNvSpPr>
              <a:spLocks/>
            </p:cNvSpPr>
            <p:nvPr/>
          </p:nvSpPr>
          <p:spPr bwMode="auto">
            <a:xfrm>
              <a:off x="6322219" y="381000"/>
              <a:ext cx="535781" cy="2946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910796">
                <a:buClr>
                  <a:srgbClr val="000000"/>
                </a:buClr>
              </a:pPr>
              <a:r>
                <a:rPr lang="en-US" sz="1300" dirty="0">
                  <a:latin typeface="Century Gothic" charset="0"/>
                  <a:cs typeface="Century Gothic" charset="0"/>
                  <a:sym typeface="Century Gothic" charset="0"/>
                </a:rPr>
                <a:t>H</a:t>
              </a:r>
              <a:r>
                <a:rPr lang="en-US" sz="1100" dirty="0">
                  <a:latin typeface="Century Gothic" charset="0"/>
                  <a:cs typeface="Century Gothic" charset="0"/>
                  <a:sym typeface="Century Gothic" charset="0"/>
                </a:rPr>
                <a:t>I</a:t>
              </a:r>
              <a:r>
                <a:rPr lang="en-US" sz="1300" dirty="0">
                  <a:latin typeface="Century Gothic" charset="0"/>
                  <a:cs typeface="Century Gothic" charset="0"/>
                  <a:sym typeface="Century Gothic" charset="0"/>
                </a:rPr>
                <a:t>+H</a:t>
              </a:r>
              <a:r>
                <a:rPr lang="en-US" sz="1300" baseline="-21000" dirty="0">
                  <a:latin typeface="Century Gothic" charset="0"/>
                  <a:cs typeface="Century Gothic" charset="0"/>
                  <a:sym typeface="Century Gothic" charset="0"/>
                </a:rPr>
                <a:t>2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13844" y="434858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91216"/>
      </p:ext>
    </p:extLst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AutoShape 1"/>
          <p:cNvSpPr>
            <a:spLocks/>
          </p:cNvSpPr>
          <p:nvPr/>
        </p:nvSpPr>
        <p:spPr bwMode="auto">
          <a:xfrm>
            <a:off x="214312" y="381000"/>
            <a:ext cx="5043488" cy="27324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defTabSz="910796">
              <a:buClr>
                <a:srgbClr val="000000"/>
              </a:buClr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" y="2028239"/>
            <a:ext cx="4419600" cy="4524961"/>
            <a:chOff x="228600" y="3352800"/>
            <a:chExt cx="3352205" cy="3352205"/>
          </a:xfrm>
        </p:grpSpPr>
        <p:pic>
          <p:nvPicPr>
            <p:cNvPr id="111619" name="Picture 3" descr="sfsd_vs_h2sd_heraplu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352800"/>
              <a:ext cx="3352205" cy="3352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1622" name="AutoShape 6"/>
            <p:cNvSpPr>
              <a:spLocks/>
            </p:cNvSpPr>
            <p:nvPr/>
          </p:nvSpPr>
          <p:spPr bwMode="auto">
            <a:xfrm>
              <a:off x="2286000" y="3581400"/>
              <a:ext cx="698748" cy="2946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910796">
                <a:buClr>
                  <a:srgbClr val="000000"/>
                </a:buClr>
              </a:pPr>
              <a:r>
                <a:rPr lang="en-US" sz="1300" dirty="0">
                  <a:latin typeface="Century Gothic" charset="0"/>
                  <a:cs typeface="Century Gothic" charset="0"/>
                  <a:sym typeface="Century Gothic" charset="0"/>
                </a:rPr>
                <a:t>Only H</a:t>
              </a:r>
              <a:r>
                <a:rPr lang="en-US" sz="1300" baseline="-21000" dirty="0">
                  <a:latin typeface="Century Gothic" charset="0"/>
                  <a:cs typeface="Century Gothic" charset="0"/>
                  <a:sym typeface="Century Gothic" charset="0"/>
                </a:rPr>
                <a:t>2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72000" y="2028239"/>
            <a:ext cx="4495800" cy="4524961"/>
            <a:chOff x="5562600" y="3352800"/>
            <a:chExt cx="3353395" cy="3353395"/>
          </a:xfrm>
        </p:grpSpPr>
        <p:pic>
          <p:nvPicPr>
            <p:cNvPr id="111620" name="Picture 4" descr="sfsd_vs_his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352800"/>
              <a:ext cx="3353395" cy="3353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1623" name="AutoShape 7"/>
            <p:cNvSpPr>
              <a:spLocks/>
            </p:cNvSpPr>
            <p:nvPr/>
          </p:nvSpPr>
          <p:spPr bwMode="auto">
            <a:xfrm>
              <a:off x="7924800" y="3812976"/>
              <a:ext cx="677540" cy="26789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910796">
                <a:buClr>
                  <a:srgbClr val="000000"/>
                </a:buClr>
              </a:pPr>
              <a:r>
                <a:rPr lang="en-US" sz="1300" dirty="0">
                  <a:latin typeface="Century Gothic" charset="0"/>
                  <a:cs typeface="Century Gothic" charset="0"/>
                  <a:sym typeface="Century Gothic" charset="0"/>
                </a:rPr>
                <a:t>Only H</a:t>
              </a:r>
              <a:r>
                <a:rPr lang="en-US" sz="1100" dirty="0">
                  <a:latin typeface="Century Gothic" charset="0"/>
                  <a:cs typeface="Century Gothic" charset="0"/>
                  <a:sym typeface="Century Gothic" charset="0"/>
                </a:rPr>
                <a:t>I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0" y="152400"/>
            <a:ext cx="81534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82" algn="l" defTabSz="910796">
              <a:spcAft>
                <a:spcPts val="600"/>
              </a:spcAft>
              <a:buClr>
                <a:srgbClr val="000000"/>
              </a:buClr>
            </a:pP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Star formation Laws: HI </a:t>
            </a:r>
            <a:r>
              <a:rPr lang="en-US" b="0" dirty="0">
                <a:latin typeface="+mn-lt"/>
                <a:cs typeface="Gill Sans" charset="0"/>
                <a:sym typeface="Gill Sans" charset="0"/>
              </a:rPr>
              <a:t>vs. </a:t>
            </a:r>
            <a:r>
              <a:rPr lang="en-US" b="0" dirty="0" smtClean="0">
                <a:cs typeface="Gill Sans" charset="0"/>
                <a:sym typeface="Gill Sans" charset="0"/>
              </a:rPr>
              <a:t>H</a:t>
            </a:r>
            <a:r>
              <a:rPr lang="en-US" b="0" baseline="-25000" dirty="0" smtClean="0">
                <a:cs typeface="Gill Sans" charset="0"/>
                <a:sym typeface="Gill Sans" charset="0"/>
              </a:rPr>
              <a:t>2</a:t>
            </a:r>
            <a:endParaRPr lang="en-US" b="0" baseline="-25000" dirty="0">
              <a:latin typeface="+mn-lt"/>
              <a:cs typeface="Gill Sans" charset="0"/>
              <a:sym typeface="Gill Sans" charset="0"/>
            </a:endParaRPr>
          </a:p>
          <a:p>
            <a:pPr marL="383082" indent="-342900" algn="l" defTabSz="910796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b="0" dirty="0">
                <a:latin typeface="+mn-lt"/>
                <a:cs typeface="Gill Sans" charset="0"/>
                <a:sym typeface="Gill Sans" charset="0"/>
              </a:rPr>
              <a:t>Strong correlation SFR </a:t>
            </a: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–</a:t>
            </a:r>
            <a:r>
              <a:rPr lang="en-US" b="0" dirty="0" smtClean="0">
                <a:cs typeface="Gill Sans" charset="0"/>
                <a:sym typeface="Gill Sans" charset="0"/>
              </a:rPr>
              <a:t>H</a:t>
            </a:r>
            <a:r>
              <a:rPr lang="en-US" b="0" baseline="-25000" dirty="0" smtClean="0">
                <a:cs typeface="Gill Sans" charset="0"/>
                <a:sym typeface="Gill Sans" charset="0"/>
              </a:rPr>
              <a:t>2</a:t>
            </a: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 </a:t>
            </a:r>
            <a:endParaRPr lang="en-US" sz="2000" b="0" dirty="0">
              <a:latin typeface="+mn-lt"/>
              <a:cs typeface="Gill Sans" charset="0"/>
              <a:sym typeface="Gill Sans" charset="0"/>
            </a:endParaRPr>
          </a:p>
          <a:p>
            <a:pPr marL="383082" indent="-342900" algn="l" defTabSz="910796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No correlation SFR – HI</a:t>
            </a:r>
          </a:p>
          <a:p>
            <a:pPr marL="383082" indent="-342900" algn="l" defTabSz="910796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H</a:t>
            </a:r>
            <a:r>
              <a:rPr lang="en-US" b="0" baseline="-25000" dirty="0" smtClean="0">
                <a:latin typeface="+mn-lt"/>
                <a:cs typeface="Gill Sans" charset="0"/>
                <a:sym typeface="Gill Sans" charset="0"/>
              </a:rPr>
              <a:t>2</a:t>
            </a: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 – HI ‘threshold’ at </a:t>
            </a:r>
            <a:r>
              <a:rPr lang="en-US" b="0" dirty="0" err="1" smtClean="0">
                <a:latin typeface="+mn-lt"/>
                <a:cs typeface="Gill Sans" charset="0"/>
                <a:sym typeface="Gill Sans" charset="0"/>
              </a:rPr>
              <a:t>N</a:t>
            </a:r>
            <a:r>
              <a:rPr lang="en-US" b="0" baseline="-25000" dirty="0" err="1" smtClean="0">
                <a:latin typeface="+mn-lt"/>
                <a:cs typeface="Gill Sans" charset="0"/>
                <a:sym typeface="Gill Sans" charset="0"/>
              </a:rPr>
              <a:t>tot</a:t>
            </a: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 ~ 10 M</a:t>
            </a:r>
            <a:r>
              <a:rPr lang="en-US" b="0" baseline="-25000" dirty="0" smtClean="0">
                <a:latin typeface="+mn-lt"/>
                <a:cs typeface="Gill Sans" charset="0"/>
                <a:sym typeface="Gill Sans" charset="0"/>
              </a:rPr>
              <a:t>o</a:t>
            </a: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 pc</a:t>
            </a:r>
            <a:r>
              <a:rPr lang="en-US" b="0" baseline="30000" dirty="0" smtClean="0">
                <a:latin typeface="+mn-lt"/>
                <a:cs typeface="Gill Sans" charset="0"/>
                <a:sym typeface="Gill Sans" charset="0"/>
              </a:rPr>
              <a:t>-2  </a:t>
            </a: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(10</a:t>
            </a:r>
            <a:r>
              <a:rPr lang="en-US" b="0" baseline="30000" dirty="0" smtClean="0">
                <a:latin typeface="+mn-lt"/>
                <a:cs typeface="Gill Sans" charset="0"/>
                <a:sym typeface="Gill Sans" charset="0"/>
              </a:rPr>
              <a:t>22</a:t>
            </a: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 cm</a:t>
            </a:r>
            <a:r>
              <a:rPr lang="en-US" b="0" baseline="30000" dirty="0" smtClean="0">
                <a:latin typeface="+mn-lt"/>
                <a:cs typeface="Gill Sans" charset="0"/>
                <a:sym typeface="Gill Sans" charset="0"/>
              </a:rPr>
              <a:t>-3</a:t>
            </a: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)</a:t>
            </a:r>
            <a:endParaRPr lang="en-US" b="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2334477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Leroy </a:t>
            </a:r>
            <a:r>
              <a:rPr lang="en-US" sz="2000" b="0" dirty="0" err="1" smtClean="0"/>
              <a:t>ea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751340424"/>
      </p:ext>
    </p:extLst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810370"/>
            <a:ext cx="4603992" cy="5086574"/>
            <a:chOff x="491133" y="810369"/>
            <a:chExt cx="5527477" cy="5654725"/>
          </a:xfrm>
        </p:grpSpPr>
        <p:pic>
          <p:nvPicPr>
            <p:cNvPr id="147457" name="Picture 1" descr="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33" y="810369"/>
              <a:ext cx="5527477" cy="5654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47459" name="Line 3"/>
            <p:cNvSpPr>
              <a:spLocks noChangeShapeType="1"/>
            </p:cNvSpPr>
            <p:nvPr/>
          </p:nvSpPr>
          <p:spPr bwMode="auto">
            <a:xfrm flipV="1">
              <a:off x="1966764" y="1268016"/>
              <a:ext cx="3863206" cy="4628927"/>
            </a:xfrm>
            <a:prstGeom prst="line">
              <a:avLst/>
            </a:prstGeom>
            <a:noFill/>
            <a:ln w="38100" cap="flat" cmpd="sng">
              <a:solidFill>
                <a:srgbClr val="FF9300">
                  <a:alpha val="63136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47460" name="AutoShape 4"/>
            <p:cNvSpPr>
              <a:spLocks/>
            </p:cNvSpPr>
            <p:nvPr/>
          </p:nvSpPr>
          <p:spPr bwMode="auto">
            <a:xfrm>
              <a:off x="4357687" y="4795242"/>
              <a:ext cx="1232297" cy="31253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910796">
                <a:buClr>
                  <a:srgbClr val="FF9300"/>
                </a:buClr>
              </a:pPr>
              <a:r>
                <a:rPr lang="en-US" sz="1500" dirty="0">
                  <a:solidFill>
                    <a:srgbClr val="FF9300"/>
                  </a:solidFill>
                  <a:latin typeface="Verdana" charset="0"/>
                  <a:cs typeface="Verdana" charset="0"/>
                  <a:sym typeface="Verdana" charset="0"/>
                </a:rPr>
                <a:t>N=1.42</a:t>
              </a:r>
              <a:endParaRPr lang="en-US" dirty="0"/>
            </a:p>
          </p:txBody>
        </p:sp>
        <p:sp>
          <p:nvSpPr>
            <p:cNvPr id="147461" name="Line 5"/>
            <p:cNvSpPr>
              <a:spLocks noChangeShapeType="1"/>
            </p:cNvSpPr>
            <p:nvPr/>
          </p:nvSpPr>
          <p:spPr bwMode="auto">
            <a:xfrm flipV="1">
              <a:off x="1463353" y="1050355"/>
              <a:ext cx="4027289" cy="4796358"/>
            </a:xfrm>
            <a:prstGeom prst="line">
              <a:avLst/>
            </a:prstGeom>
            <a:noFill/>
            <a:ln w="38100" cap="flat" cmpd="sng">
              <a:solidFill>
                <a:srgbClr val="FF9300">
                  <a:alpha val="63136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147462" name="AutoShape 6"/>
          <p:cNvSpPr>
            <a:spLocks/>
          </p:cNvSpPr>
          <p:nvPr/>
        </p:nvSpPr>
        <p:spPr bwMode="auto">
          <a:xfrm>
            <a:off x="304800" y="228600"/>
            <a:ext cx="7315200" cy="4375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defTabSz="910796">
              <a:buClr>
                <a:srgbClr val="000000"/>
              </a:buClr>
            </a:pPr>
            <a:r>
              <a:rPr lang="en-US" sz="2500" b="0" dirty="0" smtClean="0">
                <a:latin typeface="Gill Sans" charset="0"/>
                <a:cs typeface="Gill Sans" charset="0"/>
                <a:sym typeface="Gill Sans" charset="0"/>
              </a:rPr>
              <a:t>Star </a:t>
            </a:r>
            <a:r>
              <a:rPr lang="en-US" sz="2500" b="0" dirty="0">
                <a:latin typeface="Gill Sans" charset="0"/>
                <a:cs typeface="Gill Sans" charset="0"/>
                <a:sym typeface="Gill Sans" charset="0"/>
              </a:rPr>
              <a:t>Formation </a:t>
            </a:r>
            <a:r>
              <a:rPr lang="en-US" sz="2500" b="0" dirty="0" smtClean="0">
                <a:latin typeface="Gill Sans" charset="0"/>
                <a:cs typeface="Gill Sans" charset="0"/>
                <a:sym typeface="Gill Sans" charset="0"/>
              </a:rPr>
              <a:t>Law: two sequences (disk</a:t>
            </a:r>
            <a:r>
              <a:rPr lang="en-US" sz="2500" b="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2500" b="0" dirty="0" smtClean="0">
                <a:latin typeface="Gill Sans" charset="0"/>
                <a:cs typeface="Gill Sans" charset="0"/>
                <a:sym typeface="Gill Sans" charset="0"/>
              </a:rPr>
              <a:t>– starburst)?</a:t>
            </a:r>
            <a:endParaRPr lang="en-US" b="0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0" y="922141"/>
            <a:ext cx="4463808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sz="2000" b="0" dirty="0" smtClean="0"/>
              <a:t>PL </a:t>
            </a:r>
            <a:r>
              <a:rPr lang="en-US" sz="2000" b="0" dirty="0"/>
              <a:t>index = </a:t>
            </a:r>
            <a:r>
              <a:rPr lang="en-US" sz="2000" b="0" dirty="0" smtClean="0"/>
              <a:t>1.4</a:t>
            </a:r>
            <a:endParaRPr lang="en-US" sz="2000" b="0" dirty="0"/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b="0" dirty="0" smtClean="0"/>
              <a:t> Gas depletion time, t</a:t>
            </a:r>
            <a:r>
              <a:rPr lang="en-US" sz="2000" b="0" baseline="-25000" dirty="0" smtClean="0"/>
              <a:t>d</a:t>
            </a:r>
            <a:r>
              <a:rPr lang="en-US" sz="2000" b="0" dirty="0" smtClean="0"/>
              <a:t> </a:t>
            </a:r>
            <a:r>
              <a:rPr lang="en-US" sz="2000" b="0" dirty="0"/>
              <a:t>= </a:t>
            </a:r>
            <a:r>
              <a:rPr lang="en-US" sz="2000" b="0" dirty="0" err="1"/>
              <a:t>M</a:t>
            </a:r>
            <a:r>
              <a:rPr lang="en-US" sz="2000" b="0" baseline="-25000" dirty="0" err="1"/>
              <a:t>gas</a:t>
            </a:r>
            <a:r>
              <a:rPr lang="en-US" sz="2000" b="0" dirty="0"/>
              <a:t>/SFR</a:t>
            </a:r>
            <a:endParaRPr lang="en-US" sz="2000" b="0" baseline="-25000" dirty="0"/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 dirty="0" smtClean="0"/>
              <a:t>disk</a:t>
            </a:r>
            <a:r>
              <a:rPr lang="en-US" sz="2000" b="0" dirty="0"/>
              <a:t>: t</a:t>
            </a:r>
            <a:r>
              <a:rPr lang="en-US" sz="2000" b="0" baseline="-25000" dirty="0"/>
              <a:t>d</a:t>
            </a:r>
            <a:r>
              <a:rPr lang="en-US" sz="2000" b="0" dirty="0"/>
              <a:t> ~ few (α/4) x 10</a:t>
            </a:r>
            <a:r>
              <a:rPr lang="en-US" sz="2000" b="0" baseline="30000" dirty="0"/>
              <a:t>8</a:t>
            </a:r>
            <a:r>
              <a:rPr lang="en-US" sz="2000" b="0" dirty="0"/>
              <a:t> </a:t>
            </a:r>
            <a:r>
              <a:rPr lang="en-US" sz="2000" b="0" dirty="0" err="1"/>
              <a:t>yrs</a:t>
            </a:r>
            <a:r>
              <a:rPr lang="en-US" sz="2000" b="0" dirty="0"/>
              <a:t> </a:t>
            </a:r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 dirty="0" smtClean="0"/>
              <a:t>starburst</a:t>
            </a:r>
            <a:r>
              <a:rPr lang="en-US" sz="2000" b="0" dirty="0"/>
              <a:t>:  t</a:t>
            </a:r>
            <a:r>
              <a:rPr lang="en-US" sz="2000" b="0" baseline="-25000" dirty="0"/>
              <a:t>d </a:t>
            </a:r>
            <a:r>
              <a:rPr lang="en-US" sz="2000" b="0" dirty="0"/>
              <a:t>~ few (α/0.8) x 10</a:t>
            </a:r>
            <a:r>
              <a:rPr lang="en-US" sz="2000" b="0" baseline="30000" dirty="0"/>
              <a:t>7</a:t>
            </a:r>
            <a:r>
              <a:rPr lang="en-US" sz="2000" b="0" dirty="0"/>
              <a:t> </a:t>
            </a:r>
            <a:r>
              <a:rPr lang="en-US" sz="2000" b="0" dirty="0" err="1" smtClean="0"/>
              <a:t>yrs</a:t>
            </a:r>
            <a:endParaRPr lang="en-US" sz="2000" b="0" dirty="0" smtClean="0"/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 dirty="0" smtClean="0"/>
              <a:t>SF efficiency = 1/t</a:t>
            </a:r>
            <a:r>
              <a:rPr lang="en-US" sz="2000" b="0" baseline="-25000" dirty="0" smtClean="0"/>
              <a:t>d</a:t>
            </a:r>
            <a:r>
              <a:rPr lang="en-US" sz="2000" b="0" dirty="0" smtClean="0"/>
              <a:t> </a:t>
            </a:r>
            <a:endParaRPr lang="en-US" sz="2000" b="0" dirty="0"/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b="0" dirty="0" smtClean="0"/>
              <a:t>Why? SB regions are dense =&gt; free fall</a:t>
            </a:r>
            <a:r>
              <a:rPr lang="en-US" sz="2000" b="0" dirty="0"/>
              <a:t> </a:t>
            </a:r>
            <a:r>
              <a:rPr lang="en-US" sz="2000" b="0" dirty="0" smtClean="0"/>
              <a:t>time </a:t>
            </a:r>
            <a:r>
              <a:rPr lang="en-US" sz="2000" b="0" dirty="0"/>
              <a:t>on small scales </a:t>
            </a:r>
            <a:r>
              <a:rPr lang="en-US" sz="2000" b="0" dirty="0" smtClean="0"/>
              <a:t>is short</a:t>
            </a:r>
          </a:p>
          <a:p>
            <a:pPr marL="800100" lvl="1" indent="-342900" algn="l" eaLnBrk="1" hangingPunct="1">
              <a:spcAft>
                <a:spcPts val="1200"/>
              </a:spcAft>
              <a:buFont typeface="Wingdings" charset="2"/>
              <a:buChar char="Ø"/>
            </a:pPr>
            <a:r>
              <a:rPr lang="en-US" sz="2000" b="0" dirty="0" err="1"/>
              <a:t>t</a:t>
            </a:r>
            <a:r>
              <a:rPr lang="en-US" sz="2000" b="0" baseline="-25000" dirty="0" err="1" smtClean="0"/>
              <a:t>ff</a:t>
            </a:r>
            <a:r>
              <a:rPr lang="en-US" sz="2000" b="0" dirty="0" smtClean="0"/>
              <a:t> ~ R/</a:t>
            </a:r>
            <a:r>
              <a:rPr lang="en-US" sz="2000" b="0" dirty="0" err="1" smtClean="0"/>
              <a:t>v</a:t>
            </a:r>
            <a:r>
              <a:rPr lang="en-US" sz="2000" b="0" baseline="-25000" dirty="0" err="1" smtClean="0"/>
              <a:t>rot</a:t>
            </a:r>
            <a:r>
              <a:rPr lang="en-US" sz="2000" b="0" dirty="0" smtClean="0"/>
              <a:t> ~  ρ</a:t>
            </a:r>
            <a:r>
              <a:rPr lang="en-US" sz="2000" b="0" baseline="30000" dirty="0" smtClean="0"/>
              <a:t>-1/2</a:t>
            </a:r>
          </a:p>
          <a:p>
            <a:pPr marL="342900" indent="-342900" algn="l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000" b="0" dirty="0" smtClean="0"/>
              <a:t>Note: In all cases, t</a:t>
            </a:r>
            <a:r>
              <a:rPr lang="en-US" sz="2000" b="0" baseline="-25000" dirty="0" smtClean="0"/>
              <a:t>d</a:t>
            </a:r>
            <a:r>
              <a:rPr lang="en-US" sz="2000" b="0" dirty="0" smtClean="0"/>
              <a:t> &lt;&lt; </a:t>
            </a:r>
            <a:r>
              <a:rPr lang="en-US" sz="2000" b="0" dirty="0" err="1" smtClean="0"/>
              <a:t>t</a:t>
            </a:r>
            <a:r>
              <a:rPr lang="en-US" sz="2000" b="0" baseline="-25000" dirty="0" err="1" smtClean="0"/>
              <a:t>H</a:t>
            </a:r>
            <a:r>
              <a:rPr lang="en-US" sz="2000" b="0" dirty="0" smtClean="0"/>
              <a:t> =&gt; require gas resupply from IGM, even for MW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902184018"/>
      </p:ext>
    </p:extLst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9" y="759023"/>
            <a:ext cx="5777508" cy="557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8483" name="AutoShape 3"/>
          <p:cNvSpPr>
            <a:spLocks/>
          </p:cNvSpPr>
          <p:nvPr/>
        </p:nvSpPr>
        <p:spPr bwMode="auto">
          <a:xfrm>
            <a:off x="4001617" y="4645670"/>
            <a:ext cx="1687711" cy="2946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defTabSz="910796">
              <a:buClr>
                <a:srgbClr val="FF9300"/>
              </a:buClr>
            </a:pPr>
            <a:r>
              <a:rPr lang="en-US" sz="1500" b="0" dirty="0">
                <a:latin typeface="Gill Sans" charset="0"/>
                <a:cs typeface="Gill Sans" charset="0"/>
                <a:sym typeface="Gill Sans" charset="0"/>
              </a:rPr>
              <a:t>N=1.14+-</a:t>
            </a:r>
            <a:r>
              <a:rPr lang="en-US" sz="1500" b="0" dirty="0" smtClean="0">
                <a:latin typeface="Gill Sans" charset="0"/>
                <a:cs typeface="Gill Sans" charset="0"/>
                <a:sym typeface="Gill Sans" charset="0"/>
              </a:rPr>
              <a:t>0.03</a:t>
            </a:r>
          </a:p>
          <a:p>
            <a:pPr marL="40182" defTabSz="910796">
              <a:buClr>
                <a:srgbClr val="FF9300"/>
              </a:buClr>
            </a:pPr>
            <a:r>
              <a:rPr lang="en-US" sz="1500" b="0" dirty="0" err="1" smtClean="0">
                <a:latin typeface="Gill Sans" charset="0"/>
                <a:cs typeface="Gill Sans" charset="0"/>
                <a:sym typeface="Gill Sans" charset="0"/>
              </a:rPr>
              <a:t>Genzel</a:t>
            </a:r>
            <a:r>
              <a:rPr lang="en-US" sz="1500" b="0" dirty="0" smtClean="0">
                <a:latin typeface="Gill Sans" charset="0"/>
                <a:cs typeface="Gill Sans" charset="0"/>
                <a:sym typeface="Gill Sans" charset="0"/>
              </a:rPr>
              <a:t> ea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.</a:t>
            </a:r>
            <a:endParaRPr lang="en-US" dirty="0"/>
          </a:p>
        </p:txBody>
      </p:sp>
      <p:sp>
        <p:nvSpPr>
          <p:cNvPr id="148484" name="Line 4"/>
          <p:cNvSpPr>
            <a:spLocks noChangeShapeType="1"/>
          </p:cNvSpPr>
          <p:nvPr/>
        </p:nvSpPr>
        <p:spPr bwMode="auto">
          <a:xfrm flipV="1">
            <a:off x="1705570" y="910828"/>
            <a:ext cx="4220394" cy="4791894"/>
          </a:xfrm>
          <a:prstGeom prst="line">
            <a:avLst/>
          </a:prstGeom>
          <a:noFill/>
          <a:ln w="38100" cap="flat" cmpd="sng">
            <a:solidFill>
              <a:srgbClr val="FF9300">
                <a:alpha val="63136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48485" name="AutoShape 5"/>
          <p:cNvSpPr>
            <a:spLocks/>
          </p:cNvSpPr>
          <p:nvPr/>
        </p:nvSpPr>
        <p:spPr bwMode="auto">
          <a:xfrm>
            <a:off x="6313289" y="3036094"/>
            <a:ext cx="2527102" cy="357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algn="l" defTabSz="910796">
              <a:buClr>
                <a:srgbClr val="000000"/>
              </a:buClr>
            </a:pPr>
            <a:endParaRPr lang="en-US" b="0" dirty="0"/>
          </a:p>
        </p:txBody>
      </p:sp>
      <p:sp>
        <p:nvSpPr>
          <p:cNvPr id="148486" name="AutoShape 6"/>
          <p:cNvSpPr>
            <a:spLocks/>
          </p:cNvSpPr>
          <p:nvPr/>
        </p:nvSpPr>
        <p:spPr bwMode="auto">
          <a:xfrm>
            <a:off x="381000" y="152400"/>
            <a:ext cx="6340078" cy="4375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defTabSz="910796">
              <a:buClr>
                <a:srgbClr val="000000"/>
              </a:buClr>
            </a:pPr>
            <a:r>
              <a:rPr lang="en-US" sz="2500" b="0" dirty="0" smtClean="0">
                <a:latin typeface="Gill Sans" charset="0"/>
                <a:cs typeface="Gill Sans" charset="0"/>
                <a:sym typeface="Gill Sans" charset="0"/>
              </a:rPr>
              <a:t>Why:  gas processed on dynamical time?</a:t>
            </a:r>
            <a:endParaRPr lang="en-US" b="0" dirty="0"/>
          </a:p>
        </p:txBody>
      </p:sp>
      <p:sp>
        <p:nvSpPr>
          <p:cNvPr id="2" name="TextBox 1"/>
          <p:cNvSpPr txBox="1"/>
          <p:nvPr/>
        </p:nvSpPr>
        <p:spPr>
          <a:xfrm>
            <a:off x="5925964" y="1489056"/>
            <a:ext cx="321803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3082" indent="-342900" algn="l" defTabSz="910796"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dirty="0" smtClean="0">
                <a:latin typeface="+mn-lt"/>
                <a:cs typeface="Gill Sans" charset="0"/>
                <a:sym typeface="Gill Sans" charset="0"/>
              </a:rPr>
              <a:t>Normalize by dynamical time (~ rotation period)</a:t>
            </a:r>
          </a:p>
          <a:p>
            <a:pPr marL="383082" indent="-342900" algn="l" defTabSz="910796"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dirty="0" smtClean="0">
                <a:latin typeface="+mn-lt"/>
                <a:cs typeface="Gill Sans" charset="0"/>
                <a:sym typeface="Gill Sans" charset="0"/>
              </a:rPr>
              <a:t>Linear slope fits all =&gt; Depletion </a:t>
            </a:r>
            <a:r>
              <a:rPr lang="en-US" sz="2000" b="0" dirty="0">
                <a:latin typeface="+mn-lt"/>
                <a:cs typeface="Gill Sans" charset="0"/>
                <a:sym typeface="Gill Sans" charset="0"/>
              </a:rPr>
              <a:t>time/dynamical time ~ </a:t>
            </a:r>
            <a:r>
              <a:rPr lang="en-US" sz="2000" b="0" dirty="0" smtClean="0">
                <a:latin typeface="+mn-lt"/>
                <a:cs typeface="Gill Sans" charset="0"/>
                <a:sym typeface="Gill Sans" charset="0"/>
              </a:rPr>
              <a:t>constant</a:t>
            </a:r>
            <a:endParaRPr lang="en-US" sz="2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9454450"/>
      </p:ext>
    </p:extLst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4-11 at 3.5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064"/>
            <a:ext cx="4400580" cy="5535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18243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=1.4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114800" y="457200"/>
            <a:ext cx="5041901" cy="4224542"/>
            <a:chOff x="4572001" y="1447799"/>
            <a:chExt cx="4584700" cy="3919743"/>
          </a:xfrm>
        </p:grpSpPr>
        <p:pic>
          <p:nvPicPr>
            <p:cNvPr id="5" name="Picture 4" descr="Screen Shot 2014-04-11 at 3.59.3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447799"/>
              <a:ext cx="4584700" cy="391974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5562600" y="1882840"/>
              <a:ext cx="1600200" cy="762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7010400" y="1882840"/>
              <a:ext cx="609600" cy="17902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11353" y="19050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=1.0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66800" y="224135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Dense gas tracers (HCN, HCO+): counting SF cores</a:t>
            </a:r>
            <a:endParaRPr lang="en-US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2377147" y="50247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CO</a:t>
            </a:r>
            <a:endParaRPr lang="en-US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7418178" y="3733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HCN</a:t>
            </a:r>
            <a:endParaRPr lang="en-US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4267200" y="5029200"/>
            <a:ext cx="47434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Densities &gt; 10</a:t>
            </a:r>
            <a:r>
              <a:rPr lang="en-US" b="0" baseline="30000" dirty="0" smtClean="0"/>
              <a:t>5</a:t>
            </a:r>
            <a:r>
              <a:rPr lang="en-US" b="0" dirty="0" smtClean="0"/>
              <a:t> cm</a:t>
            </a:r>
            <a:r>
              <a:rPr lang="en-US" b="0" baseline="30000" dirty="0" smtClean="0"/>
              <a:t>-3</a:t>
            </a:r>
            <a:r>
              <a:rPr lang="en-US" b="0" dirty="0" smtClean="0"/>
              <a:t> =&gt; SF cores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HCN, HCO+ linear tracers of SFR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Problem: L</a:t>
            </a:r>
            <a:r>
              <a:rPr lang="en-US" b="0" baseline="-25000" dirty="0" smtClean="0"/>
              <a:t>HCN</a:t>
            </a:r>
            <a:r>
              <a:rPr lang="en-US" b="0" dirty="0" smtClean="0"/>
              <a:t>/L</a:t>
            </a:r>
            <a:r>
              <a:rPr lang="en-US" b="0" baseline="-25000" dirty="0" smtClean="0"/>
              <a:t>CO</a:t>
            </a:r>
            <a:r>
              <a:rPr lang="en-US" b="0" dirty="0" smtClean="0"/>
              <a:t> &lt; 0.1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089149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4267200"/>
            <a:ext cx="9144000" cy="2743200"/>
            <a:chOff x="0" y="4114800"/>
            <a:chExt cx="9144000" cy="2743200"/>
          </a:xfrm>
        </p:grpSpPr>
        <p:pic>
          <p:nvPicPr>
            <p:cNvPr id="10" name="Picture 9" descr="Screen Shot 2014-04-12 at 2.32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4800"/>
              <a:ext cx="9144000" cy="609600"/>
            </a:xfrm>
            <a:prstGeom prst="rect">
              <a:avLst/>
            </a:prstGeom>
          </p:spPr>
        </p:pic>
        <p:pic>
          <p:nvPicPr>
            <p:cNvPr id="9" name="Picture 8" descr="Screen Shot 2014-04-12 at 2.32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48400"/>
              <a:ext cx="9144000" cy="609600"/>
            </a:xfrm>
            <a:prstGeom prst="rect">
              <a:avLst/>
            </a:prstGeom>
          </p:spPr>
        </p:pic>
        <p:pic>
          <p:nvPicPr>
            <p:cNvPr id="8" name="Picture 7" descr="Screen Shot 2014-04-12 at 2.32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38800"/>
              <a:ext cx="9144000" cy="609600"/>
            </a:xfrm>
            <a:prstGeom prst="rect">
              <a:avLst/>
            </a:prstGeom>
          </p:spPr>
        </p:pic>
        <p:pic>
          <p:nvPicPr>
            <p:cNvPr id="7" name="Picture 6" descr="Screen Shot 2014-04-12 at 2.32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29200"/>
              <a:ext cx="9144000" cy="609600"/>
            </a:xfrm>
            <a:prstGeom prst="rect">
              <a:avLst/>
            </a:prstGeom>
          </p:spPr>
        </p:pic>
        <p:pic>
          <p:nvPicPr>
            <p:cNvPr id="6" name="Picture 5" descr="Screen Shot 2014-04-12 at 2.32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19600"/>
              <a:ext cx="9144000" cy="609600"/>
            </a:xfrm>
            <a:prstGeom prst="rect">
              <a:avLst/>
            </a:prstGeom>
          </p:spPr>
        </p:pic>
      </p:grpSp>
      <p:pic>
        <p:nvPicPr>
          <p:cNvPr id="2" name="Picture 1" descr="Deathvalleysk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4210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116745"/>
            <a:ext cx="47879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0" dirty="0" smtClean="0">
                <a:solidFill>
                  <a:srgbClr val="FFFFFF"/>
                </a:solidFill>
              </a:rPr>
              <a:t>Dust and molecular gas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Lower scale height than stars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Preferentially in inner Galaxy</a:t>
            </a: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60" y="4572000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Scale heights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chemeClr val="bg1"/>
                </a:solidFill>
              </a:rPr>
              <a:t>Dust/mol. </a:t>
            </a:r>
            <a:r>
              <a:rPr lang="en-US" sz="2000" b="0" dirty="0">
                <a:solidFill>
                  <a:schemeClr val="bg1"/>
                </a:solidFill>
              </a:rPr>
              <a:t>g</a:t>
            </a:r>
            <a:r>
              <a:rPr lang="en-US" sz="2000" b="0" dirty="0" smtClean="0">
                <a:solidFill>
                  <a:schemeClr val="bg1"/>
                </a:solidFill>
              </a:rPr>
              <a:t>as/new </a:t>
            </a:r>
            <a:r>
              <a:rPr lang="en-US" sz="2000" b="0" dirty="0">
                <a:solidFill>
                  <a:schemeClr val="bg1"/>
                </a:solidFill>
              </a:rPr>
              <a:t>stars (&lt; 1Gyr) = 50pc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>
                <a:solidFill>
                  <a:schemeClr val="bg1"/>
                </a:solidFill>
              </a:rPr>
              <a:t>HI ~ 100 – 500 pc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>
                <a:solidFill>
                  <a:schemeClr val="bg1"/>
                </a:solidFill>
              </a:rPr>
              <a:t>Pop I stars (~ few </a:t>
            </a:r>
            <a:r>
              <a:rPr lang="en-US" sz="2000" b="0" dirty="0" err="1">
                <a:solidFill>
                  <a:schemeClr val="bg1"/>
                </a:solidFill>
              </a:rPr>
              <a:t>Gyr</a:t>
            </a:r>
            <a:r>
              <a:rPr lang="en-US" sz="2000" b="0" dirty="0">
                <a:solidFill>
                  <a:schemeClr val="bg1"/>
                </a:solidFill>
              </a:rPr>
              <a:t>) stars disk = 300pc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>
                <a:solidFill>
                  <a:schemeClr val="bg1"/>
                </a:solidFill>
              </a:rPr>
              <a:t>Pop II (&gt; 10Gyr) stars = 1000pc (bulge</a:t>
            </a:r>
            <a:r>
              <a:rPr lang="en-US" sz="2000" b="0" dirty="0" smtClean="0">
                <a:solidFill>
                  <a:schemeClr val="bg1"/>
                </a:solidFill>
              </a:rPr>
              <a:t>)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4648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FFFFFF"/>
                </a:solidFill>
              </a:rPr>
              <a:t>Disk radial scales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>
                <a:solidFill>
                  <a:srgbClr val="FFFFFF"/>
                </a:solidFill>
              </a:rPr>
              <a:t>O</a:t>
            </a:r>
            <a:r>
              <a:rPr lang="en-US" sz="2000" b="0" dirty="0" smtClean="0">
                <a:solidFill>
                  <a:srgbClr val="FFFFFF"/>
                </a:solidFill>
              </a:rPr>
              <a:t>ld </a:t>
            </a:r>
            <a:r>
              <a:rPr lang="en-US" sz="2000" b="0" dirty="0">
                <a:solidFill>
                  <a:srgbClr val="FFFFFF"/>
                </a:solidFill>
              </a:rPr>
              <a:t>stars ~ 5 </a:t>
            </a:r>
            <a:r>
              <a:rPr lang="en-US" sz="2000" b="0" dirty="0" err="1">
                <a:solidFill>
                  <a:srgbClr val="FFFFFF"/>
                </a:solidFill>
              </a:rPr>
              <a:t>kpc</a:t>
            </a:r>
            <a:endParaRPr lang="en-US" sz="2000" b="0" dirty="0">
              <a:solidFill>
                <a:srgbClr val="FFFFFF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b="0" dirty="0">
                <a:solidFill>
                  <a:srgbClr val="FFFFFF"/>
                </a:solidFill>
              </a:rPr>
              <a:t>Molecular ring </a:t>
            </a:r>
            <a:r>
              <a:rPr lang="en-US" sz="2000" b="0" dirty="0" smtClean="0">
                <a:solidFill>
                  <a:srgbClr val="FFFFFF"/>
                </a:solidFill>
              </a:rPr>
              <a:t>&lt; </a:t>
            </a:r>
            <a:r>
              <a:rPr lang="en-US" sz="2000" b="0" dirty="0">
                <a:solidFill>
                  <a:srgbClr val="FFFFFF"/>
                </a:solidFill>
              </a:rPr>
              <a:t>3</a:t>
            </a:r>
            <a:r>
              <a:rPr lang="en-US" sz="2000" b="0" dirty="0" smtClean="0">
                <a:solidFill>
                  <a:srgbClr val="FFFFFF"/>
                </a:solidFill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</a:rPr>
              <a:t>kpc</a:t>
            </a:r>
            <a:endParaRPr lang="en-US" sz="2000" b="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51137"/>
            <a:ext cx="2143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0" dirty="0" smtClean="0">
                <a:solidFill>
                  <a:schemeClr val="bg1"/>
                </a:solidFill>
              </a:rPr>
              <a:t>‘You can see a lot just by looking,’ Yogi Berra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9860" y="76200"/>
            <a:ext cx="1956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>
                <a:solidFill>
                  <a:schemeClr val="bg1"/>
                </a:solidFill>
              </a:rPr>
              <a:t>‘Astronomy is looking up,’ </a:t>
            </a:r>
            <a:r>
              <a:rPr lang="en-US" sz="2000" b="0" dirty="0" smtClean="0">
                <a:solidFill>
                  <a:schemeClr val="bg1"/>
                </a:solidFill>
              </a:rPr>
              <a:t>anonymous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88566"/>
      </p:ext>
    </p:extLst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>
          <a:xfrm>
            <a:off x="133945" y="80367"/>
            <a:ext cx="8893969" cy="875109"/>
          </a:xfrm>
        </p:spPr>
        <p:txBody>
          <a:bodyPr/>
          <a:lstStyle/>
          <a:p>
            <a:pPr algn="l" defTabSz="385079"/>
            <a:r>
              <a:rPr lang="en-US" sz="3200" dirty="0"/>
              <a:t>Atomic Fine Structure </a:t>
            </a:r>
            <a:r>
              <a:rPr lang="en-US" sz="3200" dirty="0" smtClean="0"/>
              <a:t>Lines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967770"/>
            <a:ext cx="4876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Spin orbit coupling: E = </a:t>
            </a:r>
            <a:r>
              <a:rPr lang="en-US" sz="2000" dirty="0" err="1" smtClean="0"/>
              <a:t>u</a:t>
            </a:r>
            <a:r>
              <a:rPr lang="en-US" sz="2000" baseline="-25000" dirty="0" err="1" smtClean="0"/>
              <a:t>e</a:t>
            </a:r>
            <a:r>
              <a:rPr lang="en-US" sz="2000" b="0" dirty="0" smtClean="0"/>
              <a:t>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B</a:t>
            </a:r>
            <a:r>
              <a:rPr lang="en-US" sz="2000" b="0" baseline="-25000" dirty="0" err="1" smtClean="0"/>
              <a:t>orb</a:t>
            </a:r>
            <a:r>
              <a:rPr lang="en-US" sz="2000" b="0" dirty="0" smtClean="0"/>
              <a:t> = </a:t>
            </a:r>
            <a:r>
              <a:rPr lang="en-US" sz="2000" dirty="0" smtClean="0"/>
              <a:t>L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/>
              <a:t>S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Forbidden (non-</a:t>
            </a:r>
            <a:r>
              <a:rPr lang="en-US" sz="2000" b="0" dirty="0" err="1" smtClean="0"/>
              <a:t>Elec</a:t>
            </a:r>
            <a:r>
              <a:rPr lang="en-US" sz="2000" b="0" dirty="0" smtClean="0"/>
              <a:t>) transitions</a:t>
            </a:r>
            <a:r>
              <a:rPr lang="en-US" sz="2000" b="0" dirty="0"/>
              <a:t> </a:t>
            </a:r>
            <a:r>
              <a:rPr lang="en-US" sz="2000" b="0" dirty="0" smtClean="0"/>
              <a:t>(no change in principle quant. </a:t>
            </a:r>
            <a:r>
              <a:rPr lang="en-US" sz="2000" b="0" dirty="0"/>
              <a:t>n</a:t>
            </a:r>
            <a:r>
              <a:rPr lang="en-US" sz="2000" b="0" dirty="0" smtClean="0"/>
              <a:t>um.)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Homework: Calculate energies for [CII] permitted splitting vs. FSL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1000" y="3276600"/>
            <a:ext cx="6629400" cy="2747078"/>
            <a:chOff x="914400" y="2205922"/>
            <a:chExt cx="6629400" cy="2747078"/>
          </a:xfrm>
        </p:grpSpPr>
        <p:pic>
          <p:nvPicPr>
            <p:cNvPr id="3" name="Picture 2" descr="Screen Shot 2014-04-12 at 2.48.2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205922"/>
              <a:ext cx="5486400" cy="2747078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4648200" y="2586922"/>
              <a:ext cx="0" cy="762000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4648200" y="2623909"/>
              <a:ext cx="0" cy="76200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5410200" y="2743200"/>
              <a:ext cx="2133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[CII] 158um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0" y="3416192"/>
              <a:ext cx="274320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FS doublet </a:t>
              </a:r>
            </a:p>
            <a:p>
              <a:r>
                <a:rPr lang="en-US" sz="1800" b="0" dirty="0" smtClean="0"/>
                <a:t>133.4532, 133.5708nm</a:t>
              </a:r>
              <a:endParaRPr lang="en-US" sz="1800" b="0" dirty="0"/>
            </a:p>
            <a:p>
              <a:r>
                <a:rPr lang="en-US" sz="1800" b="0" dirty="0" smtClean="0"/>
                <a:t>E=9.2 </a:t>
              </a:r>
              <a:r>
                <a:rPr lang="en-US" sz="1800" b="0" dirty="0" err="1" smtClean="0"/>
                <a:t>keV</a:t>
              </a:r>
              <a:endParaRPr lang="en-US" sz="1800" b="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0" y="4074191"/>
              <a:ext cx="1295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7.7eV</a:t>
              </a:r>
              <a:endParaRPr lang="en-US" sz="1800" b="0" dirty="0"/>
            </a:p>
          </p:txBody>
        </p:sp>
      </p:grpSp>
      <p:pic>
        <p:nvPicPr>
          <p:cNvPr id="14" name="Picture 13" descr="Screen Shot 2014-04-12 at 3.11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304800"/>
            <a:ext cx="3479800" cy="26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22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>
          <a:xfrm>
            <a:off x="133945" y="80367"/>
            <a:ext cx="8893969" cy="875109"/>
          </a:xfrm>
        </p:spPr>
        <p:txBody>
          <a:bodyPr/>
          <a:lstStyle/>
          <a:p>
            <a:pPr algn="l" defTabSz="385079"/>
            <a:r>
              <a:rPr lang="en-US" sz="3200" dirty="0"/>
              <a:t>Atomic Fine Structure </a:t>
            </a:r>
            <a:r>
              <a:rPr lang="en-US" sz="3200" dirty="0" smtClean="0"/>
              <a:t>Lines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016155"/>
              </p:ext>
            </p:extLst>
          </p:nvPr>
        </p:nvGraphicFramePr>
        <p:xfrm>
          <a:off x="1447800" y="1371600"/>
          <a:ext cx="6096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[CII]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[OIII]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[NII]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3/2 </a:t>
                      </a:r>
                      <a:r>
                        <a:rPr lang="en-US" baseline="0" dirty="0" smtClean="0"/>
                        <a:t>– 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P</a:t>
                      </a:r>
                      <a:r>
                        <a:rPr lang="en-US" baseline="-25000" dirty="0" smtClean="0"/>
                        <a:t>1/2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 – 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2/1 </a:t>
                      </a:r>
                      <a:r>
                        <a:rPr lang="en-US" dirty="0" smtClean="0"/>
                        <a:t>– 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1/0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λ</a:t>
                      </a:r>
                      <a:r>
                        <a:rPr lang="en-US" baseline="0" dirty="0" smtClean="0"/>
                        <a:t> 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157.74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121.90/205.18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-25000" dirty="0" smtClean="0"/>
                        <a:t>ex </a:t>
                      </a:r>
                      <a:r>
                        <a:rPr lang="en-US" baseline="0" dirty="0" smtClean="0"/>
                        <a:t>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115/72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  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2.1e-6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2.6e-5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7.5e-6/2.1e-6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</a:t>
                      </a:r>
                      <a:r>
                        <a:rPr lang="en-US" baseline="-25000" dirty="0" err="1" smtClean="0"/>
                        <a:t>cr</a:t>
                      </a:r>
                      <a:r>
                        <a:rPr lang="en-US" baseline="-25000" dirty="0" smtClean="0"/>
                        <a:t>  </a:t>
                      </a:r>
                      <a:r>
                        <a:rPr lang="en-US" baseline="0" dirty="0" smtClean="0"/>
                        <a:t>cm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310/48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E</a:t>
                      </a:r>
                      <a:r>
                        <a:rPr lang="en-US" baseline="-25000" dirty="0" err="1" smtClean="0"/>
                        <a:t>ion</a:t>
                      </a:r>
                      <a:r>
                        <a:rPr lang="en-US" baseline="-25000" dirty="0" smtClean="0"/>
                        <a:t>  </a:t>
                      </a:r>
                      <a:r>
                        <a:rPr lang="en-US" baseline="0" dirty="0" err="1" smtClean="0"/>
                        <a:t>eV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14.5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4393049"/>
            <a:ext cx="7924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/>
              <a:t>E</a:t>
            </a:r>
            <a:r>
              <a:rPr lang="en-US" sz="2000" b="0" baseline="-25000" dirty="0" err="1"/>
              <a:t>ion</a:t>
            </a:r>
            <a:r>
              <a:rPr lang="en-US" sz="2000" b="0" dirty="0"/>
              <a:t>(H) = </a:t>
            </a:r>
            <a:r>
              <a:rPr lang="en-US" sz="2000" b="0" dirty="0" smtClean="0"/>
              <a:t>13.6eV =&gt; CII exists in WNM and WIM, NII in WIM.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Assuming C/N abundance,  CII 158/NII 205 =&gt; fraction CII from WIM.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NII 122/OIII 88: similar </a:t>
            </a:r>
            <a:r>
              <a:rPr lang="en-US" sz="2000" b="0" dirty="0" err="1" smtClean="0"/>
              <a:t>n</a:t>
            </a:r>
            <a:r>
              <a:rPr lang="en-US" sz="2000" b="0" baseline="-25000" dirty="0" err="1" smtClean="0"/>
              <a:t>cr</a:t>
            </a:r>
            <a:r>
              <a:rPr lang="en-US" sz="2000" b="0" dirty="0" smtClean="0"/>
              <a:t> but different </a:t>
            </a:r>
            <a:r>
              <a:rPr lang="en-US" sz="2000" b="0" dirty="0" err="1" smtClean="0"/>
              <a:t>E</a:t>
            </a:r>
            <a:r>
              <a:rPr lang="en-US" sz="2000" b="0" baseline="-25000" dirty="0" err="1" smtClean="0"/>
              <a:t>ion</a:t>
            </a:r>
            <a:r>
              <a:rPr lang="en-US" sz="2000" b="0" dirty="0" smtClean="0"/>
              <a:t> =&gt; radiation field hardness </a:t>
            </a:r>
          </a:p>
        </p:txBody>
      </p:sp>
    </p:spTree>
    <p:extLst>
      <p:ext uri="{BB962C8B-B14F-4D97-AF65-F5344CB8AC3E}">
        <p14:creationId xmlns:p14="http://schemas.microsoft.com/office/powerpoint/2010/main" val="16620578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0"/>
            <a:ext cx="516647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757" y="452735"/>
            <a:ext cx="3367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0" dirty="0" smtClean="0"/>
              <a:t>[CII] cooling neutral 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757" y="1066800"/>
            <a:ext cx="3647043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Gas cools via C-H collisions =&gt; excite  [CII] FSL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Forbidden transition =&gt; optically thin (not trapped)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C </a:t>
            </a:r>
            <a:r>
              <a:rPr lang="en-US" sz="2000" b="0" dirty="0"/>
              <a:t>is 2</a:t>
            </a:r>
            <a:r>
              <a:rPr lang="en-US" sz="2000" b="0" baseline="32000" dirty="0"/>
              <a:t>nd</a:t>
            </a:r>
            <a:r>
              <a:rPr lang="en-US" sz="2000" b="0" dirty="0"/>
              <a:t> most abundant heavy element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ISM gas Cooling: </a:t>
            </a:r>
            <a:endParaRPr lang="en-US" sz="2000" b="0" dirty="0"/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T &lt; 10</a:t>
            </a:r>
            <a:r>
              <a:rPr lang="en-US" sz="2000" b="0" baseline="30000" dirty="0" smtClean="0"/>
              <a:t>3</a:t>
            </a:r>
            <a:r>
              <a:rPr lang="en-US" sz="2000" b="0" dirty="0" smtClean="0"/>
              <a:t> K: [CII]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T &gt; 10</a:t>
            </a:r>
            <a:r>
              <a:rPr lang="en-US" sz="2000" b="0" baseline="30000" dirty="0" smtClean="0"/>
              <a:t>4</a:t>
            </a:r>
            <a:r>
              <a:rPr lang="en-US" sz="2000" b="0" dirty="0" smtClean="0"/>
              <a:t> K: H </a:t>
            </a:r>
          </a:p>
        </p:txBody>
      </p:sp>
    </p:spTree>
    <p:extLst>
      <p:ext uri="{BB962C8B-B14F-4D97-AF65-F5344CB8AC3E}">
        <p14:creationId xmlns:p14="http://schemas.microsoft.com/office/powerpoint/2010/main" val="2476510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4800"/>
            <a:ext cx="5317326" cy="3616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 smtClean="0"/>
              <a:t>Good news: CII is everywhere!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[</a:t>
            </a:r>
            <a:r>
              <a:rPr lang="en-US" sz="2000" b="0" dirty="0"/>
              <a:t>CII] 158um </a:t>
            </a:r>
            <a:r>
              <a:rPr lang="en-US" sz="2000" b="0" dirty="0" smtClean="0"/>
              <a:t>line (1900GHz) </a:t>
            </a:r>
            <a:r>
              <a:rPr lang="en-US" sz="2000" b="0" dirty="0"/>
              <a:t>is most luminous line from star forming galaxies from meter to FIR </a:t>
            </a:r>
            <a:r>
              <a:rPr lang="en-US" sz="2000" b="0" dirty="0" smtClean="0"/>
              <a:t>wavelengths: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/>
              <a:t>0.3% of FIR luminosity of MW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[CII]/CO3-2 ~ 50 </a:t>
            </a:r>
            <a:endParaRPr lang="en-US" sz="2000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traces WNM, WIM,  SF </a:t>
            </a:r>
            <a:r>
              <a:rPr lang="en-US" sz="2000" b="0" dirty="0" smtClean="0"/>
              <a:t>regions</a:t>
            </a:r>
            <a:r>
              <a:rPr lang="en-US" sz="2000" b="0" dirty="0"/>
              <a:t> </a:t>
            </a:r>
            <a:r>
              <a:rPr lang="en-US" sz="2000" b="0" dirty="0" smtClean="0"/>
              <a:t>=&gt; Good dynamical tracer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z &gt; 1 =&gt; redshifts to ALMA bands (&lt; 900 GHz)</a:t>
            </a:r>
          </a:p>
        </p:txBody>
      </p:sp>
      <p:pic>
        <p:nvPicPr>
          <p:cNvPr id="5" name="Picture 4" descr="Screen Shot 2014-04-12 at 3.33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193"/>
            <a:ext cx="4953000" cy="3047807"/>
          </a:xfrm>
          <a:prstGeom prst="rect">
            <a:avLst/>
          </a:prstGeom>
        </p:spPr>
      </p:pic>
      <p:pic>
        <p:nvPicPr>
          <p:cNvPr id="6" name="Picture 1" descr="Pictur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26" y="76200"/>
            <a:ext cx="3558857" cy="284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 descr="Screen Shot 2014-04-13 at 5.26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89" y="3059206"/>
            <a:ext cx="3706461" cy="357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13905"/>
      </p:ext>
    </p:extLst>
  </p:cSld>
  <p:clrMapOvr>
    <a:masterClrMapping/>
  </p:clrMapOvr>
  <p:transition xmlns:p14="http://schemas.microsoft.com/office/powerpoint/2010/main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creen Shot 2012-12-07 at 9.40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6863"/>
            <a:ext cx="478155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Bad news: CII is everywhere! </a:t>
            </a:r>
            <a:endParaRPr lang="en-US" dirty="0"/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76200" y="1219200"/>
            <a:ext cx="4267200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Wingdings" charset="0"/>
              <a:buChar char="Ø"/>
            </a:pPr>
            <a:r>
              <a:rPr lang="en-US" sz="2000" b="0" dirty="0" smtClean="0"/>
              <a:t>CII luminosity is not quantitative </a:t>
            </a:r>
            <a:r>
              <a:rPr lang="en-US" sz="2000" b="0" dirty="0"/>
              <a:t>tracer of </a:t>
            </a:r>
            <a:r>
              <a:rPr lang="en-US" sz="2000" b="0" dirty="0" smtClean="0"/>
              <a:t>anything: FIR </a:t>
            </a:r>
            <a:r>
              <a:rPr lang="en-US" sz="2000" b="0" dirty="0"/>
              <a:t>&gt; </a:t>
            </a:r>
            <a:r>
              <a:rPr lang="en-US" sz="2000" b="0" dirty="0" smtClean="0"/>
              <a:t>10</a:t>
            </a:r>
            <a:r>
              <a:rPr lang="en-US" sz="2000" b="0" baseline="30000" dirty="0" smtClean="0"/>
              <a:t>11</a:t>
            </a:r>
            <a:r>
              <a:rPr lang="en-US" sz="2000" b="0" dirty="0"/>
              <a:t> </a:t>
            </a:r>
            <a:r>
              <a:rPr lang="en-US" sz="2000" b="0" dirty="0" smtClean="0"/>
              <a:t>=&gt; factor ~ 100 scatter!</a:t>
            </a:r>
          </a:p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Wingdings" charset="0"/>
              <a:buChar char="Ø"/>
            </a:pPr>
            <a:r>
              <a:rPr lang="en-US" sz="2000" b="0" dirty="0" smtClean="0"/>
              <a:t> [</a:t>
            </a:r>
            <a:r>
              <a:rPr lang="en-US" sz="2000" b="0" dirty="0"/>
              <a:t>CII] powerful tool for:</a:t>
            </a:r>
          </a:p>
          <a:p>
            <a:pPr lvl="1" algn="l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b="0" dirty="0"/>
              <a:t>Gas dynamics (CNM – </a:t>
            </a:r>
            <a:r>
              <a:rPr lang="en-US" sz="2000" b="0" dirty="0" smtClean="0"/>
              <a:t>PDR)</a:t>
            </a:r>
            <a:endParaRPr lang="en-US" sz="2000" b="0" dirty="0"/>
          </a:p>
          <a:p>
            <a:pPr lvl="1" algn="l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b="0" dirty="0"/>
              <a:t>Redshift determinations z&gt;6</a:t>
            </a:r>
            <a:endParaRPr lang="en-US" sz="1800" b="0" dirty="0"/>
          </a:p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Wingdings" charset="0"/>
              <a:buChar char="Ø"/>
            </a:pPr>
            <a:r>
              <a:rPr lang="en-US" sz="2000" b="0" dirty="0"/>
              <a:t>Low </a:t>
            </a:r>
            <a:r>
              <a:rPr lang="en-US" sz="2000" b="0" dirty="0" err="1"/>
              <a:t>metallicity</a:t>
            </a:r>
            <a:r>
              <a:rPr lang="en-US" sz="2000" b="0" dirty="0"/>
              <a:t>: enhanced [CII]/FIR (lower dust attenuation =&gt; large UV heating zone) </a:t>
            </a:r>
            <a:endParaRPr lang="en-US" dirty="0"/>
          </a:p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Wingdings" charset="0"/>
              <a:buChar char="Ø"/>
            </a:pPr>
            <a:r>
              <a:rPr lang="en-US" sz="2000" b="0" dirty="0"/>
              <a:t>Can be suppressed in SB nuclei: dust opacity</a:t>
            </a:r>
            <a:r>
              <a:rPr lang="en-US" sz="2000" b="0" dirty="0" smtClean="0"/>
              <a:t>?</a:t>
            </a:r>
            <a:endParaRPr lang="en-US" sz="2000" b="0" dirty="0"/>
          </a:p>
        </p:txBody>
      </p:sp>
      <p:cxnSp>
        <p:nvCxnSpPr>
          <p:cNvPr id="34820" name="Straight Connector 5"/>
          <p:cNvCxnSpPr>
            <a:cxnSpLocks noChangeShapeType="1"/>
          </p:cNvCxnSpPr>
          <p:nvPr/>
        </p:nvCxnSpPr>
        <p:spPr bwMode="auto">
          <a:xfrm rot="5400000">
            <a:off x="4802981" y="2591594"/>
            <a:ext cx="3806825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4953000" y="228600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accent2"/>
                </a:solidFill>
              </a:rPr>
              <a:t>Mag. Clouds</a:t>
            </a: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5638800" y="1414463"/>
            <a:ext cx="76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660066"/>
                </a:solidFill>
              </a:rPr>
              <a:t>MW</a:t>
            </a:r>
          </a:p>
        </p:txBody>
      </p:sp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6477000" y="4419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896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1000" y="381000"/>
            <a:ext cx="7162800" cy="4343400"/>
            <a:chOff x="0" y="1061517"/>
            <a:chExt cx="7916324" cy="4912444"/>
          </a:xfrm>
        </p:grpSpPr>
        <p:grpSp>
          <p:nvGrpSpPr>
            <p:cNvPr id="27649" name="Group 1"/>
            <p:cNvGrpSpPr>
              <a:grpSpLocks/>
            </p:cNvGrpSpPr>
            <p:nvPr/>
          </p:nvGrpSpPr>
          <p:grpSpPr bwMode="auto">
            <a:xfrm>
              <a:off x="0" y="1071563"/>
              <a:ext cx="7916324" cy="4902398"/>
              <a:chOff x="0" y="0"/>
              <a:chExt cx="11258773" cy="6972795"/>
            </a:xfrm>
          </p:grpSpPr>
          <p:pic>
            <p:nvPicPr>
              <p:cNvPr id="27650" name="Picture 2" descr="image17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700" y="0"/>
                <a:ext cx="9849073" cy="6972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7651" name="AutoShape 3"/>
              <p:cNvSpPr>
                <a:spLocks/>
              </p:cNvSpPr>
              <p:nvPr/>
            </p:nvSpPr>
            <p:spPr bwMode="auto">
              <a:xfrm>
                <a:off x="0" y="0"/>
                <a:ext cx="2616200" cy="697279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580409">
                  <a:buClr>
                    <a:srgbClr val="000000"/>
                  </a:buClr>
                </a:pPr>
                <a:endParaRPr lang="en-US" sz="3900">
                  <a:effectLst>
                    <a:outerShdw blurRad="38100" dist="38100" dir="2700000" algn="tl">
                      <a:srgbClr val="DDDDDD"/>
                    </a:outerShdw>
                  </a:effectLst>
                  <a:latin typeface="Century Gothic" charset="0"/>
                  <a:cs typeface="Century Gothic" charset="0"/>
                  <a:sym typeface="Century Gothic" charset="0"/>
                </a:endParaRPr>
              </a:p>
            </p:txBody>
          </p:sp>
        </p:grpSp>
        <p:pic>
          <p:nvPicPr>
            <p:cNvPr id="27665" name="Picture 17" descr="sed_char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" r="87427" b="3468"/>
            <a:stretch>
              <a:fillRect/>
            </a:stretch>
          </p:blipFill>
          <p:spPr bwMode="auto">
            <a:xfrm>
              <a:off x="1250156" y="1061517"/>
              <a:ext cx="616148" cy="473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438400" y="717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emission warm dust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435" y="4724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61406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60K</a:t>
            </a:r>
            <a:endParaRPr lang="en-US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2895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2</a:t>
            </a:r>
            <a:r>
              <a:rPr lang="en-US" sz="1800" b="0" dirty="0" smtClean="0"/>
              <a:t>0K</a:t>
            </a:r>
            <a:endParaRPr lang="en-US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4267200" y="34406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PAH</a:t>
            </a:r>
            <a:endParaRPr lang="en-US" sz="1800" b="0" dirty="0"/>
          </a:p>
        </p:txBody>
      </p:sp>
      <p:pic>
        <p:nvPicPr>
          <p:cNvPr id="3" name="Picture 2" descr="Screen Shot 2014-06-18 at 6.49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33" y="5457097"/>
            <a:ext cx="2427167" cy="357852"/>
          </a:xfrm>
          <a:prstGeom prst="rect">
            <a:avLst/>
          </a:prstGeom>
        </p:spPr>
      </p:pic>
      <p:pic>
        <p:nvPicPr>
          <p:cNvPr id="4" name="Picture 3" descr="Screen Shot 2014-06-18 at 6.49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55" y="5402429"/>
            <a:ext cx="2025945" cy="464971"/>
          </a:xfrm>
          <a:prstGeom prst="rect">
            <a:avLst/>
          </a:prstGeom>
        </p:spPr>
      </p:pic>
      <p:pic>
        <p:nvPicPr>
          <p:cNvPr id="8" name="Picture 7" descr="Screen Shot 2014-06-18 at 6.48.4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452771"/>
            <a:ext cx="4912038" cy="881229"/>
          </a:xfrm>
          <a:prstGeom prst="rect">
            <a:avLst/>
          </a:prstGeom>
        </p:spPr>
      </p:pic>
      <p:pic>
        <p:nvPicPr>
          <p:cNvPr id="9" name="Picture 8" descr="Screen Shot 2014-06-18 at 6.49.0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41" y="5814949"/>
            <a:ext cx="5793059" cy="9007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876800" y="5334001"/>
            <a:ext cx="1676400" cy="1601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1295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3 + β</a:t>
            </a:r>
            <a:endParaRPr lang="en-US" sz="20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7076430" y="5467153"/>
            <a:ext cx="126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a</a:t>
            </a:r>
            <a:r>
              <a:rPr lang="en-US" sz="1800" b="0" dirty="0" smtClean="0"/>
              <a:t>t 125um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704357850"/>
      </p:ext>
    </p:extLst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92473"/>
            <a:ext cx="5257800" cy="423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endParaRPr lang="en-US" b="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Carbon/</a:t>
            </a:r>
            <a:r>
              <a:rPr lang="en-US" sz="2000" b="0" dirty="0" smtClean="0"/>
              <a:t>crystalline </a:t>
            </a:r>
            <a:r>
              <a:rPr lang="en-US" sz="2000" b="0" dirty="0"/>
              <a:t>(graphite): </a:t>
            </a:r>
            <a:r>
              <a:rPr lang="en-US" sz="2000" b="0" dirty="0" smtClean="0"/>
              <a:t>form in cool </a:t>
            </a:r>
            <a:r>
              <a:rPr lang="en-US" sz="2000" b="0" dirty="0"/>
              <a:t>winds from evolved (AGB) stars </a:t>
            </a:r>
            <a:r>
              <a:rPr lang="en-US" sz="2000" b="0" dirty="0" smtClean="0"/>
              <a:t>(&lt;1um</a:t>
            </a:r>
            <a:r>
              <a:rPr lang="en-US" sz="2000" b="0" dirty="0"/>
              <a:t>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Silicates/amorphous carbon: </a:t>
            </a:r>
            <a:r>
              <a:rPr lang="en-US" sz="2000" b="0" dirty="0" smtClean="0"/>
              <a:t>form in supernovae</a:t>
            </a:r>
            <a:r>
              <a:rPr lang="en-US" sz="2000" b="0" dirty="0"/>
              <a:t>/SNR?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Destruction vs. </a:t>
            </a:r>
            <a:r>
              <a:rPr lang="en-US" sz="2000" b="0" dirty="0" smtClean="0"/>
              <a:t>creation: sputtering/shattering in ISM shocks =</a:t>
            </a:r>
            <a:r>
              <a:rPr lang="en-US" sz="2000" b="0" dirty="0"/>
              <a:t>&gt; </a:t>
            </a:r>
            <a:r>
              <a:rPr lang="en-US" sz="2000" b="0" dirty="0" smtClean="0"/>
              <a:t>most dust mass reforms/accretes </a:t>
            </a:r>
            <a:r>
              <a:rPr lang="en-US" sz="2000" b="0" dirty="0"/>
              <a:t>in </a:t>
            </a:r>
            <a:r>
              <a:rPr lang="en-US" sz="2000" b="0" dirty="0" smtClean="0"/>
              <a:t>ISM</a:t>
            </a:r>
            <a:endParaRPr lang="en-US" sz="2000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Grains </a:t>
            </a:r>
            <a:r>
              <a:rPr lang="en-US" sz="2000" b="0" dirty="0"/>
              <a:t>provide surface for complex </a:t>
            </a:r>
            <a:r>
              <a:rPr lang="en-US" sz="2000" b="0" dirty="0" err="1"/>
              <a:t>astrochemistry</a:t>
            </a:r>
            <a:r>
              <a:rPr lang="en-US" sz="2000" b="0" dirty="0"/>
              <a:t> </a:t>
            </a:r>
            <a:r>
              <a:rPr lang="en-US" sz="2000" b="0" dirty="0" smtClean="0"/>
              <a:t>and </a:t>
            </a:r>
            <a:r>
              <a:rPr lang="en-US" sz="2000" b="0" dirty="0"/>
              <a:t>H</a:t>
            </a:r>
            <a:r>
              <a:rPr lang="en-US" sz="2000" b="0" baseline="-6000" dirty="0"/>
              <a:t>2</a:t>
            </a:r>
            <a:r>
              <a:rPr lang="en-US" sz="2000" b="0" dirty="0"/>
              <a:t> </a:t>
            </a:r>
            <a:r>
              <a:rPr lang="en-US" sz="2000" b="0" dirty="0" smtClean="0"/>
              <a:t>formation</a:t>
            </a:r>
            <a:endParaRPr lang="en-US" sz="2000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Dust mass insignificant (~1% of total HI gas mass</a:t>
            </a:r>
            <a:r>
              <a:rPr lang="en-US" sz="2000" b="0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41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Dust primer (</a:t>
            </a:r>
            <a:r>
              <a:rPr lang="en-US" b="0" dirty="0" err="1" smtClean="0"/>
              <a:t>Draine</a:t>
            </a:r>
            <a:r>
              <a:rPr lang="en-US" b="0" dirty="0" smtClean="0"/>
              <a:t> 2003 ARAA 41, 231)</a:t>
            </a:r>
            <a:endParaRPr lang="en-US" b="0" dirty="0"/>
          </a:p>
        </p:txBody>
      </p:sp>
      <p:pic>
        <p:nvPicPr>
          <p:cNvPr id="2" name="Picture 1" descr="Screen Shot 2014-04-13 at 6.11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47" y="0"/>
            <a:ext cx="3026905" cy="2260600"/>
          </a:xfrm>
          <a:prstGeom prst="rect">
            <a:avLst/>
          </a:prstGeom>
        </p:spPr>
      </p:pic>
      <p:pic>
        <p:nvPicPr>
          <p:cNvPr id="7" name="Picture 6" descr="Screen Shot 2014-04-13 at 6.14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81200"/>
            <a:ext cx="2971800" cy="293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67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9" y="609600"/>
            <a:ext cx="412591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endParaRPr lang="en-US" sz="2000" b="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Dust is the main heating mechanism of </a:t>
            </a:r>
            <a:r>
              <a:rPr lang="en-US" sz="2000" b="0" dirty="0" smtClean="0"/>
              <a:t>cool </a:t>
            </a:r>
            <a:r>
              <a:rPr lang="en-US" sz="2000" b="0" dirty="0"/>
              <a:t>ISM. </a:t>
            </a:r>
            <a:endParaRPr lang="en-US" sz="2000" b="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FUV </a:t>
            </a:r>
            <a:r>
              <a:rPr lang="en-US" sz="2000" b="0" dirty="0"/>
              <a:t>photons with </a:t>
            </a:r>
            <a:r>
              <a:rPr lang="en-US" sz="2000" b="0" dirty="0" err="1"/>
              <a:t>hν</a:t>
            </a:r>
            <a:r>
              <a:rPr lang="en-US" sz="2000" b="0" dirty="0"/>
              <a:t>&gt;6eV free photoelectrons from dust, </a:t>
            </a:r>
            <a:r>
              <a:rPr lang="en-US" sz="2000" b="0" dirty="0" smtClean="0"/>
              <a:t>which heat </a:t>
            </a:r>
            <a:r>
              <a:rPr lang="en-US" sz="2000" b="0" dirty="0"/>
              <a:t>the gas, with efficiency ~ 0.1-1%. </a:t>
            </a:r>
            <a:r>
              <a:rPr lang="en-US" sz="2000" b="0" dirty="0" smtClean="0"/>
              <a:t> Mostly effective with </a:t>
            </a:r>
            <a:r>
              <a:rPr lang="en-US" sz="2000" b="0" dirty="0"/>
              <a:t>PAHs and small dust </a:t>
            </a:r>
            <a:r>
              <a:rPr lang="en-US" sz="2000" b="0" dirty="0" smtClean="0"/>
              <a:t>grains.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PAH: </a:t>
            </a:r>
            <a:r>
              <a:rPr lang="en-US" sz="2000" b="0" dirty="0"/>
              <a:t>small, hot dust  (0.001um), transient </a:t>
            </a:r>
            <a:r>
              <a:rPr lang="en-US" sz="2000" b="0" dirty="0" smtClean="0"/>
              <a:t>heating (~ very big molecules)</a:t>
            </a:r>
            <a:endParaRPr lang="en-US" sz="2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59603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ISM heating and polycyclic-aromatic hydrocarbons</a:t>
            </a:r>
            <a:endParaRPr lang="en-US" b="0" dirty="0"/>
          </a:p>
        </p:txBody>
      </p:sp>
      <p:pic>
        <p:nvPicPr>
          <p:cNvPr id="6" name="Picture 5" descr="Screen Shot 2014-04-13 at 6.0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4" y="4589016"/>
            <a:ext cx="2270826" cy="2123728"/>
          </a:xfrm>
          <a:prstGeom prst="rect">
            <a:avLst/>
          </a:prstGeom>
        </p:spPr>
      </p:pic>
      <p:pic>
        <p:nvPicPr>
          <p:cNvPr id="8" name="Picture 7" descr="Screen Shot 2014-06-17 at 4.3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1735"/>
            <a:ext cx="5083215" cy="3543300"/>
          </a:xfrm>
          <a:prstGeom prst="rect">
            <a:avLst/>
          </a:prstGeom>
        </p:spPr>
      </p:pic>
      <p:pic>
        <p:nvPicPr>
          <p:cNvPr id="7" name="Picture 6" descr="ChandraFig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81400"/>
            <a:ext cx="4577803" cy="31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54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 descr="Arp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2028825"/>
            <a:ext cx="4303712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8451" name="Picture 3" descr="arp2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00"/>
            <a:ext cx="44196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52" name="Text Box 4"/>
          <p:cNvSpPr txBox="1">
            <a:spLocks noChangeArrowheads="1"/>
          </p:cNvSpPr>
          <p:nvPr/>
        </p:nvSpPr>
        <p:spPr bwMode="auto">
          <a:xfrm>
            <a:off x="214313" y="76200"/>
            <a:ext cx="8624887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0" dirty="0" smtClean="0">
                <a:solidFill>
                  <a:schemeClr val="tx1"/>
                </a:solidFill>
              </a:rPr>
              <a:t>Dust and the Magic </a:t>
            </a:r>
            <a:r>
              <a:rPr lang="en-US" b="0" dirty="0">
                <a:solidFill>
                  <a:schemeClr val="tx1"/>
                </a:solidFill>
              </a:rPr>
              <a:t>of (sub)mm </a:t>
            </a:r>
            <a:r>
              <a:rPr lang="ja-JP" altLang="en-US" b="0" dirty="0">
                <a:solidFill>
                  <a:schemeClr val="tx1"/>
                </a:solidFill>
                <a:latin typeface="Arial"/>
              </a:rPr>
              <a:t>‘</a:t>
            </a:r>
            <a:r>
              <a:rPr lang="en-US" b="0" dirty="0">
                <a:solidFill>
                  <a:schemeClr val="tx1"/>
                </a:solidFill>
              </a:rPr>
              <a:t>cosmology</a:t>
            </a:r>
            <a:r>
              <a:rPr lang="ja-JP" altLang="en-US" b="0" dirty="0">
                <a:solidFill>
                  <a:schemeClr val="tx1"/>
                </a:solidFill>
                <a:latin typeface="Arial"/>
              </a:rPr>
              <a:t>’</a:t>
            </a:r>
            <a:r>
              <a:rPr lang="en-US" b="0" dirty="0">
                <a:solidFill>
                  <a:schemeClr val="tx1"/>
                </a:solidFill>
              </a:rPr>
              <a:t>: distance independent method of studying objects in universe from z=0.8 to </a:t>
            </a:r>
            <a:r>
              <a:rPr lang="en-US" b="0" dirty="0" smtClean="0">
                <a:solidFill>
                  <a:schemeClr val="tx1"/>
                </a:solidFill>
              </a:rPr>
              <a:t>10</a:t>
            </a:r>
            <a:endParaRPr lang="en-US" sz="1800" b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ct val="50000"/>
              </a:spcBef>
              <a:buFont typeface="Arial"/>
              <a:buChar char="•"/>
            </a:pPr>
            <a:r>
              <a:rPr lang="en-US" sz="2000" b="0" dirty="0" smtClean="0"/>
              <a:t>Similar, but less pronounced, for mol. lines:  lines </a:t>
            </a:r>
            <a:r>
              <a:rPr lang="en-US" sz="2000" dirty="0" smtClean="0"/>
              <a:t>α</a:t>
            </a:r>
            <a:r>
              <a:rPr lang="en-US" sz="2000" baseline="-25000" dirty="0" smtClean="0"/>
              <a:t>RJ</a:t>
            </a:r>
            <a:r>
              <a:rPr lang="en-US" sz="2000" dirty="0" smtClean="0"/>
              <a:t> </a:t>
            </a:r>
            <a:r>
              <a:rPr lang="en-US" sz="2000" b="0" dirty="0" smtClean="0"/>
              <a:t>≤ 2,  </a:t>
            </a:r>
            <a:r>
              <a:rPr lang="en-US" sz="2000" b="0" dirty="0"/>
              <a:t>but </a:t>
            </a:r>
            <a:r>
              <a:rPr lang="en-US" sz="2000" b="0" dirty="0" smtClean="0"/>
              <a:t>dust </a:t>
            </a:r>
            <a:r>
              <a:rPr lang="en-US" sz="2000" dirty="0" smtClean="0"/>
              <a:t>α</a:t>
            </a:r>
            <a:r>
              <a:rPr lang="en-US" sz="2000" baseline="-25000" dirty="0" smtClean="0"/>
              <a:t>RJ</a:t>
            </a:r>
            <a:r>
              <a:rPr lang="en-US" sz="2000" dirty="0" smtClean="0"/>
              <a:t> </a:t>
            </a:r>
            <a:r>
              <a:rPr lang="en-US" sz="2000" b="0" dirty="0" smtClean="0"/>
              <a:t> ≥ 3</a:t>
            </a:r>
          </a:p>
          <a:p>
            <a:pPr marL="342900" indent="-342900" algn="l">
              <a:spcBef>
                <a:spcPct val="50000"/>
              </a:spcBef>
              <a:buFont typeface="Arial"/>
              <a:buChar char="•"/>
            </a:pPr>
            <a:r>
              <a:rPr lang="en-US" sz="2000" b="0" dirty="0" smtClean="0"/>
              <a:t>Homework: make this plot and change your life! </a:t>
            </a:r>
            <a:endParaRPr lang="en-US" sz="2000" b="0" dirty="0"/>
          </a:p>
        </p:txBody>
      </p:sp>
      <p:sp>
        <p:nvSpPr>
          <p:cNvPr id="488453" name="Line 5"/>
          <p:cNvSpPr>
            <a:spLocks noChangeShapeType="1"/>
          </p:cNvSpPr>
          <p:nvPr/>
        </p:nvSpPr>
        <p:spPr bwMode="auto">
          <a:xfrm>
            <a:off x="5334000" y="3810000"/>
            <a:ext cx="3505200" cy="0"/>
          </a:xfrm>
          <a:prstGeom prst="line">
            <a:avLst/>
          </a:prstGeom>
          <a:noFill/>
          <a:ln w="28575">
            <a:solidFill>
              <a:srgbClr val="E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8455" name="Line 7"/>
          <p:cNvSpPr>
            <a:spLocks noChangeShapeType="1"/>
          </p:cNvSpPr>
          <p:nvPr/>
        </p:nvSpPr>
        <p:spPr bwMode="auto">
          <a:xfrm>
            <a:off x="3124200" y="4191000"/>
            <a:ext cx="3200400" cy="76200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56584" y="142387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7848600" y="2590800"/>
            <a:ext cx="7620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38055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α</a:t>
            </a:r>
            <a:r>
              <a:rPr lang="en-US" baseline="-25000" dirty="0" smtClean="0"/>
              <a:t>RJ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62642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9" descr="Screen shot 2010-09-02 at 9.26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87425"/>
            <a:ext cx="81534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0" y="14288"/>
            <a:ext cx="7772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chemeClr val="bg1"/>
                </a:solidFill>
              </a:rPr>
              <a:t>Star formation history of the Universe: fundamental result from cosmological deep fields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38200" y="6005513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-612775" y="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667000" y="3611563"/>
            <a:ext cx="274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0"/>
              <a:t>‘</a:t>
            </a:r>
            <a:r>
              <a:rPr lang="en-US" altLang="ja-JP" b="0"/>
              <a:t>epoch of galaxy assembly</a:t>
            </a:r>
            <a:r>
              <a:rPr lang="ja-JP" altLang="en-US" b="0"/>
              <a:t>’</a:t>
            </a:r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895600" y="4357688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/>
              <a:t>~50% of present day stellar mass produced between z~1 to 3</a:t>
            </a:r>
            <a:endParaRPr lang="en-US" sz="2000"/>
          </a:p>
        </p:txBody>
      </p: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6400800" y="6005513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Bouwens + </a:t>
            </a:r>
          </a:p>
        </p:txBody>
      </p:sp>
      <p:sp>
        <p:nvSpPr>
          <p:cNvPr id="20489" name="Rectangle 16"/>
          <p:cNvSpPr>
            <a:spLocks noChangeArrowheads="1"/>
          </p:cNvSpPr>
          <p:nvPr/>
        </p:nvSpPr>
        <p:spPr bwMode="auto">
          <a:xfrm>
            <a:off x="5562600" y="1905000"/>
            <a:ext cx="2209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490" name="Straight Arrow Connector 11"/>
          <p:cNvCxnSpPr>
            <a:cxnSpLocks noChangeShapeType="1"/>
          </p:cNvCxnSpPr>
          <p:nvPr/>
        </p:nvCxnSpPr>
        <p:spPr bwMode="auto">
          <a:xfrm>
            <a:off x="5943600" y="2436813"/>
            <a:ext cx="609600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1" name="Straight Arrow Connector 15"/>
          <p:cNvCxnSpPr>
            <a:cxnSpLocks noChangeShapeType="1"/>
          </p:cNvCxnSpPr>
          <p:nvPr/>
        </p:nvCxnSpPr>
        <p:spPr bwMode="auto">
          <a:xfrm>
            <a:off x="3124200" y="3611563"/>
            <a:ext cx="1066800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2" name="TextBox 10"/>
          <p:cNvSpPr txBox="1">
            <a:spLocks noChangeArrowheads="1"/>
          </p:cNvSpPr>
          <p:nvPr/>
        </p:nvSpPr>
        <p:spPr bwMode="auto">
          <a:xfrm>
            <a:off x="5791200" y="1600200"/>
            <a:ext cx="281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/>
              <a:t>First light + cosmic reionization </a:t>
            </a:r>
            <a:endParaRPr lang="en-US" sz="2000" b="0"/>
          </a:p>
        </p:txBody>
      </p:sp>
      <p:sp>
        <p:nvSpPr>
          <p:cNvPr id="20493" name="TextBox 12"/>
          <p:cNvSpPr txBox="1">
            <a:spLocks noChangeArrowheads="1"/>
          </p:cNvSpPr>
          <p:nvPr/>
        </p:nvSpPr>
        <p:spPr bwMode="auto">
          <a:xfrm>
            <a:off x="685800" y="5029200"/>
            <a:ext cx="213360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Cosmic demise</a:t>
            </a:r>
          </a:p>
        </p:txBody>
      </p:sp>
      <p:sp>
        <p:nvSpPr>
          <p:cNvPr id="20494" name="TextBox 14"/>
          <p:cNvSpPr txBox="1">
            <a:spLocks noChangeArrowheads="1"/>
          </p:cNvSpPr>
          <p:nvPr/>
        </p:nvSpPr>
        <p:spPr bwMode="auto">
          <a:xfrm>
            <a:off x="6858000" y="57150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Bowens +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</a:rPr>
              <a:t>Millimeter through centimeter astronomy: unveiling the cold, obscured universe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25604" name="TextBox 14"/>
          <p:cNvSpPr txBox="1">
            <a:spLocks noChangeArrowheads="1"/>
          </p:cNvSpPr>
          <p:nvPr/>
        </p:nvSpPr>
        <p:spPr bwMode="auto">
          <a:xfrm>
            <a:off x="114301" y="4699337"/>
            <a:ext cx="45339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Dust</a:t>
            </a:r>
            <a:r>
              <a:rPr lang="en-US" sz="2000" b="0" dirty="0">
                <a:solidFill>
                  <a:srgbClr val="FFFFFF"/>
                </a:solidFill>
              </a:rPr>
              <a:t>-obscured, earliest, most active phases of star formation in </a:t>
            </a:r>
            <a:r>
              <a:rPr lang="en-US" sz="2000" b="0" dirty="0" smtClean="0">
                <a:solidFill>
                  <a:srgbClr val="FFFFFF"/>
                </a:solidFill>
              </a:rPr>
              <a:t>galaxies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Cool </a:t>
            </a:r>
            <a:r>
              <a:rPr lang="en-US" sz="2000" b="0" dirty="0">
                <a:solidFill>
                  <a:srgbClr val="FFFFFF"/>
                </a:solidFill>
              </a:rPr>
              <a:t>gas that fuels star formation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52400" y="990600"/>
            <a:ext cx="3648075" cy="3343275"/>
            <a:chOff x="76200" y="1066800"/>
            <a:chExt cx="3648075" cy="3343275"/>
          </a:xfrm>
        </p:grpSpPr>
        <p:pic>
          <p:nvPicPr>
            <p:cNvPr id="25602" name="Picture 12" descr="gn20_overla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066800"/>
              <a:ext cx="3419475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9" name="TextBox 17"/>
            <p:cNvSpPr txBox="1">
              <a:spLocks noChangeArrowheads="1"/>
            </p:cNvSpPr>
            <p:nvPr/>
          </p:nvSpPr>
          <p:spPr bwMode="auto">
            <a:xfrm>
              <a:off x="76200" y="1093788"/>
              <a:ext cx="28606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800" b="0" dirty="0">
                  <a:solidFill>
                    <a:srgbClr val="FFFFFF"/>
                  </a:solidFill>
                </a:rPr>
                <a:t>GN20 z=4 </a:t>
              </a:r>
              <a:r>
                <a:rPr lang="en-US" sz="1800" b="0" dirty="0" err="1">
                  <a:solidFill>
                    <a:srgbClr val="FFFFFF"/>
                  </a:solidFill>
                </a:rPr>
                <a:t>submm</a:t>
              </a:r>
              <a:r>
                <a:rPr lang="en-US" sz="1800" b="0" dirty="0">
                  <a:solidFill>
                    <a:srgbClr val="FFFFFF"/>
                  </a:solidFill>
                </a:rPr>
                <a:t> galaxy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53732" y="1030288"/>
            <a:ext cx="3518272" cy="5738812"/>
            <a:chOff x="4953732" y="1030288"/>
            <a:chExt cx="3518272" cy="5738812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518" y="1030288"/>
              <a:ext cx="2232486" cy="2353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pic>
          <p:nvPicPr>
            <p:cNvPr id="6" name="Picture 5" descr="Barnard_68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426801"/>
              <a:ext cx="3342299" cy="3342299"/>
            </a:xfrm>
            <a:prstGeom prst="rect">
              <a:avLst/>
            </a:prstGeom>
          </p:spPr>
        </p:pic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6301894" y="4572000"/>
              <a:ext cx="937106" cy="895227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6302089" y="3124199"/>
              <a:ext cx="250379" cy="1447798"/>
            </a:xfrm>
            <a:prstGeom prst="line">
              <a:avLst/>
            </a:prstGeom>
            <a:noFill/>
            <a:ln w="19050" cmpd="sng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7239000" y="3124200"/>
              <a:ext cx="1208700" cy="144779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53732" y="2743200"/>
              <a:ext cx="1447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</a:rPr>
                <a:t>Class 0 </a:t>
              </a:r>
              <a:r>
                <a:rPr lang="en-US" sz="1800" b="0" dirty="0" err="1" smtClean="0">
                  <a:solidFill>
                    <a:srgbClr val="FFFFFF"/>
                  </a:solidFill>
                </a:rPr>
                <a:t>protostar</a:t>
              </a:r>
              <a:endParaRPr lang="en-US" sz="1800" b="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>
            <a:off x="1143000" y="3962400"/>
            <a:ext cx="1066800" cy="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244600" y="38670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10kpc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4600" y="50862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0.3pc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80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 descr="Screen shot 2010-09-02 at 9.26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219200" y="71735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 smtClean="0"/>
              <a:t>Limitation: </a:t>
            </a:r>
            <a:r>
              <a:rPr lang="en-US" b="0" dirty="0"/>
              <a:t>Dust</a:t>
            </a:r>
            <a:endParaRPr lang="en-US" sz="2000" b="0" dirty="0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838200" y="5929313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-612775" y="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4581" name="TextBox 10"/>
          <p:cNvSpPr txBox="1">
            <a:spLocks noChangeArrowheads="1"/>
          </p:cNvSpPr>
          <p:nvPr/>
        </p:nvSpPr>
        <p:spPr bwMode="auto">
          <a:xfrm>
            <a:off x="6400800" y="5929313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Bouwens + </a:t>
            </a:r>
          </a:p>
        </p:txBody>
      </p:sp>
      <p:cxnSp>
        <p:nvCxnSpPr>
          <p:cNvPr id="24582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3047207" y="2270919"/>
            <a:ext cx="914400" cy="1587"/>
          </a:xfrm>
          <a:prstGeom prst="straightConnector1">
            <a:avLst/>
          </a:prstGeom>
          <a:noFill/>
          <a:ln w="28575">
            <a:solidFill>
              <a:srgbClr val="6600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3" name="Rectangle 16"/>
          <p:cNvSpPr>
            <a:spLocks noChangeArrowheads="1"/>
          </p:cNvSpPr>
          <p:nvPr/>
        </p:nvSpPr>
        <p:spPr bwMode="auto">
          <a:xfrm>
            <a:off x="5562600" y="1890713"/>
            <a:ext cx="2209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4584" name="Straight Arrow Connector 19"/>
          <p:cNvCxnSpPr>
            <a:cxnSpLocks noChangeShapeType="1"/>
          </p:cNvCxnSpPr>
          <p:nvPr/>
        </p:nvCxnSpPr>
        <p:spPr bwMode="auto">
          <a:xfrm rot="10800000" flipV="1">
            <a:off x="3581400" y="2057400"/>
            <a:ext cx="1600200" cy="228600"/>
          </a:xfrm>
          <a:prstGeom prst="straightConnector1">
            <a:avLst/>
          </a:prstGeom>
          <a:noFill/>
          <a:ln w="19050">
            <a:solidFill>
              <a:srgbClr val="66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105400" y="1369317"/>
            <a:ext cx="3733800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buFont typeface="Wingdings" charset="2"/>
              <a:buNone/>
              <a:defRPr/>
            </a:pPr>
            <a:r>
              <a:rPr lang="en-US" sz="2800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Dust correction in UV</a:t>
            </a:r>
          </a:p>
          <a:p>
            <a:pPr algn="l">
              <a:buFont typeface="Arial"/>
              <a:buChar char="•"/>
              <a:defRPr/>
            </a:pPr>
            <a:r>
              <a:rPr lang="en-US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 Factor 5 at </a:t>
            </a:r>
            <a:r>
              <a:rPr lang="en-US" b="0" dirty="0" err="1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z</a:t>
            </a:r>
            <a:r>
              <a:rPr lang="en-US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 &lt; 4</a:t>
            </a:r>
          </a:p>
          <a:p>
            <a:pPr algn="l">
              <a:buFont typeface="Arial"/>
              <a:buChar char="•"/>
              <a:defRPr/>
            </a:pPr>
            <a:r>
              <a:rPr lang="en-US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 No correction at </a:t>
            </a:r>
            <a:r>
              <a:rPr lang="en-US" b="0" dirty="0" err="1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z</a:t>
            </a:r>
            <a:r>
              <a:rPr lang="en-US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 &gt; 6 ? </a:t>
            </a:r>
          </a:p>
        </p:txBody>
      </p:sp>
      <p:cxnSp>
        <p:nvCxnSpPr>
          <p:cNvPr id="24586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5932487" y="2794001"/>
            <a:ext cx="860425" cy="533400"/>
          </a:xfrm>
          <a:prstGeom prst="straightConnector1">
            <a:avLst/>
          </a:prstGeom>
          <a:noFill/>
          <a:ln w="28575">
            <a:solidFill>
              <a:srgbClr val="66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Screen shot 2010-09-02 at 9.26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1514"/>
            <a:ext cx="501650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sfsd_vs_h2sd_herapl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55772"/>
            <a:ext cx="3161378" cy="302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838200" y="697170"/>
            <a:ext cx="3733800" cy="3839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8" name="Picture 7" descr="Screen Shot 2014-04-19 at 8.13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90600"/>
            <a:ext cx="4104954" cy="2819400"/>
          </a:xfrm>
          <a:prstGeom prst="rect">
            <a:avLst/>
          </a:prstGeom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066800" y="76200"/>
            <a:ext cx="746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smtClean="0"/>
              <a:t>Limitation: cool gas = fuel for star formation = ‘missing half of galaxy formation’</a:t>
            </a:r>
            <a:endParaRPr lang="en-US" b="0" dirty="0"/>
          </a:p>
        </p:txBody>
      </p:sp>
      <p:cxnSp>
        <p:nvCxnSpPr>
          <p:cNvPr id="67590" name="Straight Arrow Connector 4"/>
          <p:cNvCxnSpPr>
            <a:cxnSpLocks noChangeShapeType="1"/>
            <a:endCxn id="67589" idx="3"/>
          </p:cNvCxnSpPr>
          <p:nvPr/>
        </p:nvCxnSpPr>
        <p:spPr bwMode="auto">
          <a:xfrm flipH="1">
            <a:off x="5016500" y="3124200"/>
            <a:ext cx="1155700" cy="1095375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12"/>
          <p:cNvCxnSpPr>
            <a:cxnSpLocks noChangeShapeType="1"/>
          </p:cNvCxnSpPr>
          <p:nvPr/>
        </p:nvCxnSpPr>
        <p:spPr bwMode="auto">
          <a:xfrm flipH="1" flipV="1">
            <a:off x="2971800" y="2990850"/>
            <a:ext cx="1066800" cy="104775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 bwMode="auto">
          <a:xfrm>
            <a:off x="7010400" y="1219200"/>
            <a:ext cx="1905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4038600" y="4019550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200400" y="1295400"/>
            <a:ext cx="12954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95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main.php?g2_view=c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069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 descr="V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5607709" cy="3733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04800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Atacama Large </a:t>
            </a:r>
            <a:r>
              <a:rPr lang="en-US" b="0" dirty="0"/>
              <a:t>M</a:t>
            </a:r>
            <a:r>
              <a:rPr lang="en-US" b="0" dirty="0" smtClean="0"/>
              <a:t>illimeter Array, Chile </a:t>
            </a:r>
          </a:p>
          <a:p>
            <a:pPr marL="342900" indent="-342900" algn="l">
              <a:buFont typeface="Arial"/>
              <a:buChar char="•"/>
            </a:pPr>
            <a:r>
              <a:rPr lang="en-US" b="0" dirty="0" smtClean="0"/>
              <a:t>66 antennas, 7m, 12m</a:t>
            </a:r>
          </a:p>
          <a:p>
            <a:pPr marL="342900" indent="-342900" algn="l">
              <a:buFont typeface="Arial"/>
              <a:buChar char="•"/>
            </a:pPr>
            <a:r>
              <a:rPr lang="en-US" b="0" dirty="0" smtClean="0"/>
              <a:t>90 to 900 GHz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391674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Very Large Array Socorro, NM, USA</a:t>
            </a:r>
          </a:p>
          <a:p>
            <a:pPr marL="342900" indent="-342900" algn="l">
              <a:buFont typeface="Arial"/>
              <a:buChar char="•"/>
            </a:pPr>
            <a:r>
              <a:rPr lang="en-US" b="0" dirty="0" smtClean="0"/>
              <a:t>27 antennas</a:t>
            </a:r>
          </a:p>
          <a:p>
            <a:pPr marL="342900" indent="-342900" algn="l">
              <a:buFont typeface="Arial"/>
              <a:buChar char="•"/>
            </a:pPr>
            <a:r>
              <a:rPr lang="en-US" b="0" dirty="0" smtClean="0"/>
              <a:t>74MHz to 50 GHz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145665"/>
      </p:ext>
    </p:extLst>
  </p:cSld>
  <p:clrMapOvr>
    <a:masterClrMapping/>
  </p:clrMapOvr>
  <p:transition xmlns:p14="http://schemas.microsoft.com/office/powerpoint/2010/main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757" y="1524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Interferometry: SIRA II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88485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Van </a:t>
            </a:r>
            <a:r>
              <a:rPr lang="en-US" b="0" dirty="0" err="1"/>
              <a:t>C</a:t>
            </a:r>
            <a:r>
              <a:rPr lang="en-US" b="0" dirty="0" err="1" smtClean="0"/>
              <a:t>ittert</a:t>
            </a:r>
            <a:r>
              <a:rPr lang="en-US" b="0" dirty="0" smtClean="0"/>
              <a:t>-Zernike: cross correlation of electric fields measured at 2 points = </a:t>
            </a:r>
            <a:r>
              <a:rPr lang="en-US" b="0" dirty="0" err="1" smtClean="0"/>
              <a:t>fourier</a:t>
            </a:r>
            <a:r>
              <a:rPr lang="en-US" b="0" dirty="0" smtClean="0"/>
              <a:t> transform of sky brightness</a:t>
            </a:r>
            <a:endParaRPr lang="en-US" b="0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1752600"/>
            <a:ext cx="9144000" cy="1103553"/>
            <a:chOff x="1219200" y="2931270"/>
            <a:chExt cx="9410700" cy="914400"/>
          </a:xfrm>
        </p:grpSpPr>
        <p:pic>
          <p:nvPicPr>
            <p:cNvPr id="18" name="Picture 17" descr="Screen Shot 2014-04-21 at 10.25.57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2931270"/>
              <a:ext cx="5448300" cy="914400"/>
            </a:xfrm>
            <a:prstGeom prst="rect">
              <a:avLst/>
            </a:prstGeom>
          </p:spPr>
        </p:pic>
        <p:pic>
          <p:nvPicPr>
            <p:cNvPr id="3" name="Picture 2" descr="Screen Shot 2014-04-21 at 10.26.5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200" y="3048000"/>
              <a:ext cx="3149600" cy="723900"/>
            </a:xfrm>
            <a:prstGeom prst="rect">
              <a:avLst/>
            </a:prstGeom>
          </p:spPr>
        </p:pic>
        <p:pic>
          <p:nvPicPr>
            <p:cNvPr id="8" name="Picture 7" descr="Screen Shot 2014-04-21 at 10.26.30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114086"/>
              <a:ext cx="3543300" cy="596900"/>
            </a:xfrm>
            <a:prstGeom prst="rect">
              <a:avLst/>
            </a:prstGeom>
          </p:spPr>
        </p:pic>
      </p:grpSp>
      <p:pic>
        <p:nvPicPr>
          <p:cNvPr id="20" name="Picture 19" descr="A9RFnAJmY.tiff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47" y="2856153"/>
            <a:ext cx="4717253" cy="335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505200"/>
            <a:ext cx="505938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0" dirty="0" err="1" smtClean="0"/>
              <a:t>l,m</a:t>
            </a:r>
            <a:r>
              <a:rPr lang="en-US" b="0" dirty="0" smtClean="0"/>
              <a:t> ~ </a:t>
            </a:r>
            <a:r>
              <a:rPr lang="en-US" b="0" dirty="0" err="1" smtClean="0"/>
              <a:t>cos</a:t>
            </a:r>
            <a:r>
              <a:rPr lang="en-US" b="0" dirty="0" smtClean="0"/>
              <a:t>(</a:t>
            </a:r>
            <a:r>
              <a:rPr lang="en-US" b="0" dirty="0" err="1" smtClean="0"/>
              <a:t>θ</a:t>
            </a:r>
            <a:r>
              <a:rPr lang="en-US" b="0" baseline="-25000" dirty="0" err="1" smtClean="0"/>
              <a:t>x</a:t>
            </a:r>
            <a:r>
              <a:rPr lang="en-US" b="0" dirty="0"/>
              <a:t>, </a:t>
            </a:r>
            <a:r>
              <a:rPr lang="en-US" b="0" dirty="0" err="1" smtClean="0"/>
              <a:t>θ</a:t>
            </a:r>
            <a:r>
              <a:rPr lang="en-US" b="0" baseline="-25000" dirty="0" err="1" smtClean="0"/>
              <a:t>y</a:t>
            </a:r>
            <a:r>
              <a:rPr lang="en-US" b="0" dirty="0" smtClean="0"/>
              <a:t>) (rad)</a:t>
            </a:r>
          </a:p>
          <a:p>
            <a:pPr algn="l">
              <a:spcBef>
                <a:spcPts val="600"/>
              </a:spcBef>
            </a:pPr>
            <a:r>
              <a:rPr lang="en-US" b="0" dirty="0"/>
              <a:t>u</a:t>
            </a:r>
            <a:r>
              <a:rPr lang="en-US" b="0" dirty="0" smtClean="0"/>
              <a:t>, v = 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="0" dirty="0"/>
              <a:t> – </a:t>
            </a:r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b="0" dirty="0"/>
              <a:t>)/</a:t>
            </a:r>
            <a:r>
              <a:rPr lang="en-US" b="0" dirty="0" err="1"/>
              <a:t>λ</a:t>
            </a:r>
            <a:r>
              <a:rPr lang="en-US" b="0" dirty="0" smtClean="0"/>
              <a:t>, (</a:t>
            </a:r>
            <a:r>
              <a:rPr lang="en-US" dirty="0" smtClean="0"/>
              <a:t>y</a:t>
            </a:r>
            <a:r>
              <a:rPr lang="en-US" baseline="-25000" dirty="0" smtClean="0"/>
              <a:t>1</a:t>
            </a:r>
            <a:r>
              <a:rPr lang="en-US" b="0" dirty="0" smtClean="0"/>
              <a:t> </a:t>
            </a:r>
            <a:r>
              <a:rPr lang="en-US" b="0" dirty="0"/>
              <a:t>– </a:t>
            </a:r>
            <a:r>
              <a:rPr lang="en-US" dirty="0" smtClean="0"/>
              <a:t>y</a:t>
            </a:r>
            <a:r>
              <a:rPr lang="en-US" baseline="-25000" dirty="0" smtClean="0"/>
              <a:t>2</a:t>
            </a:r>
            <a:r>
              <a:rPr lang="en-US" b="0" dirty="0"/>
              <a:t>)/</a:t>
            </a:r>
            <a:r>
              <a:rPr lang="en-US" b="0" dirty="0" err="1" smtClean="0"/>
              <a:t>λ</a:t>
            </a:r>
            <a:r>
              <a:rPr lang="en-US" b="0" dirty="0" smtClean="0"/>
              <a:t> (rad</a:t>
            </a:r>
            <a:r>
              <a:rPr lang="en-US" b="0" baseline="30000" dirty="0" smtClean="0"/>
              <a:t>-1</a:t>
            </a:r>
            <a:r>
              <a:rPr lang="en-US" b="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7533804"/>
      </p:ext>
    </p:extLst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757" y="1524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Interferometry: SIRA II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7736"/>
            <a:ext cx="41908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b="0" dirty="0"/>
          </a:p>
          <a:p>
            <a:pPr algn="l"/>
            <a:r>
              <a:rPr lang="en-US" sz="2000" b="0" dirty="0" smtClean="0"/>
              <a:t>‘fringe on sky’ modulated by PB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Primary beam = 2λ/D rad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Synthesized beam = </a:t>
            </a:r>
            <a:r>
              <a:rPr lang="en-US" sz="2000" b="0" dirty="0" err="1" smtClean="0"/>
              <a:t>λ</a:t>
            </a:r>
            <a:r>
              <a:rPr lang="en-US" sz="2000" b="0" dirty="0" smtClean="0"/>
              <a:t>/B rad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Amp V = strength source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Phase V = position source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6000" y="345567"/>
            <a:ext cx="7049544" cy="6283833"/>
            <a:chOff x="3313799" y="116967"/>
            <a:chExt cx="6402746" cy="6379083"/>
          </a:xfrm>
        </p:grpSpPr>
        <p:pic>
          <p:nvPicPr>
            <p:cNvPr id="7" name="Picture 6" descr="simple_interfrmtr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6175">
              <a:off x="6086090" y="116967"/>
              <a:ext cx="2987213" cy="2484848"/>
            </a:xfrm>
            <a:prstGeom prst="rect">
              <a:avLst/>
            </a:prstGeom>
          </p:spPr>
        </p:pic>
        <p:pic>
          <p:nvPicPr>
            <p:cNvPr id="9" name="Picture 8" descr="timg374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647950"/>
              <a:ext cx="4406900" cy="38481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13799" y="4572000"/>
              <a:ext cx="622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err="1" smtClean="0"/>
                <a:t>E</a:t>
              </a:r>
              <a:r>
                <a:rPr lang="en-US" sz="2000" b="0" baseline="-25000" dirty="0" err="1"/>
                <a:t>i</a:t>
              </a:r>
              <a:endParaRPr lang="en-US" sz="2000" b="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63386" y="4572000"/>
              <a:ext cx="622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err="1" smtClean="0"/>
                <a:t>E</a:t>
              </a:r>
              <a:r>
                <a:rPr lang="en-US" sz="2000" b="0" baseline="-25000" dirty="0" err="1" smtClean="0"/>
                <a:t>j</a:t>
              </a:r>
              <a:endParaRPr lang="en-US" sz="2000" b="0" baseline="-25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91200" y="2819400"/>
              <a:ext cx="622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/>
                <a:t>B</a:t>
              </a:r>
              <a:endParaRPr lang="en-US" sz="2000" b="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45300" y="3867090"/>
              <a:ext cx="3937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0" dirty="0"/>
                <a:t>D</a:t>
              </a:r>
              <a:endParaRPr lang="en-US" sz="2000" b="0" baseline="-25000" dirty="0"/>
            </a:p>
          </p:txBody>
        </p:sp>
        <p:sp>
          <p:nvSpPr>
            <p:cNvPr id="14" name="Rectangle 13"/>
            <p:cNvSpPr/>
            <p:nvPr/>
          </p:nvSpPr>
          <p:spPr bwMode="auto">
            <a:xfrm rot="2468367">
              <a:off x="6899977" y="362421"/>
              <a:ext cx="2816568" cy="46654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10400" y="2057400"/>
              <a:ext cx="622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/>
                <a:t>PB</a:t>
              </a:r>
              <a:endParaRPr lang="en-US" sz="2000" b="0" baseline="-25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93100" y="1676400"/>
              <a:ext cx="622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/>
                <a:t>SB</a:t>
              </a:r>
              <a:endParaRPr lang="en-US" sz="2000" b="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339726"/>
      </p:ext>
    </p:extLst>
  </p:cSld>
  <p:clrMapOvr>
    <a:masterClrMapping/>
  </p:clrMapOvr>
  <p:transition xmlns:p14="http://schemas.microsoft.com/office/powerpoint/2010/main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Radio zoom lens</a:t>
            </a:r>
            <a:endParaRPr lang="en-US" dirty="0"/>
          </a:p>
        </p:txBody>
      </p:sp>
      <p:pic>
        <p:nvPicPr>
          <p:cNvPr id="8" name="Picture 7" descr="cls5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29" y="3455884"/>
            <a:ext cx="5021481" cy="3325916"/>
          </a:xfrm>
          <a:prstGeom prst="rect">
            <a:avLst/>
          </a:prstGeom>
        </p:spPr>
      </p:pic>
      <p:pic>
        <p:nvPicPr>
          <p:cNvPr id="9" name="Picture 8" descr="vlaclou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29" y="38484"/>
            <a:ext cx="5040671" cy="3340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3400" y="7620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D configuration  (1km)</a:t>
            </a:r>
          </a:p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Res = 1’ at 1.4 GHz</a:t>
            </a:r>
          </a:p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Max. size = 20’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480137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/>
              <a:t>A</a:t>
            </a:r>
            <a:r>
              <a:rPr lang="en-US" sz="2000" b="0" dirty="0" smtClean="0"/>
              <a:t> configuration  (30km)</a:t>
            </a:r>
          </a:p>
          <a:p>
            <a:pPr algn="l"/>
            <a:r>
              <a:rPr lang="en-US" sz="2000" b="0" dirty="0" smtClean="0"/>
              <a:t>Res = 1” at 1.4 GHz</a:t>
            </a:r>
          </a:p>
          <a:p>
            <a:pPr algn="l"/>
            <a:r>
              <a:rPr lang="en-US" sz="2000" b="0" dirty="0" smtClean="0"/>
              <a:t>Max. size = 20”</a:t>
            </a:r>
            <a:endParaRPr lang="en-US" sz="2000" b="0" dirty="0"/>
          </a:p>
        </p:txBody>
      </p:sp>
      <p:pic>
        <p:nvPicPr>
          <p:cNvPr id="2" name="Picture 1" descr="4cy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" y="813137"/>
            <a:ext cx="3834902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914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r</a:t>
            </a:r>
            <a:r>
              <a:rPr lang="en-US" sz="1800" b="0" dirty="0" smtClean="0">
                <a:solidFill>
                  <a:schemeClr val="bg1"/>
                </a:solidFill>
              </a:rPr>
              <a:t>es~1”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5040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0.001”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47470"/>
      </p:ext>
    </p:extLst>
  </p:cSld>
  <p:clrMapOvr>
    <a:masterClrMapping/>
  </p:clrMapOvr>
  <p:transition xmlns:p14="http://schemas.microsoft.com/office/powerpoint/2010/main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tresmontosas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76199" y="152400"/>
            <a:ext cx="220980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</a:rPr>
              <a:t>Karl G. </a:t>
            </a:r>
            <a:r>
              <a:rPr lang="en-US" b="0" dirty="0" err="1">
                <a:solidFill>
                  <a:schemeClr val="bg1"/>
                </a:solidFill>
              </a:rPr>
              <a:t>Jansky</a:t>
            </a:r>
            <a:r>
              <a:rPr lang="en-US" b="0" dirty="0">
                <a:solidFill>
                  <a:schemeClr val="bg1"/>
                </a:solidFill>
              </a:rPr>
              <a:t> Very Large </a:t>
            </a:r>
            <a:r>
              <a:rPr lang="en-US" b="0" dirty="0" smtClean="0">
                <a:solidFill>
                  <a:schemeClr val="bg1"/>
                </a:solidFill>
              </a:rPr>
              <a:t>Array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4-05-10 at 6.27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83" y="0"/>
            <a:ext cx="7023817" cy="361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22a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2800" b="0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Atacama Large Milllimeter Array</a:t>
            </a:r>
            <a:endParaRPr lang="en-US" sz="2000" b="0">
              <a:solidFill>
                <a:schemeClr val="bg1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152400" y="2935288"/>
            <a:ext cx="44958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High sensitivity array = 54x12m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Wide field imaging array = 12x7m 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Frequencies = 80 GHz to 900 GHz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Resolution =  20mas at 800 GHz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Sensitivity = 13uJy in 1hr at 230GHz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381000" y="5486400"/>
            <a:ext cx="853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>
                <a:solidFill>
                  <a:schemeClr val="bg1"/>
                </a:solidFill>
              </a:rPr>
              <a:t>ALMA + JVLA represent an order of magnitude, or more, improvement in observational capabilities from 1 GHz to 1 THz!</a:t>
            </a:r>
          </a:p>
        </p:txBody>
      </p:sp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5486400" y="31242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FFFFFF"/>
                </a:solidFill>
              </a:rPr>
              <a:t>&gt; 10</a:t>
            </a:r>
            <a:r>
              <a:rPr lang="en-US" b="0" baseline="30000">
                <a:solidFill>
                  <a:srgbClr val="FFFFFF"/>
                </a:solidFill>
              </a:rPr>
              <a:t>2</a:t>
            </a:r>
            <a:r>
              <a:rPr lang="en-US" b="0">
                <a:solidFill>
                  <a:srgbClr val="FFFFFF"/>
                </a:solidFill>
              </a:rPr>
              <a:t> times more sensitive than existing submm arrays!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6-17 at 6.11.5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1" b="11221"/>
          <a:stretch>
            <a:fillRect/>
          </a:stretch>
        </p:blipFill>
        <p:spPr>
          <a:xfrm>
            <a:off x="230514" y="685800"/>
            <a:ext cx="5037667" cy="2667000"/>
          </a:xfrm>
        </p:spPr>
      </p:pic>
      <p:pic>
        <p:nvPicPr>
          <p:cNvPr id="5" name="Picture 4" descr="Screen Shot 2014-06-17 at 6.14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422" y="228600"/>
            <a:ext cx="379057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06951"/>
      </p:ext>
    </p:extLst>
  </p:cSld>
  <p:clrMapOvr>
    <a:masterClrMapping/>
  </p:clrMapOvr>
  <p:transition xmlns:p14="http://schemas.microsoft.com/office/powerpoint/2010/main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52400" y="116830"/>
            <a:ext cx="8915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0" dirty="0" smtClean="0">
                <a:latin typeface="Arial" charset="0"/>
              </a:rPr>
              <a:t>Giant steps cm </a:t>
            </a:r>
            <a:r>
              <a:rPr lang="en-US" b="0" dirty="0" smtClean="0">
                <a:latin typeface="Arial" charset="0"/>
                <a:sym typeface="Wingdings"/>
              </a:rPr>
              <a:t> mm: sensitivity</a:t>
            </a:r>
            <a:endParaRPr lang="en-US" sz="1600" b="0" dirty="0">
              <a:solidFill>
                <a:srgbClr val="FFFF99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8925" y="609600"/>
            <a:ext cx="8702675" cy="6019800"/>
            <a:chOff x="60325" y="708104"/>
            <a:chExt cx="8855075" cy="6149895"/>
          </a:xfrm>
        </p:grpSpPr>
        <p:pic>
          <p:nvPicPr>
            <p:cNvPr id="32769" name="Picture 10" descr="Screen shot 2010-11-05 at 10.10.3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34023" y="-218577"/>
              <a:ext cx="5891803" cy="826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0" name="Rectangle 4"/>
            <p:cNvSpPr>
              <a:spLocks noChangeArrowheads="1"/>
            </p:cNvSpPr>
            <p:nvPr/>
          </p:nvSpPr>
          <p:spPr bwMode="auto">
            <a:xfrm>
              <a:off x="60325" y="638333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buFontTx/>
                <a:buNone/>
              </a:pPr>
              <a:endParaRPr lang="en-US" sz="1800" b="0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2771" name="Text Box 7"/>
            <p:cNvSpPr txBox="1">
              <a:spLocks noChangeArrowheads="1"/>
            </p:cNvSpPr>
            <p:nvPr/>
          </p:nvSpPr>
          <p:spPr bwMode="auto">
            <a:xfrm>
              <a:off x="244475" y="5845175"/>
              <a:ext cx="86709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 typeface="Wingdings" charset="0"/>
                <a:buChar char="§"/>
              </a:pPr>
              <a:endParaRPr lang="en-US" b="0">
                <a:solidFill>
                  <a:schemeClr val="bg1"/>
                </a:solidFill>
              </a:endParaRPr>
            </a:p>
          </p:txBody>
        </p:sp>
        <p:sp>
          <p:nvSpPr>
            <p:cNvPr id="32772" name="Text Box 12"/>
            <p:cNvSpPr txBox="1">
              <a:spLocks noChangeArrowheads="1"/>
            </p:cNvSpPr>
            <p:nvPr/>
          </p:nvSpPr>
          <p:spPr bwMode="auto">
            <a:xfrm>
              <a:off x="1254125" y="709136"/>
              <a:ext cx="2403475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800" b="0" dirty="0" smtClean="0"/>
                <a:t>Rest wavelength                             </a:t>
              </a:r>
              <a:endParaRPr lang="en-US" sz="2000" dirty="0"/>
            </a:p>
          </p:txBody>
        </p:sp>
        <p:sp>
          <p:nvSpPr>
            <p:cNvPr id="32773" name="Rectangle 8"/>
            <p:cNvSpPr>
              <a:spLocks noChangeArrowheads="1"/>
            </p:cNvSpPr>
            <p:nvPr/>
          </p:nvSpPr>
          <p:spPr bwMode="auto">
            <a:xfrm>
              <a:off x="533400" y="1501775"/>
              <a:ext cx="76200" cy="4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540000" y="6407090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/>
                <a:t>Observed</a:t>
              </a:r>
              <a:endParaRPr lang="en-US" sz="2000" b="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20000" y="711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50um</a:t>
              </a:r>
              <a:endParaRPr lang="en-US" sz="1800" b="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1352490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/>
                <a:t>z = 5</a:t>
              </a:r>
              <a:endParaRPr lang="en-US" sz="2000" b="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00400" y="70913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5mm</a:t>
              </a:r>
              <a:endParaRPr lang="en-US" sz="1800" b="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10200" y="708104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0.5mm</a:t>
              </a:r>
              <a:endParaRPr lang="en-US" sz="1800" b="0" dirty="0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447800" y="1143000"/>
              <a:ext cx="4114800" cy="3386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 bwMode="auto">
          <a:xfrm>
            <a:off x="1752600" y="4191000"/>
            <a:ext cx="374443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810000" y="4191000"/>
            <a:ext cx="224666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343400" y="4267200"/>
            <a:ext cx="228600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953000" y="4114800"/>
            <a:ext cx="304800" cy="11668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971800" y="4267200"/>
            <a:ext cx="374443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447800" y="3810000"/>
            <a:ext cx="140162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08000"/>
                </a:solidFill>
              </a:rPr>
              <a:t>VLA </a:t>
            </a:r>
            <a:r>
              <a:rPr lang="en-US" sz="1800" b="0" dirty="0" err="1" smtClean="0">
                <a:solidFill>
                  <a:srgbClr val="008000"/>
                </a:solidFill>
              </a:rPr>
              <a:t>cont</a:t>
            </a:r>
            <a:endParaRPr lang="en-US" sz="1800" b="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6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5900" y="226367"/>
            <a:ext cx="57531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Understanding Galaxy formation: star formation follows molecular  gas and dust </a:t>
            </a: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43000" y="1295400"/>
            <a:ext cx="7620000" cy="4953000"/>
            <a:chOff x="1565275" y="2890838"/>
            <a:chExt cx="6511925" cy="3967162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" t="18629" r="80009" b="6882"/>
            <a:stretch>
              <a:fillRect/>
            </a:stretch>
          </p:blipFill>
          <p:spPr bwMode="auto">
            <a:xfrm>
              <a:off x="1565275" y="3124200"/>
              <a:ext cx="3387725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8" t="12515" b="8629"/>
            <a:stretch>
              <a:fillRect/>
            </a:stretch>
          </p:blipFill>
          <p:spPr bwMode="auto">
            <a:xfrm>
              <a:off x="4724400" y="2890838"/>
              <a:ext cx="3352800" cy="3929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1836738" y="2895600"/>
              <a:ext cx="2506662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FFFFFF"/>
                  </a:solidFill>
                </a:rPr>
                <a:t>Molecular Gas </a:t>
              </a:r>
            </a:p>
            <a:p>
              <a:pPr eaLnBrk="1" hangingPunct="1"/>
              <a:r>
                <a:rPr lang="en-US" sz="2000" b="0">
                  <a:solidFill>
                    <a:srgbClr val="FFFFFF"/>
                  </a:solidFill>
                </a:rPr>
                <a:t>(CO2-1, HERACLES)</a:t>
              </a:r>
            </a:p>
          </p:txBody>
        </p: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5181600" y="2895600"/>
              <a:ext cx="23495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FFFFFF"/>
                  </a:solidFill>
                </a:rPr>
                <a:t>Star Formation Rate </a:t>
              </a:r>
            </a:p>
            <a:p>
              <a:pPr eaLnBrk="1" hangingPunct="1"/>
              <a:r>
                <a:rPr lang="en-US" sz="2000" b="0">
                  <a:solidFill>
                    <a:srgbClr val="FFFFFF"/>
                  </a:solidFill>
                </a:rPr>
                <a:t>(UV/Halpha/mid-IR)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41661"/>
      </p:ext>
    </p:extLst>
  </p:cSld>
  <p:clrMapOvr>
    <a:masterClrMapping/>
  </p:clrMapOvr>
  <p:transition xmlns:p14="http://schemas.microsoft.com/office/powerpoint/2010/main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Screen Shot 2012-12-05 at 11.30.27 AM.png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-76200" y="3886200"/>
            <a:ext cx="2584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SMA 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[CII] 158um 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334GHz, 20hrs</a:t>
            </a:r>
          </a:p>
        </p:txBody>
      </p:sp>
      <p:pic>
        <p:nvPicPr>
          <p:cNvPr id="16387" name="Picture 6" descr="Screen shot 2012-05-04 at 8.41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429000"/>
            <a:ext cx="6483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0" y="152400"/>
            <a:ext cx="34274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/>
              <a:t>BRI1202-0725 z=4.7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HyLIRG (10</a:t>
            </a:r>
            <a:r>
              <a:rPr lang="en-US" b="0" baseline="30000"/>
              <a:t>13</a:t>
            </a:r>
            <a:r>
              <a:rPr lang="en-US" b="0"/>
              <a:t>L</a:t>
            </a:r>
            <a:r>
              <a:rPr lang="en-US" sz="2000" b="0" baseline="-25000"/>
              <a:t>o</a:t>
            </a:r>
            <a:r>
              <a:rPr lang="en-US" b="0"/>
              <a:t>) pair:</a:t>
            </a:r>
          </a:p>
          <a:p>
            <a:pPr lvl="1"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Quasar host </a:t>
            </a:r>
          </a:p>
          <a:p>
            <a:pPr lvl="1"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Obscured SMG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SFR ~ 10</a:t>
            </a:r>
            <a:r>
              <a:rPr lang="en-US" b="0" baseline="30000"/>
              <a:t>3</a:t>
            </a:r>
            <a:r>
              <a:rPr lang="en-US" b="0"/>
              <a:t>;  M</a:t>
            </a:r>
            <a:r>
              <a:rPr lang="en-US" b="0" baseline="-25000"/>
              <a:t>H2</a:t>
            </a:r>
            <a:r>
              <a:rPr lang="en-US" b="0"/>
              <a:t> ~ 10</a:t>
            </a:r>
            <a:r>
              <a:rPr lang="en-US" b="0" baseline="30000"/>
              <a:t>11</a:t>
            </a:r>
            <a:endParaRPr lang="en-US" b="0"/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4038600" y="5867400"/>
            <a:ext cx="161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Iono ea 2007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6934200" y="2819400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Salome ea. 2012</a:t>
            </a:r>
          </a:p>
        </p:txBody>
      </p:sp>
      <p:grpSp>
        <p:nvGrpSpPr>
          <p:cNvPr id="16391" name="Group 11"/>
          <p:cNvGrpSpPr>
            <a:grpSpLocks/>
          </p:cNvGrpSpPr>
          <p:nvPr/>
        </p:nvGrpSpPr>
        <p:grpSpPr bwMode="auto">
          <a:xfrm>
            <a:off x="3048000" y="76200"/>
            <a:ext cx="3124200" cy="2743200"/>
            <a:chOff x="228600" y="1752600"/>
            <a:chExt cx="3124199" cy="2743200"/>
          </a:xfrm>
        </p:grpSpPr>
        <p:pic>
          <p:nvPicPr>
            <p:cNvPr id="16394" name="Picture 7" descr="Screen shot 2012-05-04 at 8.23.01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0706" y="1713706"/>
              <a:ext cx="2743200" cy="282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TextBox 13"/>
            <p:cNvSpPr txBox="1">
              <a:spLocks noChangeArrowheads="1"/>
            </p:cNvSpPr>
            <p:nvPr/>
          </p:nvSpPr>
          <p:spPr bwMode="auto">
            <a:xfrm>
              <a:off x="2133600" y="1973263"/>
              <a:ext cx="533400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6396" name="TextBox 14"/>
            <p:cNvSpPr txBox="1">
              <a:spLocks noChangeArrowheads="1"/>
            </p:cNvSpPr>
            <p:nvPr/>
          </p:nvSpPr>
          <p:spPr bwMode="auto">
            <a:xfrm>
              <a:off x="1676400" y="2692400"/>
              <a:ext cx="53340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16397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189707" y="2858294"/>
              <a:ext cx="838200" cy="1587"/>
            </a:xfrm>
            <a:prstGeom prst="straightConnector1">
              <a:avLst/>
            </a:prstGeom>
            <a:noFill/>
            <a:ln w="19050">
              <a:solidFill>
                <a:srgbClr val="E4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398" name="TextBox 18"/>
            <p:cNvSpPr txBox="1">
              <a:spLocks noChangeArrowheads="1"/>
            </p:cNvSpPr>
            <p:nvPr/>
          </p:nvSpPr>
          <p:spPr bwMode="auto">
            <a:xfrm>
              <a:off x="533400" y="2590800"/>
              <a:ext cx="685800" cy="46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FF0000"/>
                  </a:solidFill>
                </a:rPr>
                <a:t>4</a:t>
              </a:r>
              <a:r>
                <a:rPr lang="ja-JP" altLang="en-US" b="0">
                  <a:solidFill>
                    <a:srgbClr val="FF0000"/>
                  </a:solidFill>
                </a:rPr>
                <a:t>”</a:t>
              </a:r>
              <a:endParaRPr lang="en-US" b="0">
                <a:solidFill>
                  <a:srgbClr val="FF0000"/>
                </a:solidFill>
              </a:endParaRPr>
            </a:p>
          </p:txBody>
        </p:sp>
        <p:sp>
          <p:nvSpPr>
            <p:cNvPr id="16399" name="TextBox 19"/>
            <p:cNvSpPr txBox="1">
              <a:spLocks noChangeArrowheads="1"/>
            </p:cNvSpPr>
            <p:nvPr/>
          </p:nvSpPr>
          <p:spPr bwMode="auto">
            <a:xfrm>
              <a:off x="228600" y="4114800"/>
              <a:ext cx="2438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FF0000"/>
                  </a:solidFill>
                </a:rPr>
                <a:t>HST 814 Hu ea 96</a:t>
              </a:r>
            </a:p>
          </p:txBody>
        </p:sp>
      </p:grpSp>
      <p:pic>
        <p:nvPicPr>
          <p:cNvPr id="16392" name="Picture 1" descr="Screen Shot 2012-12-05 at 11.33.19 AM.png"/>
          <p:cNvPicPr>
            <a:picLocks noChangeAspect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"/>
            <a:ext cx="14049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" descr="Screen Shot 2012-12-05 at 11.33.04 AM.png"/>
          <p:cNvPicPr>
            <a:picLocks noChangeAspect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1981200"/>
            <a:ext cx="1262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491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Screen shot 2012-05-03 at 3.4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356235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Screen shot 2012-05-03 at 3.42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0"/>
            <a:ext cx="3500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304800" y="4567238"/>
            <a:ext cx="1371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SMA 20hrs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-152400" y="1379538"/>
            <a:ext cx="2595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ALMA SV 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20min, 16 ants </a:t>
            </a:r>
          </a:p>
        </p:txBody>
      </p:sp>
      <p:pic>
        <p:nvPicPr>
          <p:cNvPr id="17413" name="Picture 6" descr="Screen shot 2012-05-04 at 8.41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429000"/>
            <a:ext cx="6483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0" y="376238"/>
            <a:ext cx="26606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000000"/>
                </a:solidFill>
              </a:rPr>
              <a:t>[CII] in 1202-0725 </a:t>
            </a: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4419600" y="3048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Wagg ea</a:t>
            </a:r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3657600" y="26019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334GHz</a:t>
            </a:r>
          </a:p>
        </p:txBody>
      </p:sp>
    </p:spTree>
    <p:extLst>
      <p:ext uri="{BB962C8B-B14F-4D97-AF65-F5344CB8AC3E}">
        <p14:creationId xmlns:p14="http://schemas.microsoft.com/office/powerpoint/2010/main" val="31101711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20" name="Text Box 8"/>
          <p:cNvSpPr txBox="1">
            <a:spLocks noChangeArrowheads="1"/>
          </p:cNvSpPr>
          <p:nvPr/>
        </p:nvSpPr>
        <p:spPr bwMode="auto">
          <a:xfrm>
            <a:off x="1905000" y="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>
                <a:solidFill>
                  <a:srgbClr val="000099"/>
                </a:solidFill>
              </a:rPr>
              <a:t>Giant </a:t>
            </a:r>
            <a:r>
              <a:rPr lang="en-US" sz="2400" u="sng" dirty="0" smtClean="0">
                <a:solidFill>
                  <a:srgbClr val="000099"/>
                </a:solidFill>
              </a:rPr>
              <a:t>Steps: </a:t>
            </a:r>
            <a:r>
              <a:rPr lang="en-US" sz="2400" u="sng" dirty="0">
                <a:solidFill>
                  <a:srgbClr val="000099"/>
                </a:solidFill>
              </a:rPr>
              <a:t>Frequency and resolution</a:t>
            </a:r>
          </a:p>
        </p:txBody>
      </p:sp>
      <p:pic>
        <p:nvPicPr>
          <p:cNvPr id="346121" name="Picture 9" descr="Z:\fr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1675"/>
            <a:ext cx="8153400" cy="607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06006"/>
      </p:ext>
    </p:extLst>
  </p:cSld>
  <p:clrMapOvr>
    <a:masterClrMapping/>
  </p:clrMapOvr>
  <p:transition xmlns:p14="http://schemas.microsoft.com/office/powerpoint/2010/main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escopeComparisonw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32721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7 mm</a:t>
            </a:r>
            <a:endParaRPr lang="en-US" b="0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838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0.3 mm</a:t>
            </a:r>
            <a:endParaRPr lang="en-US" b="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0" y="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>
                <a:solidFill>
                  <a:srgbClr val="000099"/>
                </a:solidFill>
              </a:rPr>
              <a:t>Giant </a:t>
            </a:r>
            <a:r>
              <a:rPr lang="en-US" sz="2400" u="sng" dirty="0" smtClean="0">
                <a:solidFill>
                  <a:srgbClr val="000099"/>
                </a:solidFill>
              </a:rPr>
              <a:t>Steps: </a:t>
            </a:r>
            <a:r>
              <a:rPr lang="en-US" sz="2400" u="sng" dirty="0">
                <a:solidFill>
                  <a:srgbClr val="000099"/>
                </a:solidFill>
              </a:rPr>
              <a:t>Site quality</a:t>
            </a:r>
          </a:p>
        </p:txBody>
      </p:sp>
    </p:spTree>
    <p:extLst>
      <p:ext uri="{BB962C8B-B14F-4D97-AF65-F5344CB8AC3E}">
        <p14:creationId xmlns:p14="http://schemas.microsoft.com/office/powerpoint/2010/main" val="1180699651"/>
      </p:ext>
    </p:extLst>
  </p:cSld>
  <p:clrMapOvr>
    <a:masterClrMapping/>
  </p:clrMapOvr>
  <p:transition xmlns:p14="http://schemas.microsoft.com/office/powerpoint/2010/main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52" name="Picture 8" descr="HonarJD2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200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46" name="Text Box 2"/>
          <p:cNvSpPr txBox="1">
            <a:spLocks noChangeArrowheads="1"/>
          </p:cNvSpPr>
          <p:nvPr/>
        </p:nvSpPr>
        <p:spPr bwMode="auto">
          <a:xfrm>
            <a:off x="1600200" y="685800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1524000" y="1052513"/>
            <a:ext cx="762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4572000" y="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>
                <a:solidFill>
                  <a:srgbClr val="000099"/>
                </a:solidFill>
              </a:rPr>
              <a:t>Giant </a:t>
            </a:r>
            <a:r>
              <a:rPr lang="en-US" sz="2400" u="sng" dirty="0" smtClean="0">
                <a:solidFill>
                  <a:srgbClr val="000099"/>
                </a:solidFill>
              </a:rPr>
              <a:t>Steps: </a:t>
            </a:r>
            <a:r>
              <a:rPr lang="en-US" sz="2400" u="sng" dirty="0">
                <a:solidFill>
                  <a:srgbClr val="000099"/>
                </a:solidFill>
              </a:rPr>
              <a:t>Site quality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00200" y="2895600"/>
            <a:ext cx="7543800" cy="3816350"/>
            <a:chOff x="304800" y="2429271"/>
            <a:chExt cx="8839200" cy="4273550"/>
          </a:xfrm>
        </p:grpSpPr>
        <p:pic>
          <p:nvPicPr>
            <p:cNvPr id="8" name="Picture 2" descr="CARILLI_TRA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429271"/>
              <a:ext cx="8839200" cy="427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6197600" y="4029119"/>
              <a:ext cx="2589261" cy="448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Symbol" charset="0"/>
                </a:rPr>
                <a:t>t </a:t>
              </a:r>
              <a:r>
                <a:rPr lang="en-US" sz="2000" b="0" dirty="0">
                  <a:solidFill>
                    <a:srgbClr val="000000"/>
                  </a:solidFill>
                </a:rPr>
                <a:t>= 0.5 at 0.9 THz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53000" y="9144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 smtClean="0"/>
              <a:t>Atmostpheric</a:t>
            </a:r>
            <a:r>
              <a:rPr lang="en-US" b="0" dirty="0" smtClean="0"/>
              <a:t> opacity: O</a:t>
            </a:r>
            <a:r>
              <a:rPr lang="en-US" b="0" baseline="-25000" dirty="0" smtClean="0"/>
              <a:t>2</a:t>
            </a:r>
            <a:r>
              <a:rPr lang="en-US" b="0" dirty="0" smtClean="0"/>
              <a:t>, H</a:t>
            </a:r>
            <a:r>
              <a:rPr lang="en-US" b="0" baseline="-25000" dirty="0" smtClean="0"/>
              <a:t>2</a:t>
            </a:r>
            <a:r>
              <a:rPr lang="en-US" b="0" dirty="0" smtClean="0"/>
              <a:t>O, CO…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36692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H</a:t>
            </a:r>
            <a:r>
              <a:rPr lang="en-US" sz="1800" b="0" baseline="-25000" dirty="0"/>
              <a:t>2</a:t>
            </a:r>
            <a:r>
              <a:rPr lang="en-US" sz="1800" b="0" dirty="0"/>
              <a:t>0</a:t>
            </a:r>
            <a:endParaRPr lang="en-US" sz="18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905000" y="3429000"/>
            <a:ext cx="533400" cy="381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057400" y="4876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O</a:t>
            </a:r>
            <a:r>
              <a:rPr lang="en-US" sz="1800" b="0" baseline="-25000" dirty="0"/>
              <a:t>2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0" y="5663624"/>
            <a:ext cx="60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O</a:t>
            </a:r>
            <a:r>
              <a:rPr lang="en-US" sz="1600" b="0" baseline="-25000" dirty="0"/>
              <a:t>2</a:t>
            </a:r>
            <a:endParaRPr lang="en-US" sz="1600" dirty="0"/>
          </a:p>
          <a:p>
            <a:r>
              <a:rPr lang="en-US" sz="1600" b="0" dirty="0" smtClean="0"/>
              <a:t>CO</a:t>
            </a:r>
            <a:endParaRPr lang="en-US" sz="16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42788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H</a:t>
            </a:r>
            <a:r>
              <a:rPr lang="en-US" sz="1800" b="0" baseline="-25000" dirty="0"/>
              <a:t>2</a:t>
            </a:r>
            <a:r>
              <a:rPr lang="en-US" sz="1800" b="0" dirty="0"/>
              <a:t>0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400800" y="6096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Mauna Kea</a:t>
            </a:r>
            <a:endParaRPr lang="en-US" sz="1800" b="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6629400" y="5663624"/>
            <a:ext cx="152400" cy="50857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5754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9" name="Text Box 5"/>
          <p:cNvSpPr txBox="1">
            <a:spLocks noChangeArrowheads="1"/>
          </p:cNvSpPr>
          <p:nvPr/>
        </p:nvSpPr>
        <p:spPr bwMode="auto">
          <a:xfrm>
            <a:off x="1143000" y="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solidFill>
                  <a:srgbClr val="000099"/>
                </a:solidFill>
              </a:rPr>
              <a:t>Giant Steps III: Image quality</a:t>
            </a:r>
          </a:p>
        </p:txBody>
      </p:sp>
      <p:pic>
        <p:nvPicPr>
          <p:cNvPr id="3" name="Picture 2" descr="Screen Shot 2014-04-17 at 2.1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36" y="457200"/>
            <a:ext cx="5801564" cy="4037889"/>
          </a:xfrm>
          <a:prstGeom prst="rect">
            <a:avLst/>
          </a:prstGeom>
        </p:spPr>
      </p:pic>
      <p:pic>
        <p:nvPicPr>
          <p:cNvPr id="2" name="Picture 1" descr="herc-a-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" y="3236946"/>
            <a:ext cx="5065291" cy="3597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0668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HST quality and resolution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52185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5" name="Text Box 5"/>
          <p:cNvSpPr txBox="1">
            <a:spLocks noChangeArrowheads="1"/>
          </p:cNvSpPr>
          <p:nvPr/>
        </p:nvSpPr>
        <p:spPr bwMode="auto">
          <a:xfrm>
            <a:off x="1143000" y="0"/>
            <a:ext cx="731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 smtClean="0">
                <a:solidFill>
                  <a:srgbClr val="000099"/>
                </a:solidFill>
              </a:rPr>
              <a:t>Giant steps: broad band spectroscopy</a:t>
            </a:r>
            <a:endParaRPr lang="en-US" sz="2400" u="sng" dirty="0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JVLA: 25% FBW</a:t>
            </a:r>
            <a:r>
              <a:rPr lang="en-US" sz="2000" b="0" dirty="0"/>
              <a:t> </a:t>
            </a:r>
            <a:r>
              <a:rPr lang="en-US" sz="2000" b="0" dirty="0" smtClean="0"/>
              <a:t>[</a:t>
            </a:r>
            <a:r>
              <a:rPr lang="en-US" sz="2000" b="0" dirty="0" err="1" smtClean="0"/>
              <a:t>eg</a:t>
            </a:r>
            <a:r>
              <a:rPr lang="en-US" sz="2000" b="0" dirty="0" smtClean="0"/>
              <a:t>. 31 </a:t>
            </a:r>
            <a:r>
              <a:rPr lang="en-US" sz="2000" b="0" dirty="0"/>
              <a:t>to </a:t>
            </a:r>
            <a:r>
              <a:rPr lang="en-US" sz="2000" b="0" dirty="0" smtClean="0"/>
              <a:t>39 </a:t>
            </a:r>
            <a:r>
              <a:rPr lang="en-US" sz="2000" b="0" dirty="0"/>
              <a:t>GHz </a:t>
            </a:r>
            <a:r>
              <a:rPr lang="en-US" sz="2000" b="0" dirty="0" smtClean="0"/>
              <a:t>=&gt; CO1</a:t>
            </a:r>
            <a:r>
              <a:rPr lang="en-US" sz="2000" b="0" dirty="0"/>
              <a:t>-0 at z</a:t>
            </a:r>
            <a:r>
              <a:rPr lang="en-US" sz="2000" b="0" dirty="0" smtClean="0"/>
              <a:t>=1.9 </a:t>
            </a:r>
            <a:r>
              <a:rPr lang="en-US" sz="2000" b="0" dirty="0"/>
              <a:t>to </a:t>
            </a:r>
            <a:r>
              <a:rPr lang="en-US" sz="2000" b="0" dirty="0" smtClean="0"/>
              <a:t>2.7) </a:t>
            </a:r>
            <a:r>
              <a:rPr lang="en-US" sz="2000" b="0" dirty="0"/>
              <a:t>=&gt; large cosmic volume searches for molecular </a:t>
            </a:r>
            <a:r>
              <a:rPr lang="en-US" sz="2000" b="0" dirty="0" smtClean="0"/>
              <a:t>gas</a:t>
            </a:r>
            <a:endParaRPr lang="en-US" sz="2000" b="0" dirty="0"/>
          </a:p>
        </p:txBody>
      </p:sp>
      <p:pic>
        <p:nvPicPr>
          <p:cNvPr id="3" name="Picture 2" descr="cosmos.line-raster10_00_18.173+02d34m57.26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2" y="3177990"/>
            <a:ext cx="8189648" cy="3299010"/>
          </a:xfrm>
          <a:prstGeom prst="rect">
            <a:avLst/>
          </a:prstGeom>
        </p:spPr>
      </p:pic>
      <p:pic>
        <p:nvPicPr>
          <p:cNvPr id="6" name="Picture 5" descr="Screen Shot 2014-04-24 at 10.37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76400"/>
            <a:ext cx="2166381" cy="2253303"/>
          </a:xfrm>
          <a:prstGeom prst="rect">
            <a:avLst/>
          </a:prstGeom>
        </p:spPr>
      </p:pic>
      <p:pic>
        <p:nvPicPr>
          <p:cNvPr id="7" name="Picture 6" descr="Screen Shot 2014-04-24 at 10.37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3352800" cy="26856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H="1" flipV="1">
            <a:off x="1600200" y="3581400"/>
            <a:ext cx="1828800" cy="12954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3657600" y="3581400"/>
            <a:ext cx="304800" cy="12192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3962400" y="2667000"/>
            <a:ext cx="1447800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895600" y="1828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CO 1-0 z=2.5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882865239"/>
      </p:ext>
    </p:extLst>
  </p:cSld>
  <p:clrMapOvr>
    <a:masterClrMapping/>
  </p:clrMapOvr>
  <p:transition xmlns:p14="http://schemas.microsoft.com/office/powerpoint/2010/main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porter9Vx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0"/>
            <a:ext cx="4953000" cy="3315645"/>
          </a:xfrm>
          <a:prstGeom prst="rect">
            <a:avLst/>
          </a:prstGeom>
        </p:spPr>
      </p:pic>
      <p:pic>
        <p:nvPicPr>
          <p:cNvPr id="5" name="Picture 4" descr="2695466723_058dae7abf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4160"/>
            <a:ext cx="5054600" cy="37830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28600"/>
            <a:ext cx="3886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Antenna transporters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VLA: rails, 200,000kg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ALMA: roads, 100,000kg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53941752"/>
      </p:ext>
    </p:extLst>
  </p:cSld>
  <p:clrMapOvr>
    <a:masterClrMapping/>
  </p:clrMapOvr>
  <p:transition xmlns:p14="http://schemas.microsoft.com/office/powerpoint/2010/main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rayS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76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VLA site 2000m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44762"/>
      </p:ext>
    </p:extLst>
  </p:cSld>
  <p:clrMapOvr>
    <a:masterClrMapping/>
  </p:clrMapOvr>
  <p:transition xmlns:p14="http://schemas.microsoft.com/office/powerpoint/2010/main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 descr="Chajnantor plate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0219"/>
            <a:ext cx="9142884" cy="381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0467" name="Line 3"/>
          <p:cNvSpPr>
            <a:spLocks noChangeShapeType="1"/>
          </p:cNvSpPr>
          <p:nvPr/>
        </p:nvSpPr>
        <p:spPr bwMode="auto">
          <a:xfrm flipH="1" flipV="1">
            <a:off x="3886199" y="3429000"/>
            <a:ext cx="2209799" cy="1447800"/>
          </a:xfrm>
          <a:prstGeom prst="line">
            <a:avLst/>
          </a:prstGeom>
          <a:noFill/>
          <a:ln w="19050" cap="flat" cmpd="sng">
            <a:solidFill>
              <a:srgbClr val="0433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90470" name="AutoShape 6"/>
          <p:cNvSpPr>
            <a:spLocks/>
          </p:cNvSpPr>
          <p:nvPr/>
        </p:nvSpPr>
        <p:spPr bwMode="auto">
          <a:xfrm>
            <a:off x="457200" y="508992"/>
            <a:ext cx="8305800" cy="4464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 algn="l" defTabSz="410751">
              <a:buClr>
                <a:srgbClr val="000000"/>
              </a:buClr>
            </a:pPr>
            <a:r>
              <a:rPr lang="en-US" sz="2700" b="0" dirty="0" err="1">
                <a:latin typeface="Gill Sans" charset="0"/>
                <a:cs typeface="Gill Sans" charset="0"/>
                <a:sym typeface="Gill Sans" charset="0"/>
              </a:rPr>
              <a:t>Chajnantor</a:t>
            </a:r>
            <a:r>
              <a:rPr lang="en-US" sz="2700" b="0" dirty="0">
                <a:latin typeface="Gill Sans" charset="0"/>
                <a:cs typeface="Gill Sans" charset="0"/>
                <a:sym typeface="Gill Sans" charset="0"/>
              </a:rPr>
              <a:t>  Plateau (5000m) – looking north</a:t>
            </a:r>
            <a:endParaRPr lang="en-US" b="0" dirty="0"/>
          </a:p>
        </p:txBody>
      </p:sp>
      <p:pic>
        <p:nvPicPr>
          <p:cNvPr id="3" name="Picture 2" descr="AOS_T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14" y="4113796"/>
            <a:ext cx="3658939" cy="274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37395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AutoShape 1"/>
          <p:cNvSpPr>
            <a:spLocks/>
          </p:cNvSpPr>
          <p:nvPr/>
        </p:nvSpPr>
        <p:spPr bwMode="auto">
          <a:xfrm>
            <a:off x="214312" y="381000"/>
            <a:ext cx="5043488" cy="27324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defTabSz="910796">
              <a:buClr>
                <a:srgbClr val="000000"/>
              </a:buClr>
            </a:pPr>
            <a:endParaRPr lang="en-US" dirty="0"/>
          </a:p>
        </p:txBody>
      </p:sp>
      <p:pic>
        <p:nvPicPr>
          <p:cNvPr id="111619" name="Picture 3" descr="sfsd_vs_h2sd_herapl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5105400" cy="430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52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82" defTabSz="910796">
              <a:spcAft>
                <a:spcPts val="600"/>
              </a:spcAft>
              <a:buClr>
                <a:srgbClr val="000000"/>
              </a:buClr>
            </a:pP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Star formation Law: relationship between H</a:t>
            </a:r>
            <a:r>
              <a:rPr lang="en-US" b="0" baseline="-25000" dirty="0" smtClean="0">
                <a:latin typeface="+mn-lt"/>
                <a:cs typeface="Gill Sans" charset="0"/>
                <a:sym typeface="Gill Sans" charset="0"/>
              </a:rPr>
              <a:t>2</a:t>
            </a:r>
            <a:r>
              <a:rPr lang="en-US" b="0" dirty="0" smtClean="0">
                <a:latin typeface="+mn-lt"/>
                <a:cs typeface="Gill Sans" charset="0"/>
                <a:sym typeface="Gill Sans" charset="0"/>
              </a:rPr>
              <a:t> surface density and star formation rate</a:t>
            </a:r>
            <a:endParaRPr lang="en-US" b="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648634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L</a:t>
            </a:r>
            <a:r>
              <a:rPr lang="en-US" sz="2000" b="0" baseline="-25000" dirty="0" smtClean="0"/>
              <a:t>FIR</a:t>
            </a:r>
            <a:r>
              <a:rPr lang="en-US" sz="2000" b="0" dirty="0" smtClean="0"/>
              <a:t> or related</a:t>
            </a:r>
            <a:endParaRPr lang="en-US" sz="20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5040868"/>
            <a:ext cx="784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L</a:t>
            </a:r>
            <a:r>
              <a:rPr lang="en-US" sz="2000" b="0" baseline="-25000" dirty="0" smtClean="0"/>
              <a:t>CO</a:t>
            </a:r>
            <a:endParaRPr lang="en-US" sz="2000" b="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56388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Caution: never trust ‘derivative’ relations (physical parameters). Go back to empirical/measured quantities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09239957"/>
      </p:ext>
    </p:extLst>
  </p:cSld>
  <p:clrMapOvr>
    <a:masterClrMapping/>
  </p:clrMapOvr>
  <p:transition xmlns:p14="http://schemas.microsoft.com/office/powerpoint/2010/main"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6 at 3.00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1" y="609600"/>
            <a:ext cx="82804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44815"/>
      </p:ext>
    </p:extLst>
  </p:cSld>
  <p:clrMapOvr>
    <a:masterClrMapping/>
  </p:clrMapOvr>
  <p:transition xmlns:p14="http://schemas.microsoft.com/office/powerpoint/2010/main"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AutoShape 1"/>
          <p:cNvSpPr>
            <a:spLocks/>
          </p:cNvSpPr>
          <p:nvPr/>
        </p:nvSpPr>
        <p:spPr bwMode="auto">
          <a:xfrm>
            <a:off x="776883" y="88031"/>
            <a:ext cx="7331273" cy="4453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 defTabSz="410751">
              <a:spcBef>
                <a:spcPts val="1617"/>
              </a:spcBef>
              <a:buClr>
                <a:srgbClr val="000000"/>
              </a:buClr>
            </a:pPr>
            <a:r>
              <a:rPr lang="en-US" sz="2700" b="0" dirty="0">
                <a:latin typeface="Gill Sans" charset="0"/>
                <a:cs typeface="Gill Sans" charset="0"/>
                <a:sym typeface="Gill Sans" charset="0"/>
              </a:rPr>
              <a:t>Operations Support </a:t>
            </a:r>
            <a:r>
              <a:rPr lang="en-US" sz="2700" b="0" dirty="0" smtClean="0">
                <a:latin typeface="Gill Sans" charset="0"/>
                <a:cs typeface="Gill Sans" charset="0"/>
                <a:sym typeface="Gill Sans" charset="0"/>
              </a:rPr>
              <a:t>Facility (3000m)</a:t>
            </a:r>
            <a:endParaRPr lang="en-US" b="0" dirty="0"/>
          </a:p>
        </p:txBody>
      </p:sp>
      <p:pic>
        <p:nvPicPr>
          <p:cNvPr id="191490" name="Picture 2" descr="OSF_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1" cy="563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820262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1" descr="earthmap1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390"/>
            <a:ext cx="9144000" cy="495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7394" name="Picture 2" descr="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942082"/>
            <a:ext cx="1900908" cy="96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7395" name="Line 3"/>
          <p:cNvSpPr>
            <a:spLocks noChangeShapeType="1"/>
          </p:cNvSpPr>
          <p:nvPr/>
        </p:nvSpPr>
        <p:spPr bwMode="auto">
          <a:xfrm>
            <a:off x="2286000" y="1902023"/>
            <a:ext cx="303609" cy="232172"/>
          </a:xfrm>
          <a:prstGeom prst="line">
            <a:avLst/>
          </a:prstGeom>
          <a:noFill/>
          <a:ln w="12700" cap="flat" cmpd="sng">
            <a:solidFill>
              <a:srgbClr val="FFFB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87396" name="Picture 4" descr="photo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023" y="2316138"/>
            <a:ext cx="1598414" cy="12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7397" name="Line 5"/>
          <p:cNvSpPr>
            <a:spLocks noChangeShapeType="1"/>
          </p:cNvSpPr>
          <p:nvPr/>
        </p:nvSpPr>
        <p:spPr bwMode="auto">
          <a:xfrm flipH="1" flipV="1">
            <a:off x="4804172" y="1982390"/>
            <a:ext cx="1117" cy="383977"/>
          </a:xfrm>
          <a:prstGeom prst="line">
            <a:avLst/>
          </a:prstGeom>
          <a:noFill/>
          <a:ln w="12700" cap="flat" cmpd="sng">
            <a:solidFill>
              <a:srgbClr val="FFFB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 flipV="1">
            <a:off x="2366367" y="4339828"/>
            <a:ext cx="383977" cy="151805"/>
          </a:xfrm>
          <a:prstGeom prst="line">
            <a:avLst/>
          </a:prstGeom>
          <a:noFill/>
          <a:ln w="12700" cap="flat" cmpd="sng">
            <a:solidFill>
              <a:srgbClr val="FFFB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87399" name="Picture 7" descr="img03_8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14" y="2589610"/>
            <a:ext cx="1829470" cy="13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7400" name="Line 8"/>
          <p:cNvSpPr>
            <a:spLocks noChangeShapeType="1"/>
          </p:cNvSpPr>
          <p:nvPr/>
        </p:nvSpPr>
        <p:spPr bwMode="auto">
          <a:xfrm flipH="1" flipV="1">
            <a:off x="8081367" y="2366367"/>
            <a:ext cx="80367" cy="232172"/>
          </a:xfrm>
          <a:prstGeom prst="line">
            <a:avLst/>
          </a:prstGeom>
          <a:noFill/>
          <a:ln w="12700" cap="flat" cmpd="sng">
            <a:solidFill>
              <a:srgbClr val="FFFB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87401" name="AutoShape 9"/>
          <p:cNvSpPr>
            <a:spLocks/>
          </p:cNvSpPr>
          <p:nvPr/>
        </p:nvSpPr>
        <p:spPr bwMode="auto">
          <a:xfrm>
            <a:off x="232172" y="1960066"/>
            <a:ext cx="1768078" cy="7233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 defTabSz="410751">
              <a:spcBef>
                <a:spcPts val="914"/>
              </a:spcBef>
              <a:buClr>
                <a:srgbClr val="000000"/>
              </a:buClr>
            </a:pP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North American ALMA Science Center, C</a:t>
            </a:r>
            <a:r>
              <a:rPr lang="ja-JP" altLang="en-US" sz="1500" dirty="0">
                <a:latin typeface="Gill Sans" charset="0"/>
                <a:cs typeface="Gill Sans" charset="0"/>
                <a:sym typeface="Gill Sans" charset="0"/>
              </a:rPr>
              <a:t>’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ville</a:t>
            </a:r>
            <a:endParaRPr lang="en-US" dirty="0"/>
          </a:p>
        </p:txBody>
      </p:sp>
      <p:sp>
        <p:nvSpPr>
          <p:cNvPr id="187402" name="AutoShape 10"/>
          <p:cNvSpPr>
            <a:spLocks/>
          </p:cNvSpPr>
          <p:nvPr/>
        </p:nvSpPr>
        <p:spPr bwMode="auto">
          <a:xfrm>
            <a:off x="80367" y="5549801"/>
            <a:ext cx="3670102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 defTabSz="410751">
              <a:spcBef>
                <a:spcPts val="914"/>
              </a:spcBef>
              <a:buClr>
                <a:srgbClr val="929292"/>
              </a:buClr>
            </a:pPr>
            <a:r>
              <a:rPr lang="en-US" sz="1500">
                <a:solidFill>
                  <a:srgbClr val="929292"/>
                </a:solidFill>
                <a:latin typeface="Gill Sans" charset="0"/>
                <a:cs typeface="Gill Sans" charset="0"/>
                <a:sym typeface="Gill Sans" charset="0"/>
              </a:rPr>
              <a:t>Joint ALMA Observatory, Santiago</a:t>
            </a:r>
            <a:endParaRPr lang="en-US"/>
          </a:p>
        </p:txBody>
      </p:sp>
      <p:sp>
        <p:nvSpPr>
          <p:cNvPr id="187403" name="AutoShape 11"/>
          <p:cNvSpPr>
            <a:spLocks/>
          </p:cNvSpPr>
          <p:nvPr/>
        </p:nvSpPr>
        <p:spPr bwMode="auto">
          <a:xfrm>
            <a:off x="4036219" y="3626570"/>
            <a:ext cx="2223492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 defTabSz="410751">
              <a:spcBef>
                <a:spcPts val="914"/>
              </a:spcBef>
              <a:buClr>
                <a:srgbClr val="000000"/>
              </a:buClr>
            </a:pP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ESO Headquarters</a:t>
            </a:r>
            <a:endParaRPr lang="en-US"/>
          </a:p>
        </p:txBody>
      </p:sp>
      <p:sp>
        <p:nvSpPr>
          <p:cNvPr id="187404" name="AutoShape 12"/>
          <p:cNvSpPr>
            <a:spLocks/>
          </p:cNvSpPr>
          <p:nvPr/>
        </p:nvSpPr>
        <p:spPr bwMode="auto">
          <a:xfrm>
            <a:off x="7393781" y="4052962"/>
            <a:ext cx="1768078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 defTabSz="410751">
              <a:spcBef>
                <a:spcPts val="914"/>
              </a:spcBef>
              <a:buClr>
                <a:srgbClr val="000000"/>
              </a:buClr>
            </a:pP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NAOJ Japan</a:t>
            </a:r>
            <a:endParaRPr lang="en-US"/>
          </a:p>
        </p:txBody>
      </p:sp>
      <p:sp>
        <p:nvSpPr>
          <p:cNvPr id="187405" name="AutoShape 13"/>
          <p:cNvSpPr>
            <a:spLocks/>
          </p:cNvSpPr>
          <p:nvPr/>
        </p:nvSpPr>
        <p:spPr bwMode="auto">
          <a:xfrm>
            <a:off x="383976" y="55810"/>
            <a:ext cx="832246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 defTabSz="410751">
              <a:spcBef>
                <a:spcPts val="1828"/>
              </a:spcBef>
              <a:buClr>
                <a:srgbClr val="000000"/>
              </a:buClr>
            </a:pPr>
            <a:r>
              <a:rPr lang="en-US" sz="3100">
                <a:latin typeface="Gill Sans" charset="0"/>
                <a:cs typeface="Gill Sans" charset="0"/>
                <a:sym typeface="Gill Sans" charset="0"/>
              </a:rPr>
              <a:t>The Sun never sets on ALMA</a:t>
            </a:r>
            <a:endParaRPr lang="en-US"/>
          </a:p>
        </p:txBody>
      </p:sp>
      <p:pic>
        <p:nvPicPr>
          <p:cNvPr id="187406" name="Picture 14" descr="alma_aca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/>
          <a:stretch>
            <a:fillRect/>
          </a:stretch>
        </p:blipFill>
        <p:spPr bwMode="auto">
          <a:xfrm>
            <a:off x="687586" y="2912195"/>
            <a:ext cx="1749103" cy="10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7407" name="Line 15"/>
          <p:cNvSpPr>
            <a:spLocks noChangeShapeType="1"/>
          </p:cNvSpPr>
          <p:nvPr/>
        </p:nvSpPr>
        <p:spPr bwMode="auto">
          <a:xfrm>
            <a:off x="2437805" y="3812977"/>
            <a:ext cx="455414" cy="80367"/>
          </a:xfrm>
          <a:prstGeom prst="line">
            <a:avLst/>
          </a:prstGeom>
          <a:noFill/>
          <a:ln w="12700" cap="flat" cmpd="sng">
            <a:solidFill>
              <a:srgbClr val="FFFB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87408" name="AutoShape 16"/>
          <p:cNvSpPr>
            <a:spLocks/>
          </p:cNvSpPr>
          <p:nvPr/>
        </p:nvSpPr>
        <p:spPr bwMode="auto">
          <a:xfrm>
            <a:off x="687586" y="3978176"/>
            <a:ext cx="1687711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/>
          <a:p>
            <a:pPr defTabSz="410751">
              <a:spcBef>
                <a:spcPts val="914"/>
              </a:spcBef>
              <a:buClr>
                <a:srgbClr val="000000"/>
              </a:buClr>
            </a:pP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ALMA</a:t>
            </a:r>
            <a:endParaRPr lang="en-US"/>
          </a:p>
        </p:txBody>
      </p:sp>
      <p:pic>
        <p:nvPicPr>
          <p:cNvPr id="187409" name="Picture 17" descr="Picture 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7" y="4531817"/>
            <a:ext cx="2390924" cy="9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581518"/>
      </p:ext>
    </p:extLst>
  </p:cSld>
  <p:clrMapOvr>
    <a:masterClrMapping/>
  </p:clrMapOvr>
  <p:transition xmlns:p14="http://schemas.microsoft.com/office/powerpoint/2010/main"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RAO_ALMAantenn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838200"/>
            <a:ext cx="6553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0" dirty="0" smtClean="0">
                <a:solidFill>
                  <a:schemeClr val="bg1"/>
                </a:solidFill>
              </a:rPr>
              <a:t>Proposals: ‘open skies’ (~ 5– 10% to non-partner)</a:t>
            </a:r>
          </a:p>
          <a:p>
            <a:pPr>
              <a:spcBef>
                <a:spcPts val="600"/>
              </a:spcBef>
            </a:pPr>
            <a:r>
              <a:rPr lang="en-US" b="0" dirty="0" smtClean="0">
                <a:solidFill>
                  <a:schemeClr val="bg1"/>
                </a:solidFill>
              </a:rPr>
              <a:t>VLA: Aug 1 / Feb 1</a:t>
            </a:r>
          </a:p>
          <a:p>
            <a:pPr>
              <a:spcBef>
                <a:spcPts val="600"/>
              </a:spcBef>
            </a:pPr>
            <a:r>
              <a:rPr lang="en-US" b="0" dirty="0" smtClean="0">
                <a:solidFill>
                  <a:schemeClr val="bg1"/>
                </a:solidFill>
              </a:rPr>
              <a:t>ALMA: 2015 (annual)</a:t>
            </a:r>
          </a:p>
          <a:p>
            <a:pPr>
              <a:spcBef>
                <a:spcPts val="600"/>
              </a:spcBef>
            </a:pPr>
            <a:r>
              <a:rPr lang="en-US" b="0" dirty="0" smtClean="0">
                <a:solidFill>
                  <a:schemeClr val="bg1"/>
                </a:solidFill>
              </a:rPr>
              <a:t>Aperture Synthesis Summer School Bi-annually 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61114"/>
      </p:ext>
    </p:extLst>
  </p:cSld>
  <p:clrMapOvr>
    <a:masterClrMapping/>
  </p:clrMapOvr>
  <p:transition xmlns:p14="http://schemas.microsoft.com/office/powerpoint/2010/main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71735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Decade: Square Kilometer Array</a:t>
            </a:r>
            <a:endParaRPr lang="en-US" dirty="0"/>
          </a:p>
        </p:txBody>
      </p:sp>
      <p:pic>
        <p:nvPicPr>
          <p:cNvPr id="2" name="Picture 1" descr="SKA_over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6130208" cy="3448855"/>
          </a:xfrm>
          <a:prstGeom prst="rect">
            <a:avLst/>
          </a:prstGeom>
        </p:spPr>
      </p:pic>
      <p:pic>
        <p:nvPicPr>
          <p:cNvPr id="3" name="Picture 2" descr="sparse_aperture_array_overview_300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61" y="3886200"/>
            <a:ext cx="5284139" cy="2971800"/>
          </a:xfrm>
          <a:prstGeom prst="rect">
            <a:avLst/>
          </a:prstGeom>
        </p:spPr>
      </p:pic>
      <p:pic>
        <p:nvPicPr>
          <p:cNvPr id="4" name="Picture 3" descr="Screen Shot 2014-06-18 at 8.33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07" y="711844"/>
            <a:ext cx="2490389" cy="2654300"/>
          </a:xfrm>
          <a:prstGeom prst="rect">
            <a:avLst/>
          </a:prstGeom>
        </p:spPr>
      </p:pic>
      <p:pic>
        <p:nvPicPr>
          <p:cNvPr id="5" name="Picture 4" descr="Screen Shot 2014-06-18 at 8.32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14800"/>
            <a:ext cx="3390900" cy="2514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971800"/>
            <a:ext cx="355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SKA-mid</a:t>
            </a:r>
          </a:p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0.35 to 3 (14?) GHz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889596"/>
            <a:ext cx="355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SKA-low</a:t>
            </a:r>
          </a:p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50 to 350 MHz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85266"/>
      </p:ext>
    </p:extLst>
  </p:cSld>
  <p:clrMapOvr>
    <a:masterClrMapping/>
  </p:clrMapOvr>
  <p:transition xmlns:p14="http://schemas.microsoft.com/office/powerpoint/2010/main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06-18 at 8.39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72409"/>
      </p:ext>
    </p:extLst>
  </p:cSld>
  <p:clrMapOvr>
    <a:masterClrMapping/>
  </p:clrMapOvr>
  <p:transition xmlns:p14="http://schemas.microsoft.com/office/powerpoint/2010/main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6-18 at 8.51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58" y="76200"/>
            <a:ext cx="3210642" cy="3200400"/>
          </a:xfrm>
          <a:prstGeom prst="rect">
            <a:avLst/>
          </a:prstGeom>
        </p:spPr>
      </p:pic>
      <p:pic>
        <p:nvPicPr>
          <p:cNvPr id="7" name="Picture 6" descr="Screen Shot 2014-06-18 at 8.50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505200"/>
            <a:ext cx="2771066" cy="29962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04" y="725298"/>
            <a:ext cx="5634310" cy="537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Killer apps 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Pulsars and gravity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Imaging </a:t>
            </a:r>
            <a:r>
              <a:rPr lang="en-US" sz="1800" b="0" dirty="0" err="1" smtClean="0"/>
              <a:t>reionization</a:t>
            </a:r>
            <a:r>
              <a:rPr lang="en-US" sz="1800" b="0" dirty="0" smtClean="0"/>
              <a:t>, first light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Foundational applications of radio astronomy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Magnetism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Milky way and nearby galaxies: star formation, cool gas, cosmic web…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 Galaxy formation (SFHU, cool gas, DM, B…)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AGN, high energy sources, synoptic</a:t>
            </a:r>
            <a:r>
              <a:rPr lang="en-US" sz="1800" b="0" dirty="0"/>
              <a:t> </a:t>
            </a:r>
            <a:r>
              <a:rPr lang="en-US" sz="1800" b="0" dirty="0" smtClean="0"/>
              <a:t>surveys…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Possible game changers (high risk/high return)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FRBs: as profound as pulsars!?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BAO/IM and other cosmology apps: beat Boss?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Dark ages and linear cosmology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err="1" smtClean="0"/>
              <a:t>Exoplanets</a:t>
            </a:r>
            <a:r>
              <a:rPr lang="en-US" sz="1800" b="0" dirty="0" smtClean="0"/>
              <a:t>/biology: band 5+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SETI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762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SKA Phase I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62887"/>
      </p:ext>
    </p:extLst>
  </p:cSld>
  <p:clrMapOvr>
    <a:masterClrMapping/>
  </p:clrMapOvr>
  <p:transition xmlns:p14="http://schemas.microsoft.com/office/powerpoint/2010/main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6-18 at 8.41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9144000" cy="2942646"/>
          </a:xfrm>
          <a:prstGeom prst="rect">
            <a:avLst/>
          </a:prstGeom>
        </p:spPr>
      </p:pic>
      <p:pic>
        <p:nvPicPr>
          <p:cNvPr id="9" name="Picture 8" descr="Screen Shot 2014-06-18 at 8.40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Screen Shot 2014-06-18 at 8.39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267200" cy="51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32221"/>
      </p:ext>
    </p:extLst>
  </p:cSld>
  <p:clrMapOvr>
    <a:masterClrMapping/>
  </p:clrMapOvr>
  <p:transition xmlns:p14="http://schemas.microsoft.com/office/powerpoint/2010/main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6-18 at 8.41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" y="-152400"/>
            <a:ext cx="9144000" cy="2942646"/>
          </a:xfrm>
          <a:prstGeom prst="rect">
            <a:avLst/>
          </a:prstGeom>
        </p:spPr>
      </p:pic>
      <p:pic>
        <p:nvPicPr>
          <p:cNvPr id="8" name="Picture 7" descr="Screen Shot 2014-06-18 at 8.40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43" y="2946530"/>
            <a:ext cx="36142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29052"/>
      </p:ext>
    </p:extLst>
  </p:cSld>
  <p:clrMapOvr>
    <a:masterClrMapping/>
  </p:clrMapOvr>
  <p:transition xmlns:p14="http://schemas.microsoft.com/office/powerpoint/2010/main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6-18 at 8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41300"/>
            <a:ext cx="82677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7982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56388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143000" y="224135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 smtClean="0"/>
              <a:t>Dust obscuration: Cosmic </a:t>
            </a:r>
            <a:r>
              <a:rPr lang="ja-JP" altLang="en-US" b="0" dirty="0"/>
              <a:t>‘</a:t>
            </a:r>
            <a:r>
              <a:rPr lang="en-US" b="0" dirty="0"/>
              <a:t>Background</a:t>
            </a:r>
            <a:r>
              <a:rPr lang="ja-JP" altLang="en-US" b="0" dirty="0"/>
              <a:t>’</a:t>
            </a:r>
            <a:r>
              <a:rPr lang="en-US" b="0" dirty="0"/>
              <a:t> Radiation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48000" y="51816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Franceschini 2000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5410200" y="2240340"/>
            <a:ext cx="3048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 dirty="0"/>
              <a:t>Over half the light in the Universe is absorbed by dust and reemitted in the FIR</a:t>
            </a: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1143000" y="99060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/>
              <a:t>30 nW m</a:t>
            </a:r>
            <a:r>
              <a:rPr lang="en-US" b="0" baseline="30000"/>
              <a:t>-2</a:t>
            </a:r>
            <a:r>
              <a:rPr lang="en-US" b="0"/>
              <a:t> sr</a:t>
            </a:r>
            <a:r>
              <a:rPr lang="en-US" b="0" baseline="30000"/>
              <a:t>-1</a:t>
            </a: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3886200" y="1373188"/>
            <a:ext cx="259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/>
              <a:t>17 nW m</a:t>
            </a:r>
            <a:r>
              <a:rPr lang="en-US" b="0" baseline="30000"/>
              <a:t>-2</a:t>
            </a:r>
            <a:r>
              <a:rPr lang="en-US" b="0"/>
              <a:t> sr</a:t>
            </a:r>
            <a:r>
              <a:rPr lang="en-US" b="0" baseline="30000"/>
              <a:t>-1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51816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CMB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56655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6-18 at 8.41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46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39668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4"/>
          <p:cNvSpPr txBox="1">
            <a:spLocks noChangeArrowheads="1"/>
          </p:cNvSpPr>
          <p:nvPr/>
        </p:nvSpPr>
        <p:spPr bwMode="auto">
          <a:xfrm>
            <a:off x="457200" y="71438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Dust obscured galaxy formation: HDF</a:t>
            </a:r>
          </a:p>
        </p:txBody>
      </p:sp>
      <p:pic>
        <p:nvPicPr>
          <p:cNvPr id="26626" name="Picture 2" descr="HDF_scub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685800"/>
            <a:ext cx="368617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594px-HubbleDeepField.8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3633788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04788" y="4503738"/>
            <a:ext cx="34528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/>
              <a:t>10</a:t>
            </a:r>
            <a:r>
              <a:rPr lang="en-US" b="0" baseline="30000"/>
              <a:t>3</a:t>
            </a:r>
            <a:r>
              <a:rPr lang="en-US" b="0"/>
              <a:t> galaxies: disks + ellipticals z=0 to 8</a:t>
            </a: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419600" y="4754195"/>
            <a:ext cx="4562475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5 sources w. S</a:t>
            </a:r>
            <a:r>
              <a:rPr lang="en-US" b="0" baseline="-25000" dirty="0"/>
              <a:t>350</a:t>
            </a:r>
            <a:r>
              <a:rPr lang="en-US" b="0" dirty="0"/>
              <a:t> &gt; 2mJy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submm</a:t>
            </a:r>
            <a:r>
              <a:rPr lang="en-US" b="0" dirty="0"/>
              <a:t> galaxies: high z, extreme starbursts (FIR ~ 10</a:t>
            </a:r>
            <a:r>
              <a:rPr lang="en-US" b="0" baseline="30000" dirty="0"/>
              <a:t>13</a:t>
            </a:r>
            <a:r>
              <a:rPr lang="en-US" b="0" dirty="0"/>
              <a:t> L</a:t>
            </a:r>
            <a:r>
              <a:rPr lang="en-US" b="0" baseline="-25000" dirty="0"/>
              <a:t>o</a:t>
            </a:r>
            <a:r>
              <a:rPr lang="en-US" b="0" dirty="0"/>
              <a:t>, SFR ~ 10</a:t>
            </a:r>
            <a:r>
              <a:rPr lang="en-US" b="0" baseline="30000" dirty="0"/>
              <a:t>3</a:t>
            </a:r>
            <a:r>
              <a:rPr lang="en-US" b="0" dirty="0"/>
              <a:t> M</a:t>
            </a:r>
            <a:r>
              <a:rPr lang="en-US" b="0" baseline="-25000" dirty="0"/>
              <a:t>o</a:t>
            </a:r>
            <a:r>
              <a:rPr lang="en-US" b="0" dirty="0"/>
              <a:t>/</a:t>
            </a:r>
            <a:r>
              <a:rPr lang="en-US" b="0" dirty="0" err="1"/>
              <a:t>yr</a:t>
            </a:r>
            <a:r>
              <a:rPr lang="en-US" b="0" dirty="0" smtClean="0"/>
              <a:t>)</a:t>
            </a:r>
            <a:endParaRPr lang="en-US" b="0" dirty="0"/>
          </a:p>
        </p:txBody>
      </p:sp>
      <p:cxnSp>
        <p:nvCxnSpPr>
          <p:cNvPr id="26630" name="Straight Arrow Connector 7"/>
          <p:cNvCxnSpPr>
            <a:cxnSpLocks noChangeShapeType="1"/>
          </p:cNvCxnSpPr>
          <p:nvPr/>
        </p:nvCxnSpPr>
        <p:spPr bwMode="auto">
          <a:xfrm>
            <a:off x="4352925" y="4267200"/>
            <a:ext cx="3686175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5829300" y="38862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2.5</a:t>
            </a:r>
            <a:r>
              <a:rPr lang="ja-JP" altLang="en-US" sz="2000" b="0">
                <a:solidFill>
                  <a:schemeClr val="bg1"/>
                </a:solidFill>
              </a:rPr>
              <a:t>’</a:t>
            </a:r>
            <a:endParaRPr lang="en-US" sz="2000" b="0">
              <a:solidFill>
                <a:schemeClr val="bg1"/>
              </a:solidFill>
            </a:endParaRP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152400" y="57912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Total SFR SCUBA ~ HST </a:t>
            </a:r>
          </a:p>
        </p:txBody>
      </p:sp>
      <p:pic>
        <p:nvPicPr>
          <p:cNvPr id="26633" name="Picture 9" descr="Screen shot 2012-01-21 at 8.27.14 AM.png"/>
          <p:cNvPicPr>
            <a:picLocks noChangeAspect="1"/>
          </p:cNvPicPr>
          <p:nvPr/>
        </p:nvPicPr>
        <p:blipFill>
          <a:blip r:embed="rId4">
            <a:lum bright="-34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0"/>
            <a:ext cx="23241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4" name="Straight Connector 11"/>
          <p:cNvCxnSpPr>
            <a:cxnSpLocks noChangeShapeType="1"/>
          </p:cNvCxnSpPr>
          <p:nvPr/>
        </p:nvCxnSpPr>
        <p:spPr bwMode="auto">
          <a:xfrm rot="5400000" flipH="1" flipV="1">
            <a:off x="5181601" y="376237"/>
            <a:ext cx="1985962" cy="1376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5" name="Straight Connector 12"/>
          <p:cNvCxnSpPr>
            <a:cxnSpLocks noChangeShapeType="1"/>
          </p:cNvCxnSpPr>
          <p:nvPr/>
        </p:nvCxnSpPr>
        <p:spPr bwMode="auto">
          <a:xfrm flipV="1">
            <a:off x="5981700" y="2209800"/>
            <a:ext cx="2933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438400" y="685800"/>
            <a:ext cx="9906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1" charset="2"/>
              <a:buNone/>
              <a:defRPr/>
            </a:pPr>
            <a:r>
              <a:rPr lang="en-US" b="0" dirty="0">
                <a:solidFill>
                  <a:schemeClr val="accent3"/>
                </a:solidFill>
                <a:latin typeface="Times New Roman" pitchFamily="1" charset="0"/>
                <a:ea typeface="+mn-ea"/>
                <a:cs typeface="+mn-cs"/>
              </a:rPr>
              <a:t>HST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7200" y="609600"/>
            <a:ext cx="16383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1" charset="2"/>
              <a:buNone/>
              <a:defRPr/>
            </a:pPr>
            <a:r>
              <a:rPr lang="en-US" sz="2000" b="0" dirty="0">
                <a:solidFill>
                  <a:schemeClr val="accent3"/>
                </a:solidFill>
                <a:latin typeface="Times New Roman" pitchFamily="1" charset="0"/>
                <a:ea typeface="+mn-ea"/>
                <a:cs typeface="+mn-cs"/>
              </a:rPr>
              <a:t>SCUBA Hughes ea 98</a:t>
            </a:r>
          </a:p>
        </p:txBody>
      </p:sp>
      <p:sp>
        <p:nvSpPr>
          <p:cNvPr id="26638" name="TextBox 16"/>
          <p:cNvSpPr txBox="1">
            <a:spLocks noChangeArrowheads="1"/>
          </p:cNvSpPr>
          <p:nvPr/>
        </p:nvSpPr>
        <p:spPr bwMode="auto">
          <a:xfrm>
            <a:off x="6819900" y="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HDF850.1</a:t>
            </a:r>
          </a:p>
        </p:txBody>
      </p:sp>
    </p:spTree>
    <p:extLst>
      <p:ext uri="{BB962C8B-B14F-4D97-AF65-F5344CB8AC3E}">
        <p14:creationId xmlns:p14="http://schemas.microsoft.com/office/powerpoint/2010/main" val="2584027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40261</TotalTime>
  <Words>4795</Words>
  <Application>Microsoft Macintosh PowerPoint</Application>
  <PresentationFormat>On-screen Show (4:3)</PresentationFormat>
  <Paragraphs>719</Paragraphs>
  <Slides>80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2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Conventional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 excitation</vt:lpstr>
      <vt:lpstr>CO excitation ladder: Large Velocity Gradient models and physical diagnostics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Fine Structure Lines</vt:lpstr>
      <vt:lpstr>Atomic Fine Structure 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Chris Carilli</cp:lastModifiedBy>
  <cp:revision>847</cp:revision>
  <cp:lastPrinted>2012-05-02T11:15:56Z</cp:lastPrinted>
  <dcterms:created xsi:type="dcterms:W3CDTF">2012-05-28T12:34:36Z</dcterms:created>
  <dcterms:modified xsi:type="dcterms:W3CDTF">2014-06-19T05:16:35Z</dcterms:modified>
</cp:coreProperties>
</file>