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5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6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7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3" r:id="rId2"/>
    <p:sldMasterId id="2147483745" r:id="rId3"/>
    <p:sldMasterId id="2147483765" r:id="rId4"/>
    <p:sldMasterId id="2147483781" r:id="rId5"/>
    <p:sldMasterId id="2147483801" r:id="rId6"/>
    <p:sldMasterId id="2147483709" r:id="rId7"/>
    <p:sldMasterId id="2147483729" r:id="rId8"/>
  </p:sldMasterIdLst>
  <p:notesMasterIdLst>
    <p:notesMasterId r:id="rId42"/>
  </p:notesMasterIdLst>
  <p:handoutMasterIdLst>
    <p:handoutMasterId r:id="rId43"/>
  </p:handoutMasterIdLst>
  <p:sldIdLst>
    <p:sldId id="317" r:id="rId9"/>
    <p:sldId id="373" r:id="rId10"/>
    <p:sldId id="370" r:id="rId11"/>
    <p:sldId id="369" r:id="rId12"/>
    <p:sldId id="427" r:id="rId13"/>
    <p:sldId id="371" r:id="rId14"/>
    <p:sldId id="372" r:id="rId15"/>
    <p:sldId id="431" r:id="rId16"/>
    <p:sldId id="374" r:id="rId17"/>
    <p:sldId id="378" r:id="rId18"/>
    <p:sldId id="376" r:id="rId19"/>
    <p:sldId id="375" r:id="rId20"/>
    <p:sldId id="377" r:id="rId21"/>
    <p:sldId id="379" r:id="rId22"/>
    <p:sldId id="288" r:id="rId23"/>
    <p:sldId id="256" r:id="rId24"/>
    <p:sldId id="425" r:id="rId25"/>
    <p:sldId id="418" r:id="rId26"/>
    <p:sldId id="291" r:id="rId27"/>
    <p:sldId id="394" r:id="rId28"/>
    <p:sldId id="392" r:id="rId29"/>
    <p:sldId id="419" r:id="rId30"/>
    <p:sldId id="429" r:id="rId31"/>
    <p:sldId id="430" r:id="rId32"/>
    <p:sldId id="422" r:id="rId33"/>
    <p:sldId id="267" r:id="rId34"/>
    <p:sldId id="336" r:id="rId35"/>
    <p:sldId id="265" r:id="rId36"/>
    <p:sldId id="262" r:id="rId37"/>
    <p:sldId id="275" r:id="rId38"/>
    <p:sldId id="276" r:id="rId39"/>
    <p:sldId id="277" r:id="rId40"/>
    <p:sldId id="264" r:id="rId41"/>
  </p:sldIdLst>
  <p:sldSz cx="9144000" cy="5143500" type="screen16x9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orient="horz" pos="599">
          <p15:clr>
            <a:srgbClr val="A4A3A4"/>
          </p15:clr>
        </p15:guide>
        <p15:guide id="3" pos="2880">
          <p15:clr>
            <a:srgbClr val="A4A3A4"/>
          </p15:clr>
        </p15:guide>
        <p15:guide id="4" pos="5602" userDrawn="1">
          <p15:clr>
            <a:srgbClr val="A4A3A4"/>
          </p15:clr>
        </p15:guide>
        <p15:guide id="5" pos="15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9CE"/>
    <a:srgbClr val="DADBDC"/>
    <a:srgbClr val="0000FF"/>
    <a:srgbClr val="001D3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872" autoAdjust="0"/>
    <p:restoredTop sz="81914" autoAdjust="0"/>
  </p:normalViewPr>
  <p:slideViewPr>
    <p:cSldViewPr showGuides="1">
      <p:cViewPr>
        <p:scale>
          <a:sx n="162" d="100"/>
          <a:sy n="162" d="100"/>
        </p:scale>
        <p:origin x="400" y="200"/>
      </p:cViewPr>
      <p:guideLst>
        <p:guide orient="horz" pos="1620"/>
        <p:guide orient="horz" pos="599"/>
        <p:guide pos="2880"/>
        <p:guide pos="5602"/>
        <p:guide pos="15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121" d="100"/>
          <a:sy n="121" d="100"/>
        </p:scale>
        <p:origin x="4938" y="11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theme" Target="theme/theme1.xml"/><Relationship Id="rId20" Type="http://schemas.openxmlformats.org/officeDocument/2006/relationships/slide" Target="slides/slide12.xml"/><Relationship Id="rId41" Type="http://schemas.openxmlformats.org/officeDocument/2006/relationships/slide" Target="slides/slide3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FA697C-5849-4DDF-A6C8-08E6893940F4}" type="datetimeFigureOut">
              <a:rPr lang="en-AU" smtClean="0"/>
              <a:pPr/>
              <a:t>7/02/2023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014AF-979A-46D9-9B43-4C67319580DA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144417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992BC2-9435-4D31-AEB3-5D5877AD6447}" type="datetimeFigureOut">
              <a:rPr lang="en-AU" smtClean="0"/>
              <a:pPr/>
              <a:t>7/02/2023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496215-5E4C-414D-A8DB-C38AA7CF7C2A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03183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921481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2DC2A-D3FA-0440-ACBA-F233D794203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2999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42DC2A-D3FA-0440-ACBA-F233D794203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228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478879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2DC2A-D3FA-0440-ACBA-F233D794203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876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87757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754714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2DC2A-D3FA-0440-ACBA-F233D794203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4623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290770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2DC2A-D3FA-0440-ACBA-F233D794203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9799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27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98410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sv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1779662"/>
            <a:ext cx="3600400" cy="1728192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3651870"/>
            <a:ext cx="3600400" cy="576064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AU" dirty="0"/>
          </a:p>
        </p:txBody>
      </p:sp>
      <p:sp>
        <p:nvSpPr>
          <p:cNvPr id="4" name="Rectangle 3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1520" y="267494"/>
            <a:ext cx="720080" cy="72008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</p:spTree>
    <p:extLst>
      <p:ext uri="{BB962C8B-B14F-4D97-AF65-F5344CB8AC3E}">
        <p14:creationId xmlns:p14="http://schemas.microsoft.com/office/powerpoint/2010/main" val="1775978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orient="horz" pos="1620" userDrawn="1">
          <p15:clr>
            <a:srgbClr val="FBAE40"/>
          </p15:clr>
        </p15:guide>
        <p15:guide id="3" pos="5602" userDrawn="1">
          <p15:clr>
            <a:srgbClr val="FBAE40"/>
          </p15:clr>
        </p15:guide>
        <p15:guide id="4" pos="15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with catalys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805458"/>
            <a:ext cx="4038600" cy="63936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1665854"/>
            <a:ext cx="4038600" cy="3066136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01371" y="4878250"/>
            <a:ext cx="3688750" cy="95510"/>
          </a:xfrm>
        </p:spPr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2244724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51520" y="1131590"/>
            <a:ext cx="7200800" cy="36004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FontTx/>
              <a:buNone/>
              <a:defRPr sz="4400" b="0">
                <a:solidFill>
                  <a:schemeClr val="accent1"/>
                </a:solidFill>
              </a:defRPr>
            </a:lvl1pPr>
            <a:lvl2pPr marL="0" indent="0">
              <a:lnSpc>
                <a:spcPct val="75000"/>
              </a:lnSpc>
              <a:spcAft>
                <a:spcPts val="850"/>
              </a:spcAft>
              <a:buNone/>
              <a:defRPr sz="4400" b="0">
                <a:solidFill>
                  <a:schemeClr val="bg1"/>
                </a:solidFill>
              </a:defRPr>
            </a:lvl2pPr>
            <a:lvl3pPr marL="0" indent="0">
              <a:buNone/>
              <a:defRPr sz="2200" b="1">
                <a:solidFill>
                  <a:srgbClr val="FFFFFF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0078357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 userDrawn="1"/>
        </p:nvSpPr>
        <p:spPr>
          <a:xfrm>
            <a:off x="0" y="0"/>
            <a:ext cx="9144000" cy="2571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20" y="3579862"/>
            <a:ext cx="5760640" cy="1008112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defRPr sz="1600">
                <a:solidFill>
                  <a:schemeClr val="tx1"/>
                </a:solidFill>
              </a:defRPr>
            </a:lvl2pPr>
            <a:lvl3pPr marL="266400" indent="-266400" algn="l">
              <a:lnSpc>
                <a:spcPct val="90000"/>
              </a:lnSpc>
              <a:spcBef>
                <a:spcPts val="0"/>
              </a:spcBef>
              <a:buNone/>
              <a:tabLst>
                <a:tab pos="356400" algn="l"/>
              </a:tabLst>
              <a:defRPr sz="1600"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251521" y="2715766"/>
            <a:ext cx="6048671" cy="576064"/>
          </a:xfrm>
        </p:spPr>
        <p:txBody>
          <a:bodyPr anchor="b" anchorCtr="0">
            <a:no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95FEBB1-2FB4-404D-B517-C1502B593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70450" y="4213438"/>
            <a:ext cx="2731182" cy="684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93F3E07-2251-45C6-9608-F9B7BC275A58}"/>
              </a:ext>
            </a:extLst>
          </p:cNvPr>
          <p:cNvSpPr/>
          <p:nvPr userDrawn="1"/>
        </p:nvSpPr>
        <p:spPr>
          <a:xfrm>
            <a:off x="251520" y="4850173"/>
            <a:ext cx="518457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Operated by CSIRO, Australia’s National Science Agency, on behalf of the nation</a:t>
            </a:r>
          </a:p>
        </p:txBody>
      </p:sp>
    </p:spTree>
    <p:extLst>
      <p:ext uri="{BB962C8B-B14F-4D97-AF65-F5344CB8AC3E}">
        <p14:creationId xmlns:p14="http://schemas.microsoft.com/office/powerpoint/2010/main" val="172092315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2571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20" y="3075806"/>
            <a:ext cx="5760640" cy="1623109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defRPr sz="1600">
                <a:solidFill>
                  <a:schemeClr val="tx1"/>
                </a:solidFill>
              </a:defRPr>
            </a:lvl2pPr>
            <a:lvl3pPr marL="266400" indent="-266400" algn="l">
              <a:lnSpc>
                <a:spcPct val="90000"/>
              </a:lnSpc>
              <a:spcBef>
                <a:spcPts val="0"/>
              </a:spcBef>
              <a:buNone/>
              <a:tabLst>
                <a:tab pos="356400" algn="l"/>
              </a:tabLst>
              <a:defRPr sz="1600"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26E1E94-9471-4672-BA14-8DD18A74FB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70450" y="4213438"/>
            <a:ext cx="2731182" cy="684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CBBD1A7-F5C4-41D4-8812-4A43FA84033A}"/>
              </a:ext>
            </a:extLst>
          </p:cNvPr>
          <p:cNvSpPr/>
          <p:nvPr userDrawn="1"/>
        </p:nvSpPr>
        <p:spPr>
          <a:xfrm>
            <a:off x="251520" y="4850173"/>
            <a:ext cx="518457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Operated by CSIRO, Australia’s National Science Agency, on behalf of the nation</a:t>
            </a:r>
          </a:p>
        </p:txBody>
      </p:sp>
    </p:spTree>
    <p:extLst>
      <p:ext uri="{BB962C8B-B14F-4D97-AF65-F5344CB8AC3E}">
        <p14:creationId xmlns:p14="http://schemas.microsoft.com/office/powerpoint/2010/main" val="161674689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1779662"/>
            <a:ext cx="3600400" cy="1728192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3651870"/>
            <a:ext cx="3600400" cy="576064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  <p:sp>
        <p:nvSpPr>
          <p:cNvPr id="4" name="Rectangle 3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/>
          <p:cNvSpPr/>
          <p:nvPr userDrawn="1"/>
        </p:nvSpPr>
        <p:spPr>
          <a:xfrm>
            <a:off x="251520" y="4850173"/>
            <a:ext cx="302433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D0E9AAB-FD72-2643-BFC4-B94B291F6B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12929"/>
            <a:ext cx="1567204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2672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pos="5602">
          <p15:clr>
            <a:srgbClr val="FBAE40"/>
          </p15:clr>
        </p15:guide>
        <p15:guide id="4" pos="158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1779662"/>
            <a:ext cx="3600400" cy="1728192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3651870"/>
            <a:ext cx="3600400" cy="576064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251520" y="4850173"/>
            <a:ext cx="302433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571999" y="0"/>
            <a:ext cx="4563963" cy="51435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AU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3B9622D-F19E-432D-860A-326029CCE7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12929"/>
            <a:ext cx="1567204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235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pos="2880">
          <p15:clr>
            <a:srgbClr val="FBAE40"/>
          </p15:clr>
        </p15:guide>
        <p15:guide id="4" pos="5602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globe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EA4BEA-90AA-46F4-829C-BDC63E08AE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09831" y="411510"/>
            <a:ext cx="4324337" cy="43204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2054777"/>
            <a:ext cx="2016224" cy="1728192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6C8B3A7-6D79-4B41-84C1-E8DAF3E537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12929"/>
            <a:ext cx="1567204" cy="360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42C4274-80E7-4D13-B882-F2E3C65753AE}"/>
              </a:ext>
            </a:extLst>
          </p:cNvPr>
          <p:cNvSpPr/>
          <p:nvPr userDrawn="1"/>
        </p:nvSpPr>
        <p:spPr>
          <a:xfrm>
            <a:off x="251520" y="4850173"/>
            <a:ext cx="302433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</p:spTree>
    <p:extLst>
      <p:ext uri="{BB962C8B-B14F-4D97-AF65-F5344CB8AC3E}">
        <p14:creationId xmlns:p14="http://schemas.microsoft.com/office/powerpoint/2010/main" val="10789197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pos="5602">
          <p15:clr>
            <a:srgbClr val="FBAE40"/>
          </p15:clr>
        </p15:guide>
        <p15:guide id="4" pos="158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752781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5559165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360000"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9813709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2" y="1707654"/>
            <a:ext cx="8640958" cy="3024336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61850" y="843558"/>
            <a:ext cx="8630630" cy="6399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>
                <a:solidFill>
                  <a:schemeClr val="accent3"/>
                </a:solidFill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None/>
              <a:defRPr sz="2200" b="0">
                <a:solidFill>
                  <a:schemeClr val="accent2"/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7225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+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571999" y="0"/>
            <a:ext cx="4563963" cy="51435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2" y="1550788"/>
            <a:ext cx="4032446" cy="3181202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805458"/>
            <a:ext cx="4032448" cy="63936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601371" y="4878250"/>
            <a:ext cx="3682598" cy="95510"/>
          </a:xfrm>
        </p:spPr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7133081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4295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4976071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with cataly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805458"/>
            <a:ext cx="4038600" cy="639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01371" y="4878250"/>
            <a:ext cx="3688750" cy="95510"/>
          </a:xfrm>
        </p:spPr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5058857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with catalys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805458"/>
            <a:ext cx="4038600" cy="639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1665854"/>
            <a:ext cx="4038600" cy="3066136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01371" y="4878250"/>
            <a:ext cx="3688750" cy="95510"/>
          </a:xfrm>
        </p:spPr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5107243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+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571999" y="0"/>
            <a:ext cx="4563963" cy="51435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2" y="1550788"/>
            <a:ext cx="4032446" cy="3181202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805458"/>
            <a:ext cx="4032448" cy="639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601371" y="4878250"/>
            <a:ext cx="3682598" cy="95510"/>
          </a:xfrm>
        </p:spPr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3512395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+ quar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853836" y="0"/>
            <a:ext cx="2282400" cy="51435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2" y="1550788"/>
            <a:ext cx="6336702" cy="3181202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805458"/>
            <a:ext cx="6336704" cy="639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601370" y="4878250"/>
            <a:ext cx="5986853" cy="95510"/>
          </a:xfrm>
        </p:spPr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1933981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5395252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9439555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753854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17B52948-05FD-444E-9ADC-BA5285595A7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1999" y="0"/>
            <a:ext cx="4563963" cy="51435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AU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51520" y="1851670"/>
            <a:ext cx="3960440" cy="2525068"/>
          </a:xfrm>
        </p:spPr>
        <p:txBody>
          <a:bodyPr/>
          <a:lstStyle>
            <a:lvl1pPr marL="0" indent="0">
              <a:lnSpc>
                <a:spcPct val="85000"/>
              </a:lnSpc>
              <a:spcAft>
                <a:spcPts val="0"/>
              </a:spcAft>
              <a:buFontTx/>
              <a:buNone/>
              <a:defRPr sz="4000" b="0">
                <a:solidFill>
                  <a:schemeClr val="accent3"/>
                </a:solidFill>
              </a:defRPr>
            </a:lvl1pPr>
            <a:lvl2pPr marL="0" indent="0">
              <a:lnSpc>
                <a:spcPct val="85000"/>
              </a:lnSpc>
              <a:spcAft>
                <a:spcPts val="0"/>
              </a:spcAft>
              <a:buNone/>
              <a:defRPr sz="4000" b="0">
                <a:solidFill>
                  <a:schemeClr val="accent2"/>
                </a:solidFill>
              </a:defRPr>
            </a:lvl2pPr>
            <a:lvl3pPr marL="0" indent="0">
              <a:spcBef>
                <a:spcPts val="2200"/>
              </a:spcBef>
              <a:buNone/>
              <a:defRPr b="1">
                <a:solidFill>
                  <a:srgbClr val="00313C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7917595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51520" y="1275605"/>
            <a:ext cx="7056784" cy="2736305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FontTx/>
              <a:buNone/>
              <a:defRPr sz="4400" b="0">
                <a:solidFill>
                  <a:schemeClr val="accent1"/>
                </a:solidFill>
              </a:defRPr>
            </a:lvl1pPr>
            <a:lvl2pPr marL="0" indent="0">
              <a:lnSpc>
                <a:spcPct val="75000"/>
              </a:lnSpc>
              <a:spcAft>
                <a:spcPts val="850"/>
              </a:spcAft>
              <a:buNone/>
              <a:defRPr sz="4400" b="0">
                <a:solidFill>
                  <a:schemeClr val="bg1"/>
                </a:solidFill>
              </a:defRPr>
            </a:lvl2pPr>
            <a:lvl3pPr marL="0" indent="0">
              <a:buNone/>
              <a:defRPr sz="2200" b="1">
                <a:solidFill>
                  <a:srgbClr val="FFFFFF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11805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+ quar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853836" y="0"/>
            <a:ext cx="2282400" cy="51435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2" y="1550788"/>
            <a:ext cx="6336702" cy="3181202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805458"/>
            <a:ext cx="6336704" cy="63936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601370" y="4878250"/>
            <a:ext cx="5986853" cy="95510"/>
          </a:xfrm>
        </p:spPr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7420930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20" y="2571750"/>
            <a:ext cx="3600400" cy="2160240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tabLst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tabLst/>
              <a:defRPr sz="1600">
                <a:solidFill>
                  <a:schemeClr val="tx1"/>
                </a:solidFill>
              </a:defRPr>
            </a:lvl2pPr>
            <a:lvl3pPr marL="0" indent="0" algn="l">
              <a:lnSpc>
                <a:spcPct val="90000"/>
              </a:lnSpc>
              <a:spcBef>
                <a:spcPts val="0"/>
              </a:spcBef>
              <a:buNone/>
              <a:tabLst/>
              <a:defRPr sz="1600"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251521" y="915566"/>
            <a:ext cx="3600399" cy="1440160"/>
          </a:xfrm>
        </p:spPr>
        <p:txBody>
          <a:bodyPr anchor="b" anchorCtr="0">
            <a:no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27" name="Rectangle 26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4" name="Rectangle 43"/>
          <p:cNvSpPr/>
          <p:nvPr userDrawn="1"/>
        </p:nvSpPr>
        <p:spPr>
          <a:xfrm>
            <a:off x="251520" y="4850173"/>
            <a:ext cx="2808312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6B03B6-C4D9-4B46-A461-4BD384CE34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12929"/>
            <a:ext cx="1567204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65231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20" y="1851670"/>
            <a:ext cx="3600400" cy="2847245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tabLst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tabLst/>
              <a:defRPr sz="1600">
                <a:solidFill>
                  <a:schemeClr val="tx1"/>
                </a:solidFill>
              </a:defRPr>
            </a:lvl2pPr>
            <a:lvl3pPr marL="0" indent="0" algn="l">
              <a:lnSpc>
                <a:spcPct val="90000"/>
              </a:lnSpc>
              <a:spcBef>
                <a:spcPts val="0"/>
              </a:spcBef>
              <a:buNone/>
              <a:tabLst/>
              <a:defRPr sz="1600"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Rectangle 28"/>
          <p:cNvSpPr/>
          <p:nvPr userDrawn="1"/>
        </p:nvSpPr>
        <p:spPr>
          <a:xfrm>
            <a:off x="251520" y="4850173"/>
            <a:ext cx="2880320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36676"/>
            <a:ext cx="3672408" cy="639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F8021B-8237-44DA-97CC-7AE087B0EF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12929"/>
            <a:ext cx="1567204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11539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20538"/>
            <a:ext cx="9144000" cy="25956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2859782"/>
            <a:ext cx="7930032" cy="1153507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4096622"/>
            <a:ext cx="7200800" cy="273948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7" name="Rectangle 6"/>
          <p:cNvSpPr/>
          <p:nvPr userDrawn="1"/>
        </p:nvSpPr>
        <p:spPr>
          <a:xfrm>
            <a:off x="251520" y="4850173"/>
            <a:ext cx="2952328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FD9A8B-B204-4EC3-9CD2-BA2AD366ED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051" y="4560533"/>
            <a:ext cx="1567204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5482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2859782"/>
            <a:ext cx="7930032" cy="1153507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4096622"/>
            <a:ext cx="7200800" cy="273948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7" name="Rectangle 6"/>
          <p:cNvSpPr/>
          <p:nvPr userDrawn="1"/>
        </p:nvSpPr>
        <p:spPr>
          <a:xfrm>
            <a:off x="251520" y="4850173"/>
            <a:ext cx="3096344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9162000" cy="25776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6C1F87-268D-4E82-9F10-8C710E20EE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051" y="4560533"/>
            <a:ext cx="1567204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085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partner log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20538"/>
            <a:ext cx="9144000" cy="25956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1203598"/>
            <a:ext cx="7930032" cy="1153507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2922403"/>
            <a:ext cx="7200800" cy="273948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7" name="Rectangle 6"/>
          <p:cNvSpPr/>
          <p:nvPr userDrawn="1"/>
        </p:nvSpPr>
        <p:spPr>
          <a:xfrm>
            <a:off x="5940152" y="582251"/>
            <a:ext cx="2961480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AU" sz="1000" dirty="0">
                <a:solidFill>
                  <a:schemeClr val="bg1"/>
                </a:solidFill>
              </a:rPr>
              <a:t>Australia’s National Science Agency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E9876AC-9600-4B4D-B446-34DCB05E2B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12929"/>
            <a:ext cx="1567204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3413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3585760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4796275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360000"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0631294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2" y="1131590"/>
            <a:ext cx="8640958" cy="3070944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61850" y="267494"/>
            <a:ext cx="8630630" cy="6399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>
                <a:solidFill>
                  <a:schemeClr val="accent3"/>
                </a:solidFill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None/>
              <a:defRPr sz="2200" b="0">
                <a:solidFill>
                  <a:schemeClr val="accent2"/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2304648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131590"/>
            <a:ext cx="4038600" cy="33123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4295" y="1131590"/>
            <a:ext cx="4038600" cy="33123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01047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9600036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1022428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5040136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4538494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ayou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55556648-49D5-4B5B-92D5-2DB59DEB599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9162000" cy="25776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51520" y="2859782"/>
            <a:ext cx="7920880" cy="2016224"/>
          </a:xfrm>
        </p:spPr>
        <p:txBody>
          <a:bodyPr/>
          <a:lstStyle>
            <a:lvl1pPr>
              <a:lnSpc>
                <a:spcPct val="85000"/>
              </a:lnSpc>
              <a:spcAft>
                <a:spcPts val="0"/>
              </a:spcAft>
              <a:buFontTx/>
              <a:buNone/>
              <a:defRPr sz="4000" b="0">
                <a:solidFill>
                  <a:schemeClr val="accent3"/>
                </a:solidFill>
              </a:defRPr>
            </a:lvl1pPr>
            <a:lvl2pPr marL="0" indent="0">
              <a:lnSpc>
                <a:spcPct val="85000"/>
              </a:lnSpc>
              <a:spcAft>
                <a:spcPts val="0"/>
              </a:spcAft>
              <a:buNone/>
              <a:defRPr sz="4000" b="0">
                <a:solidFill>
                  <a:schemeClr val="accent2"/>
                </a:solidFill>
              </a:defRPr>
            </a:lvl2pPr>
            <a:lvl3pPr marL="0" indent="0">
              <a:spcBef>
                <a:spcPts val="2200"/>
              </a:spcBef>
              <a:buNone/>
              <a:defRPr b="1">
                <a:solidFill>
                  <a:srgbClr val="00313C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060657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51520" y="1131590"/>
            <a:ext cx="7200800" cy="36004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FontTx/>
              <a:buNone/>
              <a:defRPr sz="4400" b="0">
                <a:solidFill>
                  <a:schemeClr val="accent1"/>
                </a:solidFill>
              </a:defRPr>
            </a:lvl1pPr>
            <a:lvl2pPr marL="0" indent="0">
              <a:lnSpc>
                <a:spcPct val="75000"/>
              </a:lnSpc>
              <a:spcAft>
                <a:spcPts val="850"/>
              </a:spcAft>
              <a:buNone/>
              <a:defRPr sz="4400" b="0">
                <a:solidFill>
                  <a:schemeClr val="bg1"/>
                </a:solidFill>
              </a:defRPr>
            </a:lvl2pPr>
            <a:lvl3pPr marL="0" indent="0">
              <a:buNone/>
              <a:defRPr sz="2200" b="1">
                <a:solidFill>
                  <a:srgbClr val="FFFFFF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272121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 userDrawn="1"/>
        </p:nvSpPr>
        <p:spPr>
          <a:xfrm>
            <a:off x="0" y="0"/>
            <a:ext cx="9144000" cy="2571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20" y="3579862"/>
            <a:ext cx="6048672" cy="1008112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defRPr sz="1600">
                <a:solidFill>
                  <a:schemeClr val="tx1"/>
                </a:solidFill>
              </a:defRPr>
            </a:lvl2pPr>
            <a:lvl3pPr marL="266400" indent="-266400" algn="l">
              <a:lnSpc>
                <a:spcPct val="90000"/>
              </a:lnSpc>
              <a:spcBef>
                <a:spcPts val="0"/>
              </a:spcBef>
              <a:buNone/>
              <a:tabLst>
                <a:tab pos="356400" algn="l"/>
              </a:tabLst>
              <a:defRPr sz="1600"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251521" y="2715766"/>
            <a:ext cx="6048671" cy="576064"/>
          </a:xfrm>
        </p:spPr>
        <p:txBody>
          <a:bodyPr anchor="b" anchorCtr="0">
            <a:no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4" name="Rectangle 43"/>
          <p:cNvSpPr/>
          <p:nvPr userDrawn="1"/>
        </p:nvSpPr>
        <p:spPr>
          <a:xfrm>
            <a:off x="251520" y="4850173"/>
            <a:ext cx="2952328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B0BF06-28AD-4AE0-B95F-477AF982B2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051" y="4560533"/>
            <a:ext cx="1567204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46531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D40E9F-1680-46D9-A966-C00787EC8D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051" y="4560533"/>
            <a:ext cx="1567204" cy="3600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0"/>
            <a:ext cx="9144000" cy="2571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20" y="3075806"/>
            <a:ext cx="7200800" cy="1623109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defRPr sz="1600">
                <a:solidFill>
                  <a:schemeClr val="tx1"/>
                </a:solidFill>
              </a:defRPr>
            </a:lvl2pPr>
            <a:lvl3pPr marL="266400" indent="-266400" algn="l">
              <a:lnSpc>
                <a:spcPct val="90000"/>
              </a:lnSpc>
              <a:spcBef>
                <a:spcPts val="0"/>
              </a:spcBef>
              <a:buNone/>
              <a:tabLst>
                <a:tab pos="356400" algn="l"/>
              </a:tabLst>
              <a:defRPr sz="1600"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251520" y="4850173"/>
            <a:ext cx="2808312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</p:spTree>
    <p:extLst>
      <p:ext uri="{BB962C8B-B14F-4D97-AF65-F5344CB8AC3E}">
        <p14:creationId xmlns:p14="http://schemas.microsoft.com/office/powerpoint/2010/main" val="32148136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563177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638850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17B52948-05FD-444E-9ADC-BA5285595A7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1999" y="0"/>
            <a:ext cx="4563963" cy="51435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AU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51520" y="1851670"/>
            <a:ext cx="3960440" cy="2525068"/>
          </a:xfrm>
        </p:spPr>
        <p:txBody>
          <a:bodyPr/>
          <a:lstStyle>
            <a:lvl1pPr marL="0" indent="0">
              <a:lnSpc>
                <a:spcPct val="85000"/>
              </a:lnSpc>
              <a:spcAft>
                <a:spcPts val="0"/>
              </a:spcAft>
              <a:buFontTx/>
              <a:buNone/>
              <a:defRPr sz="4000" b="0">
                <a:solidFill>
                  <a:schemeClr val="accent3"/>
                </a:solidFill>
              </a:defRPr>
            </a:lvl1pPr>
            <a:lvl2pPr marL="0" indent="0">
              <a:lnSpc>
                <a:spcPct val="85000"/>
              </a:lnSpc>
              <a:spcAft>
                <a:spcPts val="0"/>
              </a:spcAft>
              <a:buNone/>
              <a:defRPr sz="4000" b="0">
                <a:solidFill>
                  <a:schemeClr val="accent2"/>
                </a:solidFill>
              </a:defRPr>
            </a:lvl2pPr>
            <a:lvl3pPr marL="0" indent="0">
              <a:spcBef>
                <a:spcPts val="2200"/>
              </a:spcBef>
              <a:buNone/>
              <a:defRPr b="1">
                <a:solidFill>
                  <a:srgbClr val="00313C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938246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51520" y="1275605"/>
            <a:ext cx="7056784" cy="2736305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FontTx/>
              <a:buNone/>
              <a:defRPr sz="4400" b="0">
                <a:solidFill>
                  <a:schemeClr val="accent1"/>
                </a:solidFill>
              </a:defRPr>
            </a:lvl1pPr>
            <a:lvl2pPr marL="0" indent="0">
              <a:lnSpc>
                <a:spcPct val="75000"/>
              </a:lnSpc>
              <a:spcAft>
                <a:spcPts val="850"/>
              </a:spcAft>
              <a:buNone/>
              <a:defRPr sz="4400" b="0">
                <a:solidFill>
                  <a:schemeClr val="bg1"/>
                </a:solidFill>
              </a:defRPr>
            </a:lvl2pPr>
            <a:lvl3pPr marL="0" indent="0">
              <a:buNone/>
              <a:defRPr sz="2200" b="1">
                <a:solidFill>
                  <a:srgbClr val="FFFFFF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641239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20" y="2571750"/>
            <a:ext cx="3600400" cy="2160240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tabLst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tabLst/>
              <a:defRPr sz="1600">
                <a:solidFill>
                  <a:schemeClr val="tx1"/>
                </a:solidFill>
              </a:defRPr>
            </a:lvl2pPr>
            <a:lvl3pPr marL="0" indent="0" algn="l">
              <a:lnSpc>
                <a:spcPct val="90000"/>
              </a:lnSpc>
              <a:spcBef>
                <a:spcPts val="0"/>
              </a:spcBef>
              <a:buNone/>
              <a:tabLst/>
              <a:defRPr sz="1600"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251521" y="915566"/>
            <a:ext cx="3600399" cy="1440160"/>
          </a:xfrm>
        </p:spPr>
        <p:txBody>
          <a:bodyPr anchor="b" anchorCtr="0">
            <a:no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 dirty="0"/>
          </a:p>
        </p:txBody>
      </p:sp>
      <p:sp>
        <p:nvSpPr>
          <p:cNvPr id="27" name="Rectangle 26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4" name="Rectangle 43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46" name="Picture 4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1520" y="267494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021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20" y="1851670"/>
            <a:ext cx="3600400" cy="2847245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tabLst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tabLst/>
              <a:defRPr sz="1600">
                <a:solidFill>
                  <a:schemeClr val="tx1"/>
                </a:solidFill>
              </a:defRPr>
            </a:lvl2pPr>
            <a:lvl3pPr marL="0" indent="0" algn="l">
              <a:lnSpc>
                <a:spcPct val="90000"/>
              </a:lnSpc>
              <a:spcBef>
                <a:spcPts val="0"/>
              </a:spcBef>
              <a:buNone/>
              <a:tabLst/>
              <a:defRPr sz="1600"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Rectangle 28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1520" y="267494"/>
            <a:ext cx="720080" cy="7200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36676"/>
            <a:ext cx="3672408" cy="63936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63021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1779662"/>
            <a:ext cx="3600400" cy="1728192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3651870"/>
            <a:ext cx="3600400" cy="576064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AU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1520" y="267494"/>
            <a:ext cx="720080" cy="72008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571999" y="0"/>
            <a:ext cx="4563963" cy="51435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41961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 userDrawn="1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pos="2880" userDrawn="1">
          <p15:clr>
            <a:srgbClr val="FBAE40"/>
          </p15:clr>
        </p15:guide>
        <p15:guide id="4" pos="560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20538"/>
            <a:ext cx="9144000" cy="25956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2859782"/>
            <a:ext cx="7930032" cy="1153507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4096622"/>
            <a:ext cx="7200800" cy="273948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7" name="Rectangle 6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81552" y="4177358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4329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2859782"/>
            <a:ext cx="7930032" cy="1153507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4096622"/>
            <a:ext cx="7200800" cy="273948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81552" y="4177358"/>
            <a:ext cx="720080" cy="72008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9162000" cy="25776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181104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partner log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20538"/>
            <a:ext cx="9144000" cy="25956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1203598"/>
            <a:ext cx="7930032" cy="1153507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2922403"/>
            <a:ext cx="7200800" cy="273948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7" name="Rectangle 6"/>
          <p:cNvSpPr/>
          <p:nvPr userDrawn="1"/>
        </p:nvSpPr>
        <p:spPr>
          <a:xfrm>
            <a:off x="6516216" y="582251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AU" sz="1000" dirty="0">
                <a:solidFill>
                  <a:schemeClr val="bg1"/>
                </a:solidFill>
              </a:rPr>
              <a:t>Australia’s National Science Agency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1520" y="267494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0404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964031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142574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360000"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239332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2" y="1131590"/>
            <a:ext cx="8640958" cy="3070944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61850" y="267494"/>
            <a:ext cx="8630630" cy="6399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>
                <a:solidFill>
                  <a:schemeClr val="accent3"/>
                </a:solidFill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None/>
              <a:defRPr sz="2200" b="0">
                <a:solidFill>
                  <a:schemeClr val="accent2"/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416861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131590"/>
            <a:ext cx="4038600" cy="33123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4295" y="1131590"/>
            <a:ext cx="4038600" cy="33123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650663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441685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04656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globe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EA4BEA-90AA-46F4-829C-BDC63E08AE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09831" y="411510"/>
            <a:ext cx="4324337" cy="43204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2054777"/>
            <a:ext cx="2016224" cy="1728192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1520" y="267494"/>
            <a:ext cx="720080" cy="72008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</p:spTree>
    <p:extLst>
      <p:ext uri="{BB962C8B-B14F-4D97-AF65-F5344CB8AC3E}">
        <p14:creationId xmlns:p14="http://schemas.microsoft.com/office/powerpoint/2010/main" val="13843990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pos="5602">
          <p15:clr>
            <a:srgbClr val="FBAE40"/>
          </p15:clr>
        </p15:guide>
        <p15:guide id="4" pos="158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744884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ayou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55556648-49D5-4B5B-92D5-2DB59DEB599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9162000" cy="25776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51520" y="2859782"/>
            <a:ext cx="7920880" cy="2016224"/>
          </a:xfrm>
        </p:spPr>
        <p:txBody>
          <a:bodyPr/>
          <a:lstStyle>
            <a:lvl1pPr>
              <a:lnSpc>
                <a:spcPct val="85000"/>
              </a:lnSpc>
              <a:spcAft>
                <a:spcPts val="0"/>
              </a:spcAft>
              <a:buFontTx/>
              <a:buNone/>
              <a:defRPr sz="4000" b="0">
                <a:solidFill>
                  <a:schemeClr val="accent3"/>
                </a:solidFill>
              </a:defRPr>
            </a:lvl1pPr>
            <a:lvl2pPr marL="0" indent="0">
              <a:lnSpc>
                <a:spcPct val="85000"/>
              </a:lnSpc>
              <a:spcAft>
                <a:spcPts val="0"/>
              </a:spcAft>
              <a:buNone/>
              <a:defRPr sz="4000" b="0">
                <a:solidFill>
                  <a:schemeClr val="accent2"/>
                </a:solidFill>
              </a:defRPr>
            </a:lvl2pPr>
            <a:lvl3pPr marL="0" indent="0">
              <a:spcBef>
                <a:spcPts val="2200"/>
              </a:spcBef>
              <a:buNone/>
              <a:defRPr b="1">
                <a:solidFill>
                  <a:srgbClr val="00313C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843388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51520" y="1131590"/>
            <a:ext cx="7200800" cy="36004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FontTx/>
              <a:buNone/>
              <a:defRPr sz="4400" b="0">
                <a:solidFill>
                  <a:schemeClr val="accent1"/>
                </a:solidFill>
              </a:defRPr>
            </a:lvl1pPr>
            <a:lvl2pPr marL="0" indent="0">
              <a:lnSpc>
                <a:spcPct val="75000"/>
              </a:lnSpc>
              <a:spcAft>
                <a:spcPts val="850"/>
              </a:spcAft>
              <a:buNone/>
              <a:defRPr sz="4400" b="0">
                <a:solidFill>
                  <a:schemeClr val="bg1"/>
                </a:solidFill>
              </a:defRPr>
            </a:lvl2pPr>
            <a:lvl3pPr marL="0" indent="0">
              <a:buNone/>
              <a:defRPr sz="2200" b="1">
                <a:solidFill>
                  <a:srgbClr val="FFFFFF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726317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 userDrawn="1"/>
        </p:nvSpPr>
        <p:spPr>
          <a:xfrm>
            <a:off x="0" y="0"/>
            <a:ext cx="9144000" cy="2571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20" y="3579862"/>
            <a:ext cx="6048672" cy="1008112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defRPr sz="1600">
                <a:solidFill>
                  <a:schemeClr val="tx1"/>
                </a:solidFill>
              </a:defRPr>
            </a:lvl2pPr>
            <a:lvl3pPr marL="266400" indent="-266400" algn="l">
              <a:lnSpc>
                <a:spcPct val="90000"/>
              </a:lnSpc>
              <a:spcBef>
                <a:spcPts val="0"/>
              </a:spcBef>
              <a:buNone/>
              <a:tabLst>
                <a:tab pos="356400" algn="l"/>
              </a:tabLst>
              <a:defRPr sz="1600"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251521" y="2715766"/>
            <a:ext cx="6048671" cy="576064"/>
          </a:xfrm>
        </p:spPr>
        <p:txBody>
          <a:bodyPr anchor="b" anchorCtr="0">
            <a:no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4" name="Rectangle 43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81552" y="4177358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8952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2571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20" y="3075806"/>
            <a:ext cx="7200800" cy="1623109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defRPr sz="1600">
                <a:solidFill>
                  <a:schemeClr val="tx1"/>
                </a:solidFill>
              </a:defRPr>
            </a:lvl2pPr>
            <a:lvl3pPr marL="266400" indent="-266400" algn="l">
              <a:lnSpc>
                <a:spcPct val="90000"/>
              </a:lnSpc>
              <a:spcBef>
                <a:spcPts val="0"/>
              </a:spcBef>
              <a:buNone/>
              <a:tabLst>
                <a:tab pos="356400" algn="l"/>
              </a:tabLst>
              <a:defRPr sz="1600"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D2A108-B854-40BC-AA72-4E9E7C74E5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81552" y="4177358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6669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1779662"/>
            <a:ext cx="3600400" cy="1728192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3651870"/>
            <a:ext cx="3600400" cy="576064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4" name="Rectangle 3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28AE86-1CD5-4E73-826D-CE2783C6AC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267494"/>
            <a:ext cx="1522745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3226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pos="5602">
          <p15:clr>
            <a:srgbClr val="FBAE40"/>
          </p15:clr>
        </p15:guide>
        <p15:guide id="4" pos="158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1779662"/>
            <a:ext cx="3600400" cy="1728192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3651870"/>
            <a:ext cx="3600400" cy="576064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571999" y="0"/>
            <a:ext cx="4563963" cy="51435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293303-2843-4D52-97D9-AF77676C9C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267494"/>
            <a:ext cx="1522745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0146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pos="2880">
          <p15:clr>
            <a:srgbClr val="FBAE40"/>
          </p15:clr>
        </p15:guide>
        <p15:guide id="4" pos="5602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globe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2054777"/>
            <a:ext cx="2016224" cy="1728192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920DF2-0C7F-4A3B-9BAF-D692009CA0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267494"/>
            <a:ext cx="1522745" cy="72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2589A1-48A8-4C4C-9006-4BAA8009E45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13687" y="413437"/>
            <a:ext cx="4316625" cy="431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2708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pos="5602">
          <p15:clr>
            <a:srgbClr val="FBAE40"/>
          </p15:clr>
        </p15:guide>
        <p15:guide id="4" pos="158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069083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11532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096133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360000"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932665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2" y="1707654"/>
            <a:ext cx="8640958" cy="3024336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61850" y="843558"/>
            <a:ext cx="8630630" cy="6399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>
                <a:solidFill>
                  <a:schemeClr val="accent3"/>
                </a:solidFill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None/>
              <a:defRPr sz="2200" b="0">
                <a:solidFill>
                  <a:schemeClr val="accent2"/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011801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4295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973959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with cataly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805458"/>
            <a:ext cx="4038600" cy="63936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01371" y="4878250"/>
            <a:ext cx="3688750" cy="95510"/>
          </a:xfrm>
        </p:spPr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554827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with catalys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805458"/>
            <a:ext cx="4038600" cy="63936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1665854"/>
            <a:ext cx="4038600" cy="3066136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01371" y="4878250"/>
            <a:ext cx="3688750" cy="95510"/>
          </a:xfrm>
        </p:spPr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183587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+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571999" y="0"/>
            <a:ext cx="4563963" cy="51435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2" y="1550788"/>
            <a:ext cx="4032446" cy="3181202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805458"/>
            <a:ext cx="4032448" cy="63936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601371" y="4878250"/>
            <a:ext cx="3682598" cy="95510"/>
          </a:xfrm>
        </p:spPr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042475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+ quar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853836" y="0"/>
            <a:ext cx="2282400" cy="51435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2" y="1550788"/>
            <a:ext cx="6336702" cy="3181202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805458"/>
            <a:ext cx="6336704" cy="63936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601370" y="4878250"/>
            <a:ext cx="5986853" cy="95510"/>
          </a:xfrm>
        </p:spPr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533576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625945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982742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13066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242697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17B52948-05FD-444E-9ADC-BA5285595A7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1999" y="0"/>
            <a:ext cx="4563963" cy="51435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51520" y="1851670"/>
            <a:ext cx="3960440" cy="2525068"/>
          </a:xfrm>
        </p:spPr>
        <p:txBody>
          <a:bodyPr/>
          <a:lstStyle>
            <a:lvl1pPr marL="0" indent="0">
              <a:lnSpc>
                <a:spcPct val="85000"/>
              </a:lnSpc>
              <a:spcAft>
                <a:spcPts val="0"/>
              </a:spcAft>
              <a:buFontTx/>
              <a:buNone/>
              <a:defRPr sz="4000" b="0">
                <a:solidFill>
                  <a:schemeClr val="accent3"/>
                </a:solidFill>
              </a:defRPr>
            </a:lvl1pPr>
            <a:lvl2pPr marL="0" indent="0">
              <a:lnSpc>
                <a:spcPct val="85000"/>
              </a:lnSpc>
              <a:spcAft>
                <a:spcPts val="0"/>
              </a:spcAft>
              <a:buNone/>
              <a:defRPr sz="4000" b="0">
                <a:solidFill>
                  <a:schemeClr val="accent2"/>
                </a:solidFill>
              </a:defRPr>
            </a:lvl2pPr>
            <a:lvl3pPr marL="0" indent="0">
              <a:spcBef>
                <a:spcPts val="2200"/>
              </a:spcBef>
              <a:buNone/>
              <a:defRPr b="1">
                <a:solidFill>
                  <a:srgbClr val="00313C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828722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51520" y="1275605"/>
            <a:ext cx="7056784" cy="2736305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FontTx/>
              <a:buNone/>
              <a:defRPr sz="4400" b="0">
                <a:solidFill>
                  <a:schemeClr val="accent1"/>
                </a:solidFill>
              </a:defRPr>
            </a:lvl1pPr>
            <a:lvl2pPr marL="0" indent="0">
              <a:lnSpc>
                <a:spcPct val="75000"/>
              </a:lnSpc>
              <a:spcAft>
                <a:spcPts val="850"/>
              </a:spcAft>
              <a:buNone/>
              <a:defRPr sz="4400" b="0">
                <a:solidFill>
                  <a:schemeClr val="bg1"/>
                </a:solidFill>
              </a:defRPr>
            </a:lvl2pPr>
            <a:lvl3pPr marL="0" indent="0">
              <a:buNone/>
              <a:defRPr sz="2200" b="1">
                <a:solidFill>
                  <a:srgbClr val="FFFFFF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458469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20" y="2571750"/>
            <a:ext cx="3600400" cy="2160240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tabLst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tabLst/>
              <a:defRPr sz="1600">
                <a:solidFill>
                  <a:schemeClr val="tx1"/>
                </a:solidFill>
              </a:defRPr>
            </a:lvl2pPr>
            <a:lvl3pPr marL="0" indent="0" algn="l">
              <a:lnSpc>
                <a:spcPct val="90000"/>
              </a:lnSpc>
              <a:spcBef>
                <a:spcPts val="0"/>
              </a:spcBef>
              <a:buNone/>
              <a:tabLst/>
              <a:defRPr sz="1600"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251521" y="915566"/>
            <a:ext cx="3600399" cy="1440160"/>
          </a:xfrm>
        </p:spPr>
        <p:txBody>
          <a:bodyPr anchor="b" anchorCtr="0">
            <a:no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27" name="Rectangle 26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4" name="Rectangle 43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54D81D-7CFA-4E8D-924E-F049F52C1B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267494"/>
            <a:ext cx="1522745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0700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20" y="1851670"/>
            <a:ext cx="3600400" cy="2847245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tabLst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tabLst/>
              <a:defRPr sz="1600">
                <a:solidFill>
                  <a:schemeClr val="tx1"/>
                </a:solidFill>
              </a:defRPr>
            </a:lvl2pPr>
            <a:lvl3pPr marL="0" indent="0" algn="l">
              <a:lnSpc>
                <a:spcPct val="90000"/>
              </a:lnSpc>
              <a:spcBef>
                <a:spcPts val="0"/>
              </a:spcBef>
              <a:buNone/>
              <a:tabLst/>
              <a:defRPr sz="1600"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Rectangle 28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36676"/>
            <a:ext cx="3672408" cy="63936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F62FF1-8277-4CEC-A22F-7E8130E25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267494"/>
            <a:ext cx="1522745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9568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20538"/>
            <a:ext cx="9144000" cy="25956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2859782"/>
            <a:ext cx="7930032" cy="1153507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4096622"/>
            <a:ext cx="6840760" cy="273948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7" name="Rectangle 6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785B6E-E88B-43F0-AF0F-FE873692AB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887" y="4177438"/>
            <a:ext cx="1522745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0327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2859782"/>
            <a:ext cx="7930032" cy="1153507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4096622"/>
            <a:ext cx="6840760" cy="273948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7" name="Rectangle 6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9162000" cy="25776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8FF943A-2EFE-4939-9416-AA45E8893D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887" y="4177438"/>
            <a:ext cx="1522745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641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partner log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20538"/>
            <a:ext cx="9144000" cy="25956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1203598"/>
            <a:ext cx="7930032" cy="1153507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2922403"/>
            <a:ext cx="7200800" cy="273948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7" name="Rectangle 6"/>
          <p:cNvSpPr/>
          <p:nvPr userDrawn="1"/>
        </p:nvSpPr>
        <p:spPr>
          <a:xfrm>
            <a:off x="6516216" y="582251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AU" sz="1000" dirty="0">
                <a:solidFill>
                  <a:schemeClr val="bg1"/>
                </a:solidFill>
              </a:rPr>
              <a:t>Australia’s National Science Agency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A196B7-7271-40B8-B951-8FDD29916E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7494"/>
            <a:ext cx="1522745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2782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1746455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1124826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360000"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58759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GB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360000"/>
          <a:lstStyle>
            <a:lvl1pPr>
              <a:defRPr sz="24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4646637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2" y="1131590"/>
            <a:ext cx="8640958" cy="3070944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61850" y="267494"/>
            <a:ext cx="8630630" cy="6399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>
                <a:solidFill>
                  <a:schemeClr val="accent3"/>
                </a:solidFill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None/>
              <a:defRPr sz="2200" b="0">
                <a:solidFill>
                  <a:schemeClr val="accent2"/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348174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131590"/>
            <a:ext cx="4038600" cy="33123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4295" y="1131590"/>
            <a:ext cx="4038600" cy="33123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1815587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684997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819441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063824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ayou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55556648-49D5-4B5B-92D5-2DB59DEB599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9162000" cy="25776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51520" y="2859782"/>
            <a:ext cx="7920880" cy="2016224"/>
          </a:xfrm>
        </p:spPr>
        <p:txBody>
          <a:bodyPr/>
          <a:lstStyle>
            <a:lvl1pPr>
              <a:lnSpc>
                <a:spcPct val="85000"/>
              </a:lnSpc>
              <a:spcAft>
                <a:spcPts val="0"/>
              </a:spcAft>
              <a:buFontTx/>
              <a:buNone/>
              <a:defRPr sz="4000" b="0">
                <a:solidFill>
                  <a:schemeClr val="accent3"/>
                </a:solidFill>
              </a:defRPr>
            </a:lvl1pPr>
            <a:lvl2pPr marL="0" indent="0">
              <a:lnSpc>
                <a:spcPct val="85000"/>
              </a:lnSpc>
              <a:spcAft>
                <a:spcPts val="0"/>
              </a:spcAft>
              <a:buNone/>
              <a:defRPr sz="4000" b="0">
                <a:solidFill>
                  <a:schemeClr val="accent2"/>
                </a:solidFill>
              </a:defRPr>
            </a:lvl2pPr>
            <a:lvl3pPr marL="0" indent="0">
              <a:spcBef>
                <a:spcPts val="2200"/>
              </a:spcBef>
              <a:buNone/>
              <a:defRPr b="1">
                <a:solidFill>
                  <a:srgbClr val="00313C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006384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51520" y="1131590"/>
            <a:ext cx="7200800" cy="36004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FontTx/>
              <a:buNone/>
              <a:defRPr sz="4400" b="0">
                <a:solidFill>
                  <a:schemeClr val="accent1"/>
                </a:solidFill>
              </a:defRPr>
            </a:lvl1pPr>
            <a:lvl2pPr marL="0" indent="0">
              <a:lnSpc>
                <a:spcPct val="75000"/>
              </a:lnSpc>
              <a:spcAft>
                <a:spcPts val="850"/>
              </a:spcAft>
              <a:buNone/>
              <a:defRPr sz="4400" b="0">
                <a:solidFill>
                  <a:schemeClr val="bg1"/>
                </a:solidFill>
              </a:defRPr>
            </a:lvl2pPr>
            <a:lvl3pPr marL="0" indent="0">
              <a:buNone/>
              <a:defRPr sz="2200" b="1">
                <a:solidFill>
                  <a:srgbClr val="FFFFFF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9849408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 userDrawn="1"/>
        </p:nvSpPr>
        <p:spPr>
          <a:xfrm>
            <a:off x="0" y="0"/>
            <a:ext cx="9144000" cy="2571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20" y="3579862"/>
            <a:ext cx="6048672" cy="1008112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defRPr sz="1600">
                <a:solidFill>
                  <a:schemeClr val="tx1"/>
                </a:solidFill>
              </a:defRPr>
            </a:lvl2pPr>
            <a:lvl3pPr marL="266400" indent="-266400" algn="l">
              <a:lnSpc>
                <a:spcPct val="90000"/>
              </a:lnSpc>
              <a:spcBef>
                <a:spcPts val="0"/>
              </a:spcBef>
              <a:buNone/>
              <a:tabLst>
                <a:tab pos="356400" algn="l"/>
              </a:tabLst>
              <a:defRPr sz="1600"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251521" y="2715766"/>
            <a:ext cx="6048671" cy="576064"/>
          </a:xfrm>
        </p:spPr>
        <p:txBody>
          <a:bodyPr anchor="b" anchorCtr="0">
            <a:no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4" name="Rectangle 43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6DC4BE-CEEE-431B-9F14-9C57722140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887" y="4177438"/>
            <a:ext cx="1522745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11303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2571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20" y="3075806"/>
            <a:ext cx="6984776" cy="1623109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defRPr sz="1600">
                <a:solidFill>
                  <a:schemeClr val="tx1"/>
                </a:solidFill>
              </a:defRPr>
            </a:lvl2pPr>
            <a:lvl3pPr marL="266400" indent="-266400" algn="l">
              <a:lnSpc>
                <a:spcPct val="90000"/>
              </a:lnSpc>
              <a:spcBef>
                <a:spcPts val="0"/>
              </a:spcBef>
              <a:buNone/>
              <a:tabLst>
                <a:tab pos="356400" algn="l"/>
              </a:tabLst>
              <a:defRPr sz="1600"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794113-D310-44FA-B463-B20C679AB5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887" y="4177438"/>
            <a:ext cx="1522745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22167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1779662"/>
            <a:ext cx="3600400" cy="1728192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3651870"/>
            <a:ext cx="3600400" cy="576064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4" name="Rectangle 3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E31894D-BB7F-4DA8-8D6C-C5A7A751EA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1519" y="267494"/>
            <a:ext cx="2731182" cy="684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711503A-192E-4575-80CF-A393277570CC}"/>
              </a:ext>
            </a:extLst>
          </p:cNvPr>
          <p:cNvSpPr/>
          <p:nvPr userDrawn="1"/>
        </p:nvSpPr>
        <p:spPr>
          <a:xfrm>
            <a:off x="251520" y="4711673"/>
            <a:ext cx="302433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Operated by CSIRO, Australia’s National Science Agency,</a:t>
            </a:r>
          </a:p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on behalf of the nation</a:t>
            </a:r>
          </a:p>
        </p:txBody>
      </p:sp>
    </p:spTree>
    <p:extLst>
      <p:ext uri="{BB962C8B-B14F-4D97-AF65-F5344CB8AC3E}">
        <p14:creationId xmlns:p14="http://schemas.microsoft.com/office/powerpoint/2010/main" val="21959342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pos="5602">
          <p15:clr>
            <a:srgbClr val="FBAE40"/>
          </p15:clr>
        </p15:guide>
        <p15:guide id="4" pos="15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2" y="1707654"/>
            <a:ext cx="8640958" cy="3024336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61850" y="843558"/>
            <a:ext cx="8630630" cy="6399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>
                <a:solidFill>
                  <a:schemeClr val="accent3"/>
                </a:solidFill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None/>
              <a:defRPr sz="2200" b="0">
                <a:solidFill>
                  <a:schemeClr val="accent2"/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9831217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1779662"/>
            <a:ext cx="3600400" cy="1728192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3651870"/>
            <a:ext cx="3600400" cy="576064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571999" y="0"/>
            <a:ext cx="4563963" cy="51435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3F349AB-7817-4CF8-9EFC-2CD503B23F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1519" y="267494"/>
            <a:ext cx="2731182" cy="684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BB22E12-9556-46D6-9897-3CA8F81E5AF4}"/>
              </a:ext>
            </a:extLst>
          </p:cNvPr>
          <p:cNvSpPr/>
          <p:nvPr userDrawn="1"/>
        </p:nvSpPr>
        <p:spPr>
          <a:xfrm>
            <a:off x="251520" y="4711673"/>
            <a:ext cx="302433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Operated by CSIRO, Australia’s National Science Agency,</a:t>
            </a:r>
          </a:p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on behalf of the nation</a:t>
            </a:r>
          </a:p>
        </p:txBody>
      </p:sp>
    </p:spTree>
    <p:extLst>
      <p:ext uri="{BB962C8B-B14F-4D97-AF65-F5344CB8AC3E}">
        <p14:creationId xmlns:p14="http://schemas.microsoft.com/office/powerpoint/2010/main" val="12223766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pos="2880">
          <p15:clr>
            <a:srgbClr val="FBAE40"/>
          </p15:clr>
        </p15:guide>
        <p15:guide id="4" pos="5602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globe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2054777"/>
            <a:ext cx="2016224" cy="1728192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02589A1-48A8-4C4C-9006-4BAA8009E4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13687" y="413437"/>
            <a:ext cx="4316625" cy="431662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2EE9FCB-7566-4817-BC3E-151216DAC5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1519" y="267494"/>
            <a:ext cx="2731182" cy="684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7F65CF7-BE56-42AE-89A3-8632383904C9}"/>
              </a:ext>
            </a:extLst>
          </p:cNvPr>
          <p:cNvSpPr/>
          <p:nvPr userDrawn="1"/>
        </p:nvSpPr>
        <p:spPr>
          <a:xfrm>
            <a:off x="251520" y="4711673"/>
            <a:ext cx="302433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Operated by CSIRO, Australia’s National Science Agency,</a:t>
            </a:r>
          </a:p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on behalf of the nation</a:t>
            </a:r>
          </a:p>
        </p:txBody>
      </p:sp>
    </p:spTree>
    <p:extLst>
      <p:ext uri="{BB962C8B-B14F-4D97-AF65-F5344CB8AC3E}">
        <p14:creationId xmlns:p14="http://schemas.microsoft.com/office/powerpoint/2010/main" val="3513602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pos="5602">
          <p15:clr>
            <a:srgbClr val="FBAE40"/>
          </p15:clr>
        </p15:guide>
        <p15:guide id="4" pos="158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4847982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5788638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360000"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2855012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2" y="1707654"/>
            <a:ext cx="8640958" cy="3024336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61850" y="843558"/>
            <a:ext cx="8630630" cy="6399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>
                <a:solidFill>
                  <a:schemeClr val="accent3"/>
                </a:solidFill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None/>
              <a:defRPr sz="2200" b="0">
                <a:solidFill>
                  <a:schemeClr val="accent2"/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8150668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4295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4958222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with cataly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805458"/>
            <a:ext cx="4038600" cy="63936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01371" y="4878250"/>
            <a:ext cx="3688750" cy="95510"/>
          </a:xfrm>
        </p:spPr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0073317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with catalys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805458"/>
            <a:ext cx="4038600" cy="63936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1665854"/>
            <a:ext cx="4038600" cy="3066136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01371" y="4878250"/>
            <a:ext cx="3688750" cy="95510"/>
          </a:xfrm>
        </p:spPr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0140729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+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571999" y="0"/>
            <a:ext cx="4563963" cy="51435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2" y="1550788"/>
            <a:ext cx="4032446" cy="3181202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805458"/>
            <a:ext cx="4032448" cy="63936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601371" y="4878250"/>
            <a:ext cx="3682598" cy="95510"/>
          </a:xfrm>
        </p:spPr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90326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4295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0471223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+ quar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853836" y="0"/>
            <a:ext cx="2282400" cy="51435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2" y="1550788"/>
            <a:ext cx="6336702" cy="3181202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805458"/>
            <a:ext cx="6336704" cy="63936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601370" y="4878250"/>
            <a:ext cx="5986853" cy="95510"/>
          </a:xfrm>
        </p:spPr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4840736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2759228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3324963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073846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17B52948-05FD-444E-9ADC-BA5285595A7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1999" y="0"/>
            <a:ext cx="4563963" cy="51435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51520" y="1851670"/>
            <a:ext cx="3960440" cy="2525068"/>
          </a:xfrm>
        </p:spPr>
        <p:txBody>
          <a:bodyPr/>
          <a:lstStyle>
            <a:lvl1pPr marL="0" indent="0">
              <a:lnSpc>
                <a:spcPct val="85000"/>
              </a:lnSpc>
              <a:spcAft>
                <a:spcPts val="0"/>
              </a:spcAft>
              <a:buFontTx/>
              <a:buNone/>
              <a:defRPr sz="4000" b="0">
                <a:solidFill>
                  <a:schemeClr val="accent3"/>
                </a:solidFill>
              </a:defRPr>
            </a:lvl1pPr>
            <a:lvl2pPr marL="0" indent="0">
              <a:lnSpc>
                <a:spcPct val="85000"/>
              </a:lnSpc>
              <a:spcAft>
                <a:spcPts val="0"/>
              </a:spcAft>
              <a:buNone/>
              <a:defRPr sz="4000" b="0">
                <a:solidFill>
                  <a:schemeClr val="accent2"/>
                </a:solidFill>
              </a:defRPr>
            </a:lvl2pPr>
            <a:lvl3pPr marL="0" indent="0">
              <a:spcBef>
                <a:spcPts val="2200"/>
              </a:spcBef>
              <a:buNone/>
              <a:defRPr b="1">
                <a:solidFill>
                  <a:srgbClr val="00313C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6008783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51520" y="1275605"/>
            <a:ext cx="7056784" cy="2736305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FontTx/>
              <a:buNone/>
              <a:defRPr sz="4400" b="0">
                <a:solidFill>
                  <a:schemeClr val="accent1"/>
                </a:solidFill>
              </a:defRPr>
            </a:lvl1pPr>
            <a:lvl2pPr marL="0" indent="0">
              <a:lnSpc>
                <a:spcPct val="75000"/>
              </a:lnSpc>
              <a:spcAft>
                <a:spcPts val="850"/>
              </a:spcAft>
              <a:buNone/>
              <a:defRPr sz="4400" b="0">
                <a:solidFill>
                  <a:schemeClr val="bg1"/>
                </a:solidFill>
              </a:defRPr>
            </a:lvl2pPr>
            <a:lvl3pPr marL="0" indent="0">
              <a:buNone/>
              <a:defRPr sz="2200" b="1">
                <a:solidFill>
                  <a:srgbClr val="FFFFFF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0690027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20" y="2571750"/>
            <a:ext cx="3600400" cy="2160240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tabLst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tabLst/>
              <a:defRPr sz="1600">
                <a:solidFill>
                  <a:schemeClr val="tx1"/>
                </a:solidFill>
              </a:defRPr>
            </a:lvl2pPr>
            <a:lvl3pPr marL="0" indent="0" algn="l">
              <a:lnSpc>
                <a:spcPct val="90000"/>
              </a:lnSpc>
              <a:spcBef>
                <a:spcPts val="0"/>
              </a:spcBef>
              <a:buNone/>
              <a:tabLst/>
              <a:defRPr sz="1600"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251521" y="915566"/>
            <a:ext cx="3600399" cy="1440160"/>
          </a:xfrm>
        </p:spPr>
        <p:txBody>
          <a:bodyPr anchor="b" anchorCtr="0">
            <a:no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27" name="Rectangle 26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3E1FEB1-B064-4A02-9F41-042BA4A65F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1519" y="267494"/>
            <a:ext cx="2731182" cy="684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D8E361E-CD87-443C-800B-4A44210D567D}"/>
              </a:ext>
            </a:extLst>
          </p:cNvPr>
          <p:cNvSpPr/>
          <p:nvPr userDrawn="1"/>
        </p:nvSpPr>
        <p:spPr>
          <a:xfrm>
            <a:off x="251520" y="4711673"/>
            <a:ext cx="32403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Operated by CSIRO, Australia’s National Science Agency,</a:t>
            </a:r>
          </a:p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on behalf of the nation</a:t>
            </a:r>
          </a:p>
        </p:txBody>
      </p:sp>
    </p:spTree>
    <p:extLst>
      <p:ext uri="{BB962C8B-B14F-4D97-AF65-F5344CB8AC3E}">
        <p14:creationId xmlns:p14="http://schemas.microsoft.com/office/powerpoint/2010/main" val="109840618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20" y="1851670"/>
            <a:ext cx="3600400" cy="2847245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tabLst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tabLst/>
              <a:defRPr sz="1600">
                <a:solidFill>
                  <a:schemeClr val="tx1"/>
                </a:solidFill>
              </a:defRPr>
            </a:lvl2pPr>
            <a:lvl3pPr marL="0" indent="0" algn="l">
              <a:lnSpc>
                <a:spcPct val="90000"/>
              </a:lnSpc>
              <a:spcBef>
                <a:spcPts val="0"/>
              </a:spcBef>
              <a:buNone/>
              <a:tabLst/>
              <a:defRPr sz="1600"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36676"/>
            <a:ext cx="3672408" cy="63936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595896B-47EC-4FA1-B742-A753A240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1519" y="267494"/>
            <a:ext cx="2731182" cy="684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DCE8BE1-B123-4F39-B7B9-5731EE8B58DC}"/>
              </a:ext>
            </a:extLst>
          </p:cNvPr>
          <p:cNvSpPr/>
          <p:nvPr userDrawn="1"/>
        </p:nvSpPr>
        <p:spPr>
          <a:xfrm>
            <a:off x="251520" y="4711673"/>
            <a:ext cx="32403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Operated by CSIRO, Australia’s National Science Agency,</a:t>
            </a:r>
          </a:p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on behalf of the nation</a:t>
            </a:r>
          </a:p>
        </p:txBody>
      </p:sp>
    </p:spTree>
    <p:extLst>
      <p:ext uri="{BB962C8B-B14F-4D97-AF65-F5344CB8AC3E}">
        <p14:creationId xmlns:p14="http://schemas.microsoft.com/office/powerpoint/2010/main" val="153425235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20538"/>
            <a:ext cx="9144000" cy="25956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2859782"/>
            <a:ext cx="7930032" cy="1153507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4096622"/>
            <a:ext cx="5760640" cy="273948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7" name="Rectangle 6"/>
          <p:cNvSpPr/>
          <p:nvPr userDrawn="1"/>
        </p:nvSpPr>
        <p:spPr>
          <a:xfrm>
            <a:off x="251520" y="4850173"/>
            <a:ext cx="518457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Operated by CSIRO, Australia’s National Science Agency, on behalf of the nation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387BE29-1632-4D81-AE78-54533B5FB7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70450" y="4213438"/>
            <a:ext cx="2731182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8690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2859782"/>
            <a:ext cx="7930032" cy="1153507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4096622"/>
            <a:ext cx="5760640" cy="273948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9162000" cy="25776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1CABD70-4867-48FD-AC0D-DCF015F1B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70450" y="4213438"/>
            <a:ext cx="2731182" cy="684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ED3FF37-CBD0-4006-BB03-019DB869F03D}"/>
              </a:ext>
            </a:extLst>
          </p:cNvPr>
          <p:cNvSpPr/>
          <p:nvPr userDrawn="1"/>
        </p:nvSpPr>
        <p:spPr>
          <a:xfrm>
            <a:off x="251520" y="4850173"/>
            <a:ext cx="518457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Operated by CSIRO, Australia’s National Science Agency, on behalf of the nation</a:t>
            </a:r>
          </a:p>
        </p:txBody>
      </p:sp>
    </p:spTree>
    <p:extLst>
      <p:ext uri="{BB962C8B-B14F-4D97-AF65-F5344CB8AC3E}">
        <p14:creationId xmlns:p14="http://schemas.microsoft.com/office/powerpoint/2010/main" val="1864751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with cataly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805458"/>
            <a:ext cx="4038600" cy="63936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01371" y="4878250"/>
            <a:ext cx="3688750" cy="95510"/>
          </a:xfrm>
        </p:spPr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6192549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partner log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20538"/>
            <a:ext cx="9144000" cy="25956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1203598"/>
            <a:ext cx="7930032" cy="1153507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2922403"/>
            <a:ext cx="7200800" cy="273948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7" name="Rectangle 6"/>
          <p:cNvSpPr/>
          <p:nvPr userDrawn="1"/>
        </p:nvSpPr>
        <p:spPr>
          <a:xfrm>
            <a:off x="5652120" y="470994"/>
            <a:ext cx="324951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AU" sz="1000" dirty="0">
                <a:solidFill>
                  <a:schemeClr val="bg1"/>
                </a:solidFill>
              </a:rPr>
              <a:t>Operated by CSIRO, Australia’s National Science Agency, </a:t>
            </a:r>
            <a:br>
              <a:rPr lang="en-AU" sz="1000" dirty="0">
                <a:solidFill>
                  <a:schemeClr val="bg1"/>
                </a:solidFill>
              </a:rPr>
            </a:br>
            <a:r>
              <a:rPr lang="en-AU" sz="1000" dirty="0">
                <a:solidFill>
                  <a:schemeClr val="bg1"/>
                </a:solidFill>
              </a:rPr>
              <a:t>on behalf of the nation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4E7955D-800C-4935-BA3F-A34E93CC0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1520" y="267494"/>
            <a:ext cx="2731182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219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4639224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6475195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360000"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6427547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2" y="1131590"/>
            <a:ext cx="8640958" cy="3070944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61850" y="267494"/>
            <a:ext cx="8630630" cy="6399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>
                <a:solidFill>
                  <a:schemeClr val="accent3"/>
                </a:solidFill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None/>
              <a:defRPr sz="2200" b="0">
                <a:solidFill>
                  <a:schemeClr val="accent2"/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4193395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131590"/>
            <a:ext cx="4038600" cy="33123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4295" y="1131590"/>
            <a:ext cx="4038600" cy="33123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9541045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4887027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1321172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3516796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ayou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55556648-49D5-4B5B-92D5-2DB59DEB599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9162000" cy="25776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51520" y="2859782"/>
            <a:ext cx="7920880" cy="2016224"/>
          </a:xfrm>
        </p:spPr>
        <p:txBody>
          <a:bodyPr/>
          <a:lstStyle>
            <a:lvl1pPr>
              <a:lnSpc>
                <a:spcPct val="85000"/>
              </a:lnSpc>
              <a:spcAft>
                <a:spcPts val="0"/>
              </a:spcAft>
              <a:buFontTx/>
              <a:buNone/>
              <a:defRPr sz="4000" b="0">
                <a:solidFill>
                  <a:schemeClr val="accent3"/>
                </a:solidFill>
              </a:defRPr>
            </a:lvl1pPr>
            <a:lvl2pPr marL="0" indent="0">
              <a:lnSpc>
                <a:spcPct val="85000"/>
              </a:lnSpc>
              <a:spcAft>
                <a:spcPts val="0"/>
              </a:spcAft>
              <a:buNone/>
              <a:defRPr sz="4000" b="0">
                <a:solidFill>
                  <a:schemeClr val="accent2"/>
                </a:solidFill>
              </a:defRPr>
            </a:lvl2pPr>
            <a:lvl3pPr marL="0" indent="0">
              <a:spcBef>
                <a:spcPts val="2200"/>
              </a:spcBef>
              <a:buNone/>
              <a:defRPr b="1">
                <a:solidFill>
                  <a:srgbClr val="00313C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70715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1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37.xml"/><Relationship Id="rId21" Type="http://schemas.openxmlformats.org/officeDocument/2006/relationships/image" Target="../media/image3.emf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image" Target="../media/image3.emf"/><Relationship Id="rId2" Type="http://schemas.openxmlformats.org/officeDocument/2006/relationships/slideLayout" Target="../slideLayouts/slideLayout55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1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71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78.xml"/><Relationship Id="rId19" Type="http://schemas.openxmlformats.org/officeDocument/2006/relationships/slideLayout" Target="../slideLayouts/slideLayout87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Relationship Id="rId22" Type="http://schemas.openxmlformats.org/officeDocument/2006/relationships/image" Target="../media/image6.sv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18" Type="http://schemas.openxmlformats.org/officeDocument/2006/relationships/image" Target="../media/image6.svg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89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10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05.xml"/><Relationship Id="rId21" Type="http://schemas.openxmlformats.org/officeDocument/2006/relationships/image" Target="../media/image8.emf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4.xml"/><Relationship Id="rId16" Type="http://schemas.openxmlformats.org/officeDocument/2006/relationships/slideLayout" Target="../slideLayouts/slideLayout118.xml"/><Relationship Id="rId20" Type="http://schemas.openxmlformats.org/officeDocument/2006/relationships/theme" Target="../theme/theme7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12.xml"/><Relationship Id="rId19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17" Type="http://schemas.openxmlformats.org/officeDocument/2006/relationships/image" Target="../media/image8.emf"/><Relationship Id="rId2" Type="http://schemas.openxmlformats.org/officeDocument/2006/relationships/slideLayout" Target="../slideLayouts/slideLayout123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520" y="805458"/>
            <a:ext cx="8640960" cy="63936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522" y="1550788"/>
            <a:ext cx="8640958" cy="318120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1370" y="4878250"/>
            <a:ext cx="6083845" cy="9320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accent3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253577" y="4878250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  <p:sp>
        <p:nvSpPr>
          <p:cNvPr id="36" name="AutoShape 4"/>
          <p:cNvSpPr>
            <a:spLocks noChangeAspect="1" noChangeArrowheads="1" noTextEdit="1"/>
          </p:cNvSpPr>
          <p:nvPr userDrawn="1"/>
        </p:nvSpPr>
        <p:spPr bwMode="auto">
          <a:xfrm>
            <a:off x="3178" y="2494956"/>
            <a:ext cx="9161463" cy="60126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38" name="Rectangle 7"/>
          <p:cNvSpPr>
            <a:spLocks noChangeArrowheads="1"/>
          </p:cNvSpPr>
          <p:nvPr userDrawn="1"/>
        </p:nvSpPr>
        <p:spPr bwMode="auto">
          <a:xfrm>
            <a:off x="12701" y="2728318"/>
            <a:ext cx="9142412" cy="36790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44" name="Rectangle 84"/>
          <p:cNvSpPr>
            <a:spLocks noChangeArrowheads="1"/>
          </p:cNvSpPr>
          <p:nvPr/>
        </p:nvSpPr>
        <p:spPr bwMode="auto">
          <a:xfrm>
            <a:off x="1591" y="2719984"/>
            <a:ext cx="9167813" cy="408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251520" y="195486"/>
            <a:ext cx="442169" cy="44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935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96" r:id="rId2"/>
    <p:sldLayoutId id="2147483703" r:id="rId3"/>
    <p:sldLayoutId id="2147483655" r:id="rId4"/>
    <p:sldLayoutId id="2147483704" r:id="rId5"/>
    <p:sldLayoutId id="2147483680" r:id="rId6"/>
    <p:sldLayoutId id="2147483679" r:id="rId7"/>
    <p:sldLayoutId id="2147483661" r:id="rId8"/>
    <p:sldLayoutId id="2147483702" r:id="rId9"/>
    <p:sldLayoutId id="2147483706" r:id="rId10"/>
    <p:sldLayoutId id="2147483698" r:id="rId11"/>
    <p:sldLayoutId id="2147483699" r:id="rId12"/>
    <p:sldLayoutId id="2147483663" r:id="rId13"/>
    <p:sldLayoutId id="2147483707" r:id="rId14"/>
    <p:sldLayoutId id="2147483664" r:id="rId15"/>
    <p:sldLayoutId id="2147483667" r:id="rId16"/>
    <p:sldLayoutId id="2147483665" r:id="rId17"/>
    <p:sldLayoutId id="2147483682" r:id="rId18"/>
    <p:sldLayoutId id="2147483681" r:id="rId19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396000" indent="-180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•"/>
        <a:tabLst/>
        <a:defRPr sz="18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520" y="242243"/>
            <a:ext cx="8640960" cy="63936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522" y="987573"/>
            <a:ext cx="8640958" cy="35742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1370" y="4878250"/>
            <a:ext cx="6083845" cy="9320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accent3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253577" y="4878250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  <p:sp>
        <p:nvSpPr>
          <p:cNvPr id="36" name="AutoShape 4"/>
          <p:cNvSpPr>
            <a:spLocks noChangeAspect="1" noChangeArrowheads="1" noTextEdit="1"/>
          </p:cNvSpPr>
          <p:nvPr userDrawn="1"/>
        </p:nvSpPr>
        <p:spPr bwMode="auto">
          <a:xfrm>
            <a:off x="3178" y="2494956"/>
            <a:ext cx="9161463" cy="60126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38" name="Rectangle 7"/>
          <p:cNvSpPr>
            <a:spLocks noChangeArrowheads="1"/>
          </p:cNvSpPr>
          <p:nvPr userDrawn="1"/>
        </p:nvSpPr>
        <p:spPr bwMode="auto">
          <a:xfrm>
            <a:off x="12701" y="2728318"/>
            <a:ext cx="9142412" cy="36790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44" name="Rectangle 84"/>
          <p:cNvSpPr>
            <a:spLocks noChangeArrowheads="1"/>
          </p:cNvSpPr>
          <p:nvPr/>
        </p:nvSpPr>
        <p:spPr bwMode="auto">
          <a:xfrm>
            <a:off x="1591" y="2719984"/>
            <a:ext cx="9167813" cy="408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8479813" y="4561859"/>
            <a:ext cx="442169" cy="44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737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97" r:id="rId2"/>
    <p:sldLayoutId id="2147483701" r:id="rId3"/>
    <p:sldLayoutId id="2147483685" r:id="rId4"/>
    <p:sldLayoutId id="2147483705" r:id="rId5"/>
    <p:sldLayoutId id="2147483686" r:id="rId6"/>
    <p:sldLayoutId id="2147483687" r:id="rId7"/>
    <p:sldLayoutId id="2147483688" r:id="rId8"/>
    <p:sldLayoutId id="2147483689" r:id="rId9"/>
    <p:sldLayoutId id="2147483708" r:id="rId10"/>
    <p:sldLayoutId id="2147483690" r:id="rId11"/>
    <p:sldLayoutId id="2147483691" r:id="rId12"/>
    <p:sldLayoutId id="2147483692" r:id="rId13"/>
    <p:sldLayoutId id="2147483693" r:id="rId14"/>
    <p:sldLayoutId id="2147483694" r:id="rId15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396000" indent="-180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•"/>
        <a:tabLst/>
        <a:defRPr sz="18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520" y="805458"/>
            <a:ext cx="8640960" cy="63936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522" y="1550788"/>
            <a:ext cx="8640958" cy="318120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1370" y="4878250"/>
            <a:ext cx="6083845" cy="9320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accent3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253577" y="4878250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  <p:sp>
        <p:nvSpPr>
          <p:cNvPr id="36" name="AutoShape 4"/>
          <p:cNvSpPr>
            <a:spLocks noChangeAspect="1" noChangeArrowheads="1" noTextEdit="1"/>
          </p:cNvSpPr>
          <p:nvPr userDrawn="1"/>
        </p:nvSpPr>
        <p:spPr bwMode="auto">
          <a:xfrm>
            <a:off x="3178" y="2494956"/>
            <a:ext cx="9161463" cy="60126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38" name="Rectangle 7"/>
          <p:cNvSpPr>
            <a:spLocks noChangeArrowheads="1"/>
          </p:cNvSpPr>
          <p:nvPr userDrawn="1"/>
        </p:nvSpPr>
        <p:spPr bwMode="auto">
          <a:xfrm>
            <a:off x="12701" y="2728318"/>
            <a:ext cx="9142412" cy="36790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44" name="Rectangle 84"/>
          <p:cNvSpPr>
            <a:spLocks noChangeArrowheads="1"/>
          </p:cNvSpPr>
          <p:nvPr/>
        </p:nvSpPr>
        <p:spPr bwMode="auto">
          <a:xfrm>
            <a:off x="1591" y="2719984"/>
            <a:ext cx="9167813" cy="408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67DD59A-4148-4107-89BD-9ACB60B45F7F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195486"/>
            <a:ext cx="936488" cy="4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333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  <p:sldLayoutId id="2147483762" r:id="rId17"/>
    <p:sldLayoutId id="2147483763" r:id="rId18"/>
    <p:sldLayoutId id="2147483764" r:id="rId19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396000" indent="-180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•"/>
        <a:tabLst/>
        <a:defRPr sz="18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520" y="242243"/>
            <a:ext cx="8640960" cy="63936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522" y="987573"/>
            <a:ext cx="8640958" cy="35742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1370" y="4878250"/>
            <a:ext cx="6083845" cy="9320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accent3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253577" y="4878250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  <p:sp>
        <p:nvSpPr>
          <p:cNvPr id="36" name="AutoShape 4"/>
          <p:cNvSpPr>
            <a:spLocks noChangeAspect="1" noChangeArrowheads="1" noTextEdit="1"/>
          </p:cNvSpPr>
          <p:nvPr userDrawn="1"/>
        </p:nvSpPr>
        <p:spPr bwMode="auto">
          <a:xfrm>
            <a:off x="3178" y="2494956"/>
            <a:ext cx="9161463" cy="60126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38" name="Rectangle 7"/>
          <p:cNvSpPr>
            <a:spLocks noChangeArrowheads="1"/>
          </p:cNvSpPr>
          <p:nvPr userDrawn="1"/>
        </p:nvSpPr>
        <p:spPr bwMode="auto">
          <a:xfrm>
            <a:off x="12701" y="2728318"/>
            <a:ext cx="9142412" cy="36790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44" name="Rectangle 84"/>
          <p:cNvSpPr>
            <a:spLocks noChangeArrowheads="1"/>
          </p:cNvSpPr>
          <p:nvPr/>
        </p:nvSpPr>
        <p:spPr bwMode="auto">
          <a:xfrm>
            <a:off x="1591" y="2719984"/>
            <a:ext cx="9167813" cy="408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5B5D801-8BF9-4650-9BFF-FFF9F24B1811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494" y="4561228"/>
            <a:ext cx="936488" cy="4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291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396000" indent="-180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•"/>
        <a:tabLst/>
        <a:defRPr sz="18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520" y="805458"/>
            <a:ext cx="8640960" cy="63936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522" y="1550788"/>
            <a:ext cx="8640958" cy="318120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1370" y="4878250"/>
            <a:ext cx="6083845" cy="9320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accent3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253577" y="4878250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  <p:sp>
        <p:nvSpPr>
          <p:cNvPr id="36" name="AutoShape 4"/>
          <p:cNvSpPr>
            <a:spLocks noChangeAspect="1" noChangeArrowheads="1" noTextEdit="1"/>
          </p:cNvSpPr>
          <p:nvPr userDrawn="1"/>
        </p:nvSpPr>
        <p:spPr bwMode="auto">
          <a:xfrm>
            <a:off x="3178" y="2494956"/>
            <a:ext cx="9161463" cy="60126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38" name="Rectangle 7"/>
          <p:cNvSpPr>
            <a:spLocks noChangeArrowheads="1"/>
          </p:cNvSpPr>
          <p:nvPr userDrawn="1"/>
        </p:nvSpPr>
        <p:spPr bwMode="auto">
          <a:xfrm>
            <a:off x="12701" y="2728318"/>
            <a:ext cx="9142412" cy="36790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44" name="Rectangle 84"/>
          <p:cNvSpPr>
            <a:spLocks noChangeArrowheads="1"/>
          </p:cNvSpPr>
          <p:nvPr/>
        </p:nvSpPr>
        <p:spPr bwMode="auto">
          <a:xfrm>
            <a:off x="1591" y="2719984"/>
            <a:ext cx="9167813" cy="408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8F4E070-DE66-4ABC-A8F6-3559DD6EA3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251519" y="195486"/>
            <a:ext cx="1768081" cy="4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957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794" r:id="rId13"/>
    <p:sldLayoutId id="2147483795" r:id="rId14"/>
    <p:sldLayoutId id="2147483796" r:id="rId15"/>
    <p:sldLayoutId id="2147483797" r:id="rId16"/>
    <p:sldLayoutId id="2147483798" r:id="rId17"/>
    <p:sldLayoutId id="2147483799" r:id="rId18"/>
    <p:sldLayoutId id="2147483800" r:id="rId19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396000" indent="-180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•"/>
        <a:tabLst/>
        <a:defRPr sz="18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520" y="242243"/>
            <a:ext cx="8640960" cy="63936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522" y="987573"/>
            <a:ext cx="8640958" cy="35742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1370" y="4878250"/>
            <a:ext cx="6083845" cy="9320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accent3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253577" y="4878250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  <p:sp>
        <p:nvSpPr>
          <p:cNvPr id="36" name="AutoShape 4"/>
          <p:cNvSpPr>
            <a:spLocks noChangeAspect="1" noChangeArrowheads="1" noTextEdit="1"/>
          </p:cNvSpPr>
          <p:nvPr userDrawn="1"/>
        </p:nvSpPr>
        <p:spPr bwMode="auto">
          <a:xfrm>
            <a:off x="3178" y="2494956"/>
            <a:ext cx="9161463" cy="60126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38" name="Rectangle 7"/>
          <p:cNvSpPr>
            <a:spLocks noChangeArrowheads="1"/>
          </p:cNvSpPr>
          <p:nvPr userDrawn="1"/>
        </p:nvSpPr>
        <p:spPr bwMode="auto">
          <a:xfrm>
            <a:off x="12701" y="2728318"/>
            <a:ext cx="9142412" cy="36790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44" name="Rectangle 84"/>
          <p:cNvSpPr>
            <a:spLocks noChangeArrowheads="1"/>
          </p:cNvSpPr>
          <p:nvPr/>
        </p:nvSpPr>
        <p:spPr bwMode="auto">
          <a:xfrm>
            <a:off x="1591" y="2719984"/>
            <a:ext cx="9167813" cy="408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48BB93D-47BD-4299-AC60-ADD2BF55C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153901" y="4561228"/>
            <a:ext cx="1768081" cy="4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846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  <p:sldLayoutId id="2147483814" r:id="rId13"/>
    <p:sldLayoutId id="2147483815" r:id="rId14"/>
    <p:sldLayoutId id="2147483816" r:id="rId15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396000" indent="-180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•"/>
        <a:tabLst/>
        <a:defRPr sz="18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520" y="805458"/>
            <a:ext cx="8640960" cy="63936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522" y="1550788"/>
            <a:ext cx="8640958" cy="318120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1370" y="4878250"/>
            <a:ext cx="6083845" cy="9320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accent3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253577" y="4878250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  <p:sp>
        <p:nvSpPr>
          <p:cNvPr id="36" name="AutoShape 4"/>
          <p:cNvSpPr>
            <a:spLocks noChangeAspect="1" noChangeArrowheads="1" noTextEdit="1"/>
          </p:cNvSpPr>
          <p:nvPr userDrawn="1"/>
        </p:nvSpPr>
        <p:spPr bwMode="auto">
          <a:xfrm>
            <a:off x="3178" y="2494956"/>
            <a:ext cx="9161463" cy="60126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38" name="Rectangle 7"/>
          <p:cNvSpPr>
            <a:spLocks noChangeArrowheads="1"/>
          </p:cNvSpPr>
          <p:nvPr userDrawn="1"/>
        </p:nvSpPr>
        <p:spPr bwMode="auto">
          <a:xfrm>
            <a:off x="12701" y="2728318"/>
            <a:ext cx="9142412" cy="36790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44" name="Rectangle 84"/>
          <p:cNvSpPr>
            <a:spLocks noChangeArrowheads="1"/>
          </p:cNvSpPr>
          <p:nvPr/>
        </p:nvSpPr>
        <p:spPr bwMode="auto">
          <a:xfrm>
            <a:off x="1591" y="2719984"/>
            <a:ext cx="9167813" cy="408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99F6DE-9351-1240-AACA-180705475965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90" y="245070"/>
            <a:ext cx="1010317" cy="23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426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396000" indent="-180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•"/>
        <a:tabLst/>
        <a:defRPr sz="18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520" y="242243"/>
            <a:ext cx="8640960" cy="63936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522" y="987573"/>
            <a:ext cx="8640958" cy="35742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1370" y="4878250"/>
            <a:ext cx="6083845" cy="9320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accent3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253577" y="4878250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  <p:sp>
        <p:nvSpPr>
          <p:cNvPr id="36" name="AutoShape 4"/>
          <p:cNvSpPr>
            <a:spLocks noChangeAspect="1" noChangeArrowheads="1" noTextEdit="1"/>
          </p:cNvSpPr>
          <p:nvPr userDrawn="1"/>
        </p:nvSpPr>
        <p:spPr bwMode="auto">
          <a:xfrm>
            <a:off x="3178" y="2494956"/>
            <a:ext cx="9161463" cy="60126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38" name="Rectangle 7"/>
          <p:cNvSpPr>
            <a:spLocks noChangeArrowheads="1"/>
          </p:cNvSpPr>
          <p:nvPr userDrawn="1"/>
        </p:nvSpPr>
        <p:spPr bwMode="auto">
          <a:xfrm>
            <a:off x="12701" y="2728318"/>
            <a:ext cx="9142412" cy="36790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44" name="Rectangle 84"/>
          <p:cNvSpPr>
            <a:spLocks noChangeArrowheads="1"/>
          </p:cNvSpPr>
          <p:nvPr/>
        </p:nvSpPr>
        <p:spPr bwMode="auto">
          <a:xfrm>
            <a:off x="1591" y="2719984"/>
            <a:ext cx="9167813" cy="408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46349F-4F50-4446-8BA9-4263776EBB91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858" y="4709569"/>
            <a:ext cx="1010317" cy="23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220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396000" indent="-180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•"/>
        <a:tabLst/>
        <a:defRPr sz="18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602">
          <p15:clr>
            <a:srgbClr val="F26B43"/>
          </p15:clr>
        </p15:guide>
        <p15:guide id="2" orient="horz" pos="316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2.png"/><Relationship Id="rId5" Type="http://schemas.openxmlformats.org/officeDocument/2006/relationships/image" Target="../media/image22.emf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5.png"/><Relationship Id="rId5" Type="http://schemas.openxmlformats.org/officeDocument/2006/relationships/image" Target="../media/image45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jpg"/><Relationship Id="rId4" Type="http://schemas.openxmlformats.org/officeDocument/2006/relationships/image" Target="../media/image12.png"/><Relationship Id="rId9" Type="http://schemas.openxmlformats.org/officeDocument/2006/relationships/image" Target="../media/image1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png"/><Relationship Id="rId4" Type="http://schemas.openxmlformats.org/officeDocument/2006/relationships/image" Target="../media/image68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gif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0.tiff"/><Relationship Id="rId4" Type="http://schemas.openxmlformats.org/officeDocument/2006/relationships/image" Target="../media/image8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20.png"/><Relationship Id="rId4" Type="http://schemas.openxmlformats.org/officeDocument/2006/relationships/package" Target="../embeddings/Microsoft_Word_Document.docx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tiff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7.jpg"/><Relationship Id="rId4" Type="http://schemas.openxmlformats.org/officeDocument/2006/relationships/image" Target="../media/image9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2.docx"/><Relationship Id="rId13" Type="http://schemas.openxmlformats.org/officeDocument/2006/relationships/image" Target="../media/image20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12" Type="http://schemas.openxmlformats.org/officeDocument/2006/relationships/package" Target="../embeddings/Microsoft_Word_Document.docx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package" Target="../embeddings/Microsoft_Word_Document1.docx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0" Type="http://schemas.openxmlformats.org/officeDocument/2006/relationships/package" Target="../embeddings/Microsoft_Word_Document3.docx"/><Relationship Id="rId4" Type="http://schemas.openxmlformats.org/officeDocument/2006/relationships/image" Target="../media/image22.emf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1.png"/><Relationship Id="rId4" Type="http://schemas.openxmlformats.org/officeDocument/2006/relationships/image" Target="../media/image30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package" Target="../embeddings/Microsoft_Word_Document2.docx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emf"/><Relationship Id="rId5" Type="http://schemas.openxmlformats.org/officeDocument/2006/relationships/image" Target="../media/image26.png"/><Relationship Id="rId4" Type="http://schemas.openxmlformats.org/officeDocument/2006/relationships/package" Target="../embeddings/Microsoft_Word_Document3.docx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emf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C1BEC4B9-735E-BC42-98F4-F35BCAB29805}"/>
              </a:ext>
            </a:extLst>
          </p:cNvPr>
          <p:cNvSpPr txBox="1">
            <a:spLocks/>
          </p:cNvSpPr>
          <p:nvPr/>
        </p:nvSpPr>
        <p:spPr>
          <a:xfrm>
            <a:off x="323528" y="554903"/>
            <a:ext cx="8653197" cy="76005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3000" dirty="0">
                <a:solidFill>
                  <a:srgbClr val="002060"/>
                </a:solidFill>
              </a:rPr>
              <a:t>Geometry of Closure Phase and </a:t>
            </a:r>
          </a:p>
          <a:p>
            <a:pPr algn="ctr"/>
            <a:r>
              <a:rPr lang="en-AU" sz="3000" dirty="0">
                <a:solidFill>
                  <a:srgbClr val="002060"/>
                </a:solidFill>
              </a:rPr>
              <a:t>Image-plane Self-Calibration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135AE5-7C7A-EB40-80EE-A29BF6FEF978}"/>
              </a:ext>
            </a:extLst>
          </p:cNvPr>
          <p:cNvSpPr txBox="1"/>
          <p:nvPr/>
        </p:nvSpPr>
        <p:spPr>
          <a:xfrm>
            <a:off x="323528" y="4414341"/>
            <a:ext cx="84969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1200" dirty="0">
                <a:solidFill>
                  <a:srgbClr val="757579"/>
                </a:solidFill>
                <a:latin typeface="Calibri" panose="020F0502020204030204" pitchFamily="34" charset="0"/>
              </a:rPr>
              <a:t>I</a:t>
            </a:r>
            <a:r>
              <a:rPr lang="en-AU" sz="1200" b="0" i="0" u="none" strike="noStrike" dirty="0">
                <a:solidFill>
                  <a:srgbClr val="757579"/>
                </a:solidFill>
                <a:effectLst/>
                <a:latin typeface="Calibri" panose="020F0502020204030204" pitchFamily="34" charset="0"/>
              </a:rPr>
              <a:t> acknowledge the Traditional Owners of the land, sea and waters, of the area that we live and work on across Australia. </a:t>
            </a:r>
            <a:r>
              <a:rPr lang="en-AU" sz="1200" dirty="0">
                <a:solidFill>
                  <a:srgbClr val="757579"/>
                </a:solidFill>
                <a:latin typeface="Calibri" panose="020F0502020204030204" pitchFamily="34" charset="0"/>
              </a:rPr>
              <a:t>I</a:t>
            </a:r>
            <a:r>
              <a:rPr lang="en-AU" sz="1200" b="0" i="0" u="none" strike="noStrike" dirty="0">
                <a:solidFill>
                  <a:srgbClr val="757579"/>
                </a:solidFill>
                <a:effectLst/>
                <a:latin typeface="Calibri" panose="020F0502020204030204" pitchFamily="34" charset="0"/>
              </a:rPr>
              <a:t> acknowledge their continuing connection to their culture and pay my respects to their Elders past and present.</a:t>
            </a:r>
            <a:endParaRPr lang="en-US" sz="1200" dirty="0"/>
          </a:p>
        </p:txBody>
      </p:sp>
      <p:pic>
        <p:nvPicPr>
          <p:cNvPr id="14" name="Content Placeholder 5" descr="closure_phase_illustration.pdf">
            <a:extLst>
              <a:ext uri="{FF2B5EF4-FFF2-40B4-BE49-F238E27FC236}">
                <a16:creationId xmlns:a16="http://schemas.microsoft.com/office/drawing/2014/main" id="{6C5E0BE4-EA7E-BCC2-E520-A3A07463F6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" r="938"/>
          <a:stretch/>
        </p:blipFill>
        <p:spPr>
          <a:xfrm>
            <a:off x="5943325" y="1737280"/>
            <a:ext cx="2124304" cy="2387887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257E0745-6ABB-89AC-01B0-AFE9E0C75266}"/>
              </a:ext>
            </a:extLst>
          </p:cNvPr>
          <p:cNvSpPr txBox="1">
            <a:spLocks/>
          </p:cNvSpPr>
          <p:nvPr/>
        </p:nvSpPr>
        <p:spPr>
          <a:xfrm>
            <a:off x="982685" y="2067694"/>
            <a:ext cx="4960640" cy="1314450"/>
          </a:xfrm>
          <a:prstGeom prst="rect">
            <a:avLst/>
          </a:prstGeom>
        </p:spPr>
        <p:txBody>
          <a:bodyPr>
            <a:normAutofit/>
          </a:bodyPr>
          <a:lstStyle>
            <a:lvl1pPr marL="216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6000" indent="-180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•"/>
              <a:tabLst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Nithyanandan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Thyagarajan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(CSIRO)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Chris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Carilli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(NRAO)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Bojan Nikolic (U. Cambridge)</a:t>
            </a:r>
          </a:p>
        </p:txBody>
      </p:sp>
    </p:spTree>
    <p:extLst>
      <p:ext uri="{BB962C8B-B14F-4D97-AF65-F5344CB8AC3E}">
        <p14:creationId xmlns:p14="http://schemas.microsoft.com/office/powerpoint/2010/main" val="2141486018"/>
      </p:ext>
    </p:extLst>
  </p:cSld>
  <p:clrMapOvr>
    <a:masterClrMapping/>
  </p:clrMapOvr>
  <p:transition spd="slow"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C2A22A-8012-4E5B-704C-C857E780A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16" y="1581639"/>
            <a:ext cx="5661165" cy="22322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F358D0-D861-8E4E-144B-8F3429CAE1E2}"/>
              </a:ext>
            </a:extLst>
          </p:cNvPr>
          <p:cNvSpPr txBox="1"/>
          <p:nvPr/>
        </p:nvSpPr>
        <p:spPr>
          <a:xfrm>
            <a:off x="2051720" y="267494"/>
            <a:ext cx="528444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</a:rPr>
              <a:t>3-element Interference Pattern: Antenna vs. Baseline errors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2E0B1D-88A1-64C7-F733-B68750F363FB}"/>
              </a:ext>
            </a:extLst>
          </p:cNvPr>
          <p:cNvSpPr txBox="1"/>
          <p:nvPr/>
        </p:nvSpPr>
        <p:spPr>
          <a:xfrm>
            <a:off x="5326663" y="4505727"/>
            <a:ext cx="27012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Thyagarajan &amp;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Carilli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2022, PASA, 39, 14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83FCED-7765-08BA-9C4A-96906F7F6C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54" t="12868" r="5781" b="19907"/>
          <a:stretch/>
        </p:blipFill>
        <p:spPr>
          <a:xfrm>
            <a:off x="323528" y="1599592"/>
            <a:ext cx="2012482" cy="19903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41ADA7-5908-BBFD-2693-4FF58BF40E9B}"/>
              </a:ext>
            </a:extLst>
          </p:cNvPr>
          <p:cNvSpPr txBox="1"/>
          <p:nvPr/>
        </p:nvSpPr>
        <p:spPr>
          <a:xfrm>
            <a:off x="11341" y="3804970"/>
            <a:ext cx="456066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JVLA 9 GHz, A-array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Point source =&gt; 𝝍</a:t>
            </a:r>
            <a:r>
              <a:rPr lang="en-US" sz="1200" baseline="-25000" dirty="0"/>
              <a:t>3</a:t>
            </a:r>
            <a:r>
              <a:rPr lang="en-US" sz="1200" dirty="0"/>
              <a:t>∼ 0  =&gt; three fringes intersect in grid of points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Shift of pattern but no change in the grid structure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Measured closure phase consistent with 0 using both image-plane methods as well as the well-known aperture-plane method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FEBF3F-CB0C-E6FF-19C2-CB568C2E0A45}"/>
              </a:ext>
            </a:extLst>
          </p:cNvPr>
          <p:cNvSpPr txBox="1"/>
          <p:nvPr/>
        </p:nvSpPr>
        <p:spPr>
          <a:xfrm>
            <a:off x="965992" y="1179764"/>
            <a:ext cx="1041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3C 286</a:t>
            </a:r>
          </a:p>
        </p:txBody>
      </p:sp>
    </p:spTree>
    <p:extLst>
      <p:ext uri="{BB962C8B-B14F-4D97-AF65-F5344CB8AC3E}">
        <p14:creationId xmlns:p14="http://schemas.microsoft.com/office/powerpoint/2010/main" val="30930734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608454-5ABC-998C-AA2D-515A527C2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1419622"/>
            <a:ext cx="5922526" cy="25416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5252AC-12F8-4400-89B1-202ADA0256F4}"/>
              </a:ext>
            </a:extLst>
          </p:cNvPr>
          <p:cNvSpPr txBox="1"/>
          <p:nvPr/>
        </p:nvSpPr>
        <p:spPr>
          <a:xfrm>
            <a:off x="2051720" y="267494"/>
            <a:ext cx="528444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</a:rPr>
              <a:t>3-element Interference Pattern: Effect of Antenna Gain Errors</a:t>
            </a:r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2FD65F-1FA3-D96E-FC43-9A4D197796F3}"/>
              </a:ext>
            </a:extLst>
          </p:cNvPr>
          <p:cNvSpPr txBox="1"/>
          <p:nvPr/>
        </p:nvSpPr>
        <p:spPr>
          <a:xfrm>
            <a:off x="5148064" y="4166322"/>
            <a:ext cx="27012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Thyagarajan &amp;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Carilli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2022, PASA, 39, 14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14762C-4110-4405-BB5F-180A29718E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737271"/>
            <a:ext cx="2387796" cy="12968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CB72904-5328-0AF8-223D-0487EEAD773E}"/>
              </a:ext>
            </a:extLst>
          </p:cNvPr>
          <p:cNvSpPr txBox="1"/>
          <p:nvPr/>
        </p:nvSpPr>
        <p:spPr>
          <a:xfrm>
            <a:off x="755576" y="1275606"/>
            <a:ext cx="1345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Cygnus 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0E6EB6-5616-1E8F-76FB-320BE8534693}"/>
              </a:ext>
            </a:extLst>
          </p:cNvPr>
          <p:cNvSpPr txBox="1"/>
          <p:nvPr/>
        </p:nvSpPr>
        <p:spPr>
          <a:xfrm>
            <a:off x="210104" y="3038916"/>
            <a:ext cx="324036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JVLA 8 GHz D-array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Extended structure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𝝍</a:t>
            </a:r>
            <a:r>
              <a:rPr lang="en-US" sz="1200" baseline="-25000" dirty="0"/>
              <a:t>3 </a:t>
            </a:r>
            <a:r>
              <a:rPr lang="en-US" sz="1200" dirty="0"/>
              <a:t>= 113</a:t>
            </a:r>
            <a:r>
              <a:rPr lang="en-US" sz="1200" baseline="30000" dirty="0"/>
              <a:t>o </a:t>
            </a:r>
            <a:r>
              <a:rPr lang="en-US" sz="1200" dirty="0"/>
              <a:t>± 1.5</a:t>
            </a:r>
            <a:r>
              <a:rPr lang="en-US" sz="1200" baseline="30000" dirty="0"/>
              <a:t>o</a:t>
            </a:r>
            <a:r>
              <a:rPr lang="en-US" sz="1200" dirty="0"/>
              <a:t> from both image-plane methods and consistent with the aperture-plane method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Translation occurs along uncorrupted baseline fringe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SOS conservation verified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5026AF-914D-4CC1-AF8C-E44E947E2C5F}"/>
              </a:ext>
            </a:extLst>
          </p:cNvPr>
          <p:cNvSpPr txBox="1"/>
          <p:nvPr/>
        </p:nvSpPr>
        <p:spPr>
          <a:xfrm>
            <a:off x="5292080" y="2926371"/>
            <a:ext cx="1655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Shift along uncorrupted fringe</a:t>
            </a:r>
          </a:p>
        </p:txBody>
      </p:sp>
    </p:spTree>
    <p:extLst>
      <p:ext uri="{BB962C8B-B14F-4D97-AF65-F5344CB8AC3E}">
        <p14:creationId xmlns:p14="http://schemas.microsoft.com/office/powerpoint/2010/main" val="21418894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19149-1C0E-CEF7-BC97-A1B5DD69E48B}"/>
              </a:ext>
            </a:extLst>
          </p:cNvPr>
          <p:cNvSpPr txBox="1">
            <a:spLocks/>
          </p:cNvSpPr>
          <p:nvPr/>
        </p:nvSpPr>
        <p:spPr>
          <a:xfrm>
            <a:off x="1165492" y="45222"/>
            <a:ext cx="6918984" cy="750419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70C0"/>
                </a:solidFill>
              </a:rPr>
              <a:t>Closure Phase in 3-element Interference</a:t>
            </a:r>
          </a:p>
        </p:txBody>
      </p:sp>
      <p:pic>
        <p:nvPicPr>
          <p:cNvPr id="3" name="Content Placeholder 5" descr="closure_phase_illustration.pdf">
            <a:extLst>
              <a:ext uri="{FF2B5EF4-FFF2-40B4-BE49-F238E27FC236}">
                <a16:creationId xmlns:a16="http://schemas.microsoft.com/office/drawing/2014/main" id="{39952E6C-BADE-C206-3046-8677C44269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" r="938"/>
          <a:stretch/>
        </p:blipFill>
        <p:spPr>
          <a:xfrm>
            <a:off x="661128" y="987574"/>
            <a:ext cx="3046776" cy="34248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BDC4ED-FBF0-17DE-BFB7-70A3119A3A71}"/>
              </a:ext>
            </a:extLst>
          </p:cNvPr>
          <p:cNvSpPr txBox="1"/>
          <p:nvPr/>
        </p:nvSpPr>
        <p:spPr>
          <a:xfrm rot="16200000">
            <a:off x="-1056207" y="2393572"/>
            <a:ext cx="27012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Thyagarajan &amp;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Carilli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2022, PASA, 39, 14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C81EA0-1B16-D2C4-F4F7-13B18A04FA47}"/>
              </a:ext>
            </a:extLst>
          </p:cNvPr>
          <p:cNvSpPr txBox="1"/>
          <p:nvPr/>
        </p:nvSpPr>
        <p:spPr>
          <a:xfrm>
            <a:off x="4860032" y="771550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Closure phase = Sum of three </a:t>
            </a:r>
            <a:r>
              <a:rPr lang="en-US" dirty="0" err="1"/>
              <a:t>perpediculars</a:t>
            </a:r>
            <a:r>
              <a:rPr lang="en-US" dirty="0"/>
              <a:t> from phase </a:t>
            </a:r>
            <a:r>
              <a:rPr lang="en-US" dirty="0" err="1"/>
              <a:t>centre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FE8B27-7163-E415-36BE-424D40989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048" y="2968933"/>
            <a:ext cx="2643829" cy="431861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7F1CF1-9684-4200-692C-8F4DCC54ADF7}"/>
              </a:ext>
            </a:extLst>
          </p:cNvPr>
          <p:cNvSpPr txBox="1"/>
          <p:nvPr/>
        </p:nvSpPr>
        <p:spPr>
          <a:xfrm>
            <a:off x="4846902" y="1727001"/>
            <a:ext cx="3181482" cy="646331"/>
          </a:xfrm>
          <a:prstGeom prst="rect">
            <a:avLst/>
          </a:prstGeom>
          <a:noFill/>
          <a:ln w="25400">
            <a:solidFill>
              <a:srgbClr val="00A9CE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Closure phase = triangle height normalized by fringe spacing</a:t>
            </a:r>
          </a:p>
        </p:txBody>
      </p:sp>
      <p:pic>
        <p:nvPicPr>
          <p:cNvPr id="7" name="Content Placeholder 5" descr="closure_phase_illustration.pdf">
            <a:extLst>
              <a:ext uri="{FF2B5EF4-FFF2-40B4-BE49-F238E27FC236}">
                <a16:creationId xmlns:a16="http://schemas.microsoft.com/office/drawing/2014/main" id="{E9BA878B-7758-A846-4D55-0AB65FEFDD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" r="938"/>
          <a:stretch/>
        </p:blipFill>
        <p:spPr>
          <a:xfrm>
            <a:off x="7582990" y="3836285"/>
            <a:ext cx="953072" cy="1071329"/>
          </a:xfrm>
          <a:prstGeom prst="rect">
            <a:avLst/>
          </a:prstGeom>
        </p:spPr>
      </p:pic>
      <p:pic>
        <p:nvPicPr>
          <p:cNvPr id="9" name="Picture 8" descr="antenna_positions_wavelengths.pdf">
            <a:extLst>
              <a:ext uri="{FF2B5EF4-FFF2-40B4-BE49-F238E27FC236}">
                <a16:creationId xmlns:a16="http://schemas.microsoft.com/office/drawing/2014/main" id="{ED90BA1B-3116-42D5-21CB-AD6542AF0A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991" y="3911248"/>
            <a:ext cx="1436238" cy="9859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84154A1-7722-24D2-DB9F-0C432DA360B9}"/>
              </a:ext>
            </a:extLst>
          </p:cNvPr>
          <p:cNvSpPr txBox="1"/>
          <p:nvPr/>
        </p:nvSpPr>
        <p:spPr>
          <a:xfrm>
            <a:off x="7295637" y="3947515"/>
            <a:ext cx="352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x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F452C5-C4EF-61AB-CBE6-8F48E5426D1F}"/>
              </a:ext>
            </a:extLst>
          </p:cNvPr>
          <p:cNvSpPr/>
          <p:nvPr/>
        </p:nvSpPr>
        <p:spPr>
          <a:xfrm>
            <a:off x="5061657" y="3882698"/>
            <a:ext cx="2364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=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A8B19B2-D396-F9B3-235D-D85CC8FC47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5976" y="3949625"/>
            <a:ext cx="722700" cy="4861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F01BB28-4F52-4EA1-01FE-38BA4B2ABB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9811" y="4025434"/>
            <a:ext cx="613180" cy="42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3916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76542-4F5D-AEB0-BCE9-0E742921C6DC}"/>
              </a:ext>
            </a:extLst>
          </p:cNvPr>
          <p:cNvSpPr txBox="1">
            <a:spLocks/>
          </p:cNvSpPr>
          <p:nvPr/>
        </p:nvSpPr>
        <p:spPr>
          <a:xfrm>
            <a:off x="1112508" y="267494"/>
            <a:ext cx="7563948" cy="64807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70C0"/>
                </a:solidFill>
              </a:rPr>
              <a:t>Closure Phase Conservation</a:t>
            </a:r>
          </a:p>
        </p:txBody>
      </p:sp>
      <p:pic>
        <p:nvPicPr>
          <p:cNvPr id="3" name="Content Placeholder 5" descr="closure_phase_illustration.pdf">
            <a:extLst>
              <a:ext uri="{FF2B5EF4-FFF2-40B4-BE49-F238E27FC236}">
                <a16:creationId xmlns:a16="http://schemas.microsoft.com/office/drawing/2014/main" id="{123DE931-150F-3946-1510-788DD72E1A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" r="938"/>
          <a:stretch/>
        </p:blipFill>
        <p:spPr>
          <a:xfrm>
            <a:off x="1731940" y="1284213"/>
            <a:ext cx="2124304" cy="2387887"/>
          </a:xfrm>
          <a:prstGeom prst="rect">
            <a:avLst/>
          </a:prstGeom>
        </p:spPr>
      </p:pic>
      <p:pic>
        <p:nvPicPr>
          <p:cNvPr id="4" name="Picture 3" descr="closure_phase_uncal_trans.pdf">
            <a:extLst>
              <a:ext uri="{FF2B5EF4-FFF2-40B4-BE49-F238E27FC236}">
                <a16:creationId xmlns:a16="http://schemas.microsoft.com/office/drawing/2014/main" id="{E9E2FE52-807F-99E8-5452-ED37405896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313690"/>
            <a:ext cx="3690475" cy="23584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F618D9-21DB-C266-5C1C-CD06E1237D5C}"/>
              </a:ext>
            </a:extLst>
          </p:cNvPr>
          <p:cNvSpPr txBox="1"/>
          <p:nvPr/>
        </p:nvSpPr>
        <p:spPr>
          <a:xfrm>
            <a:off x="2794092" y="1005913"/>
            <a:ext cx="540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Ideal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F8ED3E-72AD-2094-3654-2AE17E4E6D1B}"/>
              </a:ext>
            </a:extLst>
          </p:cNvPr>
          <p:cNvSpPr txBox="1"/>
          <p:nvPr/>
        </p:nvSpPr>
        <p:spPr>
          <a:xfrm>
            <a:off x="3870417" y="1005913"/>
            <a:ext cx="1236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</a:rPr>
              <a:t>Mis</a:t>
            </a:r>
            <a:r>
              <a:rPr lang="en-US" sz="1400" dirty="0">
                <a:solidFill>
                  <a:srgbClr val="FF0000"/>
                </a:solidFill>
              </a:rPr>
              <a:t>-calibrated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760F75-BC93-A1D5-0A88-F13A14A7ACFD}"/>
              </a:ext>
            </a:extLst>
          </p:cNvPr>
          <p:cNvSpPr txBox="1"/>
          <p:nvPr/>
        </p:nvSpPr>
        <p:spPr>
          <a:xfrm>
            <a:off x="5625149" y="987574"/>
            <a:ext cx="956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Translated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47793C-5EC5-6337-3347-A79F2D3F5D7D}"/>
              </a:ext>
            </a:extLst>
          </p:cNvPr>
          <p:cNvSpPr txBox="1"/>
          <p:nvPr/>
        </p:nvSpPr>
        <p:spPr>
          <a:xfrm>
            <a:off x="4615701" y="4360610"/>
            <a:ext cx="4128069" cy="46166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sz="1200" dirty="0"/>
              <a:t>Shape, size, orientation (SOS) of fringe triangle preserved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sz="1200" dirty="0"/>
              <a:t>Closure phase invariant to (mis-)calibration/translation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5AF96E-4D31-1A0D-B622-599CFB7803B1}"/>
              </a:ext>
            </a:extLst>
          </p:cNvPr>
          <p:cNvSpPr txBox="1"/>
          <p:nvPr/>
        </p:nvSpPr>
        <p:spPr>
          <a:xfrm>
            <a:off x="1206986" y="3701577"/>
            <a:ext cx="65630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</a:rPr>
              <a:t>Triangle Shape-Orientation-Size (SOS) Conservation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331BAE-1669-F3D8-7742-C7693E3F47D0}"/>
              </a:ext>
            </a:extLst>
          </p:cNvPr>
          <p:cNvSpPr txBox="1"/>
          <p:nvPr/>
        </p:nvSpPr>
        <p:spPr>
          <a:xfrm rot="16200000">
            <a:off x="6655328" y="2127693"/>
            <a:ext cx="27012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Thyagarajan &amp;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Carilli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2022, PASA, 39, 14</a:t>
            </a:r>
          </a:p>
        </p:txBody>
      </p:sp>
    </p:spTree>
    <p:extLst>
      <p:ext uri="{BB962C8B-B14F-4D97-AF65-F5344CB8AC3E}">
        <p14:creationId xmlns:p14="http://schemas.microsoft.com/office/powerpoint/2010/main" val="36697879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174CA19-254C-936D-B984-57644B16CC4D}"/>
              </a:ext>
            </a:extLst>
          </p:cNvPr>
          <p:cNvSpPr txBox="1"/>
          <p:nvPr/>
        </p:nvSpPr>
        <p:spPr>
          <a:xfrm>
            <a:off x="3642792" y="1548395"/>
            <a:ext cx="5220335" cy="135165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500" dirty="0"/>
              <a:t>Phase corruption of one element =&gt; change optical path-length to focus</a:t>
            </a:r>
          </a:p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500" dirty="0"/>
              <a:t>Three points define a plane</a:t>
            </a:r>
          </a:p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500" dirty="0"/>
              <a:t>Corresponds to a ‘tilt’ of the triad in aperture plane, leading so a shift of the fringe pattern in the image plane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8BF8FE-3E37-907D-541B-96D809F15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347614"/>
            <a:ext cx="3236992" cy="2701989"/>
          </a:xfrm>
          <a:prstGeom prst="rect">
            <a:avLst/>
          </a:prstGeom>
        </p:spPr>
      </p:pic>
      <p:sp>
        <p:nvSpPr>
          <p:cNvPr id="5" name="Donut 13">
            <a:extLst>
              <a:ext uri="{FF2B5EF4-FFF2-40B4-BE49-F238E27FC236}">
                <a16:creationId xmlns:a16="http://schemas.microsoft.com/office/drawing/2014/main" id="{9054469C-AA52-AAE0-2706-6B35B82D3699}"/>
              </a:ext>
            </a:extLst>
          </p:cNvPr>
          <p:cNvSpPr/>
          <p:nvPr/>
        </p:nvSpPr>
        <p:spPr>
          <a:xfrm>
            <a:off x="395564" y="2090917"/>
            <a:ext cx="1407108" cy="485239"/>
          </a:xfrm>
          <a:prstGeom prst="donut">
            <a:avLst>
              <a:gd name="adj" fmla="val 187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Donut 14">
            <a:extLst>
              <a:ext uri="{FF2B5EF4-FFF2-40B4-BE49-F238E27FC236}">
                <a16:creationId xmlns:a16="http://schemas.microsoft.com/office/drawing/2014/main" id="{9F9F0873-139E-07EF-0457-B55A1C266537}"/>
              </a:ext>
            </a:extLst>
          </p:cNvPr>
          <p:cNvSpPr/>
          <p:nvPr/>
        </p:nvSpPr>
        <p:spPr>
          <a:xfrm>
            <a:off x="1954731" y="1738982"/>
            <a:ext cx="606890" cy="485239"/>
          </a:xfrm>
          <a:prstGeom prst="donut">
            <a:avLst>
              <a:gd name="adj" fmla="val 187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7D61E-9D53-E273-29A1-31D1B6A691A5}"/>
              </a:ext>
            </a:extLst>
          </p:cNvPr>
          <p:cNvSpPr txBox="1"/>
          <p:nvPr/>
        </p:nvSpPr>
        <p:spPr>
          <a:xfrm>
            <a:off x="369043" y="4103901"/>
            <a:ext cx="27012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Thyagarajan &amp;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Carilli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2022, PASA, 39, 14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731C77-01D9-8266-18B8-EF5C2FEBFA53}"/>
              </a:ext>
            </a:extLst>
          </p:cNvPr>
          <p:cNvSpPr txBox="1"/>
          <p:nvPr/>
        </p:nvSpPr>
        <p:spPr>
          <a:xfrm>
            <a:off x="3283519" y="3553405"/>
            <a:ext cx="5580375" cy="923330"/>
          </a:xfrm>
          <a:prstGeom prst="rect">
            <a:avLst/>
          </a:prstGeom>
          <a:noFill/>
          <a:ln w="317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Every 3-element interference pattern (triangle) is a “good” observable (except for an arbitrary shift)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shifts are different for each antenna triad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867E6FC-D4B3-681A-234C-39CC664F20E7}"/>
              </a:ext>
            </a:extLst>
          </p:cNvPr>
          <p:cNvSpPr txBox="1">
            <a:spLocks/>
          </p:cNvSpPr>
          <p:nvPr/>
        </p:nvSpPr>
        <p:spPr>
          <a:xfrm>
            <a:off x="1112508" y="267494"/>
            <a:ext cx="7563948" cy="64807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70C0"/>
                </a:solidFill>
              </a:rPr>
              <a:t>A Basis for Image-Plane Self-Calibration</a:t>
            </a:r>
          </a:p>
        </p:txBody>
      </p:sp>
    </p:spTree>
    <p:extLst>
      <p:ext uri="{BB962C8B-B14F-4D97-AF65-F5344CB8AC3E}">
        <p14:creationId xmlns:p14="http://schemas.microsoft.com/office/powerpoint/2010/main" val="19528254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665BD786-E004-D2A2-9E14-BECC2070C02F}"/>
              </a:ext>
            </a:extLst>
          </p:cNvPr>
          <p:cNvSpPr txBox="1"/>
          <p:nvPr/>
        </p:nvSpPr>
        <p:spPr>
          <a:xfrm>
            <a:off x="203365" y="449777"/>
            <a:ext cx="5078186" cy="1097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450"/>
              </a:spcBef>
            </a:pPr>
            <a:r>
              <a:rPr lang="en-US" sz="2100" b="1" dirty="0"/>
              <a:t>Closure Phase in the Image Plane</a:t>
            </a:r>
          </a:p>
          <a:p>
            <a:pPr marL="257175" indent="-257175" algn="ctr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dirty="0"/>
              <a:t>Shape-Orientation-Size Conservation</a:t>
            </a:r>
          </a:p>
          <a:p>
            <a:pPr marL="257175" indent="-257175" algn="ctr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dirty="0"/>
              <a:t>Image Plane Self Calibration</a:t>
            </a:r>
            <a:endParaRPr lang="en-US" sz="15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E77315-0ECD-409E-12FB-3843740B7112}"/>
              </a:ext>
            </a:extLst>
          </p:cNvPr>
          <p:cNvSpPr txBox="1"/>
          <p:nvPr/>
        </p:nvSpPr>
        <p:spPr>
          <a:xfrm>
            <a:off x="1138178" y="1636090"/>
            <a:ext cx="378006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Chris Carilli, Nithya </a:t>
            </a:r>
            <a:r>
              <a:rPr lang="en-US" sz="1350" dirty="0" err="1"/>
              <a:t>Thyagarajan</a:t>
            </a:r>
            <a:r>
              <a:rPr lang="en-US" sz="1350" dirty="0"/>
              <a:t>, Bojan Nikolic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3DBD3B-2D03-940C-BF2F-F92A99F678B7}"/>
              </a:ext>
            </a:extLst>
          </p:cNvPr>
          <p:cNvSpPr txBox="1"/>
          <p:nvPr/>
        </p:nvSpPr>
        <p:spPr>
          <a:xfrm>
            <a:off x="350322" y="2180606"/>
            <a:ext cx="4808766" cy="1038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1350" dirty="0"/>
              <a:t>'A geometric view of closure phase in interferometry’, NT, CC 2022, PASA, 39, 14  [</a:t>
            </a:r>
            <a:r>
              <a:rPr lang="en-US" sz="1350" i="1" dirty="0"/>
              <a:t>Shape-Orientation-Size Conservation</a:t>
            </a:r>
            <a:r>
              <a:rPr lang="en-US" sz="1350" dirty="0"/>
              <a:t>]</a:t>
            </a:r>
          </a:p>
          <a:p>
            <a:pPr marL="214313" indent="-214313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1350" dirty="0"/>
              <a:t>’Image Plane Self-Calibration,’ CC, BN, NT 2022, JOSA-A, 39, 2214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E142D0-F225-A0B9-3E87-E494A94D98D2}"/>
              </a:ext>
            </a:extLst>
          </p:cNvPr>
          <p:cNvSpPr txBox="1"/>
          <p:nvPr/>
        </p:nvSpPr>
        <p:spPr>
          <a:xfrm>
            <a:off x="81346" y="4828277"/>
            <a:ext cx="225574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Copyright © 2020 AUI/NRAO. All Rights Reserved.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B982103-6527-0750-89E7-90C0176556C1}"/>
              </a:ext>
            </a:extLst>
          </p:cNvPr>
          <p:cNvGrpSpPr/>
          <p:nvPr/>
        </p:nvGrpSpPr>
        <p:grpSpPr>
          <a:xfrm>
            <a:off x="5527223" y="618887"/>
            <a:ext cx="3371850" cy="3905726"/>
            <a:chOff x="7369631" y="825182"/>
            <a:chExt cx="4495800" cy="520763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D731F55-915F-9B4D-D35B-47EBA2607173}"/>
                </a:ext>
              </a:extLst>
            </p:cNvPr>
            <p:cNvGrpSpPr/>
            <p:nvPr/>
          </p:nvGrpSpPr>
          <p:grpSpPr>
            <a:xfrm>
              <a:off x="7369631" y="825182"/>
              <a:ext cx="4495800" cy="5207635"/>
              <a:chOff x="7217229" y="825182"/>
              <a:chExt cx="4495800" cy="5207635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BF9BE7CD-EB29-0CB1-8AE3-ABB444EB47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217229" y="825182"/>
                <a:ext cx="4495800" cy="5207635"/>
              </a:xfrm>
              <a:prstGeom prst="rect">
                <a:avLst/>
              </a:prstGeom>
            </p:spPr>
          </p:pic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66273527-DB36-D798-657A-A04B1DF1C3EC}"/>
                  </a:ext>
                </a:extLst>
              </p:cNvPr>
              <p:cNvCxnSpPr/>
              <p:nvPr/>
            </p:nvCxnSpPr>
            <p:spPr>
              <a:xfrm>
                <a:off x="8392886" y="1153885"/>
                <a:ext cx="0" cy="4669972"/>
              </a:xfrm>
              <a:prstGeom prst="line">
                <a:avLst/>
              </a:prstGeom>
              <a:ln w="635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6B434B17-F7F3-047F-D846-72456ED1C3B2}"/>
                  </a:ext>
                </a:extLst>
              </p:cNvPr>
              <p:cNvCxnSpPr/>
              <p:nvPr/>
            </p:nvCxnSpPr>
            <p:spPr>
              <a:xfrm>
                <a:off x="8392886" y="1153885"/>
                <a:ext cx="326571" cy="0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B956D701-E4B8-A0A2-C39E-B34EB1AA8FED}"/>
                  </a:ext>
                </a:extLst>
              </p:cNvPr>
              <p:cNvCxnSpPr/>
              <p:nvPr/>
            </p:nvCxnSpPr>
            <p:spPr>
              <a:xfrm>
                <a:off x="8392882" y="5802083"/>
                <a:ext cx="326571" cy="0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ED2FF6F-D73E-5889-54B3-86EB8D50DF39}"/>
                </a:ext>
              </a:extLst>
            </p:cNvPr>
            <p:cNvCxnSpPr/>
            <p:nvPr/>
          </p:nvCxnSpPr>
          <p:spPr>
            <a:xfrm>
              <a:off x="8532584" y="3477983"/>
              <a:ext cx="326571" cy="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280118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4B0E487-D30B-DE4A-9FF1-D79D8B080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7487" y="2460619"/>
            <a:ext cx="1776718" cy="23173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61A9301-7299-094B-A444-A45DCC27E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134" y="3319988"/>
            <a:ext cx="1906460" cy="14936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9A731C-15F3-8540-8B0F-2D71FFF0B4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021" y="99227"/>
            <a:ext cx="2124714" cy="116748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FFFEF26-9F91-B04B-9104-058E2CD16BFC}"/>
              </a:ext>
            </a:extLst>
          </p:cNvPr>
          <p:cNvSpPr txBox="1"/>
          <p:nvPr/>
        </p:nvSpPr>
        <p:spPr>
          <a:xfrm>
            <a:off x="5364866" y="388352"/>
            <a:ext cx="3646727" cy="173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350" dirty="0"/>
              <a:t>Coherent amplification of voltages, E</a:t>
            </a:r>
            <a:r>
              <a:rPr lang="en-US" sz="1350" baseline="-25000" dirty="0"/>
              <a:t>1,2  </a:t>
            </a:r>
          </a:p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350" dirty="0"/>
              <a:t>Geometric delays set by electronics</a:t>
            </a:r>
          </a:p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350" dirty="0"/>
              <a:t>Complex cross multiply and average (correlate) voltages to aperture plane visibilities</a:t>
            </a:r>
          </a:p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350" dirty="0"/>
              <a:t>Images made from Fourier transform of visibilities  (w/o ’total power’)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953796-4321-D94F-9204-DBE56EFFF853}"/>
              </a:ext>
            </a:extLst>
          </p:cNvPr>
          <p:cNvSpPr txBox="1"/>
          <p:nvPr/>
        </p:nvSpPr>
        <p:spPr>
          <a:xfrm>
            <a:off x="5330141" y="2644821"/>
            <a:ext cx="3734013" cy="173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350" dirty="0"/>
              <a:t>Coherent reflection by mirrors</a:t>
            </a:r>
          </a:p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350" dirty="0"/>
              <a:t>Geometric delays set by physical delay lines or primary mirror mask</a:t>
            </a:r>
          </a:p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350" dirty="0"/>
              <a:t>Correlation via optics and interfere on focal plane (w. ‘total power’)</a:t>
            </a:r>
          </a:p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350" dirty="0"/>
              <a:t>Visibilities generated from FT(image) (but why bother?)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C860FC4-80E3-554C-BA09-27A81CF7A3E6}"/>
              </a:ext>
            </a:extLst>
          </p:cNvPr>
          <p:cNvGrpSpPr/>
          <p:nvPr/>
        </p:nvGrpSpPr>
        <p:grpSpPr>
          <a:xfrm>
            <a:off x="2915816" y="-380578"/>
            <a:ext cx="2742467" cy="2743132"/>
            <a:chOff x="4304435" y="-2185"/>
            <a:chExt cx="3113144" cy="324827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F9AD1F0-5238-C14C-8B6B-ACD82A8ED16A}"/>
                </a:ext>
              </a:extLst>
            </p:cNvPr>
            <p:cNvGrpSpPr/>
            <p:nvPr/>
          </p:nvGrpSpPr>
          <p:grpSpPr>
            <a:xfrm>
              <a:off x="4304435" y="-2185"/>
              <a:ext cx="3113144" cy="3248273"/>
              <a:chOff x="918335" y="150606"/>
              <a:chExt cx="6061351" cy="6207688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AF650C60-AAE8-4144-94CC-C3D4D52D9B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18335" y="150606"/>
                <a:ext cx="6061351" cy="5680638"/>
              </a:xfrm>
              <a:prstGeom prst="rect">
                <a:avLst/>
              </a:prstGeom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52C5DA2-64B4-A548-AF9C-8B687F5CC831}"/>
                  </a:ext>
                </a:extLst>
              </p:cNvPr>
              <p:cNvSpPr/>
              <p:nvPr/>
            </p:nvSpPr>
            <p:spPr>
              <a:xfrm>
                <a:off x="3399415" y="4593516"/>
                <a:ext cx="3410175" cy="103273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9E9BD23D-C1B0-6B4B-922C-1546D9E568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65875" y="5304194"/>
                <a:ext cx="3657600" cy="1054100"/>
              </a:xfrm>
              <a:prstGeom prst="rect">
                <a:avLst/>
              </a:prstGeom>
            </p:spPr>
          </p:pic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0F63C38-A332-0243-8E9C-0581690B0475}"/>
                </a:ext>
              </a:extLst>
            </p:cNvPr>
            <p:cNvSpPr txBox="1"/>
            <p:nvPr/>
          </p:nvSpPr>
          <p:spPr>
            <a:xfrm>
              <a:off x="5102850" y="2494798"/>
              <a:ext cx="1163363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E</a:t>
              </a:r>
              <a:r>
                <a:rPr lang="en-US" sz="1350" baseline="-25000" dirty="0"/>
                <a:t>1</a:t>
              </a:r>
              <a:r>
                <a:rPr lang="en-US" sz="1350" dirty="0"/>
                <a:t> x E</a:t>
              </a:r>
              <a:r>
                <a:rPr lang="en-US" sz="1350" baseline="-25000" dirty="0"/>
                <a:t>2</a:t>
              </a:r>
              <a:r>
                <a:rPr lang="en-US" sz="1350" baseline="30000" dirty="0"/>
                <a:t>*</a:t>
              </a: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6BC68370-7E2C-6341-8723-D977352B518F}"/>
                </a:ext>
              </a:extLst>
            </p:cNvPr>
            <p:cNvCxnSpPr>
              <a:cxnSpLocks/>
            </p:cNvCxnSpPr>
            <p:nvPr/>
          </p:nvCxnSpPr>
          <p:spPr>
            <a:xfrm>
              <a:off x="4545052" y="3013333"/>
              <a:ext cx="187856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A8B525B-5E2F-124E-8851-92C405C83ECA}"/>
              </a:ext>
            </a:extLst>
          </p:cNvPr>
          <p:cNvGrpSpPr/>
          <p:nvPr/>
        </p:nvGrpSpPr>
        <p:grpSpPr>
          <a:xfrm>
            <a:off x="3649823" y="3201354"/>
            <a:ext cx="2278616" cy="994511"/>
            <a:chOff x="5600141" y="5223063"/>
            <a:chExt cx="3038155" cy="132601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BE773DA-040B-8049-ADDA-69CF192F57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00491" y="5223063"/>
              <a:ext cx="2048263" cy="1149743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7167B18-FD9A-8C46-8279-1650F5CDB20C}"/>
                </a:ext>
              </a:extLst>
            </p:cNvPr>
            <p:cNvSpPr/>
            <p:nvPr/>
          </p:nvSpPr>
          <p:spPr>
            <a:xfrm>
              <a:off x="5600491" y="6239435"/>
              <a:ext cx="2048263" cy="1333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BBC3ECB-E918-1643-857B-F4758DD60EED}"/>
                </a:ext>
              </a:extLst>
            </p:cNvPr>
            <p:cNvSpPr txBox="1"/>
            <p:nvPr/>
          </p:nvSpPr>
          <p:spPr>
            <a:xfrm>
              <a:off x="5600141" y="6210523"/>
              <a:ext cx="3038155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‘airy disk’ = ‘primary beam’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B59D2EF-0F09-3B49-B021-AD07A6AAF82A}"/>
              </a:ext>
            </a:extLst>
          </p:cNvPr>
          <p:cNvSpPr txBox="1"/>
          <p:nvPr/>
        </p:nvSpPr>
        <p:spPr>
          <a:xfrm>
            <a:off x="2022671" y="4811112"/>
            <a:ext cx="231048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(E</a:t>
            </a:r>
            <a:r>
              <a:rPr lang="en-US" sz="1350" baseline="-25000" dirty="0"/>
              <a:t>1</a:t>
            </a:r>
            <a:r>
              <a:rPr lang="en-US" sz="1350" dirty="0"/>
              <a:t> + E</a:t>
            </a:r>
            <a:r>
              <a:rPr lang="en-US" sz="1350" baseline="-25000" dirty="0"/>
              <a:t>2 </a:t>
            </a:r>
            <a:r>
              <a:rPr lang="en-US" sz="1350" dirty="0"/>
              <a:t>)</a:t>
            </a:r>
            <a:r>
              <a:rPr lang="en-US" sz="1350" baseline="30000" dirty="0"/>
              <a:t>2</a:t>
            </a:r>
            <a:r>
              <a:rPr lang="en-US" sz="1350" dirty="0"/>
              <a:t> = E</a:t>
            </a:r>
            <a:r>
              <a:rPr lang="en-US" sz="1350" baseline="-25000" dirty="0"/>
              <a:t>1</a:t>
            </a:r>
            <a:r>
              <a:rPr lang="en-US" sz="1350" baseline="30000" dirty="0"/>
              <a:t>2</a:t>
            </a:r>
            <a:r>
              <a:rPr lang="en-US" sz="1350" dirty="0"/>
              <a:t> + E</a:t>
            </a:r>
            <a:r>
              <a:rPr lang="en-US" sz="1350" baseline="-25000" dirty="0"/>
              <a:t>2</a:t>
            </a:r>
            <a:r>
              <a:rPr lang="en-US" sz="1350" baseline="30000" dirty="0"/>
              <a:t>2</a:t>
            </a:r>
            <a:r>
              <a:rPr lang="en-US" sz="1350" dirty="0"/>
              <a:t> + (E</a:t>
            </a:r>
            <a:r>
              <a:rPr lang="en-US" sz="1350" baseline="-25000" dirty="0"/>
              <a:t>1</a:t>
            </a:r>
            <a:r>
              <a:rPr lang="en-US" sz="1350" dirty="0"/>
              <a:t> x E</a:t>
            </a:r>
            <a:r>
              <a:rPr lang="en-US" sz="1350" baseline="-25000" dirty="0"/>
              <a:t>2</a:t>
            </a:r>
            <a:r>
              <a:rPr lang="en-US" sz="1350" baseline="30000" dirty="0"/>
              <a:t>*</a:t>
            </a:r>
            <a:r>
              <a:rPr lang="en-US" sz="1350" dirty="0"/>
              <a:t>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908A68-0ACA-D648-9ED5-CE936B056D86}"/>
              </a:ext>
            </a:extLst>
          </p:cNvPr>
          <p:cNvSpPr txBox="1"/>
          <p:nvPr/>
        </p:nvSpPr>
        <p:spPr>
          <a:xfrm>
            <a:off x="60127" y="1449599"/>
            <a:ext cx="27424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Radio: direct product is visibility (aperture plane)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9FA64A7-7B5D-A04B-97E3-48C27BFF64A6}"/>
              </a:ext>
            </a:extLst>
          </p:cNvPr>
          <p:cNvSpPr txBox="1"/>
          <p:nvPr/>
        </p:nvSpPr>
        <p:spPr>
          <a:xfrm>
            <a:off x="45121" y="2571750"/>
            <a:ext cx="24363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Optical: direct product is an image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FD32AC2-F90E-7048-BD10-F33B7C28DCC8}"/>
              </a:ext>
            </a:extLst>
          </p:cNvPr>
          <p:cNvCxnSpPr/>
          <p:nvPr/>
        </p:nvCxnSpPr>
        <p:spPr>
          <a:xfrm>
            <a:off x="0" y="2427369"/>
            <a:ext cx="91440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509755" y="4838243"/>
            <a:ext cx="252024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Copyright © 2020 AUI/NRAO.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8558736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BCBC0CE-C11A-7640-8DAE-E209786D3E8F}"/>
              </a:ext>
            </a:extLst>
          </p:cNvPr>
          <p:cNvSpPr/>
          <p:nvPr/>
        </p:nvSpPr>
        <p:spPr>
          <a:xfrm>
            <a:off x="1297164" y="437504"/>
            <a:ext cx="1385494" cy="28438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7A182B-171D-A84F-BDF4-EFB21F9362EE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65623" y="3281328"/>
            <a:ext cx="1057459" cy="10207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97067AD-B5E3-E147-890C-58CB2F2F4FC3}"/>
              </a:ext>
            </a:extLst>
          </p:cNvPr>
          <p:cNvSpPr txBox="1"/>
          <p:nvPr/>
        </p:nvSpPr>
        <p:spPr>
          <a:xfrm>
            <a:off x="899592" y="44915"/>
            <a:ext cx="4269794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dirty="0"/>
              <a:t>SOS and Aperture Masking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88F58C-6009-8946-8FAD-469E622D7F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728" y="1073608"/>
            <a:ext cx="1741265" cy="17141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1FB580-4CD8-1C46-B787-355EC1F485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9158" y="919391"/>
            <a:ext cx="3236992" cy="25553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34F82FA-3ED5-324B-ABD5-4615D854838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088"/>
          <a:stretch/>
        </p:blipFill>
        <p:spPr>
          <a:xfrm>
            <a:off x="331180" y="636023"/>
            <a:ext cx="1687818" cy="25286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E296983-C9BC-504A-BC90-0888CBFD2D62}"/>
              </a:ext>
            </a:extLst>
          </p:cNvPr>
          <p:cNvSpPr txBox="1"/>
          <p:nvPr/>
        </p:nvSpPr>
        <p:spPr>
          <a:xfrm>
            <a:off x="81346" y="4828277"/>
            <a:ext cx="225574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Copyright © 2020 AUI/NRAO. All Rights Reserved.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774894A-5709-3EBC-79BB-2D62A0355D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1768" y="3269449"/>
            <a:ext cx="1057459" cy="10557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409140-8D1D-DAD1-13DB-2567A8691C95}"/>
              </a:ext>
            </a:extLst>
          </p:cNvPr>
          <p:cNvSpPr txBox="1"/>
          <p:nvPr/>
        </p:nvSpPr>
        <p:spPr>
          <a:xfrm>
            <a:off x="55304" y="4123481"/>
            <a:ext cx="90828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2 apertures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FB3073-BEF6-EC01-8543-13DD91478133}"/>
              </a:ext>
            </a:extLst>
          </p:cNvPr>
          <p:cNvSpPr txBox="1"/>
          <p:nvPr/>
        </p:nvSpPr>
        <p:spPr>
          <a:xfrm>
            <a:off x="1159237" y="4124927"/>
            <a:ext cx="90828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3 apertures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344C03-9E6F-3D2D-9CF7-BE1F7613A643}"/>
              </a:ext>
            </a:extLst>
          </p:cNvPr>
          <p:cNvSpPr txBox="1"/>
          <p:nvPr/>
        </p:nvSpPr>
        <p:spPr>
          <a:xfrm>
            <a:off x="4499992" y="1195872"/>
            <a:ext cx="149313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i="1" dirty="0"/>
              <a:t>Three points define a plane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5D032D4-79C1-5696-1BE4-1A6A471BA5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7210" y="51470"/>
            <a:ext cx="1707784" cy="8661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5255631-F231-6B41-8390-616C4EFA39A8}"/>
              </a:ext>
            </a:extLst>
          </p:cNvPr>
          <p:cNvSpPr txBox="1"/>
          <p:nvPr/>
        </p:nvSpPr>
        <p:spPr>
          <a:xfrm>
            <a:off x="2732998" y="3369542"/>
            <a:ext cx="6153138" cy="164660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14303" indent="-21430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500" dirty="0"/>
              <a:t>Delay corruption of one element =&gt; change optical path-length to focus</a:t>
            </a:r>
          </a:p>
          <a:p>
            <a:pPr marL="214303" indent="-21430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500" dirty="0"/>
              <a:t>Leads to ‘tilt’ of triad in aperture plane =&gt; shift of image plane: for 3 elements, no other corruption/decoherence is possible</a:t>
            </a:r>
          </a:p>
          <a:p>
            <a:pPr marL="214303" indent="-21430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500" i="1" dirty="0"/>
              <a:t>Image plane basis for closure phase, </a:t>
            </a:r>
            <a:r>
              <a:rPr lang="en-US" sz="1500" i="1" dirty="0" err="1"/>
              <a:t>eg.</a:t>
            </a:r>
            <a:r>
              <a:rPr lang="en-US" sz="1500" i="1" dirty="0"/>
              <a:t> closure phase is shift invariant</a:t>
            </a:r>
          </a:p>
          <a:p>
            <a:pPr marL="214303" indent="-21430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FF0000"/>
                </a:solidFill>
              </a:rPr>
              <a:t>If phase errors are element-based =&gt; all images made with 3 element interferometer are true images of the sky,  modulo unknown shifts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723A38-3922-9C3E-30D9-B124A84D26C3}"/>
              </a:ext>
            </a:extLst>
          </p:cNvPr>
          <p:cNvSpPr txBox="1"/>
          <p:nvPr/>
        </p:nvSpPr>
        <p:spPr>
          <a:xfrm>
            <a:off x="5461662" y="1949877"/>
            <a:ext cx="113148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‘piston delay’</a:t>
            </a:r>
          </a:p>
        </p:txBody>
      </p:sp>
    </p:spTree>
    <p:extLst>
      <p:ext uri="{BB962C8B-B14F-4D97-AF65-F5344CB8AC3E}">
        <p14:creationId xmlns:p14="http://schemas.microsoft.com/office/powerpoint/2010/main" val="339980468"/>
      </p:ext>
    </p:extLst>
  </p:cSld>
  <p:clrMapOvr>
    <a:masterClrMapping/>
  </p:clrMapOvr>
  <p:extLst>
    <p:ext uri="{E180D4A7-C9FB-4DFB-919C-405C955672EB}">
      <p14:showEvtLst xmlns:p14="http://schemas.microsoft.com/office/powerpoint/2010/main">
        <p14:playEvt time="0" objId="2"/>
        <p14:stopEvt time="79064" objId="2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1BCE30-8368-C0B6-F324-64EDFDBBF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439" y="2015799"/>
            <a:ext cx="3873736" cy="308083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5CFAB339-91F7-0B43-82A7-1560EC73C17F}"/>
              </a:ext>
            </a:extLst>
          </p:cNvPr>
          <p:cNvSpPr txBox="1"/>
          <p:nvPr/>
        </p:nvSpPr>
        <p:spPr>
          <a:xfrm>
            <a:off x="5106874" y="2579432"/>
            <a:ext cx="1336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Triads 3, 4, … </a:t>
            </a:r>
            <a:r>
              <a:rPr lang="en-US" sz="1200" dirty="0" err="1"/>
              <a:t>N</a:t>
            </a:r>
            <a:r>
              <a:rPr lang="en-US" sz="1200" baseline="-25000" dirty="0" err="1"/>
              <a:t>triads</a:t>
            </a:r>
            <a:endParaRPr lang="en-US" sz="1200" baseline="-250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303A1C2-AFA6-4245-9F9D-BDA6A363D0EC}"/>
              </a:ext>
            </a:extLst>
          </p:cNvPr>
          <p:cNvSpPr txBox="1"/>
          <p:nvPr/>
        </p:nvSpPr>
        <p:spPr>
          <a:xfrm>
            <a:off x="0" y="2427734"/>
            <a:ext cx="125963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80</a:t>
            </a:r>
            <a:r>
              <a:rPr lang="en-US" sz="1050" baseline="30000" dirty="0"/>
              <a:t>o</a:t>
            </a:r>
            <a:r>
              <a:rPr lang="en-US" sz="1050" dirty="0"/>
              <a:t> phase errors, no self-calibration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82E9C80-8E73-4E4D-9EF8-86D61970317D}"/>
              </a:ext>
            </a:extLst>
          </p:cNvPr>
          <p:cNvSpPr txBox="1"/>
          <p:nvPr/>
        </p:nvSpPr>
        <p:spPr>
          <a:xfrm>
            <a:off x="1" y="3700368"/>
            <a:ext cx="108509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80</a:t>
            </a:r>
            <a:r>
              <a:rPr lang="en-US" sz="1050" baseline="30000" dirty="0"/>
              <a:t>o</a:t>
            </a:r>
            <a:r>
              <a:rPr lang="en-US" sz="1050" dirty="0"/>
              <a:t> phase errors, after IPSC shifts.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F470A5-C4AB-91E3-F886-74F597369091}"/>
              </a:ext>
            </a:extLst>
          </p:cNvPr>
          <p:cNvSpPr txBox="1"/>
          <p:nvPr/>
        </p:nvSpPr>
        <p:spPr>
          <a:xfrm>
            <a:off x="2973188" y="2506980"/>
            <a:ext cx="4620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+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B10957-8EA0-944B-72C1-1F134B3E3ABA}"/>
              </a:ext>
            </a:extLst>
          </p:cNvPr>
          <p:cNvSpPr txBox="1"/>
          <p:nvPr/>
        </p:nvSpPr>
        <p:spPr>
          <a:xfrm>
            <a:off x="2973187" y="3942741"/>
            <a:ext cx="4620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+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5B5460-22E7-2ECE-2ECD-470CF7A17269}"/>
              </a:ext>
            </a:extLst>
          </p:cNvPr>
          <p:cNvSpPr txBox="1"/>
          <p:nvPr/>
        </p:nvSpPr>
        <p:spPr>
          <a:xfrm>
            <a:off x="4925725" y="2502767"/>
            <a:ext cx="4620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+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920CB0-68D8-CF9B-5B7C-A06505D24383}"/>
              </a:ext>
            </a:extLst>
          </p:cNvPr>
          <p:cNvSpPr txBox="1"/>
          <p:nvPr/>
        </p:nvSpPr>
        <p:spPr>
          <a:xfrm>
            <a:off x="4925726" y="3915794"/>
            <a:ext cx="4620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+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9859DB-1E13-548A-527C-64C16DDAF38E}"/>
              </a:ext>
            </a:extLst>
          </p:cNvPr>
          <p:cNvSpPr txBox="1"/>
          <p:nvPr/>
        </p:nvSpPr>
        <p:spPr>
          <a:xfrm>
            <a:off x="5106874" y="3985045"/>
            <a:ext cx="1336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Triads 3, 4, … </a:t>
            </a:r>
            <a:r>
              <a:rPr lang="en-US" sz="1200" dirty="0" err="1"/>
              <a:t>N</a:t>
            </a:r>
            <a:r>
              <a:rPr lang="en-US" sz="1200" baseline="-25000" dirty="0" err="1"/>
              <a:t>triads</a:t>
            </a:r>
            <a:endParaRPr lang="en-US" sz="1200" baseline="-25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7ADC2D9-9708-B8C0-2E4F-ACF17BAE5A22}"/>
              </a:ext>
            </a:extLst>
          </p:cNvPr>
          <p:cNvSpPr txBox="1"/>
          <p:nvPr/>
        </p:nvSpPr>
        <p:spPr>
          <a:xfrm>
            <a:off x="6371874" y="2499490"/>
            <a:ext cx="4620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=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6915DAF-D186-02CA-5264-344452119096}"/>
              </a:ext>
            </a:extLst>
          </p:cNvPr>
          <p:cNvSpPr txBox="1"/>
          <p:nvPr/>
        </p:nvSpPr>
        <p:spPr>
          <a:xfrm>
            <a:off x="6371874" y="3915794"/>
            <a:ext cx="4620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=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DA6737-B190-B34C-ED2A-E967A5EF3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8196" y="1925824"/>
            <a:ext cx="2492806" cy="16845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E0BBEA-8D3A-32D7-F053-B33B1144EB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2691" y="3479851"/>
            <a:ext cx="2461694" cy="1626237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CBA46BB2-8D51-DC4D-AAE4-9D5E9FFD54CA}"/>
              </a:ext>
            </a:extLst>
          </p:cNvPr>
          <p:cNvSpPr txBox="1"/>
          <p:nvPr/>
        </p:nvSpPr>
        <p:spPr>
          <a:xfrm>
            <a:off x="6960808" y="2015800"/>
            <a:ext cx="1396538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>
                <a:solidFill>
                  <a:schemeClr val="bg1"/>
                </a:solidFill>
              </a:rPr>
              <a:t>80</a:t>
            </a:r>
            <a:r>
              <a:rPr lang="en-US" sz="825" baseline="30000" dirty="0">
                <a:solidFill>
                  <a:schemeClr val="bg1"/>
                </a:solidFill>
              </a:rPr>
              <a:t>o </a:t>
            </a:r>
            <a:r>
              <a:rPr lang="en-US" sz="825" dirty="0">
                <a:solidFill>
                  <a:schemeClr val="bg1"/>
                </a:solidFill>
              </a:rPr>
              <a:t>errors, no self-calibration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4B67D20-4424-004B-B966-3E498E3B2AED}"/>
              </a:ext>
            </a:extLst>
          </p:cNvPr>
          <p:cNvSpPr txBox="1"/>
          <p:nvPr/>
        </p:nvSpPr>
        <p:spPr>
          <a:xfrm>
            <a:off x="6960541" y="3537570"/>
            <a:ext cx="1444769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>
                <a:solidFill>
                  <a:schemeClr val="bg1"/>
                </a:solidFill>
              </a:rPr>
              <a:t>80</a:t>
            </a:r>
            <a:r>
              <a:rPr lang="en-US" sz="825" baseline="30000" dirty="0">
                <a:solidFill>
                  <a:schemeClr val="bg1"/>
                </a:solidFill>
              </a:rPr>
              <a:t>o </a:t>
            </a:r>
            <a:r>
              <a:rPr lang="en-US" sz="825" dirty="0">
                <a:solidFill>
                  <a:schemeClr val="bg1"/>
                </a:solidFill>
              </a:rPr>
              <a:t>errors plus self-calibration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3776D70-2956-44EA-A29F-E3C5A2841C3D}"/>
              </a:ext>
            </a:extLst>
          </p:cNvPr>
          <p:cNvGrpSpPr/>
          <p:nvPr/>
        </p:nvGrpSpPr>
        <p:grpSpPr>
          <a:xfrm>
            <a:off x="6638197" y="146617"/>
            <a:ext cx="2467316" cy="1582349"/>
            <a:chOff x="8803864" y="263636"/>
            <a:chExt cx="3289755" cy="210979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FBAE488-00AD-8FF2-8C1F-3DD0549911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03864" y="263636"/>
              <a:ext cx="3289755" cy="2109798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2B6B462-1CA1-3948-9D2F-A4903B892C9B}"/>
                </a:ext>
              </a:extLst>
            </p:cNvPr>
            <p:cNvSpPr txBox="1"/>
            <p:nvPr/>
          </p:nvSpPr>
          <p:spPr>
            <a:xfrm>
              <a:off x="9244697" y="391897"/>
              <a:ext cx="186205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25" dirty="0">
                  <a:solidFill>
                    <a:schemeClr val="bg1"/>
                  </a:solidFill>
                </a:rPr>
                <a:t>Model: star/planet = 100/1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85E9C60-EDF2-2EDE-1FD0-A900D0825942}"/>
              </a:ext>
            </a:extLst>
          </p:cNvPr>
          <p:cNvSpPr txBox="1"/>
          <p:nvPr/>
        </p:nvSpPr>
        <p:spPr>
          <a:xfrm>
            <a:off x="778641" y="146617"/>
            <a:ext cx="559323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SOS Conservation =&gt; Image Plane Self-Calibration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C5F6D8-7958-3BBD-5EBC-13992BC36606}"/>
              </a:ext>
            </a:extLst>
          </p:cNvPr>
          <p:cNvSpPr txBox="1"/>
          <p:nvPr/>
        </p:nvSpPr>
        <p:spPr>
          <a:xfrm>
            <a:off x="290812" y="590971"/>
            <a:ext cx="6081062" cy="1143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500" dirty="0"/>
              <a:t>Interferometer generates 3-element images = true images, but unknown relative shifts due to element-based delay errors</a:t>
            </a:r>
          </a:p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500" dirty="0"/>
              <a:t>Cross correlate each triad image with model image to derive shifts </a:t>
            </a:r>
          </a:p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500" dirty="0"/>
              <a:t>Sum shifted images =&gt; coherent image of source with full array</a:t>
            </a:r>
          </a:p>
        </p:txBody>
      </p:sp>
    </p:spTree>
    <p:extLst>
      <p:ext uri="{BB962C8B-B14F-4D97-AF65-F5344CB8AC3E}">
        <p14:creationId xmlns:p14="http://schemas.microsoft.com/office/powerpoint/2010/main" val="36075891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0913F47-2FEB-6878-C2B7-F168EAF83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1978" y="20251"/>
            <a:ext cx="3376091" cy="25931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A77C48-0550-4052-327F-646631D66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042" y="2814538"/>
            <a:ext cx="7479680" cy="23289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7C207F-6DF5-A846-A75A-5980AB5558F3}"/>
              </a:ext>
            </a:extLst>
          </p:cNvPr>
          <p:cNvSpPr txBox="1"/>
          <p:nvPr/>
        </p:nvSpPr>
        <p:spPr>
          <a:xfrm>
            <a:off x="1763688" y="162185"/>
            <a:ext cx="25146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Tests of IPSC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5B0F57-1615-5DC6-EEC8-CF5EBA39EED9}"/>
              </a:ext>
            </a:extLst>
          </p:cNvPr>
          <p:cNvSpPr txBox="1"/>
          <p:nvPr/>
        </p:nvSpPr>
        <p:spPr>
          <a:xfrm>
            <a:off x="104775" y="773822"/>
            <a:ext cx="5600700" cy="1797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500" dirty="0"/>
              <a:t>ALMA configuration, removing closest antennas (14 antennas)</a:t>
            </a:r>
          </a:p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500" dirty="0"/>
              <a:t>Model: Bright point plus faint companion (100/1)</a:t>
            </a:r>
          </a:p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500" dirty="0"/>
              <a:t>SIMOBSERVE and add antenna phase errors random over +/-10</a:t>
            </a:r>
            <a:r>
              <a:rPr lang="en-US" sz="1500" baseline="30000" dirty="0"/>
              <a:t>o</a:t>
            </a:r>
          </a:p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500" dirty="0"/>
              <a:t>Make all 364 triad images (= ‘</a:t>
            </a:r>
            <a:r>
              <a:rPr lang="en-US" sz="1500" i="1" dirty="0">
                <a:solidFill>
                  <a:srgbClr val="FF0000"/>
                </a:solidFill>
              </a:rPr>
              <a:t>starting point</a:t>
            </a:r>
            <a:r>
              <a:rPr lang="en-US" sz="1500" i="1" dirty="0"/>
              <a:t>’)</a:t>
            </a:r>
          </a:p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500" dirty="0"/>
              <a:t>Spatial cross correlation w. model image, starting with point source</a:t>
            </a:r>
          </a:p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500" dirty="0"/>
              <a:t>Iterate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09C1E1-454A-43D2-2E5C-441DE71ACE19}"/>
              </a:ext>
            </a:extLst>
          </p:cNvPr>
          <p:cNvSpPr txBox="1"/>
          <p:nvPr/>
        </p:nvSpPr>
        <p:spPr>
          <a:xfrm>
            <a:off x="1285875" y="2905125"/>
            <a:ext cx="219282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Star = 1 Jy, planet = 10 </a:t>
            </a:r>
            <a:r>
              <a:rPr lang="en-US" sz="1350" dirty="0" err="1">
                <a:solidFill>
                  <a:schemeClr val="bg1"/>
                </a:solidFill>
              </a:rPr>
              <a:t>mJy</a:t>
            </a:r>
            <a:r>
              <a:rPr lang="en-US" sz="1350" dirty="0">
                <a:solidFill>
                  <a:schemeClr val="bg1"/>
                </a:solidFill>
              </a:rPr>
              <a:t>,  no errors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4BF3AC-9138-8050-AB34-0F78A2E979BA}"/>
              </a:ext>
            </a:extLst>
          </p:cNvPr>
          <p:cNvSpPr txBox="1"/>
          <p:nvPr/>
        </p:nvSpPr>
        <p:spPr>
          <a:xfrm>
            <a:off x="5181600" y="2857788"/>
            <a:ext cx="162877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10</a:t>
            </a:r>
            <a:r>
              <a:rPr lang="en-US" sz="1350" baseline="30000" dirty="0">
                <a:solidFill>
                  <a:schemeClr val="bg1"/>
                </a:solidFill>
              </a:rPr>
              <a:t>o</a:t>
            </a:r>
            <a:r>
              <a:rPr lang="en-US" sz="1350" dirty="0">
                <a:solidFill>
                  <a:schemeClr val="bg1"/>
                </a:solidFill>
              </a:rPr>
              <a:t> errors, no </a:t>
            </a:r>
            <a:r>
              <a:rPr lang="en-US" sz="1350" dirty="0" err="1">
                <a:solidFill>
                  <a:schemeClr val="bg1"/>
                </a:solidFill>
              </a:rPr>
              <a:t>Selfcal</a:t>
            </a:r>
            <a:endParaRPr lang="en-US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861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379734F-0179-9CC1-C4C3-5A8CDAC84CF4}"/>
              </a:ext>
            </a:extLst>
          </p:cNvPr>
          <p:cNvSpPr txBox="1">
            <a:spLocks/>
          </p:cNvSpPr>
          <p:nvPr/>
        </p:nvSpPr>
        <p:spPr>
          <a:xfrm>
            <a:off x="1174284" y="124392"/>
            <a:ext cx="6918984" cy="570120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70C0"/>
                </a:solidFill>
              </a:rPr>
              <a:t>Interferometric Fringes &amp; Image Synthesis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D64ABA-FB6F-C15C-B437-44EB1511C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933" y="1820040"/>
            <a:ext cx="1806423" cy="2907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50C811-35B3-F537-95CD-8ED86A6718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512" y="1766311"/>
            <a:ext cx="2371264" cy="4170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64D521-ED70-40D8-35BA-7194FB7489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369" y="3592126"/>
            <a:ext cx="1242959" cy="6133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6E2E8A-238B-6EAD-95AD-29814D7A41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1718" y="3608104"/>
            <a:ext cx="1541588" cy="6114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6C7357-93E4-10AE-B315-15C47C9C51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3462" y="3590988"/>
            <a:ext cx="206910" cy="6583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3AB996-8754-6274-AF16-008FC95FCB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9988" y="3608104"/>
            <a:ext cx="1152639" cy="64138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95FDCC3-05E7-E30B-39AD-3BB315B5AFF3}"/>
              </a:ext>
            </a:extLst>
          </p:cNvPr>
          <p:cNvSpPr txBox="1"/>
          <p:nvPr/>
        </p:nvSpPr>
        <p:spPr>
          <a:xfrm>
            <a:off x="1541328" y="3253162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uFill>
                  <a:solidFill>
                    <a:srgbClr val="FF0000"/>
                  </a:solidFill>
                </a:uFill>
              </a:rPr>
              <a:t>Image Synthesis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3E23CBA-EF1B-E234-79B5-2D502B3B3C72}"/>
              </a:ext>
            </a:extLst>
          </p:cNvPr>
          <p:cNvSpPr/>
          <p:nvPr/>
        </p:nvSpPr>
        <p:spPr>
          <a:xfrm>
            <a:off x="890573" y="783193"/>
            <a:ext cx="23614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u="sng" dirty="0">
                <a:uFill>
                  <a:solidFill>
                    <a:srgbClr val="FF0000"/>
                  </a:solidFill>
                </a:uFill>
              </a:rPr>
              <a:t>Measurement</a:t>
            </a:r>
            <a:endParaRPr lang="en-US" dirty="0">
              <a:uFill>
                <a:solidFill>
                  <a:srgbClr val="FF0000"/>
                </a:solidFill>
              </a:uFill>
            </a:endParaRPr>
          </a:p>
          <a:p>
            <a:pPr algn="ctr"/>
            <a:r>
              <a:rPr lang="en-US" sz="1400" dirty="0">
                <a:uFill>
                  <a:solidFill>
                    <a:srgbClr val="FF0000"/>
                  </a:solidFill>
                </a:uFill>
              </a:rPr>
              <a:t>(Van </a:t>
            </a:r>
            <a:r>
              <a:rPr lang="en-US" sz="1400" dirty="0" err="1">
                <a:uFill>
                  <a:solidFill>
                    <a:srgbClr val="FF0000"/>
                  </a:solidFill>
                </a:uFill>
              </a:rPr>
              <a:t>Citterte</a:t>
            </a:r>
            <a:r>
              <a:rPr lang="en-US" sz="1400" dirty="0">
                <a:uFill>
                  <a:solidFill>
                    <a:srgbClr val="FF0000"/>
                  </a:solidFill>
                </a:uFill>
              </a:rPr>
              <a:t>-Zernike relation)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729557B-9EA9-58AA-64DB-E515536702D7}"/>
              </a:ext>
            </a:extLst>
          </p:cNvPr>
          <p:cNvCxnSpPr/>
          <p:nvPr/>
        </p:nvCxnSpPr>
        <p:spPr>
          <a:xfrm>
            <a:off x="3650936" y="4082167"/>
            <a:ext cx="72169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2D38BCB-4274-657F-FF0D-157BE1A6972F}"/>
              </a:ext>
            </a:extLst>
          </p:cNvPr>
          <p:cNvSpPr txBox="1"/>
          <p:nvPr/>
        </p:nvSpPr>
        <p:spPr>
          <a:xfrm>
            <a:off x="3704708" y="4038615"/>
            <a:ext cx="6391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Fringe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FB5D7E8-3008-137F-6462-3425C3D12FFA}"/>
              </a:ext>
            </a:extLst>
          </p:cNvPr>
          <p:cNvCxnSpPr/>
          <p:nvPr/>
        </p:nvCxnSpPr>
        <p:spPr>
          <a:xfrm>
            <a:off x="1323900" y="2110830"/>
            <a:ext cx="39254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E366538-C226-3C75-184E-CDB5B880FC64}"/>
              </a:ext>
            </a:extLst>
          </p:cNvPr>
          <p:cNvCxnSpPr/>
          <p:nvPr/>
        </p:nvCxnSpPr>
        <p:spPr>
          <a:xfrm>
            <a:off x="475933" y="2110830"/>
            <a:ext cx="51623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7841F93-1F25-5A87-EEF1-4B596695A828}"/>
              </a:ext>
            </a:extLst>
          </p:cNvPr>
          <p:cNvCxnSpPr/>
          <p:nvPr/>
        </p:nvCxnSpPr>
        <p:spPr>
          <a:xfrm flipV="1">
            <a:off x="2716501" y="2110830"/>
            <a:ext cx="914813" cy="65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96F9F250-E484-F6B1-62F0-C8A21A45A2E1}"/>
              </a:ext>
            </a:extLst>
          </p:cNvPr>
          <p:cNvSpPr txBox="1"/>
          <p:nvPr/>
        </p:nvSpPr>
        <p:spPr>
          <a:xfrm>
            <a:off x="1048729" y="2098237"/>
            <a:ext cx="157843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rgbClr val="008000"/>
                </a:solidFill>
              </a:rPr>
              <a:t>Measured </a:t>
            </a:r>
            <a:r>
              <a:rPr lang="en-US" sz="1100" dirty="0"/>
              <a:t>in Radio</a:t>
            </a:r>
          </a:p>
          <a:p>
            <a:pPr algn="ctr"/>
            <a:r>
              <a:rPr lang="en-US" sz="1100" dirty="0">
                <a:solidFill>
                  <a:srgbClr val="FF0000"/>
                </a:solidFill>
              </a:rPr>
              <a:t>Not measured</a:t>
            </a:r>
            <a:r>
              <a:rPr lang="en-US" sz="1100" dirty="0"/>
              <a:t> in Optical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7CF370A-578A-BCEA-962D-10767AAF79C1}"/>
              </a:ext>
            </a:extLst>
          </p:cNvPr>
          <p:cNvSpPr/>
          <p:nvPr/>
        </p:nvSpPr>
        <p:spPr>
          <a:xfrm>
            <a:off x="2458414" y="1454625"/>
            <a:ext cx="145069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rgbClr val="008000"/>
                </a:solidFill>
              </a:rPr>
              <a:t>Synthesized </a:t>
            </a:r>
            <a:r>
              <a:rPr lang="en-US" sz="1100" dirty="0"/>
              <a:t>in Radio</a:t>
            </a:r>
          </a:p>
          <a:p>
            <a:pPr algn="ctr"/>
            <a:r>
              <a:rPr lang="en-US" sz="1100" dirty="0">
                <a:solidFill>
                  <a:srgbClr val="FF0000"/>
                </a:solidFill>
              </a:rPr>
              <a:t>Intrinsic</a:t>
            </a:r>
            <a:r>
              <a:rPr lang="en-US" sz="1100" dirty="0"/>
              <a:t> in Optical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7530139-5B3C-5461-9D65-C997036185BE}"/>
              </a:ext>
            </a:extLst>
          </p:cNvPr>
          <p:cNvSpPr txBox="1"/>
          <p:nvPr/>
        </p:nvSpPr>
        <p:spPr>
          <a:xfrm>
            <a:off x="168674" y="1427709"/>
            <a:ext cx="13441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8000"/>
                </a:solidFill>
              </a:rPr>
              <a:t>Correlation </a:t>
            </a:r>
            <a:r>
              <a:rPr lang="en-US" sz="1100" dirty="0"/>
              <a:t>in Radio</a:t>
            </a:r>
          </a:p>
          <a:p>
            <a:r>
              <a:rPr lang="en-US" sz="1100" dirty="0">
                <a:solidFill>
                  <a:srgbClr val="FF0000"/>
                </a:solidFill>
              </a:rPr>
              <a:t>Inverse FT</a:t>
            </a:r>
            <a:r>
              <a:rPr lang="en-US" sz="1100" dirty="0"/>
              <a:t> in Optical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245B9A8-8557-07CE-484A-96ABE82D21E9}"/>
              </a:ext>
            </a:extLst>
          </p:cNvPr>
          <p:cNvSpPr txBox="1"/>
          <p:nvPr/>
        </p:nvSpPr>
        <p:spPr>
          <a:xfrm>
            <a:off x="1835545" y="4005782"/>
            <a:ext cx="1311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Inverse Fourier </a:t>
            </a:r>
          </a:p>
          <a:p>
            <a:r>
              <a:rPr lang="en-US" sz="1200" dirty="0">
                <a:solidFill>
                  <a:srgbClr val="FF0000"/>
                </a:solidFill>
              </a:rPr>
              <a:t>Series Summation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3B997B4-8820-FD46-6DED-5B56AF31F58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3"/>
          <a:stretch/>
        </p:blipFill>
        <p:spPr>
          <a:xfrm>
            <a:off x="5436096" y="2657044"/>
            <a:ext cx="3255533" cy="17003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0D70DE-E750-7D0B-8D57-4463575989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282" y="1034384"/>
            <a:ext cx="1867164" cy="14003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F991B38-BB51-AD6E-97D2-21B5281B45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582" y="1336265"/>
            <a:ext cx="1916976" cy="109849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DDDD6A3-9848-2294-81DD-CE151047DC60}"/>
              </a:ext>
            </a:extLst>
          </p:cNvPr>
          <p:cNvSpPr txBox="1"/>
          <p:nvPr/>
        </p:nvSpPr>
        <p:spPr>
          <a:xfrm>
            <a:off x="5312892" y="2382058"/>
            <a:ext cx="14299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Image Credit: NRAO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829822-36A5-881F-A892-ECCB113CB080}"/>
              </a:ext>
            </a:extLst>
          </p:cNvPr>
          <p:cNvSpPr txBox="1"/>
          <p:nvPr/>
        </p:nvSpPr>
        <p:spPr>
          <a:xfrm>
            <a:off x="7182098" y="2382058"/>
            <a:ext cx="15615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Image Credit: C. </a:t>
            </a:r>
            <a:r>
              <a:rPr lang="en-US" sz="1200" dirty="0" err="1"/>
              <a:t>Carilli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01420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9D38DB8-295E-2873-3D2D-2FB0C0E92CCD}"/>
              </a:ext>
            </a:extLst>
          </p:cNvPr>
          <p:cNvGrpSpPr/>
          <p:nvPr/>
        </p:nvGrpSpPr>
        <p:grpSpPr>
          <a:xfrm>
            <a:off x="-69573" y="-9939"/>
            <a:ext cx="9550589" cy="5123622"/>
            <a:chOff x="-106188" y="27460"/>
            <a:chExt cx="14200374" cy="70778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EFA98BA-89CB-1B43-8528-405A2B711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06188" y="27460"/>
              <a:ext cx="5333136" cy="696564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5A23040-83B3-3043-819F-9956D48AF4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28039" y="139700"/>
              <a:ext cx="5333137" cy="696564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64FDF34-DD4C-184F-8AC9-2B96476D65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61049" y="139700"/>
              <a:ext cx="5333137" cy="6965649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AF3E86E-E9C0-888F-1B57-A883BF101851}"/>
              </a:ext>
            </a:extLst>
          </p:cNvPr>
          <p:cNvSpPr txBox="1"/>
          <p:nvPr/>
        </p:nvSpPr>
        <p:spPr>
          <a:xfrm>
            <a:off x="575611" y="2592497"/>
            <a:ext cx="2296480" cy="1531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Aperture plane self-</a:t>
            </a:r>
            <a:r>
              <a:rPr lang="en-US" dirty="0" err="1"/>
              <a:t>cal</a:t>
            </a:r>
            <a:r>
              <a:rPr lang="en-US" dirty="0"/>
              <a:t> w. point-source model</a:t>
            </a:r>
          </a:p>
          <a:p>
            <a:pPr marL="257175" indent="-257175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500" dirty="0"/>
              <a:t>Planet = 9.9 </a:t>
            </a:r>
            <a:r>
              <a:rPr lang="en-US" sz="1500" dirty="0" err="1"/>
              <a:t>mJy</a:t>
            </a:r>
            <a:endParaRPr lang="en-US" sz="1500" dirty="0"/>
          </a:p>
          <a:p>
            <a:pPr marL="257175" indent="-257175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500" dirty="0"/>
              <a:t>Rms = 0.09 </a:t>
            </a:r>
            <a:r>
              <a:rPr lang="en-US" sz="1500" dirty="0" err="1"/>
              <a:t>mJy</a:t>
            </a:r>
            <a:endParaRPr lang="en-US" sz="1500" dirty="0"/>
          </a:p>
          <a:p>
            <a:pPr marL="257175" indent="-257175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500" dirty="0"/>
              <a:t>Ghost = 0.20 </a:t>
            </a:r>
            <a:r>
              <a:rPr lang="en-US" sz="1500" dirty="0" err="1"/>
              <a:t>mJy</a:t>
            </a:r>
            <a:endParaRPr lang="en-US" sz="15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F362DC-4A6B-2C5C-20B2-237EF42CED20}"/>
              </a:ext>
            </a:extLst>
          </p:cNvPr>
          <p:cNvSpPr txBox="1"/>
          <p:nvPr/>
        </p:nvSpPr>
        <p:spPr>
          <a:xfrm>
            <a:off x="3503272" y="2571751"/>
            <a:ext cx="2296480" cy="1808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plane self-</a:t>
            </a:r>
            <a:r>
              <a:rPr lang="en-US" dirty="0" err="1"/>
              <a:t>cal</a:t>
            </a:r>
            <a:r>
              <a:rPr lang="en-US" dirty="0"/>
              <a:t> w. point-source model</a:t>
            </a:r>
          </a:p>
          <a:p>
            <a:pPr marL="257175" indent="-257175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500" dirty="0"/>
              <a:t>Planet = 6.3 </a:t>
            </a:r>
            <a:r>
              <a:rPr lang="en-US" sz="1500" dirty="0" err="1"/>
              <a:t>mJy</a:t>
            </a:r>
            <a:endParaRPr lang="en-US" sz="1500" dirty="0"/>
          </a:p>
          <a:p>
            <a:pPr marL="257175" indent="-257175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500" dirty="0"/>
              <a:t>Rms = 0.25 </a:t>
            </a:r>
            <a:r>
              <a:rPr lang="en-US" sz="1500" dirty="0" err="1"/>
              <a:t>mJy</a:t>
            </a:r>
            <a:endParaRPr lang="en-US" sz="1500" dirty="0"/>
          </a:p>
          <a:p>
            <a:pPr marL="257175" indent="-257175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500" dirty="0"/>
              <a:t>Ghost = 2.6 </a:t>
            </a:r>
            <a:r>
              <a:rPr lang="en-US" sz="1500" dirty="0" err="1"/>
              <a:t>mJy</a:t>
            </a:r>
            <a:endParaRPr lang="en-US" sz="1500" dirty="0"/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C7061E-3BBA-50F7-38C1-F2EA628FED62}"/>
              </a:ext>
            </a:extLst>
          </p:cNvPr>
          <p:cNvSpPr txBox="1"/>
          <p:nvPr/>
        </p:nvSpPr>
        <p:spPr>
          <a:xfrm>
            <a:off x="6498737" y="2571750"/>
            <a:ext cx="2296480" cy="1808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plane self-</a:t>
            </a:r>
            <a:r>
              <a:rPr lang="en-US" dirty="0" err="1"/>
              <a:t>cal</a:t>
            </a:r>
            <a:r>
              <a:rPr lang="en-US" dirty="0"/>
              <a:t> w. iteration</a:t>
            </a:r>
          </a:p>
          <a:p>
            <a:pPr marL="257175" indent="-257175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500" dirty="0"/>
              <a:t>Planet = 9.0 </a:t>
            </a:r>
            <a:r>
              <a:rPr lang="en-US" sz="1500" dirty="0" err="1"/>
              <a:t>mJy</a:t>
            </a:r>
            <a:endParaRPr lang="en-US" sz="1500" dirty="0"/>
          </a:p>
          <a:p>
            <a:pPr marL="257175" indent="-257175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500" dirty="0"/>
              <a:t>Rms = 0.20 </a:t>
            </a:r>
            <a:r>
              <a:rPr lang="en-US" sz="1500" dirty="0" err="1"/>
              <a:t>mJy</a:t>
            </a:r>
            <a:endParaRPr lang="en-US" sz="1500" dirty="0"/>
          </a:p>
          <a:p>
            <a:pPr marL="257175" indent="-257175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500" dirty="0"/>
              <a:t>Ghost = 0.6 </a:t>
            </a:r>
            <a:r>
              <a:rPr lang="en-US" sz="1500" dirty="0" err="1"/>
              <a:t>mJy</a:t>
            </a:r>
            <a:endParaRPr lang="en-US" sz="15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3033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7CA8B5F-ED62-E143-9873-A173170DCB3E}"/>
              </a:ext>
            </a:extLst>
          </p:cNvPr>
          <p:cNvGrpSpPr/>
          <p:nvPr/>
        </p:nvGrpSpPr>
        <p:grpSpPr>
          <a:xfrm>
            <a:off x="-324544" y="-20538"/>
            <a:ext cx="7038139" cy="5166381"/>
            <a:chOff x="1420818" y="1210733"/>
            <a:chExt cx="9833838" cy="745066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6B25E2F-BF38-8A46-9D73-F18762E2D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55292" y="1337734"/>
              <a:ext cx="5299364" cy="68580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B640451-42D2-2A41-9561-9406E301DA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20818" y="1210733"/>
              <a:ext cx="5757335" cy="7450667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FACB946-9A00-48D3-4D0A-5B37608AC933}"/>
              </a:ext>
            </a:extLst>
          </p:cNvPr>
          <p:cNvSpPr txBox="1"/>
          <p:nvPr/>
        </p:nvSpPr>
        <p:spPr>
          <a:xfrm>
            <a:off x="547328" y="2545374"/>
            <a:ext cx="2296480" cy="1531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1000/1, 10</a:t>
            </a:r>
            <a:r>
              <a:rPr lang="en-US" baseline="30000" dirty="0"/>
              <a:t>o</a:t>
            </a:r>
            <a:r>
              <a:rPr lang="en-US" dirty="0"/>
              <a:t>, IPSC w. point source</a:t>
            </a:r>
          </a:p>
          <a:p>
            <a:pPr marL="257175" indent="-257175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500" dirty="0"/>
              <a:t>Planet = 0.71 </a:t>
            </a:r>
            <a:r>
              <a:rPr lang="en-US" sz="1500" dirty="0" err="1"/>
              <a:t>mJy</a:t>
            </a:r>
            <a:endParaRPr lang="en-US" sz="1500" dirty="0"/>
          </a:p>
          <a:p>
            <a:pPr marL="257175" indent="-257175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500" dirty="0"/>
              <a:t>Rms = 0.15 </a:t>
            </a:r>
            <a:r>
              <a:rPr lang="en-US" sz="1500" dirty="0" err="1"/>
              <a:t>mJy</a:t>
            </a:r>
            <a:endParaRPr lang="en-US" sz="1500" dirty="0"/>
          </a:p>
          <a:p>
            <a:pPr marL="257175" indent="-257175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500" dirty="0"/>
              <a:t>Ghost = 0.025 </a:t>
            </a:r>
            <a:r>
              <a:rPr lang="en-US" sz="1500" dirty="0" err="1"/>
              <a:t>mJy</a:t>
            </a:r>
            <a:endParaRPr lang="en-US" sz="15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6E827A-BA1C-8A88-B781-AB4C83E3C5DF}"/>
              </a:ext>
            </a:extLst>
          </p:cNvPr>
          <p:cNvSpPr txBox="1"/>
          <p:nvPr/>
        </p:nvSpPr>
        <p:spPr>
          <a:xfrm>
            <a:off x="3715680" y="2541615"/>
            <a:ext cx="2296480" cy="1531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10/1, 10</a:t>
            </a:r>
            <a:r>
              <a:rPr lang="en-US" baseline="30000" dirty="0"/>
              <a:t>o</a:t>
            </a:r>
            <a:r>
              <a:rPr lang="en-US" dirty="0"/>
              <a:t>, IPSC w. point source</a:t>
            </a:r>
          </a:p>
          <a:p>
            <a:pPr marL="257175" indent="-257175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500" dirty="0"/>
              <a:t>Planet = 65 </a:t>
            </a:r>
            <a:r>
              <a:rPr lang="en-US" sz="1500" dirty="0" err="1"/>
              <a:t>mJy</a:t>
            </a:r>
            <a:endParaRPr lang="en-US" sz="1500" dirty="0"/>
          </a:p>
          <a:p>
            <a:pPr marL="257175" indent="-257175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500" dirty="0"/>
              <a:t>Rms = 2 </a:t>
            </a:r>
            <a:r>
              <a:rPr lang="en-US" sz="1500" dirty="0" err="1"/>
              <a:t>mJy</a:t>
            </a:r>
            <a:endParaRPr lang="en-US" sz="1500" dirty="0"/>
          </a:p>
          <a:p>
            <a:pPr marL="257175" indent="-257175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500" dirty="0"/>
              <a:t>Ghost = 21 </a:t>
            </a:r>
            <a:r>
              <a:rPr lang="en-US" sz="1500" dirty="0" err="1"/>
              <a:t>mJy</a:t>
            </a:r>
            <a:endParaRPr lang="en-US" sz="15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44345F-81B7-0ED8-B0BF-517E1F213A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4475" y="483518"/>
            <a:ext cx="2834029" cy="18722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1AD8B0-B1E5-FA02-4A0E-DBEEFBE4BCE2}"/>
              </a:ext>
            </a:extLst>
          </p:cNvPr>
          <p:cNvSpPr txBox="1"/>
          <p:nvPr/>
        </p:nvSpPr>
        <p:spPr>
          <a:xfrm>
            <a:off x="6952313" y="2541615"/>
            <a:ext cx="2110926" cy="1254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100/1 and 80</a:t>
            </a:r>
            <a:r>
              <a:rPr lang="en-US" baseline="30000" dirty="0"/>
              <a:t>o</a:t>
            </a:r>
            <a:r>
              <a:rPr lang="en-US" dirty="0"/>
              <a:t> </a:t>
            </a:r>
          </a:p>
          <a:p>
            <a:pPr marL="257175" indent="-257175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500" dirty="0"/>
              <a:t>Planet = 65 </a:t>
            </a:r>
            <a:r>
              <a:rPr lang="en-US" sz="1500" dirty="0" err="1"/>
              <a:t>mJy</a:t>
            </a:r>
            <a:endParaRPr lang="en-US" sz="1500" dirty="0"/>
          </a:p>
          <a:p>
            <a:pPr marL="257175" indent="-257175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500" dirty="0"/>
              <a:t>Rms = 2 </a:t>
            </a:r>
            <a:r>
              <a:rPr lang="en-US" sz="1500" dirty="0" err="1"/>
              <a:t>mJy</a:t>
            </a:r>
            <a:endParaRPr lang="en-US" sz="1500" dirty="0"/>
          </a:p>
          <a:p>
            <a:pPr marL="257175" indent="-257175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500" dirty="0"/>
              <a:t>Ghost = 21 </a:t>
            </a:r>
            <a:r>
              <a:rPr lang="en-US" sz="1500" dirty="0" err="1"/>
              <a:t>mJy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5711304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03099A9-36B9-032A-1591-47AD3DAD0B84}"/>
              </a:ext>
            </a:extLst>
          </p:cNvPr>
          <p:cNvSpPr txBox="1"/>
          <p:nvPr/>
        </p:nvSpPr>
        <p:spPr>
          <a:xfrm>
            <a:off x="493489" y="621130"/>
            <a:ext cx="8400091" cy="3203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Image Plane Self-Calibration: an application of SOS conservation</a:t>
            </a:r>
          </a:p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500" dirty="0"/>
              <a:t>IPSC converges, but APSC converges better (for large N)</a:t>
            </a:r>
          </a:p>
          <a:p>
            <a:pPr marL="600075" lvl="1" indent="-257175">
              <a:spcBef>
                <a:spcPts val="450"/>
              </a:spcBef>
              <a:buFont typeface="Wingdings" pitchFamily="2" charset="2"/>
              <a:buChar char="Ø"/>
            </a:pPr>
            <a:r>
              <a:rPr lang="en-US" sz="1350" dirty="0"/>
              <a:t>Lower rms</a:t>
            </a:r>
          </a:p>
          <a:p>
            <a:pPr marL="600075" lvl="1" indent="-257175">
              <a:spcBef>
                <a:spcPts val="450"/>
              </a:spcBef>
              <a:buFont typeface="Wingdings" pitchFamily="2" charset="2"/>
              <a:buChar char="Ø"/>
            </a:pPr>
            <a:r>
              <a:rPr lang="en-US" sz="1350" dirty="0"/>
              <a:t>Weaker ghost </a:t>
            </a:r>
            <a:r>
              <a:rPr lang="en-US" sz="1500" dirty="0"/>
              <a:t>natural consequence of </a:t>
            </a:r>
            <a:r>
              <a:rPr lang="en-US" sz="1500" dirty="0" err="1"/>
              <a:t>symmetrization</a:t>
            </a:r>
            <a:r>
              <a:rPr lang="en-US" sz="1500" dirty="0"/>
              <a:t> in marginally constrained self-</a:t>
            </a:r>
            <a:r>
              <a:rPr lang="en-US" sz="1500" dirty="0" err="1"/>
              <a:t>cal</a:t>
            </a:r>
            <a:endParaRPr lang="en-US" sz="1500" dirty="0"/>
          </a:p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500" dirty="0"/>
              <a:t>Over-constraints  = </a:t>
            </a:r>
            <a:r>
              <a:rPr lang="en-US" sz="1500" dirty="0" err="1"/>
              <a:t>N</a:t>
            </a:r>
            <a:r>
              <a:rPr lang="en-US" sz="1500" baseline="-25000" dirty="0" err="1"/>
              <a:t>vis</a:t>
            </a:r>
            <a:r>
              <a:rPr lang="en-US" sz="1500" dirty="0"/>
              <a:t>/(</a:t>
            </a:r>
            <a:r>
              <a:rPr lang="en-US" sz="1500" dirty="0" err="1"/>
              <a:t>N</a:t>
            </a:r>
            <a:r>
              <a:rPr lang="en-US" sz="1500" baseline="-25000" dirty="0" err="1"/>
              <a:t>ant</a:t>
            </a:r>
            <a:r>
              <a:rPr lang="en-US" sz="1500" dirty="0"/>
              <a:t> - 1) =  (</a:t>
            </a:r>
            <a:r>
              <a:rPr lang="en-US" sz="1500" dirty="0" err="1"/>
              <a:t>N</a:t>
            </a:r>
            <a:r>
              <a:rPr lang="en-US" sz="1500" baseline="-25000" dirty="0" err="1"/>
              <a:t>ant</a:t>
            </a:r>
            <a:r>
              <a:rPr lang="en-US" sz="1500" dirty="0"/>
              <a:t>(</a:t>
            </a:r>
            <a:r>
              <a:rPr lang="en-US" sz="1500" dirty="0" err="1"/>
              <a:t>N</a:t>
            </a:r>
            <a:r>
              <a:rPr lang="en-US" sz="1500" baseline="-25000" dirty="0" err="1"/>
              <a:t>ant</a:t>
            </a:r>
            <a:r>
              <a:rPr lang="en-US" sz="1500" baseline="-25000" dirty="0"/>
              <a:t> </a:t>
            </a:r>
            <a:r>
              <a:rPr lang="en-US" sz="1500" dirty="0"/>
              <a:t>-  1)/2) / (</a:t>
            </a:r>
            <a:r>
              <a:rPr lang="en-US" sz="1500" dirty="0" err="1"/>
              <a:t>N</a:t>
            </a:r>
            <a:r>
              <a:rPr lang="en-US" sz="1500" baseline="-25000" dirty="0" err="1"/>
              <a:t>ant</a:t>
            </a:r>
            <a:r>
              <a:rPr lang="en-US" sz="1500" dirty="0"/>
              <a:t> - 1) = </a:t>
            </a:r>
            <a:r>
              <a:rPr lang="en-US" sz="1500" dirty="0" err="1"/>
              <a:t>N</a:t>
            </a:r>
            <a:r>
              <a:rPr lang="en-US" sz="1500" baseline="-25000" dirty="0" err="1"/>
              <a:t>ant</a:t>
            </a:r>
            <a:r>
              <a:rPr lang="en-US" sz="1500" dirty="0"/>
              <a:t> / 2</a:t>
            </a:r>
          </a:p>
          <a:p>
            <a:pPr marL="600075" lvl="1" indent="-257175">
              <a:spcBef>
                <a:spcPts val="450"/>
              </a:spcBef>
              <a:buFont typeface="Wingdings" pitchFamily="2" charset="2"/>
              <a:buChar char="Ø"/>
            </a:pPr>
            <a:r>
              <a:rPr lang="en-US" sz="1350" dirty="0"/>
              <a:t>APSC (14 ant) = 7</a:t>
            </a:r>
          </a:p>
          <a:p>
            <a:pPr marL="600075" lvl="1" indent="-257175">
              <a:spcBef>
                <a:spcPts val="450"/>
              </a:spcBef>
              <a:buFont typeface="Wingdings" pitchFamily="2" charset="2"/>
              <a:buChar char="Ø"/>
            </a:pPr>
            <a:r>
              <a:rPr lang="en-US" sz="1350" dirty="0"/>
              <a:t>IPSC (triad-based = 3 ant) = 3/2 </a:t>
            </a:r>
          </a:p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500" dirty="0"/>
              <a:t>IPSC will not work for</a:t>
            </a:r>
          </a:p>
          <a:p>
            <a:pPr marL="742950" lvl="1" indent="-285750">
              <a:spcBef>
                <a:spcPts val="450"/>
              </a:spcBef>
              <a:buFont typeface="Wingdings" pitchFamily="2" charset="2"/>
              <a:buChar char="Ø"/>
            </a:pPr>
            <a:r>
              <a:rPr lang="en-US" sz="1400" dirty="0"/>
              <a:t>1 fringe images: ‘baseline based calibration’ =&gt; turn source into model (under constrained)</a:t>
            </a:r>
          </a:p>
          <a:p>
            <a:pPr marL="742950" lvl="1" indent="-285750">
              <a:spcBef>
                <a:spcPts val="450"/>
              </a:spcBef>
              <a:buFont typeface="Wingdings" pitchFamily="2" charset="2"/>
              <a:buChar char="Ø"/>
            </a:pPr>
            <a:r>
              <a:rPr lang="en-US" sz="1400" dirty="0"/>
              <a:t>4+ apertures: no longer obey SOS </a:t>
            </a:r>
          </a:p>
          <a:p>
            <a:pPr marL="742950" lvl="1" indent="-285750">
              <a:spcBef>
                <a:spcPts val="450"/>
              </a:spcBef>
              <a:buFont typeface="Wingdings" pitchFamily="2" charset="2"/>
              <a:buChar char="Ø"/>
            </a:pPr>
            <a:r>
              <a:rPr lang="en-US" sz="1400" dirty="0"/>
              <a:t>Non-closing (Baseline-based) errors</a:t>
            </a:r>
          </a:p>
        </p:txBody>
      </p:sp>
    </p:spTree>
    <p:extLst>
      <p:ext uri="{BB962C8B-B14F-4D97-AF65-F5344CB8AC3E}">
        <p14:creationId xmlns:p14="http://schemas.microsoft.com/office/powerpoint/2010/main" val="35272242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F62234C-75C1-2FAF-69E6-F0C640722B1E}"/>
              </a:ext>
            </a:extLst>
          </p:cNvPr>
          <p:cNvGrpSpPr/>
          <p:nvPr/>
        </p:nvGrpSpPr>
        <p:grpSpPr>
          <a:xfrm>
            <a:off x="5436238" y="3075806"/>
            <a:ext cx="3282382" cy="1382503"/>
            <a:chOff x="765307" y="4527389"/>
            <a:chExt cx="5192664" cy="232458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28C50D8-B760-00E5-AE4D-89D9228FCB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6559" y="4527389"/>
              <a:ext cx="5121412" cy="2251099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C159E80-72C3-2747-C86C-A1AAE1B984C7}"/>
                </a:ext>
              </a:extLst>
            </p:cNvPr>
            <p:cNvSpPr txBox="1"/>
            <p:nvPr/>
          </p:nvSpPr>
          <p:spPr>
            <a:xfrm>
              <a:off x="765307" y="6386220"/>
              <a:ext cx="4100159" cy="465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Large Interferometer for Exoplanets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2424202-5020-CCE0-F57B-42115DE35841}"/>
              </a:ext>
            </a:extLst>
          </p:cNvPr>
          <p:cNvSpPr txBox="1"/>
          <p:nvPr/>
        </p:nvSpPr>
        <p:spPr>
          <a:xfrm>
            <a:off x="35496" y="981521"/>
            <a:ext cx="5468190" cy="2526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50"/>
              </a:spcBef>
            </a:pPr>
            <a:r>
              <a:rPr lang="en-US" sz="2100" dirty="0"/>
              <a:t>When might SOS and/or IPSC be useful? </a:t>
            </a:r>
          </a:p>
          <a:p>
            <a:pPr marL="257168" indent="-257168">
              <a:spcBef>
                <a:spcPts val="450"/>
              </a:spcBef>
              <a:buFont typeface="Courier New" panose="02070309020205020404" pitchFamily="49" charset="0"/>
              <a:buChar char="o"/>
            </a:pPr>
            <a:r>
              <a:rPr lang="en-US" sz="1500" dirty="0"/>
              <a:t>Basic measurements in image plane</a:t>
            </a:r>
          </a:p>
          <a:p>
            <a:pPr marL="257168" indent="-257168">
              <a:spcBef>
                <a:spcPts val="450"/>
              </a:spcBef>
              <a:buFont typeface="Courier New" panose="02070309020205020404" pitchFamily="49" charset="0"/>
              <a:buChar char="o"/>
            </a:pPr>
            <a:r>
              <a:rPr lang="en-US" sz="1500" dirty="0"/>
              <a:t>Small N</a:t>
            </a:r>
          </a:p>
          <a:p>
            <a:pPr marL="257168" indent="-257168">
              <a:spcBef>
                <a:spcPts val="450"/>
              </a:spcBef>
              <a:buFont typeface="Courier New" panose="02070309020205020404" pitchFamily="49" charset="0"/>
              <a:buChar char="o"/>
            </a:pPr>
            <a:r>
              <a:rPr lang="en-US" sz="1500" dirty="0"/>
              <a:t>Amplitude and baseline-based errors small</a:t>
            </a:r>
          </a:p>
          <a:p>
            <a:pPr marL="257168" indent="-257168">
              <a:spcBef>
                <a:spcPts val="450"/>
              </a:spcBef>
              <a:buFont typeface="Wingdings" pitchFamily="2" charset="2"/>
              <a:buChar char="Ø"/>
            </a:pPr>
            <a:r>
              <a:rPr lang="en-US" sz="1500" i="1" dirty="0"/>
              <a:t>All typical in laboratory and optical astronomical interferometry</a:t>
            </a:r>
            <a:endParaRPr lang="en-US" dirty="0"/>
          </a:p>
          <a:p>
            <a:pPr>
              <a:spcBef>
                <a:spcPts val="450"/>
              </a:spcBef>
            </a:pPr>
            <a:r>
              <a:rPr lang="en-US" dirty="0"/>
              <a:t>Astro Examples: </a:t>
            </a:r>
            <a:r>
              <a:rPr lang="en-US" sz="1500" dirty="0"/>
              <a:t>small N arrays w. image plane detection </a:t>
            </a:r>
            <a:endParaRPr lang="en-US" sz="1350" dirty="0"/>
          </a:p>
          <a:p>
            <a:pPr marL="257168" indent="-257168">
              <a:spcBef>
                <a:spcPts val="450"/>
              </a:spcBef>
              <a:buFont typeface="Courier New" panose="02070309020205020404" pitchFamily="49" charset="0"/>
              <a:buChar char="o"/>
            </a:pPr>
            <a:r>
              <a:rPr lang="en-US" sz="1500" dirty="0"/>
              <a:t>VLTI:  4x8.2m + 4 x 1.8m (only 4 at time)</a:t>
            </a:r>
          </a:p>
          <a:p>
            <a:pPr marL="257168" indent="-257168">
              <a:spcBef>
                <a:spcPts val="450"/>
              </a:spcBef>
              <a:buFont typeface="Courier New" panose="02070309020205020404" pitchFamily="49" charset="0"/>
              <a:buChar char="o"/>
            </a:pPr>
            <a:r>
              <a:rPr lang="en-US" sz="1500" dirty="0"/>
              <a:t>LIFE: space near-IR 4 x 3m elements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69DC065-63B0-7094-9735-08F69C864EA8}"/>
              </a:ext>
            </a:extLst>
          </p:cNvPr>
          <p:cNvGrpSpPr/>
          <p:nvPr/>
        </p:nvGrpSpPr>
        <p:grpSpPr>
          <a:xfrm>
            <a:off x="5652120" y="703497"/>
            <a:ext cx="3022638" cy="1740556"/>
            <a:chOff x="5932668" y="149612"/>
            <a:chExt cx="2748245" cy="151790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A088048-9684-8D98-EE19-F2A6F669A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2668" y="149612"/>
              <a:ext cx="2748245" cy="151790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D55CB16-9547-76D4-E484-0AB31D051BA1}"/>
                </a:ext>
              </a:extLst>
            </p:cNvPr>
            <p:cNvSpPr txBox="1"/>
            <p:nvPr/>
          </p:nvSpPr>
          <p:spPr>
            <a:xfrm>
              <a:off x="5965088" y="1353970"/>
              <a:ext cx="1068779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chemeClr val="bg1"/>
                  </a:solidFill>
                </a:rPr>
                <a:t>VLTI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88526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AD03754-3CF0-7634-74BC-C5CBECB8E4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0259" y="2467096"/>
            <a:ext cx="6663207" cy="21976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424202-5020-CCE0-F57B-42115DE35841}"/>
              </a:ext>
            </a:extLst>
          </p:cNvPr>
          <p:cNvSpPr txBox="1"/>
          <p:nvPr/>
        </p:nvSpPr>
        <p:spPr>
          <a:xfrm>
            <a:off x="144182" y="122864"/>
            <a:ext cx="3347698" cy="23442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450"/>
              </a:spcBef>
            </a:pPr>
            <a:r>
              <a:rPr lang="en-US" dirty="0"/>
              <a:t>Non-Astro examples</a:t>
            </a:r>
          </a:p>
          <a:p>
            <a:pPr marL="285750" indent="-285750">
              <a:spcBef>
                <a:spcPts val="450"/>
              </a:spcBef>
              <a:buFont typeface="Wingdings" pitchFamily="2" charset="2"/>
              <a:buChar char="Ø"/>
            </a:pPr>
            <a:r>
              <a:rPr lang="en-US" sz="1500" dirty="0"/>
              <a:t>Synchrotron light source </a:t>
            </a:r>
            <a:r>
              <a:rPr lang="en-US" sz="1500" b="1" dirty="0"/>
              <a:t>e</a:t>
            </a:r>
            <a:r>
              <a:rPr lang="en-US" sz="1500" b="1" baseline="30000" dirty="0"/>
              <a:t>–</a:t>
            </a:r>
            <a:r>
              <a:rPr lang="en-US" sz="1500" b="1" dirty="0"/>
              <a:t> </a:t>
            </a:r>
            <a:r>
              <a:rPr lang="en-US" sz="1500" dirty="0"/>
              <a:t>beam shape characterization: 3-slit mask gives 2D beam shape robust to ‘piston errors’ due to atmosphere and device jitter</a:t>
            </a:r>
          </a:p>
          <a:p>
            <a:pPr marL="285750" indent="-285750">
              <a:spcBef>
                <a:spcPts val="450"/>
              </a:spcBef>
              <a:buFont typeface="Wingdings" pitchFamily="2" charset="2"/>
              <a:buChar char="Ø"/>
            </a:pPr>
            <a:r>
              <a:rPr lang="en-US" sz="1500" dirty="0"/>
              <a:t>Inertial fusion reactor laser profiling, Seismology, Ultrasonic imaging, Radar, X-ray crystallography…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62E109-4199-AFCD-D751-FDD6A9BF45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0873" y="3292859"/>
            <a:ext cx="1758842" cy="124734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D55CB16-9547-76D4-E484-0AB31D051BA1}"/>
              </a:ext>
            </a:extLst>
          </p:cNvPr>
          <p:cNvSpPr txBox="1"/>
          <p:nvPr/>
        </p:nvSpPr>
        <p:spPr>
          <a:xfrm>
            <a:off x="5965088" y="1353970"/>
            <a:ext cx="106877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VLTI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7C5D90-CBD7-219D-8ABE-630B1AB5E93B}"/>
              </a:ext>
            </a:extLst>
          </p:cNvPr>
          <p:cNvSpPr txBox="1"/>
          <p:nvPr/>
        </p:nvSpPr>
        <p:spPr>
          <a:xfrm>
            <a:off x="2105966" y="4719940"/>
            <a:ext cx="65527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Spring-8 synchrotron light source (Masaki &amp; Takano 2003)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FED45A-0DC4-82E3-41F8-9B37A69843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493" y="355426"/>
            <a:ext cx="3921633" cy="13538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E1C953-C717-3EE2-5E11-A0698CD169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126" y="122864"/>
            <a:ext cx="1388541" cy="22787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A2BE29-3A28-AC74-182B-C7ACC3C45BD9}"/>
              </a:ext>
            </a:extLst>
          </p:cNvPr>
          <p:cNvSpPr txBox="1"/>
          <p:nvPr/>
        </p:nvSpPr>
        <p:spPr>
          <a:xfrm>
            <a:off x="3987166" y="1710998"/>
            <a:ext cx="3347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ALBA synchrotron light source: fit Gaussian models to 2-slit fringe; rotate (Torino &amp; </a:t>
            </a:r>
            <a:r>
              <a:rPr lang="en-US" sz="1200" dirty="0" err="1"/>
              <a:t>Iriso</a:t>
            </a:r>
            <a:r>
              <a:rPr lang="en-US" sz="1200" dirty="0"/>
              <a:t> 2018)</a:t>
            </a:r>
          </a:p>
        </p:txBody>
      </p:sp>
    </p:spTree>
    <p:extLst>
      <p:ext uri="{BB962C8B-B14F-4D97-AF65-F5344CB8AC3E}">
        <p14:creationId xmlns:p14="http://schemas.microsoft.com/office/powerpoint/2010/main" val="30332138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2424202-5020-CCE0-F57B-42115DE35841}"/>
              </a:ext>
            </a:extLst>
          </p:cNvPr>
          <p:cNvSpPr txBox="1"/>
          <p:nvPr/>
        </p:nvSpPr>
        <p:spPr>
          <a:xfrm>
            <a:off x="95494" y="82000"/>
            <a:ext cx="5647982" cy="497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50"/>
              </a:spcBef>
            </a:pPr>
            <a:r>
              <a:rPr lang="en-US" dirty="0"/>
              <a:t>Typical optical (and laboratory) imaging interferometers</a:t>
            </a:r>
          </a:p>
          <a:p>
            <a:pPr marL="257175" indent="-257175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500" dirty="0"/>
              <a:t>2-element beam combination (pair-wise, or non-redundant beam combination) =&gt; fringe images on CCD</a:t>
            </a:r>
          </a:p>
          <a:p>
            <a:pPr marL="257175" indent="-257175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500" dirty="0"/>
              <a:t>FT(fringe images) =&gt; visibilities: reconstruct images from amplitudes and closure phases</a:t>
            </a:r>
          </a:p>
          <a:p>
            <a:pPr>
              <a:spcBef>
                <a:spcPts val="450"/>
              </a:spcBef>
            </a:pPr>
            <a:endParaRPr lang="en-US" dirty="0"/>
          </a:p>
          <a:p>
            <a:pPr>
              <a:spcBef>
                <a:spcPts val="450"/>
              </a:spcBef>
            </a:pPr>
            <a:r>
              <a:rPr lang="en-US" dirty="0"/>
              <a:t>Direct imaging interferometers (Fizeau, homothetic)</a:t>
            </a:r>
          </a:p>
          <a:p>
            <a:pPr marL="257175" indent="-257175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500" dirty="0"/>
              <a:t>All-to-one beam combination where pattern of apertures is preserved in scaled pupil =&gt; direct image creation on CCD</a:t>
            </a:r>
          </a:p>
          <a:p>
            <a:pPr marL="257175" indent="-257175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500" dirty="0"/>
              <a:t>Requires active phasing system (adaptive optics for piston delays</a:t>
            </a:r>
            <a:r>
              <a:rPr lang="en-US" sz="1350" dirty="0"/>
              <a:t>) </a:t>
            </a:r>
            <a:endParaRPr lang="en-US" sz="1200" dirty="0"/>
          </a:p>
          <a:p>
            <a:pPr>
              <a:spcBef>
                <a:spcPts val="450"/>
              </a:spcBef>
            </a:pPr>
            <a:endParaRPr lang="en-US" sz="1500" dirty="0"/>
          </a:p>
          <a:p>
            <a:pPr>
              <a:spcBef>
                <a:spcPts val="450"/>
              </a:spcBef>
            </a:pPr>
            <a:r>
              <a:rPr lang="en-US" dirty="0"/>
              <a:t>IPSC: hypothetical device</a:t>
            </a:r>
          </a:p>
          <a:p>
            <a:pPr marL="257175" indent="-257175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500" dirty="0"/>
              <a:t>Generate 3-element images w. directing imaging beam combination </a:t>
            </a:r>
          </a:p>
          <a:p>
            <a:pPr marL="257175" indent="-257175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500" dirty="0"/>
              <a:t>Self-calibrate using image cross correlation and sum</a:t>
            </a:r>
          </a:p>
          <a:p>
            <a:pPr marL="257175" indent="-257175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500" dirty="0"/>
              <a:t>No need for adaptive optics</a:t>
            </a:r>
          </a:p>
          <a:p>
            <a:pPr marL="257175" indent="-257175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500" dirty="0"/>
              <a:t>N=4 array requires 3 beam splits per element and 4 CCDS</a:t>
            </a: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CEEC415-D104-86B4-683C-E854E10140EC}"/>
              </a:ext>
            </a:extLst>
          </p:cNvPr>
          <p:cNvGrpSpPr/>
          <p:nvPr/>
        </p:nvGrpSpPr>
        <p:grpSpPr>
          <a:xfrm>
            <a:off x="5715391" y="1723937"/>
            <a:ext cx="3428609" cy="2070228"/>
            <a:chOff x="7497041" y="2215457"/>
            <a:chExt cx="4571479" cy="276030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21C1D5A-C3CE-D1AA-41E4-DF4EE3E35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97041" y="2215457"/>
              <a:ext cx="4571479" cy="261780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4ACAA4F-B868-5D33-1FBB-DDBFAEE99A54}"/>
                </a:ext>
              </a:extLst>
            </p:cNvPr>
            <p:cNvSpPr/>
            <p:nvPr/>
          </p:nvSpPr>
          <p:spPr>
            <a:xfrm>
              <a:off x="8787740" y="4417621"/>
              <a:ext cx="3253839" cy="5581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209B0C1-495B-0B49-0308-4FE91A3A6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598604" y="-57551"/>
            <a:ext cx="1424499" cy="18579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FCC1DCA-6A9F-6C2B-E5A9-E28221AC55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8598" y="3740295"/>
            <a:ext cx="1524512" cy="13853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F792F6-BFC7-DBE4-8CFC-3F65FA418AF4}"/>
              </a:ext>
            </a:extLst>
          </p:cNvPr>
          <p:cNvSpPr txBox="1"/>
          <p:nvPr/>
        </p:nvSpPr>
        <p:spPr>
          <a:xfrm>
            <a:off x="7760825" y="1987953"/>
            <a:ext cx="12876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Lardiere</a:t>
            </a:r>
            <a:r>
              <a:rPr lang="en-US" sz="1200" dirty="0"/>
              <a:t> </a:t>
            </a:r>
            <a:r>
              <a:rPr lang="en-US" sz="1200" dirty="0" err="1"/>
              <a:t>ea</a:t>
            </a:r>
            <a:r>
              <a:rPr lang="en-US" sz="1200" dirty="0"/>
              <a:t> 2007</a:t>
            </a:r>
          </a:p>
        </p:txBody>
      </p:sp>
    </p:spTree>
    <p:extLst>
      <p:ext uri="{BB962C8B-B14F-4D97-AF65-F5344CB8AC3E}">
        <p14:creationId xmlns:p14="http://schemas.microsoft.com/office/powerpoint/2010/main" val="37979072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rystalline_solid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996" y="3075926"/>
            <a:ext cx="2542558" cy="16708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6829" y="2352395"/>
            <a:ext cx="2730589" cy="18883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8536" y="51972"/>
            <a:ext cx="5266928" cy="58468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</a:rPr>
              <a:t>Growing list of applications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39142" y="4038864"/>
            <a:ext cx="14350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Dust shells around stars</a:t>
            </a:r>
          </a:p>
          <a:p>
            <a:pPr algn="ctr"/>
            <a:r>
              <a:rPr lang="en-US" sz="1000" dirty="0"/>
              <a:t>Optical Interferometry</a:t>
            </a:r>
          </a:p>
          <a:p>
            <a:pPr algn="ctr"/>
            <a:r>
              <a:rPr lang="en-US" sz="1000" dirty="0"/>
              <a:t>Monnier+2007</a:t>
            </a:r>
          </a:p>
          <a:p>
            <a:pPr algn="ctr"/>
            <a:endParaRPr lang="en-US" sz="1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900" y="886995"/>
            <a:ext cx="2701518" cy="1013650"/>
          </a:xfrm>
          <a:prstGeom prst="rect">
            <a:avLst/>
          </a:prstGeom>
        </p:spPr>
      </p:pic>
      <p:pic>
        <p:nvPicPr>
          <p:cNvPr id="11" name="Picture 10" descr="eht-image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0" t="9812" r="26006" b="17252"/>
          <a:stretch/>
        </p:blipFill>
        <p:spPr>
          <a:xfrm>
            <a:off x="1824672" y="772536"/>
            <a:ext cx="1303924" cy="114493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7200" y="1912313"/>
            <a:ext cx="26882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EHT image of M87 SMBH, VLBI, EHT+2019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15123" y="4746750"/>
            <a:ext cx="26882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X-ray crystallography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055" y="2325735"/>
            <a:ext cx="1839283" cy="217011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20793" y="4497169"/>
            <a:ext cx="26882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21cm cosmology, Thyagarajan+2020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8571" y="2246782"/>
            <a:ext cx="3668258" cy="681218"/>
          </a:xfrm>
          <a:ln w="25400">
            <a:solidFill>
              <a:srgbClr val="FF0000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400" dirty="0"/>
              <a:t>Invariance to element-based gain corruptions =&gt; very valuable in applications where calibration/phase determination is challenging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52728" y="539340"/>
            <a:ext cx="3273808" cy="161919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530155" y="1193868"/>
            <a:ext cx="12440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Seismic imaging/ Geophysics, </a:t>
            </a:r>
          </a:p>
          <a:p>
            <a:pPr algn="ctr"/>
            <a:r>
              <a:rPr lang="en-US" sz="1000" dirty="0"/>
              <a:t>Schuster+2014    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732065" y="2137188"/>
            <a:ext cx="155495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510282" y="4743390"/>
            <a:ext cx="909260" cy="33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696695" y="4992971"/>
            <a:ext cx="1133990" cy="421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7442054" y="4388654"/>
            <a:ext cx="124474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7646453" y="1400563"/>
            <a:ext cx="100945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6838274"/>
      </p:ext>
    </p:extLst>
  </p:cSld>
  <p:clrMapOvr>
    <a:masterClrMapping/>
  </p:clrMapOvr>
  <p:extLst>
    <p:ext uri="{E180D4A7-C9FB-4DFB-919C-405C955672EB}">
      <p14:showEvtLst xmlns:p14="http://schemas.microsoft.com/office/powerpoint/2010/main">
        <p14:playEvt time="0" objId="6"/>
        <p14:pauseEvt time="43915" objId="6"/>
        <p14:stopEvt time="43915" objId="6"/>
      </p14:showEvt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5B3DD7-3FB9-4141-A13F-7A149DAFA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1085" y="1165457"/>
            <a:ext cx="913003" cy="35078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E90AD6-11BC-E54B-B336-B16FB951F8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008112"/>
            <a:ext cx="1834080" cy="18516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13C8DA-E581-0A4E-A985-C56513D6A1BB}"/>
              </a:ext>
            </a:extLst>
          </p:cNvPr>
          <p:cNvSpPr txBox="1"/>
          <p:nvPr/>
        </p:nvSpPr>
        <p:spPr>
          <a:xfrm rot="16200000">
            <a:off x="298598" y="1789758"/>
            <a:ext cx="14702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3"/>
                </a:solidFill>
              </a:rPr>
              <a:t>Wilkinson+(1977)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74D3DC-8803-204C-9571-19BA6BD775EC}"/>
              </a:ext>
            </a:extLst>
          </p:cNvPr>
          <p:cNvSpPr txBox="1"/>
          <p:nvPr/>
        </p:nvSpPr>
        <p:spPr>
          <a:xfrm rot="16200000">
            <a:off x="3650060" y="1678450"/>
            <a:ext cx="13337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3"/>
                </a:solidFill>
              </a:rPr>
              <a:t>Pearson+(1981)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C57663-5B60-054D-8754-522B32C4269A}"/>
              </a:ext>
            </a:extLst>
          </p:cNvPr>
          <p:cNvSpPr txBox="1"/>
          <p:nvPr/>
        </p:nvSpPr>
        <p:spPr>
          <a:xfrm>
            <a:off x="683569" y="3061314"/>
            <a:ext cx="2304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3"/>
                </a:solidFill>
              </a:rPr>
              <a:t>First determination of core-jet morphology of quasar 3C147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3057BBC-F90E-A04B-A4A4-65A3D815C3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0213" y="917019"/>
            <a:ext cx="1488668" cy="21587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51E606A-16C7-574B-A4A7-3433AE34FB05}"/>
              </a:ext>
            </a:extLst>
          </p:cNvPr>
          <p:cNvSpPr txBox="1"/>
          <p:nvPr/>
        </p:nvSpPr>
        <p:spPr>
          <a:xfrm>
            <a:off x="2267744" y="3723878"/>
            <a:ext cx="23042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3"/>
                </a:solidFill>
              </a:rPr>
              <a:t>First direct evidence of superluminal expansion (~10c) of relativistic jet in quasar 3C273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EF9F58-0D6A-A547-A43E-8D7EFFCE3E5F}"/>
              </a:ext>
            </a:extLst>
          </p:cNvPr>
          <p:cNvSpPr txBox="1"/>
          <p:nvPr/>
        </p:nvSpPr>
        <p:spPr>
          <a:xfrm rot="16200000">
            <a:off x="5372439" y="1643259"/>
            <a:ext cx="1476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3"/>
                </a:solidFill>
              </a:rPr>
              <a:t>Image credit: </a:t>
            </a:r>
          </a:p>
          <a:p>
            <a:pPr algn="ctr"/>
            <a:r>
              <a:rPr lang="en-US" sz="1400" dirty="0">
                <a:solidFill>
                  <a:schemeClr val="accent3"/>
                </a:solidFill>
              </a:rPr>
              <a:t>EHT collaboration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4745C39-D4BD-3340-940F-5A490CC09CFA}"/>
                  </a:ext>
                </a:extLst>
              </p:cNvPr>
              <p:cNvSpPr txBox="1"/>
              <p:nvPr/>
            </p:nvSpPr>
            <p:spPr>
              <a:xfrm>
                <a:off x="5580112" y="2859781"/>
                <a:ext cx="3240360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accent3"/>
                    </a:solidFill>
                    <a:ea typeface="Cambria Math" panose="02040503050406030204" pitchFamily="18" charset="0"/>
                  </a:rPr>
                  <a:t>First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1600" dirty="0">
                    <a:solidFill>
                      <a:schemeClr val="accent3"/>
                    </a:solidFill>
                  </a:rPr>
                  <a:t>as second scale imaging of event horizon of M87 black hole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accent3"/>
                    </a:solidFill>
                  </a:rPr>
                  <a:t>First polarized imaging of magnetic structures inferring the presence of jet launch near the event horizon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accent3"/>
                    </a:solidFill>
                  </a:rPr>
                  <a:t>BH parameters verifying GR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4745C39-D4BD-3340-940F-5A490CC09C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0112" y="2859781"/>
                <a:ext cx="3240360" cy="1815882"/>
              </a:xfrm>
              <a:prstGeom prst="rect">
                <a:avLst/>
              </a:prstGeom>
              <a:blipFill>
                <a:blip r:embed="rId8"/>
                <a:stretch>
                  <a:fillRect l="-781" t="-1389" b="-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itle 3">
            <a:extLst>
              <a:ext uri="{FF2B5EF4-FFF2-40B4-BE49-F238E27FC236}">
                <a16:creationId xmlns:a16="http://schemas.microsoft.com/office/drawing/2014/main" id="{2E67B909-5C16-144E-89C5-E9CB5B7CB28F}"/>
              </a:ext>
            </a:extLst>
          </p:cNvPr>
          <p:cNvSpPr txBox="1">
            <a:spLocks/>
          </p:cNvSpPr>
          <p:nvPr/>
        </p:nvSpPr>
        <p:spPr>
          <a:xfrm>
            <a:off x="971600" y="411510"/>
            <a:ext cx="7344426" cy="54403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2800" dirty="0">
                <a:solidFill>
                  <a:srgbClr val="002060"/>
                </a:solidFill>
              </a:rPr>
              <a:t>Scientific Motivation: VLBI Calibration Challenges</a:t>
            </a:r>
          </a:p>
        </p:txBody>
      </p:sp>
    </p:spTree>
    <p:extLst>
      <p:ext uri="{BB962C8B-B14F-4D97-AF65-F5344CB8AC3E}">
        <p14:creationId xmlns:p14="http://schemas.microsoft.com/office/powerpoint/2010/main" val="1861466036"/>
      </p:ext>
    </p:extLst>
  </p:cSld>
  <p:clrMapOvr>
    <a:masterClrMapping/>
  </p:clrMapOvr>
  <p:transition spd="slow" advClick="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896" y="252507"/>
            <a:ext cx="7643192" cy="689699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Closure Phase generalized to N-polygons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869" r="869"/>
          <a:stretch>
            <a:fillRect/>
          </a:stretch>
        </p:blipFill>
        <p:spPr>
          <a:xfrm>
            <a:off x="457200" y="1200151"/>
            <a:ext cx="2675467" cy="2248749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1533" y="1331761"/>
            <a:ext cx="2826657" cy="5605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3480" y="3610107"/>
            <a:ext cx="3548139" cy="639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1619" y="1331761"/>
            <a:ext cx="3848234" cy="25321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05447" y="3904946"/>
            <a:ext cx="3674405" cy="58477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“Phase-position” and “product of areas” relations extended to closed N-polygons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38A551-6200-95F3-11E2-F8D37202FA32}"/>
              </a:ext>
            </a:extLst>
          </p:cNvPr>
          <p:cNvSpPr txBox="1"/>
          <p:nvPr/>
        </p:nvSpPr>
        <p:spPr>
          <a:xfrm>
            <a:off x="416533" y="4489722"/>
            <a:ext cx="27012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Thyagarajan &amp; </a:t>
            </a:r>
            <a:r>
              <a:rPr lang="en-US" sz="1200" dirty="0" err="1"/>
              <a:t>Carilli</a:t>
            </a:r>
            <a:r>
              <a:rPr lang="en-US" sz="1200" dirty="0"/>
              <a:t>, 2022, PASA, 39, 14</a:t>
            </a:r>
          </a:p>
        </p:txBody>
      </p:sp>
    </p:spTree>
    <p:extLst>
      <p:ext uri="{BB962C8B-B14F-4D97-AF65-F5344CB8AC3E}">
        <p14:creationId xmlns:p14="http://schemas.microsoft.com/office/powerpoint/2010/main" val="13877560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8901" y="154998"/>
            <a:ext cx="5698976" cy="607654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Connection to Crystallography</a:t>
            </a:r>
          </a:p>
        </p:txBody>
      </p:sp>
      <p:pic>
        <p:nvPicPr>
          <p:cNvPr id="5" name="Content Placeholder 4" descr="Principle-of-X-ray-crystallography-adapted-with-permission-from-Callaway-et-al-2015.png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6" t="889" r="2980" b="-1089"/>
          <a:stretch/>
        </p:blipFill>
        <p:spPr>
          <a:xfrm>
            <a:off x="533755" y="902114"/>
            <a:ext cx="3653163" cy="1952368"/>
          </a:xfrm>
        </p:spPr>
      </p:pic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4470923" y="819095"/>
            <a:ext cx="4501677" cy="4132159"/>
          </a:xfrm>
        </p:spPr>
        <p:txBody>
          <a:bodyPr>
            <a:noAutofit/>
          </a:bodyPr>
          <a:lstStyle/>
          <a:p>
            <a:r>
              <a:rPr lang="en-US" sz="1400" dirty="0"/>
              <a:t>X-ray/electron/neutron Crystallography</a:t>
            </a:r>
          </a:p>
          <a:p>
            <a:r>
              <a:rPr lang="en-US" sz="1400" dirty="0"/>
              <a:t>Radiation scatters as it passes through crystal</a:t>
            </a:r>
          </a:p>
          <a:p>
            <a:r>
              <a:rPr lang="en-US" sz="1400" dirty="0"/>
              <a:t>Diffraction pattern (reciprocal space) is FT of electron density distribution (real space)</a:t>
            </a:r>
          </a:p>
          <a:p>
            <a:r>
              <a:rPr lang="en-US" sz="1400" dirty="0"/>
              <a:t>Need Fourier inversion to determine electron density distribution and atomic/molecular structure</a:t>
            </a:r>
          </a:p>
          <a:p>
            <a:r>
              <a:rPr lang="en-US" sz="1400" dirty="0"/>
              <a:t>But usually, only intensities of diffraction pattern available </a:t>
            </a:r>
            <a:r>
              <a:rPr lang="en-US" sz="1400" dirty="0">
                <a:sym typeface="Wingdings"/>
              </a:rPr>
              <a:t> |</a:t>
            </a:r>
            <a:r>
              <a:rPr lang="en-US" sz="1400" dirty="0"/>
              <a:t>F</a:t>
            </a:r>
            <a:r>
              <a:rPr lang="en-US" sz="1400" baseline="-25000" dirty="0"/>
              <a:t>H</a:t>
            </a:r>
            <a:r>
              <a:rPr lang="en-US" sz="1400" dirty="0"/>
              <a:t>|</a:t>
            </a:r>
            <a:r>
              <a:rPr lang="en-US" sz="1400" baseline="30000" dirty="0"/>
              <a:t>2</a:t>
            </a:r>
            <a:r>
              <a:rPr lang="en-US" sz="1400" dirty="0"/>
              <a:t>, and phases of F</a:t>
            </a:r>
            <a:r>
              <a:rPr lang="en-US" sz="1400" baseline="-25000" dirty="0"/>
              <a:t>H</a:t>
            </a:r>
            <a:r>
              <a:rPr lang="en-US" sz="1400" dirty="0"/>
              <a:t> are lost (called the “phase problem”)</a:t>
            </a:r>
          </a:p>
          <a:p>
            <a:r>
              <a:rPr lang="en-US" sz="1400" dirty="0"/>
              <a:t>Direct Fourier inversion not possible</a:t>
            </a:r>
          </a:p>
          <a:p>
            <a:r>
              <a:rPr lang="en-US" sz="1400" dirty="0"/>
              <a:t>Use </a:t>
            </a:r>
            <a:r>
              <a:rPr lang="en-US" sz="1400" u="sng" dirty="0">
                <a:uFill>
                  <a:solidFill>
                    <a:srgbClr val="FF0000"/>
                  </a:solidFill>
                </a:uFill>
              </a:rPr>
              <a:t>structure invariants -- triplet and quartet phases (or closure phases)</a:t>
            </a:r>
            <a:r>
              <a:rPr lang="en-US" sz="1400" baseline="30000" dirty="0">
                <a:uFill>
                  <a:solidFill>
                    <a:srgbClr val="FF0000"/>
                  </a:solidFill>
                </a:uFill>
              </a:rPr>
              <a:t>*</a:t>
            </a:r>
            <a:r>
              <a:rPr lang="en-US" sz="1400" dirty="0">
                <a:uFill>
                  <a:solidFill>
                    <a:srgbClr val="FF0000"/>
                  </a:solidFill>
                </a:uFill>
              </a:rPr>
              <a:t> </a:t>
            </a:r>
            <a:r>
              <a:rPr lang="en-US" sz="1400" dirty="0"/>
              <a:t>-- to determine phases with </a:t>
            </a:r>
            <a:r>
              <a:rPr lang="en-US" sz="1400" i="1" dirty="0"/>
              <a:t>a priori</a:t>
            </a:r>
            <a:r>
              <a:rPr lang="en-US" sz="1400" dirty="0"/>
              <a:t> knowledge of symmetries and structures using forward-modeling</a:t>
            </a:r>
          </a:p>
          <a:p>
            <a:r>
              <a:rPr lang="en-US" sz="1400" dirty="0"/>
              <a:t>The geometric picture of closure phase is easily extended to 3D crystal structure analysis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887" y="2863685"/>
            <a:ext cx="2771727" cy="5788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3887" y="3385193"/>
            <a:ext cx="2771727" cy="57744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1371" y="3942061"/>
            <a:ext cx="4277018" cy="830997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200" baseline="30000" dirty="0"/>
              <a:t>* </a:t>
            </a:r>
            <a:r>
              <a:rPr lang="en-US" sz="1200" dirty="0"/>
              <a:t>Nobel prize in chemistry awarded to Herbert Hauptman &amp; Jerome Karle in 1985 "for their outstanding achievements in the development of direct methods for the determination of crystal structures” which relied heavily on the use of structure invariants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6589" y="2954270"/>
            <a:ext cx="844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FF0000"/>
                </a:solidFill>
              </a:rPr>
              <a:t>Diffraction </a:t>
            </a:r>
          </a:p>
          <a:p>
            <a:pPr algn="ctr"/>
            <a:r>
              <a:rPr lang="en-US" sz="1200" dirty="0">
                <a:solidFill>
                  <a:srgbClr val="FF0000"/>
                </a:solidFill>
              </a:rPr>
              <a:t>pattern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6919" y="3439496"/>
            <a:ext cx="703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FF0000"/>
                </a:solidFill>
              </a:rPr>
              <a:t>Electron </a:t>
            </a:r>
          </a:p>
          <a:p>
            <a:pPr algn="ctr"/>
            <a:r>
              <a:rPr lang="en-US" sz="1200" dirty="0">
                <a:solidFill>
                  <a:srgbClr val="FF0000"/>
                </a:solidFill>
              </a:rPr>
              <a:t>Density</a:t>
            </a:r>
          </a:p>
        </p:txBody>
      </p:sp>
    </p:spTree>
    <p:extLst>
      <p:ext uri="{BB962C8B-B14F-4D97-AF65-F5344CB8AC3E}">
        <p14:creationId xmlns:p14="http://schemas.microsoft.com/office/powerpoint/2010/main" val="3485855349"/>
      </p:ext>
    </p:extLst>
  </p:cSld>
  <p:clrMapOvr>
    <a:masterClrMapping/>
  </p:clrMapOvr>
  <p:extLst>
    <p:ext uri="{E180D4A7-C9FB-4DFB-919C-405C955672EB}">
      <p14:showEvtLst xmlns:p14="http://schemas.microsoft.com/office/powerpoint/2010/main">
        <p14:playEvt time="0" objId="6"/>
        <p14:pauseEvt time="69570" objId="6"/>
        <p14:stopEvt time="69570" objId="6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84933BA-1D6C-81D8-3A0A-6CEE96391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3932" y="319203"/>
            <a:ext cx="5336136" cy="63936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Calibration: Standard approach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134099-3697-F573-0087-54E2E78BC7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2041" y="2096700"/>
            <a:ext cx="4038600" cy="2088232"/>
          </a:xfrm>
        </p:spPr>
        <p:txBody>
          <a:bodyPr>
            <a:normAutofit/>
          </a:bodyPr>
          <a:lstStyle/>
          <a:p>
            <a:r>
              <a:rPr lang="en-US" sz="2000" dirty="0"/>
              <a:t>Frequent observations of reference radio sources of “known” structure, strength, and position</a:t>
            </a:r>
          </a:p>
          <a:p>
            <a:r>
              <a:rPr lang="en-US" sz="2000" dirty="0"/>
              <a:t>Determine element gains</a:t>
            </a:r>
          </a:p>
          <a:p>
            <a:r>
              <a:rPr lang="en-US" sz="2000" dirty="0"/>
              <a:t>Spatial and temporal interpolation </a:t>
            </a:r>
          </a:p>
          <a:p>
            <a:r>
              <a:rPr lang="en-US" sz="2000" dirty="0"/>
              <a:t>Apply to target visibilities</a:t>
            </a:r>
          </a:p>
          <a:p>
            <a:endParaRPr lang="en-US" sz="2000" dirty="0"/>
          </a:p>
        </p:txBody>
      </p:sp>
      <p:pic>
        <p:nvPicPr>
          <p:cNvPr id="8" name="Content Placeholder 7" descr="Chart, radar chart&#10;&#10;Description automatically generated">
            <a:extLst>
              <a:ext uri="{FF2B5EF4-FFF2-40B4-BE49-F238E27FC236}">
                <a16:creationId xmlns:a16="http://schemas.microsoft.com/office/drawing/2014/main" id="{96DDA284-5651-DD34-4467-0EACDC4C5E1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65647"/>
            <a:ext cx="4038600" cy="2719285"/>
          </a:xfrm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229A2657-A80D-EE61-AEBE-308626A2A45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7128613"/>
              </p:ext>
            </p:extLst>
          </p:nvPr>
        </p:nvGraphicFramePr>
        <p:xfrm>
          <a:off x="-1694732" y="1538979"/>
          <a:ext cx="8152146" cy="3041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5943600" imgH="177800" progId="Word.Document.12">
                  <p:embed/>
                </p:oleObj>
              </mc:Choice>
              <mc:Fallback>
                <p:oleObj name="Document" r:id="rId4" imgW="5943600" imgH="177800" progId="Word.Document.12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229A2657-A80D-EE61-AEBE-308626A2A4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1694732" y="1538979"/>
                        <a:ext cx="8152146" cy="3041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BAC1E4D2-A54A-7E39-D486-59CADDD100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017" y="1140045"/>
            <a:ext cx="1806423" cy="2907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7F5F4E-C621-8B38-9D04-F5D4730B61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6596" y="1086316"/>
            <a:ext cx="2371264" cy="41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9271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5E5B732-9B1D-164B-8709-D9C1CA20BB3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468531" y="1179116"/>
            <a:ext cx="2303049" cy="2994953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AD3481E-C5F5-7847-B6B2-393F3710887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57200" y="1203860"/>
            <a:ext cx="2746467" cy="1691740"/>
          </a:xfr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06F8987-F45A-EB44-8850-3176F550B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6521" y="291540"/>
            <a:ext cx="5833534" cy="649107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Connection to Seismic Imaging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2CFB78F-0037-684D-8EA1-3856F2D946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25" t="14408" r="32164" b="44566"/>
          <a:stretch/>
        </p:blipFill>
        <p:spPr>
          <a:xfrm>
            <a:off x="3454400" y="1130299"/>
            <a:ext cx="2746468" cy="1422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0EF9582-D9E9-5C4D-A5F8-890C29680F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751" t="55704" r="13370"/>
          <a:stretch/>
        </p:blipFill>
        <p:spPr>
          <a:xfrm>
            <a:off x="3256009" y="2755894"/>
            <a:ext cx="3034725" cy="14224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D8604C6-99AF-F74C-88B2-C15FDE8B768F}"/>
              </a:ext>
            </a:extLst>
          </p:cNvPr>
          <p:cNvSpPr txBox="1"/>
          <p:nvPr/>
        </p:nvSpPr>
        <p:spPr>
          <a:xfrm>
            <a:off x="177796" y="2990040"/>
            <a:ext cx="307821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Local velocity anomalies due to surface topography called “statics”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Statics affect time-delay measurements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Statics (seismic imaging) </a:t>
            </a:r>
            <a:r>
              <a:rPr lang="en-US" sz="1400" dirty="0">
                <a:sym typeface="Wingdings" pitchFamily="2" charset="2"/>
              </a:rPr>
              <a:t> Phase errors (radio interferometry)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ym typeface="Wingdings" pitchFamily="2" charset="2"/>
              </a:rPr>
              <a:t>Combining delays (phases) around a closed network of sources and receivers eliminate these statics</a:t>
            </a:r>
            <a:endParaRPr lang="en-US" sz="1400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81397FC-6A17-3D4C-8064-D19EF48680AF}"/>
              </a:ext>
            </a:extLst>
          </p:cNvPr>
          <p:cNvCxnSpPr>
            <a:cxnSpLocks/>
          </p:cNvCxnSpPr>
          <p:nvPr/>
        </p:nvCxnSpPr>
        <p:spPr>
          <a:xfrm flipV="1">
            <a:off x="4241800" y="1701800"/>
            <a:ext cx="262467" cy="23706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6F88945-FD60-3F46-B9A0-79091EEAC643}"/>
              </a:ext>
            </a:extLst>
          </p:cNvPr>
          <p:cNvSpPr txBox="1"/>
          <p:nvPr/>
        </p:nvSpPr>
        <p:spPr>
          <a:xfrm>
            <a:off x="3381464" y="1883643"/>
            <a:ext cx="14853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Source statics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E6AD3C-81A3-234B-A572-9F75DDA8ABDB}"/>
              </a:ext>
            </a:extLst>
          </p:cNvPr>
          <p:cNvSpPr txBox="1"/>
          <p:nvPr/>
        </p:nvSpPr>
        <p:spPr>
          <a:xfrm>
            <a:off x="5220273" y="2032430"/>
            <a:ext cx="12482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Receiver statics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0B70522-D1D1-B648-A324-2E6A8A0B9C94}"/>
              </a:ext>
            </a:extLst>
          </p:cNvPr>
          <p:cNvCxnSpPr>
            <a:cxnSpLocks/>
            <a:stCxn id="18" idx="0"/>
          </p:cNvCxnSpPr>
          <p:nvPr/>
        </p:nvCxnSpPr>
        <p:spPr>
          <a:xfrm flipH="1" flipV="1">
            <a:off x="5785422" y="1730276"/>
            <a:ext cx="58980" cy="30215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13C8476-1A64-C048-8E7E-7B3E6D532F5A}"/>
              </a:ext>
            </a:extLst>
          </p:cNvPr>
          <p:cNvSpPr txBox="1"/>
          <p:nvPr/>
        </p:nvSpPr>
        <p:spPr>
          <a:xfrm>
            <a:off x="3228745" y="4521241"/>
            <a:ext cx="31977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See Schuster+ 2014 for review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CA7D321-8D34-5242-B6E9-F6289A881AA5}"/>
              </a:ext>
            </a:extLst>
          </p:cNvPr>
          <p:cNvSpPr txBox="1"/>
          <p:nvPr/>
        </p:nvSpPr>
        <p:spPr>
          <a:xfrm>
            <a:off x="6680072" y="4248877"/>
            <a:ext cx="2006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Thyagarajan &amp; </a:t>
            </a:r>
            <a:r>
              <a:rPr lang="en-US" sz="1200" dirty="0" err="1"/>
              <a:t>Carilli</a:t>
            </a:r>
            <a:r>
              <a:rPr lang="en-US" sz="1200" dirty="0"/>
              <a:t>, 2020, </a:t>
            </a:r>
            <a:r>
              <a:rPr lang="en-US" sz="1200" dirty="0" err="1"/>
              <a:t>arXiv</a:t>
            </a:r>
            <a:r>
              <a:rPr lang="en-US" sz="1200" dirty="0"/>
              <a:t> </a:t>
            </a:r>
            <a:r>
              <a:rPr lang="is-IS" sz="1200" dirty="0"/>
              <a:t>2012.05254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27379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831DEFD-E787-E346-8005-B9E5087FDCD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3774" t="31211" r="2934" b="27121"/>
          <a:stretch/>
        </p:blipFill>
        <p:spPr>
          <a:xfrm>
            <a:off x="5088467" y="1210733"/>
            <a:ext cx="3488266" cy="1167982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E7C64E-88AA-C048-B416-1189CB9CA6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53992" y="2764786"/>
            <a:ext cx="2074342" cy="495846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1500" dirty="0">
                <a:solidFill>
                  <a:srgbClr val="0070C0"/>
                </a:solidFill>
              </a:rPr>
              <a:t>Repeat-track interferometry (Same orbit)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6DFBA83-9503-DB4E-BB88-E07F03A62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044" y="219701"/>
            <a:ext cx="6612944" cy="857250"/>
          </a:xfrm>
        </p:spPr>
        <p:txBody>
          <a:bodyPr>
            <a:no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</a:rPr>
              <a:t>Connection to Interferometric Synthetic Aperture Radar (</a:t>
            </a:r>
            <a:r>
              <a:rPr lang="en-US" sz="2400" dirty="0" err="1">
                <a:solidFill>
                  <a:srgbClr val="0070C0"/>
                </a:solidFill>
              </a:rPr>
              <a:t>InSAR</a:t>
            </a:r>
            <a:r>
              <a:rPr lang="en-US" sz="2400" dirty="0">
                <a:solidFill>
                  <a:srgbClr val="0070C0"/>
                </a:solidFill>
              </a:rPr>
              <a:t>) and Medical Imaging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174053-413E-CA40-9E54-223429C34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799" y="2745937"/>
            <a:ext cx="2099637" cy="1655899"/>
          </a:xfrm>
          <a:prstGeom prst="rect">
            <a:avLst/>
          </a:prstGeom>
        </p:spPr>
      </p:pic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33DA6207-3EAA-7F45-A062-1730F34C9A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506" t="31211" r="2934" b="27121"/>
          <a:stretch/>
        </p:blipFill>
        <p:spPr>
          <a:xfrm>
            <a:off x="4512732" y="2446451"/>
            <a:ext cx="770466" cy="814181"/>
          </a:xfrm>
          <a:prstGeom prst="rect">
            <a:avLst/>
          </a:prstGeom>
        </p:spPr>
      </p:pic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C71BDA26-1D46-9547-85D1-EBDEC34B34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506" t="31211" r="2934" b="27121"/>
          <a:stretch/>
        </p:blipFill>
        <p:spPr>
          <a:xfrm>
            <a:off x="4512732" y="3231840"/>
            <a:ext cx="770466" cy="814181"/>
          </a:xfrm>
          <a:prstGeom prst="rect">
            <a:avLst/>
          </a:prstGeom>
        </p:spPr>
      </p:pic>
      <p:pic>
        <p:nvPicPr>
          <p:cNvPr id="11" name="Content Placeholder 6">
            <a:extLst>
              <a:ext uri="{FF2B5EF4-FFF2-40B4-BE49-F238E27FC236}">
                <a16:creationId xmlns:a16="http://schemas.microsoft.com/office/drawing/2014/main" id="{AB8A97B2-D6FF-C948-8BB7-45689B11B8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506" t="31211" r="2934" b="27121"/>
          <a:stretch/>
        </p:blipFill>
        <p:spPr>
          <a:xfrm>
            <a:off x="4512730" y="4033291"/>
            <a:ext cx="770467" cy="814182"/>
          </a:xfrm>
          <a:prstGeom prst="rect">
            <a:avLst/>
          </a:prstGeom>
        </p:spPr>
      </p:pic>
      <p:sp>
        <p:nvSpPr>
          <p:cNvPr id="12" name="Bent Up Arrow 11">
            <a:extLst>
              <a:ext uri="{FF2B5EF4-FFF2-40B4-BE49-F238E27FC236}">
                <a16:creationId xmlns:a16="http://schemas.microsoft.com/office/drawing/2014/main" id="{467CD0CA-C546-8244-9CCF-41E2BCBFEF72}"/>
              </a:ext>
            </a:extLst>
          </p:cNvPr>
          <p:cNvSpPr/>
          <p:nvPr/>
        </p:nvSpPr>
        <p:spPr>
          <a:xfrm>
            <a:off x="5283197" y="3799195"/>
            <a:ext cx="558797" cy="650313"/>
          </a:xfrm>
          <a:prstGeom prst="bentUpArrow">
            <a:avLst>
              <a:gd name="adj1" fmla="val 3009"/>
              <a:gd name="adj2" fmla="val 5156"/>
              <a:gd name="adj3" fmla="val 2507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Bent Up Arrow 12">
            <a:extLst>
              <a:ext uri="{FF2B5EF4-FFF2-40B4-BE49-F238E27FC236}">
                <a16:creationId xmlns:a16="http://schemas.microsoft.com/office/drawing/2014/main" id="{E994C97B-EE9F-444E-A0C4-641D2A21E3FC}"/>
              </a:ext>
            </a:extLst>
          </p:cNvPr>
          <p:cNvSpPr/>
          <p:nvPr/>
        </p:nvSpPr>
        <p:spPr>
          <a:xfrm flipV="1">
            <a:off x="5257796" y="2858661"/>
            <a:ext cx="584198" cy="636052"/>
          </a:xfrm>
          <a:prstGeom prst="bentUpArrow">
            <a:avLst>
              <a:gd name="adj1" fmla="val 3009"/>
              <a:gd name="adj2" fmla="val 5319"/>
              <a:gd name="adj3" fmla="val 2266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4A15BC1-EB61-E943-B34A-DD1C763363EB}"/>
              </a:ext>
            </a:extLst>
          </p:cNvPr>
          <p:cNvCxnSpPr>
            <a:cxnSpLocks/>
          </p:cNvCxnSpPr>
          <p:nvPr/>
        </p:nvCxnSpPr>
        <p:spPr>
          <a:xfrm>
            <a:off x="5283197" y="3648058"/>
            <a:ext cx="38947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Donut 20">
            <a:extLst>
              <a:ext uri="{FF2B5EF4-FFF2-40B4-BE49-F238E27FC236}">
                <a16:creationId xmlns:a16="http://schemas.microsoft.com/office/drawing/2014/main" id="{11E540E8-52DC-F540-8973-95D7CB384E1C}"/>
              </a:ext>
            </a:extLst>
          </p:cNvPr>
          <p:cNvSpPr/>
          <p:nvPr/>
        </p:nvSpPr>
        <p:spPr>
          <a:xfrm>
            <a:off x="5659302" y="3493431"/>
            <a:ext cx="292765" cy="305763"/>
          </a:xfrm>
          <a:prstGeom prst="donut">
            <a:avLst>
              <a:gd name="adj" fmla="val 187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A37CC2B-E30E-A946-82F3-C70934ACF0A6}"/>
              </a:ext>
            </a:extLst>
          </p:cNvPr>
          <p:cNvCxnSpPr>
            <a:cxnSpLocks/>
          </p:cNvCxnSpPr>
          <p:nvPr/>
        </p:nvCxnSpPr>
        <p:spPr>
          <a:xfrm>
            <a:off x="5952067" y="3648058"/>
            <a:ext cx="38947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ross 18">
            <a:extLst>
              <a:ext uri="{FF2B5EF4-FFF2-40B4-BE49-F238E27FC236}">
                <a16:creationId xmlns:a16="http://schemas.microsoft.com/office/drawing/2014/main" id="{E777D346-1C99-0F41-8B1E-DC6CD744D80C}"/>
              </a:ext>
            </a:extLst>
          </p:cNvPr>
          <p:cNvSpPr/>
          <p:nvPr/>
        </p:nvSpPr>
        <p:spPr>
          <a:xfrm>
            <a:off x="5723472" y="3565938"/>
            <a:ext cx="169333" cy="159822"/>
          </a:xfrm>
          <a:prstGeom prst="plus">
            <a:avLst>
              <a:gd name="adj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15CEAF3-91FD-F34C-8502-FBD3696E98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099" y="1210733"/>
            <a:ext cx="1493890" cy="14813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5727EF7-912B-304D-AF19-425B4F6BD2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747" t="3982" r="26480" b="70804"/>
          <a:stretch/>
        </p:blipFill>
        <p:spPr>
          <a:xfrm>
            <a:off x="3166534" y="1370020"/>
            <a:ext cx="960302" cy="1008695"/>
          </a:xfrm>
          <a:prstGeom prst="rect">
            <a:avLst/>
          </a:prstGeom>
        </p:spPr>
      </p:pic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9769FEBB-03EC-2946-9327-D8782ED6C546}"/>
              </a:ext>
            </a:extLst>
          </p:cNvPr>
          <p:cNvSpPr txBox="1">
            <a:spLocks/>
          </p:cNvSpPr>
          <p:nvPr/>
        </p:nvSpPr>
        <p:spPr>
          <a:xfrm>
            <a:off x="211666" y="3314370"/>
            <a:ext cx="4047067" cy="148133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err="1"/>
              <a:t>InSAR</a:t>
            </a:r>
            <a:r>
              <a:rPr lang="en-US" sz="1500" dirty="0"/>
              <a:t> great for studying  topography and surface changes</a:t>
            </a:r>
          </a:p>
          <a:p>
            <a:r>
              <a:rPr lang="en-US" sz="1500" dirty="0"/>
              <a:t>Repeat-track interferometry provides stack of co-registered phase coherent E-field images </a:t>
            </a:r>
          </a:p>
          <a:p>
            <a:r>
              <a:rPr lang="en-US" sz="1500" dirty="0"/>
              <a:t>Phase difference interferogram could be phase-corrupted</a:t>
            </a:r>
          </a:p>
          <a:p>
            <a:r>
              <a:rPr lang="en-US" sz="1500" dirty="0"/>
              <a:t>Closure phase images between three different times (if non-zero) robustly measures structural changes</a:t>
            </a:r>
          </a:p>
          <a:p>
            <a:endParaRPr lang="en-US" sz="1500" dirty="0"/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3CBF7EAF-0FCA-864C-9E34-86B404287AFA}"/>
              </a:ext>
            </a:extLst>
          </p:cNvPr>
          <p:cNvSpPr txBox="1">
            <a:spLocks/>
          </p:cNvSpPr>
          <p:nvPr/>
        </p:nvSpPr>
        <p:spPr>
          <a:xfrm>
            <a:off x="2704438" y="2378713"/>
            <a:ext cx="1808292" cy="933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200" dirty="0" err="1">
                <a:solidFill>
                  <a:srgbClr val="0070C0"/>
                </a:solidFill>
              </a:rPr>
              <a:t>Coregistered</a:t>
            </a:r>
            <a:r>
              <a:rPr lang="en-US" sz="1200" dirty="0">
                <a:solidFill>
                  <a:srgbClr val="0070C0"/>
                </a:solidFill>
              </a:rPr>
              <a:t> phase-coherent images</a:t>
            </a:r>
          </a:p>
          <a:p>
            <a:pPr marL="0" indent="0" algn="ctr">
              <a:buFont typeface="Arial"/>
              <a:buNone/>
            </a:pPr>
            <a:r>
              <a:rPr lang="en-US" sz="1200" dirty="0">
                <a:solidFill>
                  <a:srgbClr val="0070C0"/>
                </a:solidFill>
              </a:rPr>
              <a:t>(holographic images with phase information)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D1A3E46-41A1-DC43-A7EC-6426DED9CE44}"/>
              </a:ext>
            </a:extLst>
          </p:cNvPr>
          <p:cNvCxnSpPr>
            <a:cxnSpLocks/>
            <a:endCxn id="23" idx="1"/>
          </p:cNvCxnSpPr>
          <p:nvPr/>
        </p:nvCxnSpPr>
        <p:spPr>
          <a:xfrm>
            <a:off x="2073856" y="1872048"/>
            <a:ext cx="1092678" cy="232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E6FC8B97-1390-D84D-80FD-7531771841AB}"/>
              </a:ext>
            </a:extLst>
          </p:cNvPr>
          <p:cNvSpPr txBox="1">
            <a:spLocks/>
          </p:cNvSpPr>
          <p:nvPr/>
        </p:nvSpPr>
        <p:spPr>
          <a:xfrm>
            <a:off x="4754038" y="2948111"/>
            <a:ext cx="584197" cy="26076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>
                <a:solidFill>
                  <a:schemeClr val="bg1"/>
                </a:solidFill>
              </a:rPr>
              <a:t>t</a:t>
            </a:r>
            <a:r>
              <a:rPr lang="en-US" sz="1500" baseline="-25000" dirty="0">
                <a:solidFill>
                  <a:schemeClr val="bg1"/>
                </a:solidFill>
              </a:rPr>
              <a:t>1</a:t>
            </a:r>
            <a:r>
              <a:rPr lang="en-US" sz="1500" dirty="0">
                <a:solidFill>
                  <a:schemeClr val="bg1"/>
                </a:solidFill>
              </a:rPr>
              <a:t>-t</a:t>
            </a:r>
            <a:r>
              <a:rPr lang="en-US" sz="1500" baseline="-25000" dirty="0">
                <a:solidFill>
                  <a:schemeClr val="bg1"/>
                </a:solidFill>
              </a:rPr>
              <a:t>2</a:t>
            </a:r>
          </a:p>
          <a:p>
            <a:pPr marL="0" indent="0" algn="ctr">
              <a:buFont typeface="Arial"/>
              <a:buNone/>
            </a:pPr>
            <a:endParaRPr lang="en-US" sz="1500" baseline="-25000" dirty="0">
              <a:solidFill>
                <a:schemeClr val="bg1"/>
              </a:solidFill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4FC3EB6-BBBC-8F4A-A0F5-FB632A319DB1}"/>
              </a:ext>
            </a:extLst>
          </p:cNvPr>
          <p:cNvCxnSpPr>
            <a:cxnSpLocks/>
          </p:cNvCxnSpPr>
          <p:nvPr/>
        </p:nvCxnSpPr>
        <p:spPr>
          <a:xfrm>
            <a:off x="3863880" y="1440683"/>
            <a:ext cx="262956" cy="27614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ontent Placeholder 3">
            <a:extLst>
              <a:ext uri="{FF2B5EF4-FFF2-40B4-BE49-F238E27FC236}">
                <a16:creationId xmlns:a16="http://schemas.microsoft.com/office/drawing/2014/main" id="{1A2A4B97-A8D2-9642-A98B-D0F554DE0F22}"/>
              </a:ext>
            </a:extLst>
          </p:cNvPr>
          <p:cNvSpPr txBox="1">
            <a:spLocks/>
          </p:cNvSpPr>
          <p:nvPr/>
        </p:nvSpPr>
        <p:spPr>
          <a:xfrm>
            <a:off x="3886185" y="1394336"/>
            <a:ext cx="643481" cy="27614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500" dirty="0"/>
              <a:t>time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2F7138F-BE55-8D45-8E5E-03FA3C7F0A3A}"/>
              </a:ext>
            </a:extLst>
          </p:cNvPr>
          <p:cNvSpPr txBox="1"/>
          <p:nvPr/>
        </p:nvSpPr>
        <p:spPr>
          <a:xfrm>
            <a:off x="6180670" y="2459615"/>
            <a:ext cx="25668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Closure phase image from three times</a:t>
            </a:r>
          </a:p>
        </p:txBody>
      </p:sp>
      <p:sp>
        <p:nvSpPr>
          <p:cNvPr id="36" name="Content Placeholder 3">
            <a:extLst>
              <a:ext uri="{FF2B5EF4-FFF2-40B4-BE49-F238E27FC236}">
                <a16:creationId xmlns:a16="http://schemas.microsoft.com/office/drawing/2014/main" id="{23FA2E8E-26CE-5140-A35D-A39DBD7C417F}"/>
              </a:ext>
            </a:extLst>
          </p:cNvPr>
          <p:cNvSpPr txBox="1">
            <a:spLocks/>
          </p:cNvSpPr>
          <p:nvPr/>
        </p:nvSpPr>
        <p:spPr>
          <a:xfrm>
            <a:off x="6400799" y="4449508"/>
            <a:ext cx="2074342" cy="49584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500" dirty="0">
                <a:solidFill>
                  <a:srgbClr val="FF0000"/>
                </a:solidFill>
              </a:rPr>
              <a:t>Mt. Etna (above)</a:t>
            </a:r>
          </a:p>
          <a:p>
            <a:pPr marL="0" indent="0" algn="ctr">
              <a:buFont typeface="Arial"/>
              <a:buNone/>
            </a:pPr>
            <a:r>
              <a:rPr lang="en-US" sz="1500" dirty="0">
                <a:solidFill>
                  <a:srgbClr val="FF0000"/>
                </a:solidFill>
              </a:rPr>
              <a:t>but could be medical images!</a:t>
            </a:r>
          </a:p>
        </p:txBody>
      </p:sp>
      <p:sp>
        <p:nvSpPr>
          <p:cNvPr id="37" name="Content Placeholder 3">
            <a:extLst>
              <a:ext uri="{FF2B5EF4-FFF2-40B4-BE49-F238E27FC236}">
                <a16:creationId xmlns:a16="http://schemas.microsoft.com/office/drawing/2014/main" id="{5936216B-25BE-574B-B953-FB4E0FA7B488}"/>
              </a:ext>
            </a:extLst>
          </p:cNvPr>
          <p:cNvSpPr txBox="1">
            <a:spLocks/>
          </p:cNvSpPr>
          <p:nvPr/>
        </p:nvSpPr>
        <p:spPr>
          <a:xfrm>
            <a:off x="4728632" y="3716657"/>
            <a:ext cx="584197" cy="26076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>
                <a:solidFill>
                  <a:schemeClr val="bg1"/>
                </a:solidFill>
              </a:rPr>
              <a:t>t</a:t>
            </a:r>
            <a:r>
              <a:rPr lang="en-US" sz="1500" baseline="-25000" dirty="0">
                <a:solidFill>
                  <a:schemeClr val="bg1"/>
                </a:solidFill>
              </a:rPr>
              <a:t>2</a:t>
            </a:r>
            <a:r>
              <a:rPr lang="en-US" sz="1500" dirty="0">
                <a:solidFill>
                  <a:schemeClr val="bg1"/>
                </a:solidFill>
              </a:rPr>
              <a:t>-t</a:t>
            </a:r>
            <a:r>
              <a:rPr lang="en-US" sz="1500" baseline="-25000" dirty="0">
                <a:solidFill>
                  <a:schemeClr val="bg1"/>
                </a:solidFill>
              </a:rPr>
              <a:t>3</a:t>
            </a:r>
          </a:p>
          <a:p>
            <a:pPr marL="0" indent="0" algn="ctr">
              <a:buFont typeface="Arial"/>
              <a:buNone/>
            </a:pPr>
            <a:endParaRPr lang="en-US" sz="1500" baseline="-25000" dirty="0">
              <a:solidFill>
                <a:schemeClr val="bg1"/>
              </a:solidFill>
            </a:endParaRPr>
          </a:p>
        </p:txBody>
      </p:sp>
      <p:sp>
        <p:nvSpPr>
          <p:cNvPr id="38" name="Content Placeholder 3">
            <a:extLst>
              <a:ext uri="{FF2B5EF4-FFF2-40B4-BE49-F238E27FC236}">
                <a16:creationId xmlns:a16="http://schemas.microsoft.com/office/drawing/2014/main" id="{1544AE1B-E1BD-5A4C-90DB-2D18D4F16ACF}"/>
              </a:ext>
            </a:extLst>
          </p:cNvPr>
          <p:cNvSpPr txBox="1">
            <a:spLocks/>
          </p:cNvSpPr>
          <p:nvPr/>
        </p:nvSpPr>
        <p:spPr>
          <a:xfrm>
            <a:off x="4741341" y="4518108"/>
            <a:ext cx="584197" cy="26076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>
                <a:solidFill>
                  <a:schemeClr val="bg1"/>
                </a:solidFill>
              </a:rPr>
              <a:t>t</a:t>
            </a:r>
            <a:r>
              <a:rPr lang="en-US" sz="1500" baseline="-25000" dirty="0">
                <a:solidFill>
                  <a:schemeClr val="bg1"/>
                </a:solidFill>
              </a:rPr>
              <a:t>3</a:t>
            </a:r>
            <a:r>
              <a:rPr lang="en-US" sz="1500" dirty="0">
                <a:solidFill>
                  <a:schemeClr val="bg1"/>
                </a:solidFill>
              </a:rPr>
              <a:t>-t</a:t>
            </a:r>
            <a:r>
              <a:rPr lang="en-US" sz="1500" baseline="-25000" dirty="0">
                <a:solidFill>
                  <a:schemeClr val="bg1"/>
                </a:solidFill>
              </a:rPr>
              <a:t>1</a:t>
            </a:r>
          </a:p>
          <a:p>
            <a:pPr marL="0" indent="0" algn="ctr">
              <a:buFont typeface="Arial"/>
              <a:buNone/>
            </a:pPr>
            <a:endParaRPr lang="en-US" sz="1500" baseline="-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365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598E2-5E48-1F47-829C-D293B5465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176365"/>
            <a:ext cx="7715200" cy="653896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solidFill>
                  <a:srgbClr val="0070C0"/>
                </a:solidFill>
              </a:rPr>
              <a:t>Connection to TDI in GW detection using LISA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76C6404-82F7-C149-B89D-65A0478C14B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783824"/>
            <a:ext cx="2468308" cy="2258759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139AF7-F05F-EB46-9A8C-AAE6C43F74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888"/>
          <a:stretch/>
        </p:blipFill>
        <p:spPr>
          <a:xfrm>
            <a:off x="3017529" y="692149"/>
            <a:ext cx="2352493" cy="18796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B31DFED-C6C8-4C4C-BC3E-E0E3A48D5F46}"/>
              </a:ext>
            </a:extLst>
          </p:cNvPr>
          <p:cNvSpPr txBox="1"/>
          <p:nvPr/>
        </p:nvSpPr>
        <p:spPr>
          <a:xfrm>
            <a:off x="1832957" y="4436438"/>
            <a:ext cx="5478086" cy="30777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Time Delay Interferometry (TDI) in GW </a:t>
            </a:r>
            <a:r>
              <a:rPr lang="en-US" sz="1400" dirty="0">
                <a:sym typeface="Wingdings" pitchFamily="2" charset="2"/>
              </a:rPr>
              <a:t> Time-dependent closure phase</a:t>
            </a:r>
            <a:r>
              <a:rPr lang="en-US" sz="1400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1BACD1-6E26-2E4E-B1E5-467EB408BC34}"/>
              </a:ext>
            </a:extLst>
          </p:cNvPr>
          <p:cNvSpPr txBox="1"/>
          <p:nvPr/>
        </p:nvSpPr>
        <p:spPr>
          <a:xfrm>
            <a:off x="257694" y="3101321"/>
            <a:ext cx="32669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LISA will detect GW from Galactic WD binaries at </a:t>
            </a:r>
            <a:r>
              <a:rPr lang="en-US" sz="1200" dirty="0" err="1"/>
              <a:t>mHz</a:t>
            </a:r>
            <a:r>
              <a:rPr lang="en-US" sz="1200" dirty="0"/>
              <a:t> frequencies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Three spacecrafts with arm lengths ~5 million 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Short wavelengths =&gt; Time dependence of spacecraft motion and Laser phases important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199966-FC5A-B24D-8659-FE48B5E47B4E}"/>
              </a:ext>
            </a:extLst>
          </p:cNvPr>
          <p:cNvSpPr txBox="1"/>
          <p:nvPr/>
        </p:nvSpPr>
        <p:spPr>
          <a:xfrm>
            <a:off x="3240745" y="2722163"/>
            <a:ext cx="31018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Laser phase noise is overwhelming source of noise (by &gt;7 orders of magnitude)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Unequal and changing arm lengths need to be accounted for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Solution: Time Delay Interferometry (TDI)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57F5CB-DE3F-FB4C-97F7-1A8112FF7C67}"/>
              </a:ext>
            </a:extLst>
          </p:cNvPr>
          <p:cNvSpPr txBox="1"/>
          <p:nvPr/>
        </p:nvSpPr>
        <p:spPr>
          <a:xfrm>
            <a:off x="6412143" y="2663424"/>
            <a:ext cx="24996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TDI = linear combinations of time-delayed phases of laser beams on closed loops between spacecrafts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They cancel spacecraft motion effects and intrinsic phase noise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Critical for successful GW detection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2DA8E10-FCFB-E14B-9F08-FC5EA0CCD3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5837" y="910416"/>
            <a:ext cx="3383152" cy="134252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996D97D-B941-F742-A65B-302A60A6874A}"/>
              </a:ext>
            </a:extLst>
          </p:cNvPr>
          <p:cNvSpPr txBox="1"/>
          <p:nvPr/>
        </p:nvSpPr>
        <p:spPr>
          <a:xfrm>
            <a:off x="6025047" y="2202828"/>
            <a:ext cx="20067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/>
              <a:t>Vallisneri</a:t>
            </a:r>
            <a:r>
              <a:rPr lang="en-US" sz="1200" dirty="0"/>
              <a:t> (2005)</a:t>
            </a:r>
          </a:p>
        </p:txBody>
      </p:sp>
    </p:spTree>
    <p:extLst>
      <p:ext uri="{BB962C8B-B14F-4D97-AF65-F5344CB8AC3E}">
        <p14:creationId xmlns:p14="http://schemas.microsoft.com/office/powerpoint/2010/main" val="31788175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457328"/>
            <a:ext cx="8255695" cy="518452"/>
          </a:xfrm>
        </p:spPr>
        <p:txBody>
          <a:bodyPr>
            <a:noAutofit/>
          </a:bodyPr>
          <a:lstStyle/>
          <a:p>
            <a:pPr algn="ctr"/>
            <a:r>
              <a:rPr lang="en-US" sz="3000" dirty="0">
                <a:solidFill>
                  <a:srgbClr val="0070C0"/>
                </a:solidFill>
              </a:rPr>
              <a:t>Connection: Quantum Mechanics &amp; Polarized Light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235720" cy="3562579"/>
          </a:xfrm>
        </p:spPr>
        <p:txBody>
          <a:bodyPr>
            <a:normAutofit fontScale="92500" lnSpcReduction="20000"/>
          </a:bodyPr>
          <a:lstStyle/>
          <a:p>
            <a:r>
              <a:rPr lang="en-US" sz="2200" dirty="0"/>
              <a:t>Phase of N-vertex </a:t>
            </a:r>
            <a:r>
              <a:rPr lang="en-US" sz="2200" dirty="0" err="1"/>
              <a:t>Bargmann</a:t>
            </a:r>
            <a:r>
              <a:rPr lang="en-US" sz="2200" dirty="0"/>
              <a:t> invariants</a:t>
            </a:r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r>
              <a:rPr lang="en-US" sz="2200" dirty="0" err="1"/>
              <a:t>Bargmann</a:t>
            </a:r>
            <a:r>
              <a:rPr lang="en-US" sz="2200" dirty="0"/>
              <a:t> invariants are gauge-invariant to any local phase factors affecting the quantum states</a:t>
            </a:r>
          </a:p>
          <a:p>
            <a:r>
              <a:rPr lang="en-US" sz="2200" dirty="0"/>
              <a:t>Closely resemble closure phase definition and properties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400" dirty="0"/>
              <a:t>Phases of </a:t>
            </a:r>
            <a:r>
              <a:rPr lang="en-US" sz="2400" dirty="0" err="1"/>
              <a:t>Bargmann</a:t>
            </a:r>
            <a:r>
              <a:rPr lang="en-US" sz="2400" dirty="0"/>
              <a:t> invariants = Geometric phase = Berry phase = </a:t>
            </a:r>
            <a:r>
              <a:rPr lang="en-US" sz="2400" dirty="0" err="1"/>
              <a:t>Pancharatnam</a:t>
            </a:r>
            <a:r>
              <a:rPr lang="en-US" sz="2400" dirty="0"/>
              <a:t> Phase</a:t>
            </a:r>
          </a:p>
          <a:p>
            <a:r>
              <a:rPr lang="en-US" sz="2400" dirty="0"/>
              <a:t>On a cyclical path through multiple polarized states on the Poincare sphere, the geometric phase = (1/2) solid angle subtended by the path = change in vector angle during parallel transport </a:t>
            </a:r>
          </a:p>
          <a:p>
            <a:r>
              <a:rPr lang="en-US" sz="2400" dirty="0"/>
              <a:t>Related to the intrinsic curvature 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 rotWithShape="1">
          <a:blip r:embed="rId3"/>
          <a:srcRect t="8888" b="-8219"/>
          <a:stretch/>
        </p:blipFill>
        <p:spPr>
          <a:xfrm>
            <a:off x="610100" y="1810432"/>
            <a:ext cx="3832982" cy="5461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868" y="2287755"/>
            <a:ext cx="2998130" cy="63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160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8576" y="694669"/>
            <a:ext cx="2277365" cy="2114363"/>
          </a:xfrm>
          <a:prstGeom prst="rect">
            <a:avLst/>
          </a:prstGeom>
        </p:spPr>
      </p:pic>
      <p:pic>
        <p:nvPicPr>
          <p:cNvPr id="14" name="Picture 13" descr="antenna_positions_wavelength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587" y="1488824"/>
            <a:ext cx="1882681" cy="12924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9429" y="102317"/>
            <a:ext cx="2698639" cy="643951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Closure Phase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941" y="1491218"/>
            <a:ext cx="4020808" cy="2417547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1501487"/>
              </p:ext>
            </p:extLst>
          </p:nvPr>
        </p:nvGraphicFramePr>
        <p:xfrm>
          <a:off x="4456687" y="3337004"/>
          <a:ext cx="4456399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5943600" imgH="190500" progId="Word.Document.12">
                  <p:embed/>
                </p:oleObj>
              </mc:Choice>
              <mc:Fallback>
                <p:oleObj name="Document" r:id="rId6" imgW="5943600" imgH="190500" progId="Word.Document.12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456687" y="3337004"/>
                        <a:ext cx="4456399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4243335"/>
              </p:ext>
            </p:extLst>
          </p:nvPr>
        </p:nvGraphicFramePr>
        <p:xfrm>
          <a:off x="4336760" y="3767015"/>
          <a:ext cx="4911261" cy="15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8" imgW="5943600" imgH="152400" progId="Word.Document.12">
                  <p:embed/>
                </p:oleObj>
              </mc:Choice>
              <mc:Fallback>
                <p:oleObj name="Document" r:id="rId8" imgW="5943600" imgH="152400" progId="Word.Document.12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336760" y="3767015"/>
                        <a:ext cx="4911261" cy="152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905049" y="1121886"/>
            <a:ext cx="1285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Provenance</a:t>
            </a:r>
            <a:endParaRPr lang="en-US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3334689"/>
              </p:ext>
            </p:extLst>
          </p:nvPr>
        </p:nvGraphicFramePr>
        <p:xfrm>
          <a:off x="4340741" y="3965426"/>
          <a:ext cx="4628496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0" imgW="5943600" imgH="190500" progId="Word.Document.12">
                  <p:embed/>
                </p:oleObj>
              </mc:Choice>
              <mc:Fallback>
                <p:oleObj name="Document" r:id="rId10" imgW="5943600" imgH="190500" progId="Word.Document.12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340741" y="3965426"/>
                        <a:ext cx="4628496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638966" y="2646040"/>
            <a:ext cx="95110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err="1"/>
              <a:t>Monnier</a:t>
            </a:r>
            <a:r>
              <a:rPr lang="en-US" sz="900" dirty="0"/>
              <a:t>+(2006)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590068" y="3465185"/>
            <a:ext cx="22365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Bispectrum</a:t>
            </a:r>
            <a:r>
              <a:rPr lang="en-US" sz="1200" dirty="0"/>
              <a:t>: </a:t>
            </a:r>
            <a:r>
              <a:rPr lang="en-US" sz="1200" dirty="0" err="1"/>
              <a:t>V</a:t>
            </a:r>
            <a:r>
              <a:rPr lang="en-US" sz="1200" baseline="30000" dirty="0" err="1"/>
              <a:t>m</a:t>
            </a:r>
            <a:r>
              <a:rPr lang="en-US" sz="1200" baseline="-25000" dirty="0" err="1"/>
              <a:t>abc</a:t>
            </a:r>
            <a:r>
              <a:rPr lang="en-US" sz="1200" dirty="0"/>
              <a:t> = </a:t>
            </a:r>
            <a:r>
              <a:rPr lang="en-US" sz="1200" dirty="0" err="1"/>
              <a:t>V</a:t>
            </a:r>
            <a:r>
              <a:rPr lang="en-US" sz="1200" baseline="30000" dirty="0" err="1"/>
              <a:t>m</a:t>
            </a:r>
            <a:r>
              <a:rPr lang="en-US" sz="1200" baseline="-25000" dirty="0" err="1"/>
              <a:t>ab</a:t>
            </a:r>
            <a:r>
              <a:rPr lang="en-US" sz="1200" dirty="0" err="1"/>
              <a:t>V</a:t>
            </a:r>
            <a:r>
              <a:rPr lang="en-US" sz="1200" baseline="30000" dirty="0" err="1"/>
              <a:t>m</a:t>
            </a:r>
            <a:r>
              <a:rPr lang="en-US" sz="1200" baseline="-25000" dirty="0" err="1"/>
              <a:t>bc</a:t>
            </a:r>
            <a:r>
              <a:rPr lang="en-US" sz="1200" dirty="0" err="1"/>
              <a:t>V</a:t>
            </a:r>
            <a:r>
              <a:rPr lang="en-US" sz="1200" baseline="30000" dirty="0" err="1"/>
              <a:t>m</a:t>
            </a:r>
            <a:r>
              <a:rPr lang="en-US" sz="1200" baseline="-25000" dirty="0" err="1"/>
              <a:t>ca</a:t>
            </a:r>
            <a:r>
              <a:rPr lang="en-US" sz="1200" dirty="0"/>
              <a:t> 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2087858" y="2423022"/>
            <a:ext cx="81319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332375" y="2835933"/>
            <a:ext cx="7849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9527569"/>
              </p:ext>
            </p:extLst>
          </p:nvPr>
        </p:nvGraphicFramePr>
        <p:xfrm>
          <a:off x="3755404" y="3111034"/>
          <a:ext cx="59436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2" imgW="5943600" imgH="177800" progId="Word.Document.12">
                  <p:embed/>
                </p:oleObj>
              </mc:Choice>
              <mc:Fallback>
                <p:oleObj name="Document" r:id="rId12" imgW="5943600" imgH="177800" progId="Word.Document.12">
                  <p:embed/>
                  <p:pic>
                    <p:nvPicPr>
                      <p:cNvPr id="23" name="Object 22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755404" y="3111034"/>
                        <a:ext cx="59436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0" name="Straight Connector 19"/>
          <p:cNvCxnSpPr/>
          <p:nvPr/>
        </p:nvCxnSpPr>
        <p:spPr>
          <a:xfrm flipV="1">
            <a:off x="5819230" y="3767015"/>
            <a:ext cx="161196" cy="152400"/>
          </a:xfrm>
          <a:prstGeom prst="line">
            <a:avLst/>
          </a:prstGeom>
          <a:ln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6166960" y="3780819"/>
            <a:ext cx="161196" cy="152400"/>
          </a:xfrm>
          <a:prstGeom prst="line">
            <a:avLst/>
          </a:prstGeom>
          <a:ln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6969711" y="3780819"/>
            <a:ext cx="161196" cy="152400"/>
          </a:xfrm>
          <a:prstGeom prst="line">
            <a:avLst/>
          </a:prstGeom>
          <a:ln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7306114" y="3780819"/>
            <a:ext cx="161196" cy="152400"/>
          </a:xfrm>
          <a:prstGeom prst="line">
            <a:avLst/>
          </a:prstGeom>
          <a:ln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8140764" y="3792364"/>
            <a:ext cx="161196" cy="152400"/>
          </a:xfrm>
          <a:prstGeom prst="line">
            <a:avLst/>
          </a:prstGeom>
          <a:ln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8540710" y="3792364"/>
            <a:ext cx="161196" cy="152400"/>
          </a:xfrm>
          <a:prstGeom prst="line">
            <a:avLst/>
          </a:prstGeom>
          <a:ln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8241885"/>
      </p:ext>
    </p:extLst>
  </p:cSld>
  <p:clrMapOvr>
    <a:masterClrMapping/>
  </p:clrMapOvr>
  <p:extLst>
    <p:ext uri="{E180D4A7-C9FB-4DFB-919C-405C955672EB}">
      <p14:showEvtLst xmlns:p14="http://schemas.microsoft.com/office/powerpoint/2010/main">
        <p14:playEvt time="0" objId="29"/>
        <p14:stopEvt time="97107" objId="29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82EEBA9-ECE9-1B5D-E688-8724476E3F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3430" y="1059582"/>
            <a:ext cx="3158450" cy="195686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CFAF961-C1CA-DAA4-38E3-5B7EC6249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211787"/>
            <a:ext cx="7776864" cy="639365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Discovery of Detailed Structures of Radio Galaxies: </a:t>
            </a:r>
            <a:br>
              <a:rPr lang="en-US" sz="2800" dirty="0">
                <a:solidFill>
                  <a:srgbClr val="0070C0"/>
                </a:solidFill>
              </a:rPr>
            </a:br>
            <a:r>
              <a:rPr lang="en-US" sz="2800" dirty="0">
                <a:solidFill>
                  <a:srgbClr val="0070C0"/>
                </a:solidFill>
              </a:rPr>
              <a:t>Double-lobed structure of Cygnus 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9DB851-F4D4-4A8D-EBFE-CE6914C101D4}"/>
              </a:ext>
            </a:extLst>
          </p:cNvPr>
          <p:cNvSpPr txBox="1"/>
          <p:nvPr/>
        </p:nvSpPr>
        <p:spPr>
          <a:xfrm>
            <a:off x="765478" y="3170209"/>
            <a:ext cx="208416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Jennison (1957)</a:t>
            </a:r>
          </a:p>
          <a:p>
            <a:pPr algn="ctr"/>
            <a:r>
              <a:rPr lang="en-US" sz="1400" dirty="0"/>
              <a:t>Jennison (1959)</a:t>
            </a:r>
          </a:p>
          <a:p>
            <a:pPr algn="ctr"/>
            <a:r>
              <a:rPr lang="en-US" sz="1400" dirty="0"/>
              <a:t>Jennison &amp; Latham (1959)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6244B1-8A94-6083-D4AA-4BAFE25CEE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880" y="1785636"/>
            <a:ext cx="3534076" cy="20927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50D4BC-D541-252E-6437-1829C4EAA9CA}"/>
              </a:ext>
            </a:extLst>
          </p:cNvPr>
          <p:cNvSpPr txBox="1"/>
          <p:nvPr/>
        </p:nvSpPr>
        <p:spPr>
          <a:xfrm>
            <a:off x="1331640" y="4090696"/>
            <a:ext cx="70567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3"/>
                </a:solidFill>
              </a:rPr>
              <a:t>First determination of core-jet morphology of quasar 3C147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3"/>
                </a:solidFill>
              </a:rPr>
              <a:t>First direct evidence of superluminal expansion (~10c) of relativistic jet in quasar 3C273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3"/>
                </a:solidFill>
              </a:rPr>
              <a:t>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3"/>
                </a:solidFill>
              </a:rPr>
              <a:t>M87, </a:t>
            </a:r>
            <a:r>
              <a:rPr lang="en-US" sz="1400" dirty="0" err="1">
                <a:solidFill>
                  <a:schemeClr val="accent3"/>
                </a:solidFill>
              </a:rPr>
              <a:t>Sgr</a:t>
            </a:r>
            <a:r>
              <a:rPr lang="en-US" sz="1400" dirty="0">
                <a:solidFill>
                  <a:schemeClr val="accent3"/>
                </a:solidFill>
              </a:rPr>
              <a:t> A* black hole morphologies by EHT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BFBE17-80A8-A356-9AE6-A029A6B6C9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699542"/>
            <a:ext cx="1916976" cy="10984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5D78871-76F9-60C4-89B1-E2BCD49E8C0B}"/>
              </a:ext>
            </a:extLst>
          </p:cNvPr>
          <p:cNvSpPr txBox="1"/>
          <p:nvPr/>
        </p:nvSpPr>
        <p:spPr>
          <a:xfrm>
            <a:off x="7437721" y="1755768"/>
            <a:ext cx="15615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Image Credit: C. </a:t>
            </a:r>
            <a:r>
              <a:rPr lang="en-US" sz="1200" dirty="0" err="1"/>
              <a:t>Carilli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77066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A62623-4593-575A-19AD-AF9ABE491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7575" y="195486"/>
            <a:ext cx="3960440" cy="63936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Hybrid Mapping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>
                <a:solidFill>
                  <a:srgbClr val="0070C0"/>
                </a:solidFill>
              </a:rPr>
              <a:t>(Before self-calibration)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177052-4186-D790-7A7B-E682A9D99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4368" y="1305200"/>
            <a:ext cx="913003" cy="35078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7469E5F-75E0-A2B5-260E-6DFA19B8088F}"/>
              </a:ext>
            </a:extLst>
          </p:cNvPr>
          <p:cNvSpPr txBox="1"/>
          <p:nvPr/>
        </p:nvSpPr>
        <p:spPr>
          <a:xfrm rot="16200000">
            <a:off x="6142797" y="2041205"/>
            <a:ext cx="14702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3"/>
                </a:solidFill>
              </a:rPr>
              <a:t>Wilkinson+(1977)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BFA65A-6F68-3F4E-D3C1-4DF8806ED850}"/>
              </a:ext>
            </a:extLst>
          </p:cNvPr>
          <p:cNvSpPr txBox="1"/>
          <p:nvPr/>
        </p:nvSpPr>
        <p:spPr>
          <a:xfrm rot="16200000">
            <a:off x="7083343" y="1818193"/>
            <a:ext cx="13337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3"/>
                </a:solidFill>
              </a:rPr>
              <a:t>Pearson+(1981)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DF0464-B662-AB36-31CB-C05E0F07B8D8}"/>
              </a:ext>
            </a:extLst>
          </p:cNvPr>
          <p:cNvSpPr txBox="1"/>
          <p:nvPr/>
        </p:nvSpPr>
        <p:spPr>
          <a:xfrm>
            <a:off x="4881908" y="3159151"/>
            <a:ext cx="2808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3"/>
                </a:solidFill>
              </a:rPr>
              <a:t>First determination of core-jet morphology of quasar 3C147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E1C210-2C45-185D-F9DC-E6C52D9FF2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1970" y="1305200"/>
            <a:ext cx="1317349" cy="19103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0D468D6-7BB8-D08B-9FEC-6776F6F5BD5C}"/>
              </a:ext>
            </a:extLst>
          </p:cNvPr>
          <p:cNvSpPr txBox="1"/>
          <p:nvPr/>
        </p:nvSpPr>
        <p:spPr>
          <a:xfrm>
            <a:off x="5701027" y="3863621"/>
            <a:ext cx="23042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3"/>
                </a:solidFill>
              </a:rPr>
              <a:t>First direct evidence of superluminal expansion (~10c) of relativistic jet in quasar 3C273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2343A8B-DB29-D40E-BD45-F15990FE87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558" y="411227"/>
            <a:ext cx="1685996" cy="452954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F1E2054-0BB7-D59A-E7C8-B3D948119DBB}"/>
              </a:ext>
            </a:extLst>
          </p:cNvPr>
          <p:cNvSpPr txBox="1"/>
          <p:nvPr/>
        </p:nvSpPr>
        <p:spPr>
          <a:xfrm>
            <a:off x="1910091" y="4571436"/>
            <a:ext cx="18909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accent3"/>
                </a:solidFill>
              </a:rPr>
              <a:t>Readhead</a:t>
            </a:r>
            <a:r>
              <a:rPr lang="en-US" sz="1800" dirty="0">
                <a:solidFill>
                  <a:schemeClr val="accent3"/>
                </a:solidFill>
              </a:rPr>
              <a:t>+(1980)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A27E82-EA8B-D7C1-AFC9-F62A9565DD04}"/>
              </a:ext>
            </a:extLst>
          </p:cNvPr>
          <p:cNvSpPr txBox="1"/>
          <p:nvPr/>
        </p:nvSpPr>
        <p:spPr>
          <a:xfrm>
            <a:off x="2599955" y="1726919"/>
            <a:ext cx="24028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N-1 unknown antenna phases</a:t>
            </a:r>
          </a:p>
          <a:p>
            <a:r>
              <a:rPr lang="en-US" sz="1400" dirty="0">
                <a:solidFill>
                  <a:srgbClr val="00B0F0"/>
                </a:solidFill>
              </a:rPr>
              <a:t>=&gt; (N-1)(N-2)/2 closure phases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33F0E3-D3D4-588C-4F8E-6D776153C673}"/>
              </a:ext>
            </a:extLst>
          </p:cNvPr>
          <p:cNvSpPr txBox="1"/>
          <p:nvPr/>
        </p:nvSpPr>
        <p:spPr>
          <a:xfrm>
            <a:off x="2625781" y="2377353"/>
            <a:ext cx="2523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 unknown antenna amplitudes</a:t>
            </a:r>
          </a:p>
          <a:p>
            <a:r>
              <a:rPr lang="en-US" sz="1400" dirty="0">
                <a:solidFill>
                  <a:srgbClr val="00B0F0"/>
                </a:solidFill>
              </a:rPr>
              <a:t>=&gt; N(N-3)/2 closure amplitudes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7A7DBCA-BC09-0400-2781-2388B6568CE8}"/>
              </a:ext>
            </a:extLst>
          </p:cNvPr>
          <p:cNvSpPr txBox="1"/>
          <p:nvPr/>
        </p:nvSpPr>
        <p:spPr>
          <a:xfrm>
            <a:off x="2629009" y="3022388"/>
            <a:ext cx="20587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Iteratively estimate visibility phases</a:t>
            </a:r>
          </a:p>
          <a:p>
            <a:r>
              <a:rPr lang="en-US" sz="1600" dirty="0">
                <a:solidFill>
                  <a:srgbClr val="00B0F0"/>
                </a:solidFill>
              </a:rPr>
              <a:t>Not antenna phases</a:t>
            </a:r>
          </a:p>
        </p:txBody>
      </p:sp>
    </p:spTree>
    <p:extLst>
      <p:ext uri="{BB962C8B-B14F-4D97-AF65-F5344CB8AC3E}">
        <p14:creationId xmlns:p14="http://schemas.microsoft.com/office/powerpoint/2010/main" val="42736008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B076A-832A-0417-AA8B-7435E84856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31167" y="948905"/>
            <a:ext cx="5706002" cy="1842000"/>
          </a:xfrm>
        </p:spPr>
        <p:txBody>
          <a:bodyPr/>
          <a:lstStyle/>
          <a:p>
            <a:r>
              <a:rPr lang="en-US" dirty="0"/>
              <a:t>N antenna complex gains from N(N-1)/2 complex visibilities =&gt; powerful constraints</a:t>
            </a:r>
          </a:p>
          <a:p>
            <a:r>
              <a:rPr lang="en-US" dirty="0"/>
              <a:t>Works very well for large N</a:t>
            </a:r>
          </a:p>
          <a:p>
            <a:r>
              <a:rPr lang="en-US" dirty="0"/>
              <a:t>Antenna-based =&gt; inherently preserves closure quantities (not explicitly estimated)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49BA795C-568B-655D-3FE9-AA527C197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1800" y="195486"/>
            <a:ext cx="3312368" cy="639365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Self-calibration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930AA1-F937-635E-26AA-DFD8BBDD6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19" y="774011"/>
            <a:ext cx="2450051" cy="39729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DA2ABB-57B5-8C3F-01AF-2A50FDD8DDE8}"/>
              </a:ext>
            </a:extLst>
          </p:cNvPr>
          <p:cNvSpPr txBox="1"/>
          <p:nvPr/>
        </p:nvSpPr>
        <p:spPr>
          <a:xfrm rot="16200000">
            <a:off x="-371103" y="2606596"/>
            <a:ext cx="13742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3"/>
                </a:solidFill>
              </a:rPr>
              <a:t>Cornwell (1989)</a:t>
            </a:r>
          </a:p>
        </p:txBody>
      </p:sp>
    </p:spTree>
    <p:extLst>
      <p:ext uri="{BB962C8B-B14F-4D97-AF65-F5344CB8AC3E}">
        <p14:creationId xmlns:p14="http://schemas.microsoft.com/office/powerpoint/2010/main" val="20755454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087CC-9822-1A8D-FD4B-C916DE8DB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183" y="196279"/>
            <a:ext cx="8640960" cy="639365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Image plane view of Closure Phase</a:t>
            </a: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BDE6F946-4B29-1518-55FA-6F2B91FA103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560704"/>
              </p:ext>
            </p:extLst>
          </p:nvPr>
        </p:nvGraphicFramePr>
        <p:xfrm>
          <a:off x="827584" y="1232194"/>
          <a:ext cx="7366730" cy="228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943600" imgH="152400" progId="Word.Document.12">
                  <p:embed/>
                </p:oleObj>
              </mc:Choice>
              <mc:Fallback>
                <p:oleObj name="Document" r:id="rId2" imgW="5943600" imgH="152400" progId="Word.Document.12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BDE6F946-4B29-1518-55FA-6F2B91FA103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27584" y="1232194"/>
                        <a:ext cx="7366730" cy="2285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F789CEBF-7FAA-5812-3B3B-8C198721983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0919651"/>
              </p:ext>
            </p:extLst>
          </p:nvPr>
        </p:nvGraphicFramePr>
        <p:xfrm>
          <a:off x="494659" y="1728113"/>
          <a:ext cx="7699655" cy="3169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5943600" imgH="190500" progId="Word.Document.12">
                  <p:embed/>
                </p:oleObj>
              </mc:Choice>
              <mc:Fallback>
                <p:oleObj name="Document" r:id="rId4" imgW="5943600" imgH="190500" progId="Word.Document.12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F789CEBF-7FAA-5812-3B3B-8C198721983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4659" y="1728113"/>
                        <a:ext cx="7699655" cy="3169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E6DAC31A-6835-F1D5-BDB2-D30B6AA5544B}"/>
              </a:ext>
            </a:extLst>
          </p:cNvPr>
          <p:cNvSpPr txBox="1"/>
          <p:nvPr/>
        </p:nvSpPr>
        <p:spPr>
          <a:xfrm>
            <a:off x="1331640" y="3147814"/>
            <a:ext cx="5760640" cy="830997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Closure phase is independent of antenna-based gain corruptions</a:t>
            </a:r>
            <a:r>
              <a:rPr lang="en-US" sz="1600" baseline="30000" dirty="0"/>
              <a:t>*</a:t>
            </a: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Aperture-plane view straightforward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Image-plane view??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371F794-5534-0FF3-840C-A54E7720BC7F}"/>
              </a:ext>
            </a:extLst>
          </p:cNvPr>
          <p:cNvCxnSpPr>
            <a:cxnSpLocks/>
          </p:cNvCxnSpPr>
          <p:nvPr/>
        </p:nvCxnSpPr>
        <p:spPr>
          <a:xfrm flipV="1">
            <a:off x="2987824" y="1232194"/>
            <a:ext cx="360040" cy="226291"/>
          </a:xfrm>
          <a:prstGeom prst="line">
            <a:avLst/>
          </a:prstGeom>
          <a:ln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D88C3F4-F9F4-6761-014F-4FA4CA39BD2C}"/>
              </a:ext>
            </a:extLst>
          </p:cNvPr>
          <p:cNvCxnSpPr>
            <a:cxnSpLocks/>
          </p:cNvCxnSpPr>
          <p:nvPr/>
        </p:nvCxnSpPr>
        <p:spPr>
          <a:xfrm flipV="1">
            <a:off x="3556796" y="1244296"/>
            <a:ext cx="360040" cy="226291"/>
          </a:xfrm>
          <a:prstGeom prst="line">
            <a:avLst/>
          </a:prstGeom>
          <a:ln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B952322-E4BF-9590-576B-DD84F4F920FD}"/>
              </a:ext>
            </a:extLst>
          </p:cNvPr>
          <p:cNvCxnSpPr>
            <a:cxnSpLocks/>
          </p:cNvCxnSpPr>
          <p:nvPr/>
        </p:nvCxnSpPr>
        <p:spPr>
          <a:xfrm flipV="1">
            <a:off x="4693261" y="1244296"/>
            <a:ext cx="360040" cy="226291"/>
          </a:xfrm>
          <a:prstGeom prst="line">
            <a:avLst/>
          </a:prstGeom>
          <a:ln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05049F9-5583-0EEA-471F-44EE65AF459E}"/>
              </a:ext>
            </a:extLst>
          </p:cNvPr>
          <p:cNvCxnSpPr>
            <a:cxnSpLocks/>
          </p:cNvCxnSpPr>
          <p:nvPr/>
        </p:nvCxnSpPr>
        <p:spPr>
          <a:xfrm flipV="1">
            <a:off x="5297170" y="1244296"/>
            <a:ext cx="360040" cy="226291"/>
          </a:xfrm>
          <a:prstGeom prst="line">
            <a:avLst/>
          </a:prstGeom>
          <a:ln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7EE97EF-84B5-0A11-D5AC-6F9BFCDA8E96}"/>
              </a:ext>
            </a:extLst>
          </p:cNvPr>
          <p:cNvCxnSpPr>
            <a:cxnSpLocks/>
          </p:cNvCxnSpPr>
          <p:nvPr/>
        </p:nvCxnSpPr>
        <p:spPr>
          <a:xfrm flipV="1">
            <a:off x="6507940" y="1244296"/>
            <a:ext cx="360040" cy="226291"/>
          </a:xfrm>
          <a:prstGeom prst="line">
            <a:avLst/>
          </a:prstGeom>
          <a:ln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DA8589B-181D-F5EB-C2F6-511B395A109D}"/>
              </a:ext>
            </a:extLst>
          </p:cNvPr>
          <p:cNvCxnSpPr>
            <a:cxnSpLocks/>
          </p:cNvCxnSpPr>
          <p:nvPr/>
        </p:nvCxnSpPr>
        <p:spPr>
          <a:xfrm flipV="1">
            <a:off x="7092280" y="1253673"/>
            <a:ext cx="360040" cy="226291"/>
          </a:xfrm>
          <a:prstGeom prst="line">
            <a:avLst/>
          </a:prstGeom>
          <a:ln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 descr="antenna_positions_wavelengths.pdf">
            <a:extLst>
              <a:ext uri="{FF2B5EF4-FFF2-40B4-BE49-F238E27FC236}">
                <a16:creationId xmlns:a16="http://schemas.microsoft.com/office/drawing/2014/main" id="{AD968C55-E856-1670-885B-3546082E89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218" y="1728113"/>
            <a:ext cx="1882681" cy="129247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0AD8C94-0779-0638-02C3-A61B786E8C51}"/>
              </a:ext>
            </a:extLst>
          </p:cNvPr>
          <p:cNvSpPr txBox="1"/>
          <p:nvPr/>
        </p:nvSpPr>
        <p:spPr>
          <a:xfrm>
            <a:off x="4086055" y="4331880"/>
            <a:ext cx="48470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aseline="30000" dirty="0"/>
              <a:t>*</a:t>
            </a:r>
            <a:r>
              <a:rPr lang="en-US" sz="1000" dirty="0"/>
              <a:t>Caveats apply: Baseline-dependent, direction-dependent and polarization leakage terms</a:t>
            </a:r>
          </a:p>
          <a:p>
            <a:r>
              <a:rPr lang="en-US" sz="1000" dirty="0"/>
              <a:t>can violate this relationship</a:t>
            </a:r>
          </a:p>
        </p:txBody>
      </p:sp>
    </p:spTree>
    <p:extLst>
      <p:ext uri="{BB962C8B-B14F-4D97-AF65-F5344CB8AC3E}">
        <p14:creationId xmlns:p14="http://schemas.microsoft.com/office/powerpoint/2010/main" val="8947961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B78BA-DB24-D9DD-D67D-5E37908B2D41}"/>
              </a:ext>
            </a:extLst>
          </p:cNvPr>
          <p:cNvSpPr txBox="1">
            <a:spLocks/>
          </p:cNvSpPr>
          <p:nvPr/>
        </p:nvSpPr>
        <p:spPr>
          <a:xfrm>
            <a:off x="1165492" y="45222"/>
            <a:ext cx="6918984" cy="75041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70C0"/>
                </a:solidFill>
              </a:rPr>
              <a:t>Geometry of Interferometric Fringes</a:t>
            </a:r>
          </a:p>
        </p:txBody>
      </p:sp>
      <p:pic>
        <p:nvPicPr>
          <p:cNvPr id="3" name="Content Placeholder 3" descr="fringe_phase_illustration.pdf">
            <a:extLst>
              <a:ext uri="{FF2B5EF4-FFF2-40B4-BE49-F238E27FC236}">
                <a16:creationId xmlns:a16="http://schemas.microsoft.com/office/drawing/2014/main" id="{F76F0B4E-453E-B8F0-E672-3A56606BE3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77" b="-1177"/>
          <a:stretch>
            <a:fillRect/>
          </a:stretch>
        </p:blipFill>
        <p:spPr>
          <a:xfrm>
            <a:off x="3059832" y="1827584"/>
            <a:ext cx="5282800" cy="21790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812E63-40D8-7C49-B4BD-199C3DEB0A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2461" y="709022"/>
            <a:ext cx="3615633" cy="26295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FF76105-E022-7141-BA0C-C2E5BE65A34B}"/>
              </a:ext>
            </a:extLst>
          </p:cNvPr>
          <p:cNvSpPr/>
          <p:nvPr/>
        </p:nvSpPr>
        <p:spPr>
          <a:xfrm>
            <a:off x="3374244" y="1091878"/>
            <a:ext cx="19160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Null Phase Curve (NPC):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70C6BA-D4FA-73E5-5C10-8B894CBCF6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0278" y="1112382"/>
            <a:ext cx="2051947" cy="28727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7AECFBD-00D6-8739-336A-213030E2D907}"/>
              </a:ext>
            </a:extLst>
          </p:cNvPr>
          <p:cNvSpPr/>
          <p:nvPr/>
        </p:nvSpPr>
        <p:spPr>
          <a:xfrm>
            <a:off x="4284613" y="1473512"/>
            <a:ext cx="19184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Phase-position relation: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4FF50F-3B86-9B0F-8199-8D54052DF6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3102" y="1471228"/>
            <a:ext cx="2116639" cy="33982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5996F4D-417C-80B0-64C0-26423515DC05}"/>
              </a:ext>
            </a:extLst>
          </p:cNvPr>
          <p:cNvSpPr/>
          <p:nvPr/>
        </p:nvSpPr>
        <p:spPr>
          <a:xfrm>
            <a:off x="4186227" y="2715391"/>
            <a:ext cx="4411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BA36B6"/>
                </a:solidFill>
              </a:rPr>
              <a:t>𝜹</a:t>
            </a:r>
            <a:r>
              <a:rPr lang="en-US" sz="1200" i="1" dirty="0">
                <a:solidFill>
                  <a:srgbClr val="BA36B6"/>
                </a:solidFill>
              </a:rPr>
              <a:t>s</a:t>
            </a:r>
            <a:r>
              <a:rPr lang="en-US" sz="1200" i="1" baseline="-25000" dirty="0">
                <a:solidFill>
                  <a:srgbClr val="BA36B6"/>
                </a:solidFill>
              </a:rPr>
              <a:t>12</a:t>
            </a:r>
            <a:endParaRPr lang="en-US" sz="1200" baseline="-25000" dirty="0">
              <a:solidFill>
                <a:srgbClr val="BA36B6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93DFF2F-0A6D-CC3B-3B26-7E181312F8B1}"/>
              </a:ext>
            </a:extLst>
          </p:cNvPr>
          <p:cNvSpPr/>
          <p:nvPr/>
        </p:nvSpPr>
        <p:spPr>
          <a:xfrm>
            <a:off x="5856630" y="2472312"/>
            <a:ext cx="4411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BA36B6"/>
                </a:solidFill>
              </a:rPr>
              <a:t>𝜹</a:t>
            </a:r>
            <a:r>
              <a:rPr lang="en-US" sz="1200" i="1" dirty="0">
                <a:solidFill>
                  <a:srgbClr val="BA36B6"/>
                </a:solidFill>
              </a:rPr>
              <a:t>s</a:t>
            </a:r>
            <a:r>
              <a:rPr lang="en-US" sz="1200" i="1" baseline="-25000" dirty="0">
                <a:solidFill>
                  <a:srgbClr val="BA36B6"/>
                </a:solidFill>
              </a:rPr>
              <a:t>23</a:t>
            </a:r>
            <a:endParaRPr lang="en-US" sz="1200" baseline="-25000" dirty="0">
              <a:solidFill>
                <a:srgbClr val="BA36B6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6F48284-17F2-77BC-235C-F09C581303D9}"/>
              </a:ext>
            </a:extLst>
          </p:cNvPr>
          <p:cNvSpPr/>
          <p:nvPr/>
        </p:nvSpPr>
        <p:spPr>
          <a:xfrm>
            <a:off x="7322381" y="2749311"/>
            <a:ext cx="4411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BA36B6"/>
                </a:solidFill>
              </a:rPr>
              <a:t>𝜹</a:t>
            </a:r>
            <a:r>
              <a:rPr lang="en-US" sz="1200" i="1" dirty="0">
                <a:solidFill>
                  <a:srgbClr val="BA36B6"/>
                </a:solidFill>
              </a:rPr>
              <a:t>s</a:t>
            </a:r>
            <a:r>
              <a:rPr lang="en-US" sz="1200" i="1" baseline="-25000" dirty="0">
                <a:solidFill>
                  <a:srgbClr val="BA36B6"/>
                </a:solidFill>
              </a:rPr>
              <a:t>31</a:t>
            </a:r>
            <a:endParaRPr lang="en-US" sz="1200" baseline="-25000" dirty="0">
              <a:solidFill>
                <a:srgbClr val="BA36B6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0C55D07-3DAE-CBF9-BA4C-1885AF0C0F6E}"/>
              </a:ext>
            </a:extLst>
          </p:cNvPr>
          <p:cNvCxnSpPr/>
          <p:nvPr/>
        </p:nvCxnSpPr>
        <p:spPr>
          <a:xfrm>
            <a:off x="3923501" y="1399655"/>
            <a:ext cx="525451" cy="747729"/>
          </a:xfrm>
          <a:prstGeom prst="straightConnector1">
            <a:avLst/>
          </a:prstGeom>
          <a:ln>
            <a:solidFill>
              <a:srgbClr val="BA36B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F9F684C-05CC-7371-2978-2C54F901035A}"/>
              </a:ext>
            </a:extLst>
          </p:cNvPr>
          <p:cNvCxnSpPr/>
          <p:nvPr/>
        </p:nvCxnSpPr>
        <p:spPr>
          <a:xfrm>
            <a:off x="6109831" y="1711835"/>
            <a:ext cx="1315508" cy="1037476"/>
          </a:xfrm>
          <a:prstGeom prst="straightConnector1">
            <a:avLst/>
          </a:prstGeom>
          <a:ln>
            <a:solidFill>
              <a:srgbClr val="BA36B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828DB05-4BCC-4E12-4A08-A2DA94B328F1}"/>
              </a:ext>
            </a:extLst>
          </p:cNvPr>
          <p:cNvSpPr txBox="1"/>
          <p:nvPr/>
        </p:nvSpPr>
        <p:spPr>
          <a:xfrm>
            <a:off x="6845209" y="3026310"/>
            <a:ext cx="1152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00FF"/>
                </a:solidFill>
              </a:rPr>
              <a:t>Fringe Spacing</a:t>
            </a:r>
          </a:p>
          <a:p>
            <a:pPr algn="ctr"/>
            <a:r>
              <a:rPr lang="en-US" sz="1200" dirty="0" err="1">
                <a:solidFill>
                  <a:srgbClr val="0000FF"/>
                </a:solidFill>
              </a:rPr>
              <a:t>Δ</a:t>
            </a:r>
            <a:r>
              <a:rPr lang="en-US" sz="1200" dirty="0">
                <a:solidFill>
                  <a:srgbClr val="0000FF"/>
                </a:solidFill>
              </a:rPr>
              <a:t> Phase  = 2π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43B0DE3-14C4-3491-B466-1AF94B96CEE4}"/>
              </a:ext>
            </a:extLst>
          </p:cNvPr>
          <p:cNvCxnSpPr/>
          <p:nvPr/>
        </p:nvCxnSpPr>
        <p:spPr>
          <a:xfrm flipV="1">
            <a:off x="7732702" y="3248765"/>
            <a:ext cx="412387" cy="28159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F1FA276-F5AB-85E0-801C-8516C98F4DE6}"/>
              </a:ext>
            </a:extLst>
          </p:cNvPr>
          <p:cNvSpPr txBox="1"/>
          <p:nvPr/>
        </p:nvSpPr>
        <p:spPr>
          <a:xfrm rot="18975758">
            <a:off x="5314397" y="2873732"/>
            <a:ext cx="15020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00FF"/>
                </a:solidFill>
              </a:rPr>
              <a:t>Fringe Slope  = -u/v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AFE3D7-BC18-55EB-3B85-629F4406D67A}"/>
              </a:ext>
            </a:extLst>
          </p:cNvPr>
          <p:cNvSpPr txBox="1"/>
          <p:nvPr/>
        </p:nvSpPr>
        <p:spPr>
          <a:xfrm>
            <a:off x="2976486" y="4003913"/>
            <a:ext cx="5760287" cy="93871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100" dirty="0"/>
              <a:t>Fringe NPC (straight line): Fringe Phase = 0 </a:t>
            </a:r>
          </a:p>
          <a:p>
            <a:pPr marL="285750" indent="-285750">
              <a:buFont typeface="Arial"/>
              <a:buChar char="•"/>
            </a:pPr>
            <a:r>
              <a:rPr lang="en-US" sz="1100" dirty="0"/>
              <a:t>NPC slope = -u/v (Fixed for a given baseline vector)</a:t>
            </a:r>
          </a:p>
          <a:p>
            <a:pPr marL="285750" indent="-285750">
              <a:buFont typeface="Arial"/>
              <a:buChar char="•"/>
            </a:pPr>
            <a:r>
              <a:rPr lang="en-US" sz="1100" dirty="0"/>
              <a:t>NPC offset encodes visibility phase and corruptions</a:t>
            </a:r>
          </a:p>
          <a:p>
            <a:pPr marL="285750" indent="-285750">
              <a:buFont typeface="Arial"/>
              <a:buChar char="•"/>
            </a:pPr>
            <a:r>
              <a:rPr lang="en-US" sz="1100" dirty="0"/>
              <a:t>Any phase corruption results in parallel displacement of fringe NPC</a:t>
            </a:r>
          </a:p>
          <a:p>
            <a:pPr marL="285750" indent="-285750">
              <a:buFont typeface="Arial"/>
              <a:buChar char="•"/>
            </a:pPr>
            <a:r>
              <a:rPr lang="en-US" sz="1100" dirty="0"/>
              <a:t>Visibility phase = (2π / fringe spacing) x perpendicular offset of NPC from phase center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5109CB4-7257-A96A-1936-24AE034CDA39}"/>
              </a:ext>
            </a:extLst>
          </p:cNvPr>
          <p:cNvSpPr txBox="1"/>
          <p:nvPr/>
        </p:nvSpPr>
        <p:spPr>
          <a:xfrm rot="16200000">
            <a:off x="7396360" y="2360860"/>
            <a:ext cx="27012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Thyagarajan &amp;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Carilli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2022, PASA, 39, 14</a:t>
            </a:r>
          </a:p>
        </p:txBody>
      </p:sp>
      <p:sp>
        <p:nvSpPr>
          <p:cNvPr id="19" name="Donut 49">
            <a:extLst>
              <a:ext uri="{FF2B5EF4-FFF2-40B4-BE49-F238E27FC236}">
                <a16:creationId xmlns:a16="http://schemas.microsoft.com/office/drawing/2014/main" id="{F82FAF79-9F72-8E83-A34B-E268B01B7C0C}"/>
              </a:ext>
            </a:extLst>
          </p:cNvPr>
          <p:cNvSpPr/>
          <p:nvPr/>
        </p:nvSpPr>
        <p:spPr>
          <a:xfrm>
            <a:off x="6734785" y="3045818"/>
            <a:ext cx="1576274" cy="554735"/>
          </a:xfrm>
          <a:prstGeom prst="donut">
            <a:avLst>
              <a:gd name="adj" fmla="val 187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Donut 50">
            <a:extLst>
              <a:ext uri="{FF2B5EF4-FFF2-40B4-BE49-F238E27FC236}">
                <a16:creationId xmlns:a16="http://schemas.microsoft.com/office/drawing/2014/main" id="{407FA2A0-7005-9122-C0E5-2259174548DD}"/>
              </a:ext>
            </a:extLst>
          </p:cNvPr>
          <p:cNvSpPr/>
          <p:nvPr/>
        </p:nvSpPr>
        <p:spPr>
          <a:xfrm rot="18936672">
            <a:off x="5296982" y="2809338"/>
            <a:ext cx="1576274" cy="475465"/>
          </a:xfrm>
          <a:prstGeom prst="donut">
            <a:avLst>
              <a:gd name="adj" fmla="val 187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Donut 51">
            <a:extLst>
              <a:ext uri="{FF2B5EF4-FFF2-40B4-BE49-F238E27FC236}">
                <a16:creationId xmlns:a16="http://schemas.microsoft.com/office/drawing/2014/main" id="{D8D4718A-FF00-D192-38B5-857A101CD5DE}"/>
              </a:ext>
            </a:extLst>
          </p:cNvPr>
          <p:cNvSpPr/>
          <p:nvPr/>
        </p:nvSpPr>
        <p:spPr>
          <a:xfrm>
            <a:off x="5738982" y="2499360"/>
            <a:ext cx="512330" cy="319800"/>
          </a:xfrm>
          <a:prstGeom prst="donut">
            <a:avLst>
              <a:gd name="adj" fmla="val 187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2" name="Picture 21" descr="antenna_positions_wavelengths.pdf">
            <a:extLst>
              <a:ext uri="{FF2B5EF4-FFF2-40B4-BE49-F238E27FC236}">
                <a16:creationId xmlns:a16="http://schemas.microsoft.com/office/drawing/2014/main" id="{34708CD5-5771-E001-3C98-8C84F21D44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5" y="1984179"/>
            <a:ext cx="2717829" cy="186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162071"/>
      </p:ext>
    </p:extLst>
  </p:cSld>
  <p:clrMapOvr>
    <a:masterClrMapping/>
  </p:clrMapOvr>
</p:sld>
</file>

<file path=ppt/theme/theme1.xml><?xml version="1.0" encoding="utf-8"?>
<a:theme xmlns:a="http://schemas.openxmlformats.org/drawingml/2006/main" name="CSIRO vertical">
  <a:themeElements>
    <a:clrScheme name="CSIRO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00A9CE"/>
      </a:accent1>
      <a:accent2>
        <a:srgbClr val="001D34"/>
      </a:accent2>
      <a:accent3>
        <a:srgbClr val="757579"/>
      </a:accent3>
      <a:accent4>
        <a:srgbClr val="1E22AA"/>
      </a:accent4>
      <a:accent5>
        <a:srgbClr val="007377"/>
      </a:accent5>
      <a:accent6>
        <a:srgbClr val="6D2077"/>
      </a:accent6>
      <a:hlink>
        <a:srgbClr val="004B87"/>
      </a:hlink>
      <a:folHlink>
        <a:srgbClr val="007A53"/>
      </a:folHlink>
    </a:clrScheme>
    <a:fontScheme name="CSIRO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16.9 Widescreen.potx" id="{8212D9A7-5CEB-4581-B459-94B8F7326B49}" vid="{A4596929-8C8A-4387-A515-7A3B1ACAE340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SIRO horizontal">
  <a:themeElements>
    <a:clrScheme name="CSIRO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00A9CE"/>
      </a:accent1>
      <a:accent2>
        <a:srgbClr val="001D34"/>
      </a:accent2>
      <a:accent3>
        <a:srgbClr val="757579"/>
      </a:accent3>
      <a:accent4>
        <a:srgbClr val="1E22AA"/>
      </a:accent4>
      <a:accent5>
        <a:srgbClr val="007377"/>
      </a:accent5>
      <a:accent6>
        <a:srgbClr val="6D2077"/>
      </a:accent6>
      <a:hlink>
        <a:srgbClr val="004B87"/>
      </a:hlink>
      <a:folHlink>
        <a:srgbClr val="007A53"/>
      </a:folHlink>
    </a:clrScheme>
    <a:fontScheme name="CSIRO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16.9 Widescreen.potx" id="{8212D9A7-5CEB-4581-B459-94B8F7326B49}" vid="{CB2CA567-CA77-4653-8D0C-ECFCDBF3FB97}"/>
    </a:ext>
  </a:extLst>
</a:theme>
</file>

<file path=ppt/theme/theme3.xml><?xml version="1.0" encoding="utf-8"?>
<a:theme xmlns:a="http://schemas.openxmlformats.org/drawingml/2006/main" name="Data61 vertical">
  <a:themeElements>
    <a:clrScheme name="CSIRO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00A9CE"/>
      </a:accent1>
      <a:accent2>
        <a:srgbClr val="001D34"/>
      </a:accent2>
      <a:accent3>
        <a:srgbClr val="757579"/>
      </a:accent3>
      <a:accent4>
        <a:srgbClr val="1E22AA"/>
      </a:accent4>
      <a:accent5>
        <a:srgbClr val="007377"/>
      </a:accent5>
      <a:accent6>
        <a:srgbClr val="6D2077"/>
      </a:accent6>
      <a:hlink>
        <a:srgbClr val="004B87"/>
      </a:hlink>
      <a:folHlink>
        <a:srgbClr val="007A53"/>
      </a:folHlink>
    </a:clrScheme>
    <a:fontScheme name="CSIRO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16.9 Widescreen.potx" id="{8212D9A7-5CEB-4581-B459-94B8F7326B49}" vid="{F2F2D5AE-0A68-4343-88BD-EB6536C2207C}"/>
    </a:ext>
  </a:extLst>
</a:theme>
</file>

<file path=ppt/theme/theme4.xml><?xml version="1.0" encoding="utf-8"?>
<a:theme xmlns:a="http://schemas.openxmlformats.org/drawingml/2006/main" name="Data61 horizontal">
  <a:themeElements>
    <a:clrScheme name="CSIRO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00A9CE"/>
      </a:accent1>
      <a:accent2>
        <a:srgbClr val="001D34"/>
      </a:accent2>
      <a:accent3>
        <a:srgbClr val="757579"/>
      </a:accent3>
      <a:accent4>
        <a:srgbClr val="1E22AA"/>
      </a:accent4>
      <a:accent5>
        <a:srgbClr val="007377"/>
      </a:accent5>
      <a:accent6>
        <a:srgbClr val="6D2077"/>
      </a:accent6>
      <a:hlink>
        <a:srgbClr val="004B87"/>
      </a:hlink>
      <a:folHlink>
        <a:srgbClr val="007A53"/>
      </a:folHlink>
    </a:clrScheme>
    <a:fontScheme name="CSIRO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16.9 Widescreen.potx" id="{8212D9A7-5CEB-4581-B459-94B8F7326B49}" vid="{33153724-9C33-4C19-96CF-6B88625B10C3}"/>
    </a:ext>
  </a:extLst>
</a:theme>
</file>

<file path=ppt/theme/theme5.xml><?xml version="1.0" encoding="utf-8"?>
<a:theme xmlns:a="http://schemas.openxmlformats.org/drawingml/2006/main" name="MNF vertical">
  <a:themeElements>
    <a:clrScheme name="CSIRO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00A9CE"/>
      </a:accent1>
      <a:accent2>
        <a:srgbClr val="001D34"/>
      </a:accent2>
      <a:accent3>
        <a:srgbClr val="757579"/>
      </a:accent3>
      <a:accent4>
        <a:srgbClr val="1E22AA"/>
      </a:accent4>
      <a:accent5>
        <a:srgbClr val="007377"/>
      </a:accent5>
      <a:accent6>
        <a:srgbClr val="6D2077"/>
      </a:accent6>
      <a:hlink>
        <a:srgbClr val="004B87"/>
      </a:hlink>
      <a:folHlink>
        <a:srgbClr val="007A53"/>
      </a:folHlink>
    </a:clrScheme>
    <a:fontScheme name="CSIRO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16.9 Widescreen.potx" id="{8212D9A7-5CEB-4581-B459-94B8F7326B49}" vid="{9277186E-64AD-4038-92D2-5972D5C29D74}"/>
    </a:ext>
  </a:extLst>
</a:theme>
</file>

<file path=ppt/theme/theme6.xml><?xml version="1.0" encoding="utf-8"?>
<a:theme xmlns:a="http://schemas.openxmlformats.org/drawingml/2006/main" name="MNF horizontal">
  <a:themeElements>
    <a:clrScheme name="CSIRO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00A9CE"/>
      </a:accent1>
      <a:accent2>
        <a:srgbClr val="001D34"/>
      </a:accent2>
      <a:accent3>
        <a:srgbClr val="757579"/>
      </a:accent3>
      <a:accent4>
        <a:srgbClr val="1E22AA"/>
      </a:accent4>
      <a:accent5>
        <a:srgbClr val="007377"/>
      </a:accent5>
      <a:accent6>
        <a:srgbClr val="6D2077"/>
      </a:accent6>
      <a:hlink>
        <a:srgbClr val="004B87"/>
      </a:hlink>
      <a:folHlink>
        <a:srgbClr val="007A53"/>
      </a:folHlink>
    </a:clrScheme>
    <a:fontScheme name="CSIRO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16.9 Widescreen.potx" id="{8212D9A7-5CEB-4581-B459-94B8F7326B49}" vid="{8517927D-947F-403A-A534-55264EB7A1A9}"/>
    </a:ext>
  </a:extLst>
</a:theme>
</file>

<file path=ppt/theme/theme7.xml><?xml version="1.0" encoding="utf-8"?>
<a:theme xmlns:a="http://schemas.openxmlformats.org/drawingml/2006/main" name="Wordmark vertical">
  <a:themeElements>
    <a:clrScheme name="CSIRO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00A9CE"/>
      </a:accent1>
      <a:accent2>
        <a:srgbClr val="001D34"/>
      </a:accent2>
      <a:accent3>
        <a:srgbClr val="757579"/>
      </a:accent3>
      <a:accent4>
        <a:srgbClr val="1E22AA"/>
      </a:accent4>
      <a:accent5>
        <a:srgbClr val="007377"/>
      </a:accent5>
      <a:accent6>
        <a:srgbClr val="6D2077"/>
      </a:accent6>
      <a:hlink>
        <a:srgbClr val="004B87"/>
      </a:hlink>
      <a:folHlink>
        <a:srgbClr val="007A53"/>
      </a:folHlink>
    </a:clrScheme>
    <a:fontScheme name="CSIRO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16.9 Widescreen.potx" id="{8212D9A7-5CEB-4581-B459-94B8F7326B49}" vid="{A75879D8-6B2A-49DE-8715-6220628FCF77}"/>
    </a:ext>
  </a:extLst>
</a:theme>
</file>

<file path=ppt/theme/theme8.xml><?xml version="1.0" encoding="utf-8"?>
<a:theme xmlns:a="http://schemas.openxmlformats.org/drawingml/2006/main" name="Wordmark horizontal">
  <a:themeElements>
    <a:clrScheme name="CSIRO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00A9CE"/>
      </a:accent1>
      <a:accent2>
        <a:srgbClr val="001D34"/>
      </a:accent2>
      <a:accent3>
        <a:srgbClr val="757579"/>
      </a:accent3>
      <a:accent4>
        <a:srgbClr val="1E22AA"/>
      </a:accent4>
      <a:accent5>
        <a:srgbClr val="007377"/>
      </a:accent5>
      <a:accent6>
        <a:srgbClr val="6D2077"/>
      </a:accent6>
      <a:hlink>
        <a:srgbClr val="004B87"/>
      </a:hlink>
      <a:folHlink>
        <a:srgbClr val="007A53"/>
      </a:folHlink>
    </a:clrScheme>
    <a:fontScheme name="CSIRO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16.9 Widescreen.potx" id="{8212D9A7-5CEB-4581-B459-94B8F7326B49}" vid="{73D69FC0-D5D9-439F-87B9-642A7D7DC077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CSIRO vertical</Template>
  <TotalTime>32259</TotalTime>
  <Words>2427</Words>
  <Application>Microsoft Office PowerPoint</Application>
  <PresentationFormat>On-screen Show (16:9)</PresentationFormat>
  <Paragraphs>332</Paragraphs>
  <Slides>33</Slides>
  <Notes>11</Notes>
  <HiddenSlides>11</HiddenSlides>
  <MMClips>0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CSIRO vertical</vt:lpstr>
      <vt:lpstr>CSIRO horizontal</vt:lpstr>
      <vt:lpstr>Data61 vertical</vt:lpstr>
      <vt:lpstr>Data61 horizontal</vt:lpstr>
      <vt:lpstr>MNF vertical</vt:lpstr>
      <vt:lpstr>MNF horizontal</vt:lpstr>
      <vt:lpstr>Wordmark vertical</vt:lpstr>
      <vt:lpstr>Wordmark horizontal</vt:lpstr>
      <vt:lpstr>PowerPoint Presentation</vt:lpstr>
      <vt:lpstr>PowerPoint Presentation</vt:lpstr>
      <vt:lpstr>Calibration: Standard approach</vt:lpstr>
      <vt:lpstr>Closure Phase</vt:lpstr>
      <vt:lpstr>Discovery of Detailed Structures of Radio Galaxies:  Double-lobed structure of Cygnus A</vt:lpstr>
      <vt:lpstr>Hybrid Mapping (Before self-calibration)</vt:lpstr>
      <vt:lpstr>Self-calibration</vt:lpstr>
      <vt:lpstr>Image plane view of Closure Phase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Growing list of applications</vt:lpstr>
      <vt:lpstr>PowerPoint Presentation</vt:lpstr>
      <vt:lpstr>Closure Phase generalized to N-polygons</vt:lpstr>
      <vt:lpstr>Connection to Crystallography</vt:lpstr>
      <vt:lpstr>Connection to Seismic Imaging</vt:lpstr>
      <vt:lpstr>Connection to Interferometric Synthetic Aperture Radar (InSAR) and Medical Imaging</vt:lpstr>
      <vt:lpstr>Connection to TDI in GW detection using LISA</vt:lpstr>
      <vt:lpstr>Connection: Quantum Mechanics &amp; Polarized Light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Towards a General Theory of  Closure Invariants in Radio Interferometry</dc:title>
  <dc:creator>Thyagarajan, Nithyanandan (S&amp;A, Kensington WA)</dc:creator>
  <cp:lastModifiedBy>Thyagarajan, Nithyanandan (S&amp;A, Kensington WA)</cp:lastModifiedBy>
  <cp:revision>440</cp:revision>
  <cp:lastPrinted>2019-07-25T05:14:36Z</cp:lastPrinted>
  <dcterms:created xsi:type="dcterms:W3CDTF">2021-10-17T16:44:51Z</dcterms:created>
  <dcterms:modified xsi:type="dcterms:W3CDTF">2023-02-07T18:17:00Z</dcterms:modified>
</cp:coreProperties>
</file>