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emf" ContentType="image/x-emf"/>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1.gif" ContentType="video/unknown"/>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9" r:id="rId2"/>
    <p:sldId id="311" r:id="rId3"/>
    <p:sldId id="303" r:id="rId4"/>
    <p:sldId id="298" r:id="rId5"/>
    <p:sldId id="336" r:id="rId6"/>
    <p:sldId id="317" r:id="rId7"/>
    <p:sldId id="312" r:id="rId8"/>
    <p:sldId id="307" r:id="rId9"/>
    <p:sldId id="313" r:id="rId10"/>
    <p:sldId id="332" r:id="rId11"/>
    <p:sldId id="333" r:id="rId12"/>
    <p:sldId id="322" r:id="rId13"/>
    <p:sldId id="334" r:id="rId14"/>
    <p:sldId id="320" r:id="rId15"/>
    <p:sldId id="321" r:id="rId16"/>
    <p:sldId id="281" r:id="rId17"/>
    <p:sldId id="324" r:id="rId18"/>
    <p:sldId id="325" r:id="rId19"/>
    <p:sldId id="335" r:id="rId20"/>
    <p:sldId id="316" r:id="rId21"/>
    <p:sldId id="31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8B6"/>
    <a:srgbClr val="062458"/>
    <a:srgbClr val="052058"/>
    <a:srgbClr val="11264C"/>
    <a:srgbClr val="64A3F9"/>
    <a:srgbClr val="5587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31" autoAdjust="0"/>
    <p:restoredTop sz="99102" autoAdjust="0"/>
  </p:normalViewPr>
  <p:slideViewPr>
    <p:cSldViewPr snapToGrid="0" snapToObjects="1">
      <p:cViewPr>
        <p:scale>
          <a:sx n="90" d="100"/>
          <a:sy n="90" d="100"/>
        </p:scale>
        <p:origin x="-1480" y="-264"/>
      </p:cViewPr>
      <p:guideLst>
        <p:guide orient="horz" pos="4162"/>
        <p:guide pos="28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AF8F9-169D-44DB-85CA-273403A7B9DE}" type="datetimeFigureOut">
              <a:rPr lang="en-US" smtClean="0"/>
              <a:t>8/9/15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8C562-8B63-4E12-9383-291BCD3F64FA}" type="slidenum">
              <a:rPr lang="en-US" smtClean="0"/>
              <a:t>‹#›</a:t>
            </a:fld>
            <a:endParaRPr lang="en-US"/>
          </a:p>
        </p:txBody>
      </p:sp>
    </p:spTree>
    <p:extLst>
      <p:ext uri="{BB962C8B-B14F-4D97-AF65-F5344CB8AC3E}">
        <p14:creationId xmlns:p14="http://schemas.microsoft.com/office/powerpoint/2010/main" val="59287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http://arxiv.org/abs/1405.1456</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Intrinsic Two-Dimensional Size of Sagittarius A*</a:t>
            </a:r>
          </a:p>
          <a:p>
            <a:endParaRPr lang="en-US" dirty="0" smtClean="0"/>
          </a:p>
          <a:p>
            <a:r>
              <a:rPr lang="en-US" dirty="0" smtClean="0"/>
              <a:t>Bower et al. 2014 </a:t>
            </a:r>
            <a:r>
              <a:rPr lang="en-US" dirty="0" err="1" smtClean="0"/>
              <a:t>ApJ</a:t>
            </a:r>
            <a:r>
              <a:rPr lang="en-US" dirty="0" smtClean="0"/>
              <a:t> in press</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3</a:t>
            </a:fld>
            <a:endParaRPr lang="en-US"/>
          </a:p>
        </p:txBody>
      </p:sp>
    </p:spTree>
    <p:extLst>
      <p:ext uri="{BB962C8B-B14F-4D97-AF65-F5344CB8AC3E}">
        <p14:creationId xmlns:p14="http://schemas.microsoft.com/office/powerpoint/2010/main" val="36770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Detection of Thermal Radio Emission from Solar-type Stars with the Karl G. </a:t>
            </a:r>
            <a:r>
              <a:rPr lang="en-US" dirty="0" err="1" smtClean="0"/>
              <a:t>Jansky</a:t>
            </a:r>
            <a:r>
              <a:rPr lang="en-US" dirty="0" smtClean="0"/>
              <a:t> Very Large Array</a:t>
            </a:r>
          </a:p>
          <a:p>
            <a:endParaRPr lang="en-US" dirty="0" smtClean="0"/>
          </a:p>
          <a:p>
            <a:r>
              <a:rPr lang="en-US" dirty="0" err="1" smtClean="0"/>
              <a:t>Villadsen</a:t>
            </a:r>
            <a:r>
              <a:rPr lang="en-US" dirty="0" smtClean="0"/>
              <a:t> et al. http://</a:t>
            </a:r>
            <a:r>
              <a:rPr lang="en-US" dirty="0" err="1" smtClean="0"/>
              <a:t>adsabs.harvard.edu</a:t>
            </a:r>
            <a:r>
              <a:rPr lang="en-US" dirty="0" smtClean="0"/>
              <a:t>/abs/2014ApJ...788..112V</a:t>
            </a:r>
          </a:p>
          <a:p>
            <a:endParaRPr lang="en-US" dirty="0" smtClean="0"/>
          </a:p>
          <a:p>
            <a:r>
              <a:rPr lang="en-US" dirty="0" smtClean="0"/>
              <a:t>Wu, et al. 2014 http://</a:t>
            </a:r>
            <a:r>
              <a:rPr lang="en-US" dirty="0" err="1" smtClean="0"/>
              <a:t>adsabs.harvard.edu</a:t>
            </a:r>
            <a:r>
              <a:rPr lang="en-US" dirty="0" smtClean="0"/>
              <a:t>/abs/2014A%26A...566A..17W</a:t>
            </a:r>
          </a:p>
        </p:txBody>
      </p:sp>
      <p:sp>
        <p:nvSpPr>
          <p:cNvPr id="4" name="Slide Number Placeholder 3"/>
          <p:cNvSpPr>
            <a:spLocks noGrp="1"/>
          </p:cNvSpPr>
          <p:nvPr>
            <p:ph type="sldNum" sz="quarter" idx="10"/>
          </p:nvPr>
        </p:nvSpPr>
        <p:spPr/>
        <p:txBody>
          <a:bodyPr/>
          <a:lstStyle/>
          <a:p>
            <a:pPr>
              <a:defRPr/>
            </a:pPr>
            <a:fld id="{2C17E727-6119-4974-87ED-8390F75ACDF7}" type="slidenum">
              <a:rPr lang="en-US" smtClean="0"/>
              <a:pPr>
                <a:defRPr/>
              </a:pPr>
              <a:t>6</a:t>
            </a:fld>
            <a:endParaRPr lang="en-US"/>
          </a:p>
        </p:txBody>
      </p:sp>
    </p:spTree>
    <p:extLst>
      <p:ext uri="{BB962C8B-B14F-4D97-AF65-F5344CB8AC3E}">
        <p14:creationId xmlns:p14="http://schemas.microsoft.com/office/powerpoint/2010/main" val="2375092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THOR - The H</a:t>
            </a:r>
            <a:r>
              <a:rPr lang="en-US" sz="1200" b="1" i="0" u="none" strike="noStrike" kern="1200" baseline="0" dirty="0"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OH, Recombination Line Survey of the Milky Way</a:t>
            </a:r>
            <a:endParaRPr lang="en-US" dirty="0" smtClean="0"/>
          </a:p>
          <a:p>
            <a:endParaRPr lang="en-US" dirty="0" smtClean="0"/>
          </a:p>
          <a:p>
            <a:r>
              <a:rPr lang="en-US" dirty="0" err="1" smtClean="0"/>
              <a:t>Birh</a:t>
            </a:r>
            <a:r>
              <a:rPr lang="en-US" baseline="0" dirty="0" smtClean="0"/>
              <a:t> </a:t>
            </a:r>
            <a:r>
              <a:rPr lang="en-US" baseline="0" dirty="0" err="1" smtClean="0"/>
              <a:t>ea</a:t>
            </a:r>
            <a:r>
              <a:rPr lang="en-US" baseline="0" dirty="0" smtClean="0"/>
              <a:t> 2015 http://</a:t>
            </a:r>
            <a:r>
              <a:rPr lang="en-US" baseline="0" dirty="0" err="1" smtClean="0"/>
              <a:t>adsabs.harvard.edu</a:t>
            </a:r>
            <a:r>
              <a:rPr lang="en-US" baseline="0" dirty="0" smtClean="0"/>
              <a:t>/abs/2015arXiv150505176B</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7</a:t>
            </a:fld>
            <a:endParaRPr lang="en-US"/>
          </a:p>
        </p:txBody>
      </p:sp>
    </p:spTree>
    <p:extLst>
      <p:ext uri="{BB962C8B-B14F-4D97-AF65-F5344CB8AC3E}">
        <p14:creationId xmlns:p14="http://schemas.microsoft.com/office/powerpoint/2010/main" val="251770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Pilot for a Very Large Array H I Deep Field</a:t>
            </a:r>
          </a:p>
          <a:p>
            <a:endParaRPr lang="en-US" dirty="0" smtClean="0"/>
          </a:p>
          <a:p>
            <a:r>
              <a:rPr lang="en-US" dirty="0" smtClean="0"/>
              <a:t>Fernandez ea. </a:t>
            </a:r>
            <a:r>
              <a:rPr lang="en-US" dirty="0" err="1" smtClean="0"/>
              <a:t>ApJ</a:t>
            </a:r>
            <a:r>
              <a:rPr lang="en-US" dirty="0" smtClean="0"/>
              <a:t>, 770, L29</a:t>
            </a:r>
          </a:p>
          <a:p>
            <a:endParaRPr lang="en-US" dirty="0" smtClean="0"/>
          </a:p>
          <a:p>
            <a:r>
              <a:rPr lang="en-US" dirty="0" smtClean="0"/>
              <a:t>http://</a:t>
            </a:r>
            <a:r>
              <a:rPr lang="en-US" dirty="0" err="1" smtClean="0"/>
              <a:t>adsabs.harvard.edu</a:t>
            </a:r>
            <a:r>
              <a:rPr lang="en-US" dirty="0" smtClean="0"/>
              <a:t>/abs/2013ApJ...770L..29F</a:t>
            </a:r>
            <a:endParaRPr lang="en-US" dirty="0"/>
          </a:p>
        </p:txBody>
      </p:sp>
      <p:sp>
        <p:nvSpPr>
          <p:cNvPr id="4" name="Slide Number Placeholder 3"/>
          <p:cNvSpPr>
            <a:spLocks noGrp="1"/>
          </p:cNvSpPr>
          <p:nvPr>
            <p:ph type="sldNum" sz="quarter" idx="10"/>
          </p:nvPr>
        </p:nvSpPr>
        <p:spPr/>
        <p:txBody>
          <a:bodyPr/>
          <a:lstStyle/>
          <a:p>
            <a:fld id="{E0165D0D-B359-4C42-934F-2C41B2EBC753}" type="slidenum">
              <a:rPr lang="en-US" smtClean="0"/>
              <a:pPr/>
              <a:t>21</a:t>
            </a:fld>
            <a:endParaRPr lang="en-US"/>
          </a:p>
        </p:txBody>
      </p:sp>
    </p:spTree>
    <p:extLst>
      <p:ext uri="{BB962C8B-B14F-4D97-AF65-F5344CB8AC3E}">
        <p14:creationId xmlns:p14="http://schemas.microsoft.com/office/powerpoint/2010/main" val="1917490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3.png"/><Relationship Id="rId6"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HercA">
    <p:spTree>
      <p:nvGrpSpPr>
        <p:cNvPr id="1" name=""/>
        <p:cNvGrpSpPr/>
        <p:nvPr/>
      </p:nvGrpSpPr>
      <p:grpSpPr>
        <a:xfrm>
          <a:off x="0" y="0"/>
          <a:ext cx="0" cy="0"/>
          <a:chOff x="0" y="0"/>
          <a:chExt cx="0" cy="0"/>
        </a:xfrm>
      </p:grpSpPr>
      <p:pic>
        <p:nvPicPr>
          <p:cNvPr id="1026" name="Picture 2" descr="C:\Users\tbeasley\Desktop\DebrisDiskIllustration_nrao.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897406"/>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userDrawn="1"/>
        </p:nvSpPr>
        <p:spPr>
          <a:xfrm>
            <a:off x="-124504" y="4230440"/>
            <a:ext cx="9393008" cy="2873033"/>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 name="Picture 11" descr="Curves_orange_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9797"/>
            <a:ext cx="9144000" cy="482203"/>
          </a:xfrm>
          <a:prstGeom prst="rect">
            <a:avLst/>
          </a:prstGeom>
        </p:spPr>
      </p:pic>
      <p:pic>
        <p:nvPicPr>
          <p:cNvPr id="15" name="Picture 14"/>
          <p:cNvPicPr>
            <a:picLocks noChangeAspect="1"/>
          </p:cNvPicPr>
          <p:nvPr userDrawn="1"/>
        </p:nvPicPr>
        <p:blipFill>
          <a:blip r:embed="rId4"/>
          <a:stretch>
            <a:fillRect/>
          </a:stretch>
        </p:blipFill>
        <p:spPr>
          <a:xfrm>
            <a:off x="8006597" y="6429398"/>
            <a:ext cx="335026" cy="335026"/>
          </a:xfrm>
          <a:prstGeom prst="rect">
            <a:avLst/>
          </a:prstGeom>
        </p:spPr>
      </p:pic>
      <p:pic>
        <p:nvPicPr>
          <p:cNvPr id="16" name="Picture 15" descr="AUI Logo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03224" y="6382507"/>
            <a:ext cx="600744" cy="429103"/>
          </a:xfrm>
          <a:prstGeom prst="rect">
            <a:avLst/>
          </a:prstGeom>
        </p:spPr>
      </p:pic>
      <p:pic>
        <p:nvPicPr>
          <p:cNvPr id="17" name="Picture 16" descr="NRAO_Logo_White.ai"/>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13721" y="6322504"/>
            <a:ext cx="430240" cy="556781"/>
          </a:xfrm>
          <a:prstGeom prst="rect">
            <a:avLst/>
          </a:prstGeom>
        </p:spPr>
      </p:pic>
      <p:sp>
        <p:nvSpPr>
          <p:cNvPr id="3" name="Text Placeholder 2"/>
          <p:cNvSpPr>
            <a:spLocks noGrp="1"/>
          </p:cNvSpPr>
          <p:nvPr>
            <p:ph type="body" sz="quarter" idx="10" hasCustomPrompt="1"/>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dirty="0" smtClean="0"/>
              <a:t>Presentation Title</a:t>
            </a:r>
          </a:p>
        </p:txBody>
      </p:sp>
      <p:sp>
        <p:nvSpPr>
          <p:cNvPr id="18" name="Text Placeholder 2"/>
          <p:cNvSpPr>
            <a:spLocks noGrp="1"/>
          </p:cNvSpPr>
          <p:nvPr>
            <p:ph type="body" sz="quarter" idx="11" hasCustomPrompt="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dirty="0" smtClean="0"/>
              <a:t>Presenter</a:t>
            </a:r>
          </a:p>
        </p:txBody>
      </p:sp>
    </p:spTree>
    <p:extLst>
      <p:ext uri="{BB962C8B-B14F-4D97-AF65-F5344CB8AC3E}">
        <p14:creationId xmlns:p14="http://schemas.microsoft.com/office/powerpoint/2010/main" val="36040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smtClean="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smtClean="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455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38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minator">
    <p:spTree>
      <p:nvGrpSpPr>
        <p:cNvPr id="1" name=""/>
        <p:cNvGrpSpPr/>
        <p:nvPr/>
      </p:nvGrpSpPr>
      <p:grpSpPr>
        <a:xfrm>
          <a:off x="0" y="0"/>
          <a:ext cx="0" cy="0"/>
          <a:chOff x="0" y="0"/>
          <a:chExt cx="0" cy="0"/>
        </a:xfrm>
      </p:grpSpPr>
      <p:pic>
        <p:nvPicPr>
          <p:cNvPr id="8" name="Picture 1" descr="nrao_logo_pm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7352" y="661286"/>
            <a:ext cx="2612566" cy="33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2245055" y="4264809"/>
            <a:ext cx="4217159" cy="867930"/>
          </a:xfrm>
          <a:prstGeom prst="rect">
            <a:avLst/>
          </a:prstGeom>
          <a:noFill/>
        </p:spPr>
        <p:txBody>
          <a:bodyPr wrap="square" rtlCol="0">
            <a:spAutoFit/>
          </a:bodyPr>
          <a:lstStyle/>
          <a:p>
            <a:pPr algn="ctr">
              <a:lnSpc>
                <a:spcPct val="80000"/>
              </a:lnSpc>
              <a:spcBef>
                <a:spcPct val="20000"/>
              </a:spcBef>
            </a:pPr>
            <a:r>
              <a:rPr lang="en-US" sz="1800" b="1" dirty="0" smtClean="0">
                <a:solidFill>
                  <a:srgbClr val="062458"/>
                </a:solidFill>
                <a:latin typeface="Gill Sans MT" charset="0"/>
                <a:cs typeface="Gill Sans" charset="0"/>
              </a:rPr>
              <a:t>www.nrao.edu</a:t>
            </a:r>
          </a:p>
          <a:p>
            <a:pPr algn="ctr">
              <a:lnSpc>
                <a:spcPct val="80000"/>
              </a:lnSpc>
              <a:spcBef>
                <a:spcPct val="20000"/>
              </a:spcBef>
            </a:pPr>
            <a:r>
              <a:rPr lang="en-US" sz="1800" b="1" dirty="0" smtClean="0">
                <a:solidFill>
                  <a:srgbClr val="062458"/>
                </a:solidFill>
                <a:latin typeface="Gill Sans MT" charset="0"/>
                <a:cs typeface="Gill Sans" charset="0"/>
              </a:rPr>
              <a:t>science.nrao.edu</a:t>
            </a:r>
            <a:endParaRPr lang="en-US" dirty="0" smtClean="0"/>
          </a:p>
          <a:p>
            <a:endParaRPr lang="en-US" dirty="0"/>
          </a:p>
        </p:txBody>
      </p:sp>
      <p:sp>
        <p:nvSpPr>
          <p:cNvPr id="15" name="TextBox 14"/>
          <p:cNvSpPr txBox="1"/>
          <p:nvPr userDrawn="1"/>
        </p:nvSpPr>
        <p:spPr>
          <a:xfrm>
            <a:off x="1228144" y="5003006"/>
            <a:ext cx="6250982" cy="80021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smtClean="0">
                <a:latin typeface="Gill Sans MT" charset="0"/>
                <a:cs typeface="Gill Sans" charset="0"/>
              </a:rPr>
              <a:t>The National Radio Astronomy Observatory is a facility of the National Science Foundation</a:t>
            </a:r>
            <a:br>
              <a:rPr lang="en-US" sz="1400" i="1" dirty="0" smtClean="0">
                <a:latin typeface="Gill Sans MT" charset="0"/>
                <a:cs typeface="Gill Sans" charset="0"/>
              </a:rPr>
            </a:br>
            <a:r>
              <a:rPr lang="en-US" sz="1400" i="1" dirty="0" smtClean="0">
                <a:latin typeface="Gill Sans MT" charset="0"/>
                <a:cs typeface="Gill Sans" charset="0"/>
              </a:rPr>
              <a:t>operated under cooperative agreement by Associated Universities, Inc.</a:t>
            </a:r>
          </a:p>
          <a:p>
            <a:endParaRPr lang="en-US" dirty="0"/>
          </a:p>
        </p:txBody>
      </p:sp>
    </p:spTree>
    <p:extLst>
      <p:ext uri="{BB962C8B-B14F-4D97-AF65-F5344CB8AC3E}">
        <p14:creationId xmlns:p14="http://schemas.microsoft.com/office/powerpoint/2010/main" val="756098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000A232-5509-D24F-833E-5D5254DBB6EC}" type="slidenum">
              <a:rPr lang="en-US"/>
              <a:pPr>
                <a:defRPr/>
              </a:pPr>
              <a:t>‹#›</a:t>
            </a:fld>
            <a:endParaRPr lang="en-US"/>
          </a:p>
        </p:txBody>
      </p:sp>
    </p:spTree>
    <p:extLst>
      <p:ext uri="{BB962C8B-B14F-4D97-AF65-F5344CB8AC3E}">
        <p14:creationId xmlns:p14="http://schemas.microsoft.com/office/powerpoint/2010/main" val="163306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7BEC3-292F-E945-81B3-A54EF6A283B9}" type="slidenum">
              <a:rPr lang="en-US"/>
              <a:pPr>
                <a:defRPr/>
              </a:pPr>
              <a:t>‹#›</a:t>
            </a:fld>
            <a:endParaRPr lang="en-US"/>
          </a:p>
        </p:txBody>
      </p:sp>
    </p:spTree>
    <p:extLst>
      <p:ext uri="{BB962C8B-B14F-4D97-AF65-F5344CB8AC3E}">
        <p14:creationId xmlns:p14="http://schemas.microsoft.com/office/powerpoint/2010/main" val="389789525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6ECD08B-E8FC-4D0C-B728-4E2EEC485617}" type="slidenum">
              <a:rPr lang="en-US"/>
              <a:pPr>
                <a:defRPr/>
              </a:pPr>
              <a:t>‹#›</a:t>
            </a:fld>
            <a:endParaRPr lang="en-US"/>
          </a:p>
        </p:txBody>
      </p:sp>
    </p:spTree>
    <p:extLst>
      <p:ext uri="{BB962C8B-B14F-4D97-AF65-F5344CB8AC3E}">
        <p14:creationId xmlns:p14="http://schemas.microsoft.com/office/powerpoint/2010/main" val="289010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CB61D-4F19-1E4E-BD99-CD2FFD6DE3A7}" type="slidenum">
              <a:rPr lang="en-US"/>
              <a:pPr>
                <a:defRPr/>
              </a:pPr>
              <a:t>‹#›</a:t>
            </a:fld>
            <a:endParaRPr lang="en-US"/>
          </a:p>
        </p:txBody>
      </p:sp>
    </p:spTree>
    <p:extLst>
      <p:ext uri="{BB962C8B-B14F-4D97-AF65-F5344CB8AC3E}">
        <p14:creationId xmlns:p14="http://schemas.microsoft.com/office/powerpoint/2010/main" val="220601911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3"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255AA-1BD5-446E-819C-59471BEAD13B}" type="datetimeFigureOut">
              <a:rPr lang="en-US" smtClean="0"/>
              <a:t>8/9/15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F3DFE-369F-42A8-95CC-0615539CF6FC}" type="slidenum">
              <a:rPr lang="en-US" smtClean="0"/>
              <a:t>‹#›</a:t>
            </a:fld>
            <a:endParaRPr lang="en-US"/>
          </a:p>
        </p:txBody>
      </p:sp>
      <p:sp>
        <p:nvSpPr>
          <p:cNvPr id="10" name="Freeform 9"/>
          <p:cNvSpPr/>
          <p:nvPr/>
        </p:nvSpPr>
        <p:spPr>
          <a:xfrm>
            <a:off x="-80001" y="6113419"/>
            <a:ext cx="9350520" cy="838111"/>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838111">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86561" y="838111"/>
                </a:lnTo>
                <a:lnTo>
                  <a:pt x="19340" y="818770"/>
                </a:lnTo>
                <a:lnTo>
                  <a:pt x="0" y="58023"/>
                </a:ln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a:stretch>
            <a:fillRect/>
          </a:stretch>
        </p:blipFill>
        <p:spPr>
          <a:xfrm>
            <a:off x="8006597" y="6429398"/>
            <a:ext cx="335026" cy="335026"/>
          </a:xfrm>
          <a:prstGeom prst="rect">
            <a:avLst/>
          </a:prstGeom>
        </p:spPr>
      </p:pic>
      <p:pic>
        <p:nvPicPr>
          <p:cNvPr id="12" name="Picture 11" descr="Curves_orange_blu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982031"/>
            <a:ext cx="9144000" cy="482203"/>
          </a:xfrm>
          <a:prstGeom prst="rect">
            <a:avLst/>
          </a:prstGeom>
        </p:spPr>
      </p:pic>
      <p:pic>
        <p:nvPicPr>
          <p:cNvPr id="13" name="Picture 12" descr="AUI Logo_Whit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3224" y="6382507"/>
            <a:ext cx="600744" cy="429103"/>
          </a:xfrm>
          <a:prstGeom prst="rect">
            <a:avLst/>
          </a:prstGeom>
        </p:spPr>
      </p:pic>
      <p:pic>
        <p:nvPicPr>
          <p:cNvPr id="14" name="Picture 13" descr="NRAO_Logo_White.ai"/>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3721" y="6322504"/>
            <a:ext cx="430240" cy="556781"/>
          </a:xfrm>
          <a:prstGeom prst="rect">
            <a:avLst/>
          </a:prstGeom>
        </p:spPr>
      </p:pic>
      <p:sp>
        <p:nvSpPr>
          <p:cNvPr id="15" name="Subtitle 2"/>
          <p:cNvSpPr txBox="1">
            <a:spLocks/>
          </p:cNvSpPr>
          <p:nvPr/>
        </p:nvSpPr>
        <p:spPr>
          <a:xfrm>
            <a:off x="211671" y="6510864"/>
            <a:ext cx="3769084" cy="217448"/>
          </a:xfrm>
          <a:prstGeom prst="rect">
            <a:avLst/>
          </a:prstGeom>
        </p:spPr>
        <p:txBody>
          <a:bodyPr vert="horz" wrap="none" lIns="0" tIns="0" rIns="0" bIns="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fld id="{0372DE0E-017C-6047-AB40-14FA8E408B1F}" type="slidenum">
              <a:rPr lang="en-US" sz="1200" smtClean="0">
                <a:solidFill>
                  <a:schemeClr val="bg1"/>
                </a:solidFill>
                <a:latin typeface="Gill Sans Light"/>
                <a:cs typeface="Gill Sans Light"/>
              </a:rPr>
              <a:pPr algn="l"/>
              <a:t>‹#›</a:t>
            </a:fld>
            <a:endParaRPr lang="en-US" sz="1200" dirty="0">
              <a:solidFill>
                <a:schemeClr val="tx2">
                  <a:lumMod val="20000"/>
                  <a:lumOff val="80000"/>
                </a:schemeClr>
              </a:solidFill>
              <a:latin typeface="Gill Sans Light"/>
              <a:cs typeface="Gill Sans Light"/>
            </a:endParaRPr>
          </a:p>
        </p:txBody>
      </p:sp>
      <p:sp>
        <p:nvSpPr>
          <p:cNvPr id="16" name="Footer Placeholder 1"/>
          <p:cNvSpPr txBox="1">
            <a:spLocks/>
          </p:cNvSpPr>
          <p:nvPr/>
        </p:nvSpPr>
        <p:spPr>
          <a:xfrm>
            <a:off x="2735580" y="6405805"/>
            <a:ext cx="3672840" cy="382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smtClean="0">
                <a:solidFill>
                  <a:prstClr val="white"/>
                </a:solidFill>
                <a:latin typeface="Gill Sans MT" panose="020B0502020104020203" pitchFamily="34" charset="0"/>
              </a:rPr>
              <a:t>IAU</a:t>
            </a:r>
            <a:r>
              <a:rPr lang="en-US" sz="1400" b="1" baseline="0" dirty="0" smtClean="0">
                <a:solidFill>
                  <a:prstClr val="white"/>
                </a:solidFill>
                <a:latin typeface="Gill Sans MT" panose="020B0502020104020203" pitchFamily="34" charset="0"/>
              </a:rPr>
              <a:t> August</a:t>
            </a:r>
            <a:r>
              <a:rPr lang="en-US" sz="1400" b="1" dirty="0" smtClean="0">
                <a:solidFill>
                  <a:prstClr val="white"/>
                </a:solidFill>
                <a:latin typeface="Gill Sans MT" panose="020B0502020104020203" pitchFamily="34" charset="0"/>
              </a:rPr>
              <a:t> 2015</a:t>
            </a:r>
            <a:endParaRPr lang="en-US" sz="1400" b="1" dirty="0">
              <a:solidFill>
                <a:prstClr val="white"/>
              </a:solidFill>
              <a:latin typeface="Gill Sans MT" panose="020B0502020104020203" pitchFamily="34" charset="0"/>
            </a:endParaRPr>
          </a:p>
        </p:txBody>
      </p:sp>
    </p:spTree>
    <p:extLst>
      <p:ext uri="{BB962C8B-B14F-4D97-AF65-F5344CB8AC3E}">
        <p14:creationId xmlns:p14="http://schemas.microsoft.com/office/powerpoint/2010/main" val="3925874379"/>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3" r:id="rId3"/>
    <p:sldLayoutId id="2147483665" r:id="rId4"/>
    <p:sldLayoutId id="2147483668" r:id="rId5"/>
    <p:sldLayoutId id="2147483669" r:id="rId6"/>
    <p:sldLayoutId id="2147483670" r:id="rId7"/>
    <p:sldLayoutId id="2147483671"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1.tif"/><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microsoft.com/office/2007/relationships/media" Target="../media/media1.gif"/><Relationship Id="rId2" Type="http://schemas.openxmlformats.org/officeDocument/2006/relationships/video" Target="../media/media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8216" y="5038725"/>
            <a:ext cx="8098895" cy="628231"/>
          </a:xfrm>
        </p:spPr>
        <p:txBody>
          <a:bodyPr/>
          <a:lstStyle/>
          <a:p>
            <a:r>
              <a:rPr lang="en-US" b="0" dirty="0" smtClean="0"/>
              <a:t>Science with the </a:t>
            </a:r>
            <a:r>
              <a:rPr lang="en-US" b="0" dirty="0" err="1" smtClean="0"/>
              <a:t>Jansky</a:t>
            </a:r>
            <a:r>
              <a:rPr lang="en-US" b="0" dirty="0" smtClean="0"/>
              <a:t> Very Large Array</a:t>
            </a:r>
            <a:endParaRPr lang="en-US" b="0" dirty="0"/>
          </a:p>
        </p:txBody>
      </p:sp>
      <p:sp>
        <p:nvSpPr>
          <p:cNvPr id="3" name="Text Placeholder 2"/>
          <p:cNvSpPr>
            <a:spLocks noGrp="1"/>
          </p:cNvSpPr>
          <p:nvPr>
            <p:ph type="body" sz="quarter" idx="11"/>
          </p:nvPr>
        </p:nvSpPr>
        <p:spPr>
          <a:xfrm>
            <a:off x="720550" y="5694273"/>
            <a:ext cx="7110412" cy="628231"/>
          </a:xfrm>
        </p:spPr>
        <p:txBody>
          <a:bodyPr/>
          <a:lstStyle/>
          <a:p>
            <a:r>
              <a:rPr lang="en-US" sz="2400" b="0" dirty="0" smtClean="0"/>
              <a:t>Chris Carilli </a:t>
            </a:r>
            <a:endParaRPr lang="en-US" sz="2400" b="0" dirty="0"/>
          </a:p>
        </p:txBody>
      </p:sp>
      <p:pic>
        <p:nvPicPr>
          <p:cNvPr id="5" name="Picture 4"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600222"/>
          </a:xfrm>
          <a:prstGeom prst="rect">
            <a:avLst/>
          </a:prstGeom>
        </p:spPr>
      </p:pic>
    </p:spTree>
    <p:extLst>
      <p:ext uri="{BB962C8B-B14F-4D97-AF65-F5344CB8AC3E}">
        <p14:creationId xmlns:p14="http://schemas.microsoft.com/office/powerpoint/2010/main" val="10006081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6227331" y="5836315"/>
            <a:ext cx="1190557" cy="338554"/>
          </a:xfrm>
          <a:prstGeom prst="rect">
            <a:avLst/>
          </a:prstGeom>
          <a:noFill/>
        </p:spPr>
        <p:txBody>
          <a:bodyPr wrap="square" rtlCol="0">
            <a:spAutoFit/>
          </a:bodyPr>
          <a:lstStyle/>
          <a:p>
            <a:r>
              <a:rPr lang="en-US" sz="1600" dirty="0" err="1" smtClean="0"/>
              <a:t>Kanekar</a:t>
            </a:r>
            <a:r>
              <a:rPr lang="en-US" sz="1600" dirty="0" smtClean="0"/>
              <a:t> </a:t>
            </a:r>
            <a:r>
              <a:rPr lang="en-US" sz="1600" dirty="0" err="1" smtClean="0"/>
              <a:t>ea</a:t>
            </a:r>
            <a:endParaRPr lang="en-US" sz="1600" dirty="0"/>
          </a:p>
        </p:txBody>
      </p:sp>
      <p:pic>
        <p:nvPicPr>
          <p:cNvPr id="12" name="Picture 3" descr="Screen Shot 2013-01-31 at 9.36.0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4445" y="474085"/>
            <a:ext cx="4934543" cy="332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creen Shot 2015-03-24 at 2.21.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885"/>
            <a:ext cx="4230721" cy="3329941"/>
          </a:xfrm>
          <a:prstGeom prst="rect">
            <a:avLst/>
          </a:prstGeom>
        </p:spPr>
      </p:pic>
      <p:sp>
        <p:nvSpPr>
          <p:cNvPr id="15" name="TextBox 14"/>
          <p:cNvSpPr txBox="1"/>
          <p:nvPr/>
        </p:nvSpPr>
        <p:spPr>
          <a:xfrm>
            <a:off x="4875317" y="3900128"/>
            <a:ext cx="3617507" cy="1708160"/>
          </a:xfrm>
          <a:prstGeom prst="rect">
            <a:avLst/>
          </a:prstGeom>
          <a:noFill/>
        </p:spPr>
        <p:txBody>
          <a:bodyPr wrap="square" rtlCol="0">
            <a:spAutoFit/>
          </a:bodyPr>
          <a:lstStyle/>
          <a:p>
            <a:pPr>
              <a:spcBef>
                <a:spcPts val="600"/>
              </a:spcBef>
            </a:pPr>
            <a:r>
              <a:rPr lang="en-US" dirty="0" smtClean="0">
                <a:solidFill>
                  <a:schemeClr val="bg1"/>
                </a:solidFill>
                <a:latin typeface="Times New Roman"/>
                <a:cs typeface="Times New Roman"/>
              </a:rPr>
              <a:t>Foot-points of Solar flares</a:t>
            </a:r>
          </a:p>
          <a:p>
            <a:pPr marL="285750" indent="-285750">
              <a:spcBef>
                <a:spcPts val="600"/>
              </a:spcBef>
              <a:buFont typeface="Arial"/>
              <a:buChar char="•"/>
            </a:pPr>
            <a:r>
              <a:rPr lang="en-US" dirty="0" smtClean="0">
                <a:solidFill>
                  <a:schemeClr val="bg1"/>
                </a:solidFill>
                <a:latin typeface="Times New Roman"/>
                <a:cs typeface="Times New Roman"/>
              </a:rPr>
              <a:t>Scales ~ 1000km</a:t>
            </a:r>
          </a:p>
          <a:p>
            <a:pPr marL="285750" indent="-285750">
              <a:spcBef>
                <a:spcPts val="600"/>
              </a:spcBef>
              <a:buFont typeface="Arial"/>
              <a:buChar char="•"/>
            </a:pPr>
            <a:r>
              <a:rPr lang="en-US" dirty="0" smtClean="0">
                <a:solidFill>
                  <a:schemeClr val="bg1"/>
                </a:solidFill>
                <a:latin typeface="Times New Roman"/>
                <a:cs typeface="Times New Roman"/>
              </a:rPr>
              <a:t>Evolution ~ 100msec scales</a:t>
            </a:r>
          </a:p>
          <a:p>
            <a:pPr marL="285750" indent="-285750">
              <a:spcBef>
                <a:spcPts val="600"/>
              </a:spcBef>
              <a:buFont typeface="Arial"/>
              <a:buChar char="•"/>
            </a:pPr>
            <a:r>
              <a:rPr lang="en-US" dirty="0" smtClean="0">
                <a:solidFill>
                  <a:schemeClr val="bg1"/>
                </a:solidFill>
                <a:latin typeface="Times New Roman"/>
                <a:cs typeface="Times New Roman"/>
              </a:rPr>
              <a:t>Magnetic flux ropes driving CME = origin of space weather</a:t>
            </a:r>
          </a:p>
        </p:txBody>
      </p:sp>
      <p:sp>
        <p:nvSpPr>
          <p:cNvPr id="17" name="TextBox 16"/>
          <p:cNvSpPr txBox="1"/>
          <p:nvPr/>
        </p:nvSpPr>
        <p:spPr>
          <a:xfrm>
            <a:off x="2513788" y="12420"/>
            <a:ext cx="4584109" cy="461665"/>
          </a:xfrm>
          <a:prstGeom prst="rect">
            <a:avLst/>
          </a:prstGeom>
          <a:noFill/>
        </p:spPr>
        <p:txBody>
          <a:bodyPr wrap="square" rtlCol="0">
            <a:spAutoFit/>
          </a:bodyPr>
          <a:lstStyle/>
          <a:p>
            <a:r>
              <a:rPr lang="en-US" sz="2400" dirty="0" smtClean="0">
                <a:solidFill>
                  <a:srgbClr val="FFFFFF"/>
                </a:solidFill>
                <a:latin typeface="Times New Roman"/>
                <a:cs typeface="Times New Roman"/>
              </a:rPr>
              <a:t>Plasma and Magnetic Universe</a:t>
            </a:r>
            <a:endParaRPr lang="en-US" sz="2400" dirty="0">
              <a:solidFill>
                <a:srgbClr val="FFFFFF"/>
              </a:solidFill>
              <a:latin typeface="Times New Roman"/>
              <a:cs typeface="Times New Roman"/>
            </a:endParaRPr>
          </a:p>
        </p:txBody>
      </p:sp>
      <p:sp>
        <p:nvSpPr>
          <p:cNvPr id="19" name="TextBox 18"/>
          <p:cNvSpPr txBox="1"/>
          <p:nvPr/>
        </p:nvSpPr>
        <p:spPr>
          <a:xfrm>
            <a:off x="159965" y="3843216"/>
            <a:ext cx="4070756" cy="2092881"/>
          </a:xfrm>
          <a:prstGeom prst="rect">
            <a:avLst/>
          </a:prstGeom>
          <a:noFill/>
        </p:spPr>
        <p:txBody>
          <a:bodyPr wrap="square" rtlCol="0">
            <a:spAutoFit/>
          </a:bodyPr>
          <a:lstStyle/>
          <a:p>
            <a:pPr>
              <a:spcBef>
                <a:spcPts val="600"/>
              </a:spcBef>
            </a:pPr>
            <a:r>
              <a:rPr lang="en-US" sz="2000" dirty="0" smtClean="0">
                <a:solidFill>
                  <a:schemeClr val="bg1"/>
                </a:solidFill>
                <a:latin typeface="Times New Roman"/>
                <a:cs typeface="Times New Roman"/>
              </a:rPr>
              <a:t>Galaxy clusters</a:t>
            </a:r>
          </a:p>
          <a:p>
            <a:pPr marL="342900" indent="-342900">
              <a:spcBef>
                <a:spcPts val="600"/>
              </a:spcBef>
              <a:buFont typeface="Arial"/>
              <a:buChar char="•"/>
            </a:pPr>
            <a:r>
              <a:rPr lang="en-US" sz="2000" i="1" dirty="0" smtClean="0">
                <a:solidFill>
                  <a:schemeClr val="bg1"/>
                </a:solidFill>
                <a:latin typeface="Times New Roman"/>
                <a:cs typeface="Times New Roman"/>
              </a:rPr>
              <a:t>Ideal Lab </a:t>
            </a:r>
            <a:r>
              <a:rPr lang="en-US" sz="2000" i="1" dirty="0">
                <a:solidFill>
                  <a:schemeClr val="bg1"/>
                </a:solidFill>
                <a:latin typeface="Times New Roman"/>
                <a:cs typeface="Times New Roman"/>
              </a:rPr>
              <a:t>for plasma physics on </a:t>
            </a:r>
            <a:r>
              <a:rPr lang="en-US" sz="2000" i="1" dirty="0" err="1" smtClean="0">
                <a:solidFill>
                  <a:schemeClr val="bg1"/>
                </a:solidFill>
                <a:latin typeface="Times New Roman"/>
                <a:cs typeface="Times New Roman"/>
              </a:rPr>
              <a:t>Mpc</a:t>
            </a:r>
            <a:r>
              <a:rPr lang="en-US" sz="2000" i="1" dirty="0" smtClean="0">
                <a:solidFill>
                  <a:schemeClr val="bg1"/>
                </a:solidFill>
                <a:latin typeface="Times New Roman"/>
                <a:cs typeface="Times New Roman"/>
              </a:rPr>
              <a:t> scales</a:t>
            </a:r>
            <a:r>
              <a:rPr lang="en-US" sz="2000" i="1" dirty="0">
                <a:solidFill>
                  <a:schemeClr val="bg1"/>
                </a:solidFill>
                <a:latin typeface="Times New Roman"/>
                <a:cs typeface="Times New Roman"/>
              </a:rPr>
              <a:t>: </a:t>
            </a:r>
            <a:r>
              <a:rPr lang="en-US" sz="2000" dirty="0" smtClean="0">
                <a:solidFill>
                  <a:schemeClr val="bg1"/>
                </a:solidFill>
                <a:latin typeface="Times New Roman"/>
                <a:cs typeface="Times New Roman"/>
              </a:rPr>
              <a:t>halos/relics, </a:t>
            </a:r>
            <a:r>
              <a:rPr lang="en-US" sz="2000" dirty="0">
                <a:solidFill>
                  <a:schemeClr val="bg1"/>
                </a:solidFill>
                <a:latin typeface="Times New Roman"/>
                <a:cs typeface="Times New Roman"/>
              </a:rPr>
              <a:t>jets, lobes, </a:t>
            </a:r>
            <a:r>
              <a:rPr lang="en-US" sz="2000" dirty="0" smtClean="0">
                <a:solidFill>
                  <a:schemeClr val="bg1"/>
                </a:solidFill>
                <a:latin typeface="Times New Roman"/>
                <a:cs typeface="Times New Roman"/>
              </a:rPr>
              <a:t> </a:t>
            </a:r>
            <a:r>
              <a:rPr lang="en-US" sz="2000" dirty="0" err="1">
                <a:solidFill>
                  <a:schemeClr val="bg1"/>
                </a:solidFill>
                <a:latin typeface="Times New Roman"/>
                <a:cs typeface="Times New Roman"/>
              </a:rPr>
              <a:t>Xray</a:t>
            </a:r>
            <a:r>
              <a:rPr lang="en-US" sz="2000" dirty="0">
                <a:solidFill>
                  <a:schemeClr val="bg1"/>
                </a:solidFill>
                <a:latin typeface="Times New Roman"/>
                <a:cs typeface="Times New Roman"/>
              </a:rPr>
              <a:t> </a:t>
            </a:r>
            <a:r>
              <a:rPr lang="en-US" sz="2000" dirty="0" smtClean="0">
                <a:solidFill>
                  <a:schemeClr val="bg1"/>
                </a:solidFill>
                <a:latin typeface="Times New Roman"/>
                <a:cs typeface="Times New Roman"/>
              </a:rPr>
              <a:t>cavities…</a:t>
            </a:r>
            <a:endParaRPr lang="en-US" sz="2000" dirty="0">
              <a:solidFill>
                <a:schemeClr val="bg1"/>
              </a:solidFill>
              <a:latin typeface="Times New Roman"/>
              <a:cs typeface="Times New Roman"/>
            </a:endParaRPr>
          </a:p>
          <a:p>
            <a:pPr marL="342900" indent="-342900">
              <a:spcBef>
                <a:spcPts val="600"/>
              </a:spcBef>
              <a:buFont typeface="Arial"/>
              <a:buChar char="•"/>
            </a:pPr>
            <a:r>
              <a:rPr lang="en-US" sz="2000" dirty="0" smtClean="0">
                <a:solidFill>
                  <a:schemeClr val="bg1"/>
                </a:solidFill>
                <a:latin typeface="Times New Roman"/>
                <a:cs typeface="Times New Roman"/>
              </a:rPr>
              <a:t>Broad band spectra + Pol.: particle acceleration, B fields, gas </a:t>
            </a:r>
            <a:r>
              <a:rPr lang="en-US" sz="2000" dirty="0" err="1" smtClean="0">
                <a:solidFill>
                  <a:schemeClr val="bg1"/>
                </a:solidFill>
                <a:latin typeface="Times New Roman"/>
                <a:cs typeface="Times New Roman"/>
              </a:rPr>
              <a:t>dyn</a:t>
            </a:r>
            <a:r>
              <a:rPr lang="en-US" sz="2000" dirty="0" smtClean="0">
                <a:solidFill>
                  <a:schemeClr val="bg1"/>
                </a:solidFill>
                <a:latin typeface="Times New Roman"/>
                <a:cs typeface="Times New Roman"/>
              </a:rPr>
              <a:t>…</a:t>
            </a:r>
          </a:p>
        </p:txBody>
      </p:sp>
      <p:sp>
        <p:nvSpPr>
          <p:cNvPr id="14" name="TextBox 13"/>
          <p:cNvSpPr txBox="1"/>
          <p:nvPr/>
        </p:nvSpPr>
        <p:spPr>
          <a:xfrm>
            <a:off x="159965" y="486107"/>
            <a:ext cx="2126036" cy="738664"/>
          </a:xfrm>
          <a:prstGeom prst="rect">
            <a:avLst/>
          </a:prstGeom>
          <a:noFill/>
        </p:spPr>
        <p:txBody>
          <a:bodyPr wrap="square" rtlCol="0">
            <a:spAutoFit/>
          </a:bodyPr>
          <a:lstStyle/>
          <a:p>
            <a:r>
              <a:rPr lang="en-US" sz="1400" dirty="0" smtClean="0">
                <a:solidFill>
                  <a:schemeClr val="bg1"/>
                </a:solidFill>
                <a:latin typeface="Times New Roman"/>
                <a:cs typeface="Times New Roman"/>
              </a:rPr>
              <a:t>Owen &amp; Rudnick A2256 z=0.058</a:t>
            </a:r>
          </a:p>
          <a:p>
            <a:r>
              <a:rPr lang="en-US" sz="1400" dirty="0" err="1">
                <a:solidFill>
                  <a:schemeClr val="bg1"/>
                </a:solidFill>
                <a:latin typeface="Times New Roman"/>
                <a:cs typeface="Times New Roman"/>
              </a:rPr>
              <a:t>r</a:t>
            </a:r>
            <a:r>
              <a:rPr lang="en-US" sz="1400" dirty="0" err="1" smtClean="0">
                <a:solidFill>
                  <a:schemeClr val="bg1"/>
                </a:solidFill>
                <a:latin typeface="Times New Roman"/>
                <a:cs typeface="Times New Roman"/>
              </a:rPr>
              <a:t>ms</a:t>
            </a:r>
            <a:r>
              <a:rPr lang="en-US" sz="1400" dirty="0" smtClean="0">
                <a:solidFill>
                  <a:schemeClr val="bg1"/>
                </a:solidFill>
                <a:latin typeface="Times New Roman"/>
                <a:cs typeface="Times New Roman"/>
              </a:rPr>
              <a:t> = 2.5uJy  </a:t>
            </a:r>
          </a:p>
        </p:txBody>
      </p:sp>
      <p:sp>
        <p:nvSpPr>
          <p:cNvPr id="2" name="TextBox 1"/>
          <p:cNvSpPr txBox="1"/>
          <p:nvPr/>
        </p:nvSpPr>
        <p:spPr>
          <a:xfrm>
            <a:off x="4741333" y="635000"/>
            <a:ext cx="2159000" cy="338554"/>
          </a:xfrm>
          <a:prstGeom prst="rect">
            <a:avLst/>
          </a:prstGeom>
          <a:noFill/>
        </p:spPr>
        <p:txBody>
          <a:bodyPr wrap="square" rtlCol="0">
            <a:spAutoFit/>
          </a:bodyPr>
          <a:lstStyle/>
          <a:p>
            <a:r>
              <a:rPr lang="en-US" sz="1600" dirty="0" smtClean="0">
                <a:solidFill>
                  <a:srgbClr val="FFFFFF"/>
                </a:solidFill>
                <a:latin typeface="Times New Roman"/>
                <a:cs typeface="Times New Roman"/>
              </a:rPr>
              <a:t>Chen, Bastian, Gary </a:t>
            </a:r>
          </a:p>
        </p:txBody>
      </p:sp>
    </p:spTree>
    <p:extLst>
      <p:ext uri="{BB962C8B-B14F-4D97-AF65-F5344CB8AC3E}">
        <p14:creationId xmlns:p14="http://schemas.microsoft.com/office/powerpoint/2010/main" val="1357698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334" y="142669"/>
            <a:ext cx="4515555" cy="1200328"/>
          </a:xfrm>
          <a:prstGeom prst="rect">
            <a:avLst/>
          </a:prstGeom>
          <a:noFill/>
        </p:spPr>
        <p:txBody>
          <a:bodyPr wrap="square" rtlCol="0">
            <a:spAutoFit/>
          </a:bodyPr>
          <a:lstStyle/>
          <a:p>
            <a:r>
              <a:rPr lang="en-US" sz="2400" dirty="0" smtClean="0">
                <a:latin typeface="Times New Roman"/>
                <a:cs typeface="Times New Roman"/>
              </a:rPr>
              <a:t>Radio continuum deep fields</a:t>
            </a:r>
          </a:p>
          <a:p>
            <a:r>
              <a:rPr lang="en-US" sz="2400" dirty="0" smtClean="0">
                <a:latin typeface="Times New Roman"/>
                <a:cs typeface="Times New Roman"/>
              </a:rPr>
              <a:t>Exploring the 1uJy Universe: SKA pathfinder</a:t>
            </a:r>
          </a:p>
        </p:txBody>
      </p:sp>
      <p:sp>
        <p:nvSpPr>
          <p:cNvPr id="5" name="TextBox 4"/>
          <p:cNvSpPr txBox="1"/>
          <p:nvPr/>
        </p:nvSpPr>
        <p:spPr>
          <a:xfrm>
            <a:off x="112888" y="1425218"/>
            <a:ext cx="4572001" cy="2477601"/>
          </a:xfrm>
          <a:prstGeom prst="rect">
            <a:avLst/>
          </a:prstGeom>
          <a:noFill/>
        </p:spPr>
        <p:txBody>
          <a:bodyPr wrap="square" rtlCol="0">
            <a:spAutoFit/>
          </a:bodyPr>
          <a:lstStyle/>
          <a:p>
            <a:pPr marL="342900" indent="-342900">
              <a:spcBef>
                <a:spcPts val="600"/>
              </a:spcBef>
              <a:buFont typeface="Arial"/>
              <a:buChar char="•"/>
            </a:pPr>
            <a:r>
              <a:rPr lang="en-US" sz="2000" dirty="0" smtClean="0">
                <a:latin typeface="Times New Roman"/>
                <a:cs typeface="Times New Roman"/>
              </a:rPr>
              <a:t>Res ~ 0.3” – 1”;  </a:t>
            </a:r>
            <a:r>
              <a:rPr lang="en-US" sz="2000" dirty="0" err="1" smtClean="0">
                <a:latin typeface="Times New Roman"/>
                <a:cs typeface="Times New Roman"/>
              </a:rPr>
              <a:t>ν</a:t>
            </a:r>
            <a:r>
              <a:rPr lang="en-US" sz="2000" dirty="0" smtClean="0">
                <a:latin typeface="Times New Roman"/>
                <a:cs typeface="Times New Roman"/>
              </a:rPr>
              <a:t> = 1 – 8GHz,</a:t>
            </a:r>
          </a:p>
          <a:p>
            <a:pPr marL="342900" indent="-342900">
              <a:spcBef>
                <a:spcPts val="600"/>
              </a:spcBef>
              <a:buFont typeface="Arial"/>
              <a:buChar char="•"/>
            </a:pPr>
            <a:r>
              <a:rPr lang="en-US" sz="2000" dirty="0" err="1" smtClean="0">
                <a:latin typeface="Times New Roman"/>
                <a:cs typeface="Times New Roman"/>
              </a:rPr>
              <a:t>rms</a:t>
            </a:r>
            <a:r>
              <a:rPr lang="en-US" sz="2000" dirty="0" smtClean="0">
                <a:latin typeface="Times New Roman"/>
                <a:cs typeface="Times New Roman"/>
              </a:rPr>
              <a:t> ~ 0.5 to few </a:t>
            </a:r>
            <a:r>
              <a:rPr lang="en-US" sz="2000" dirty="0" err="1" smtClean="0">
                <a:latin typeface="Times New Roman"/>
                <a:cs typeface="Times New Roman"/>
              </a:rPr>
              <a:t>uJy</a:t>
            </a:r>
            <a:r>
              <a:rPr lang="en-US" sz="2000" dirty="0" smtClean="0">
                <a:latin typeface="Times New Roman"/>
                <a:cs typeface="Times New Roman"/>
              </a:rPr>
              <a:t>, </a:t>
            </a:r>
            <a:r>
              <a:rPr lang="en-US" sz="2000" dirty="0" err="1" smtClean="0">
                <a:latin typeface="Times New Roman"/>
                <a:cs typeface="Times New Roman"/>
              </a:rPr>
              <a:t>FoV</a:t>
            </a:r>
            <a:r>
              <a:rPr lang="en-US" sz="2000" dirty="0" smtClean="0">
                <a:latin typeface="Times New Roman"/>
                <a:cs typeface="Times New Roman"/>
              </a:rPr>
              <a:t> up to 2 deg</a:t>
            </a:r>
            <a:r>
              <a:rPr lang="en-US" sz="2000" baseline="30000" dirty="0" smtClean="0">
                <a:latin typeface="Times New Roman"/>
                <a:cs typeface="Times New Roman"/>
              </a:rPr>
              <a:t>2</a:t>
            </a:r>
            <a:r>
              <a:rPr lang="en-US" sz="2000" dirty="0" smtClean="0">
                <a:latin typeface="Times New Roman"/>
                <a:cs typeface="Times New Roman"/>
              </a:rPr>
              <a:t> </a:t>
            </a:r>
          </a:p>
          <a:p>
            <a:pPr marL="342900" indent="-342900">
              <a:spcBef>
                <a:spcPts val="600"/>
              </a:spcBef>
              <a:buFont typeface="Arial"/>
              <a:buChar char="•"/>
            </a:pPr>
            <a:r>
              <a:rPr lang="en-US" sz="2000" dirty="0" smtClean="0">
                <a:latin typeface="Times New Roman"/>
                <a:cs typeface="Times New Roman"/>
              </a:rPr>
              <a:t>Star formation, AGN, transients…</a:t>
            </a:r>
            <a:endParaRPr lang="en-US" sz="2000" dirty="0">
              <a:latin typeface="Times New Roman"/>
              <a:cs typeface="Times New Roman"/>
            </a:endParaRPr>
          </a:p>
          <a:p>
            <a:pPr marL="342900" indent="-342900">
              <a:spcBef>
                <a:spcPts val="600"/>
              </a:spcBef>
              <a:buFont typeface="Arial"/>
              <a:buChar char="•"/>
            </a:pPr>
            <a:r>
              <a:rPr lang="en-US" sz="2000" dirty="0" smtClean="0">
                <a:latin typeface="Times New Roman"/>
                <a:cs typeface="Times New Roman"/>
              </a:rPr>
              <a:t>Data processing frontier: Big Data (many TB), wide field mosaics, direction dependent gains, non-coplanar arrays…</a:t>
            </a:r>
          </a:p>
        </p:txBody>
      </p:sp>
      <p:grpSp>
        <p:nvGrpSpPr>
          <p:cNvPr id="13" name="Group 12"/>
          <p:cNvGrpSpPr/>
          <p:nvPr/>
        </p:nvGrpSpPr>
        <p:grpSpPr>
          <a:xfrm>
            <a:off x="4526844" y="114447"/>
            <a:ext cx="4380472" cy="4120444"/>
            <a:chOff x="4329289" y="945444"/>
            <a:chExt cx="4380472" cy="4120444"/>
          </a:xfrm>
        </p:grpSpPr>
        <p:pic>
          <p:nvPicPr>
            <p:cNvPr id="6" name="Picture 5" descr="Screen Shot 2015-07-31 at 4.1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289" y="945444"/>
              <a:ext cx="4380472" cy="4120444"/>
            </a:xfrm>
            <a:prstGeom prst="rect">
              <a:avLst/>
            </a:prstGeom>
          </p:spPr>
        </p:pic>
        <p:sp>
          <p:nvSpPr>
            <p:cNvPr id="9" name="Rectangle 8"/>
            <p:cNvSpPr/>
            <p:nvPr/>
          </p:nvSpPr>
          <p:spPr>
            <a:xfrm>
              <a:off x="6138333" y="3319211"/>
              <a:ext cx="127000" cy="14111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72295" y="3640943"/>
              <a:ext cx="127000" cy="14111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69474" y="3934453"/>
              <a:ext cx="127000" cy="14111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Screen Shot 2015-07-31 at 4.30.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2251"/>
            <a:ext cx="9144000" cy="2515749"/>
          </a:xfrm>
          <a:prstGeom prst="rect">
            <a:avLst/>
          </a:prstGeom>
        </p:spPr>
      </p:pic>
      <p:sp>
        <p:nvSpPr>
          <p:cNvPr id="14" name="TextBox 13"/>
          <p:cNvSpPr txBox="1"/>
          <p:nvPr/>
        </p:nvSpPr>
        <p:spPr>
          <a:xfrm>
            <a:off x="5418667" y="3248657"/>
            <a:ext cx="691445" cy="246221"/>
          </a:xfrm>
          <a:prstGeom prst="rect">
            <a:avLst/>
          </a:prstGeom>
          <a:noFill/>
        </p:spPr>
        <p:txBody>
          <a:bodyPr wrap="square" rtlCol="0">
            <a:spAutoFit/>
          </a:bodyPr>
          <a:lstStyle/>
          <a:p>
            <a:r>
              <a:rPr lang="en-US" sz="1000" dirty="0" smtClean="0">
                <a:latin typeface="Gill Sans MT" panose="020B0502020104020203" pitchFamily="34" charset="0"/>
              </a:rPr>
              <a:t>VLA-GS</a:t>
            </a:r>
          </a:p>
        </p:txBody>
      </p:sp>
      <p:sp>
        <p:nvSpPr>
          <p:cNvPr id="15" name="TextBox 14"/>
          <p:cNvSpPr txBox="1"/>
          <p:nvPr/>
        </p:nvSpPr>
        <p:spPr>
          <a:xfrm>
            <a:off x="1749778" y="4352391"/>
            <a:ext cx="1284112" cy="646331"/>
          </a:xfrm>
          <a:prstGeom prst="rect">
            <a:avLst/>
          </a:prstGeom>
          <a:noFill/>
        </p:spPr>
        <p:txBody>
          <a:bodyPr wrap="square" rtlCol="0">
            <a:spAutoFit/>
          </a:bodyPr>
          <a:lstStyle/>
          <a:p>
            <a:pPr algn="r"/>
            <a:r>
              <a:rPr lang="en-US" dirty="0" smtClean="0">
                <a:solidFill>
                  <a:schemeClr val="bg1"/>
                </a:solidFill>
                <a:latin typeface="Times New Roman"/>
                <a:cs typeface="Times New Roman"/>
              </a:rPr>
              <a:t>Rujopakarn6GHz</a:t>
            </a:r>
          </a:p>
        </p:txBody>
      </p:sp>
      <p:sp>
        <p:nvSpPr>
          <p:cNvPr id="16" name="Rectangle 15"/>
          <p:cNvSpPr/>
          <p:nvPr/>
        </p:nvSpPr>
        <p:spPr>
          <a:xfrm>
            <a:off x="5791207" y="2959525"/>
            <a:ext cx="127000" cy="14111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839176" y="2907172"/>
            <a:ext cx="691445" cy="246221"/>
          </a:xfrm>
          <a:prstGeom prst="rect">
            <a:avLst/>
          </a:prstGeom>
          <a:noFill/>
        </p:spPr>
        <p:txBody>
          <a:bodyPr wrap="square" rtlCol="0">
            <a:spAutoFit/>
          </a:bodyPr>
          <a:lstStyle/>
          <a:p>
            <a:r>
              <a:rPr lang="en-US" sz="1000" dirty="0" smtClean="0">
                <a:latin typeface="Gill Sans MT" panose="020B0502020104020203" pitchFamily="34" charset="0"/>
              </a:rPr>
              <a:t>VLA-FF</a:t>
            </a:r>
          </a:p>
        </p:txBody>
      </p:sp>
      <p:sp>
        <p:nvSpPr>
          <p:cNvPr id="2" name="TextBox 1"/>
          <p:cNvSpPr txBox="1"/>
          <p:nvPr/>
        </p:nvSpPr>
        <p:spPr>
          <a:xfrm>
            <a:off x="8396108" y="4352391"/>
            <a:ext cx="934538" cy="338554"/>
          </a:xfrm>
          <a:prstGeom prst="rect">
            <a:avLst/>
          </a:prstGeom>
          <a:noFill/>
        </p:spPr>
        <p:txBody>
          <a:bodyPr wrap="square" rtlCol="0">
            <a:spAutoFit/>
          </a:bodyPr>
          <a:lstStyle/>
          <a:p>
            <a:r>
              <a:rPr lang="en-US" sz="1600" dirty="0" err="1" smtClean="0">
                <a:solidFill>
                  <a:schemeClr val="bg1"/>
                </a:solidFill>
                <a:latin typeface="Times New Roman"/>
                <a:cs typeface="Times New Roman"/>
              </a:rPr>
              <a:t>Xray</a:t>
            </a:r>
            <a:endParaRPr lang="en-US" sz="1600" dirty="0" smtClean="0">
              <a:solidFill>
                <a:schemeClr val="bg1"/>
              </a:solidFill>
              <a:latin typeface="Times New Roman"/>
              <a:cs typeface="Times New Roman"/>
            </a:endParaRPr>
          </a:p>
        </p:txBody>
      </p:sp>
      <p:sp>
        <p:nvSpPr>
          <p:cNvPr id="18" name="TextBox 17"/>
          <p:cNvSpPr txBox="1"/>
          <p:nvPr/>
        </p:nvSpPr>
        <p:spPr>
          <a:xfrm>
            <a:off x="4862312" y="4352391"/>
            <a:ext cx="934538" cy="338554"/>
          </a:xfrm>
          <a:prstGeom prst="rect">
            <a:avLst/>
          </a:prstGeom>
          <a:noFill/>
        </p:spPr>
        <p:txBody>
          <a:bodyPr wrap="square" rtlCol="0">
            <a:spAutoFit/>
          </a:bodyPr>
          <a:lstStyle/>
          <a:p>
            <a:r>
              <a:rPr lang="en-US" sz="1600" dirty="0" smtClean="0">
                <a:solidFill>
                  <a:schemeClr val="bg1"/>
                </a:solidFill>
                <a:latin typeface="Times New Roman"/>
                <a:cs typeface="Times New Roman"/>
              </a:rPr>
              <a:t>HST</a:t>
            </a:r>
          </a:p>
        </p:txBody>
      </p:sp>
      <p:sp>
        <p:nvSpPr>
          <p:cNvPr id="3" name="TextBox 2"/>
          <p:cNvSpPr txBox="1"/>
          <p:nvPr/>
        </p:nvSpPr>
        <p:spPr>
          <a:xfrm>
            <a:off x="4642556" y="2719749"/>
            <a:ext cx="778933" cy="338554"/>
          </a:xfrm>
          <a:prstGeom prst="rect">
            <a:avLst/>
          </a:prstGeom>
          <a:noFill/>
        </p:spPr>
        <p:txBody>
          <a:bodyPr wrap="square" rtlCol="0">
            <a:spAutoFit/>
          </a:bodyPr>
          <a:lstStyle/>
          <a:p>
            <a:r>
              <a:rPr lang="en-US" sz="1600" dirty="0" smtClean="0">
                <a:solidFill>
                  <a:srgbClr val="FF0000"/>
                </a:solidFill>
                <a:latin typeface="Times New Roman"/>
                <a:cs typeface="Times New Roman"/>
              </a:rPr>
              <a:t>1uJy</a:t>
            </a:r>
          </a:p>
        </p:txBody>
      </p:sp>
    </p:spTree>
    <p:extLst>
      <p:ext uri="{BB962C8B-B14F-4D97-AF65-F5344CB8AC3E}">
        <p14:creationId xmlns:p14="http://schemas.microsoft.com/office/powerpoint/2010/main" val="714422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5-07-15 at 2.41.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18066"/>
            <a:ext cx="3962400" cy="2563563"/>
          </a:xfrm>
          <a:prstGeom prst="rect">
            <a:avLst/>
          </a:prstGeom>
        </p:spPr>
      </p:pic>
      <p:pic>
        <p:nvPicPr>
          <p:cNvPr id="3" name="Picture 2" descr="Screen Shot 2015-07-16 at 8.16.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394" y="608541"/>
            <a:ext cx="4281325" cy="2813050"/>
          </a:xfrm>
          <a:prstGeom prst="rect">
            <a:avLst/>
          </a:prstGeom>
        </p:spPr>
      </p:pic>
      <p:pic>
        <p:nvPicPr>
          <p:cNvPr id="67586" name="Picture 2" descr="Screen Shot 2013-02-07 at 11.30.5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1334" y="2726265"/>
            <a:ext cx="2500842" cy="241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2"/>
          <p:cNvSpPr txBox="1">
            <a:spLocks noChangeArrowheads="1"/>
          </p:cNvSpPr>
          <p:nvPr/>
        </p:nvSpPr>
        <p:spPr bwMode="auto">
          <a:xfrm>
            <a:off x="2298700" y="9525"/>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800" b="0" dirty="0"/>
              <a:t>Cool Gas History of the Universe</a:t>
            </a:r>
          </a:p>
        </p:txBody>
      </p:sp>
      <p:sp>
        <p:nvSpPr>
          <p:cNvPr id="67588" name="TextBox 3"/>
          <p:cNvSpPr txBox="1">
            <a:spLocks noChangeArrowheads="1"/>
          </p:cNvSpPr>
          <p:nvPr/>
        </p:nvSpPr>
        <p:spPr bwMode="auto">
          <a:xfrm>
            <a:off x="945446" y="5206071"/>
            <a:ext cx="7696200" cy="1477328"/>
          </a:xfrm>
          <a:prstGeom prst="rect">
            <a:avLst/>
          </a:prstGeom>
          <a:solidFill>
            <a:srgbClr val="FFFFFF"/>
          </a:solidFill>
          <a:ln>
            <a:solidFill>
              <a:srgbClr val="FF0000"/>
            </a:solid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buFont typeface="Arial" charset="0"/>
              <a:buChar char="•"/>
            </a:pPr>
            <a:r>
              <a:rPr lang="en-US" sz="2000" b="0" dirty="0"/>
              <a:t> </a:t>
            </a:r>
            <a:r>
              <a:rPr lang="en-US" sz="2000" b="0" dirty="0" smtClean="0"/>
              <a:t>SFHU has </a:t>
            </a:r>
            <a:r>
              <a:rPr lang="en-US" sz="2000" b="0" dirty="0"/>
              <a:t>been delineated in remarkable detail back to </a:t>
            </a:r>
            <a:r>
              <a:rPr lang="en-US" sz="2000" b="0" dirty="0" err="1" smtClean="0"/>
              <a:t>reionization</a:t>
            </a:r>
            <a:endParaRPr lang="en-US" sz="2000" b="0" dirty="0"/>
          </a:p>
          <a:p>
            <a:pPr algn="l" eaLnBrk="1" hangingPunct="1">
              <a:spcAft>
                <a:spcPts val="600"/>
              </a:spcAft>
              <a:buFont typeface="Arial" charset="0"/>
              <a:buChar char="•"/>
            </a:pPr>
            <a:r>
              <a:rPr lang="en-US" sz="2000" b="0" dirty="0"/>
              <a:t> SF laws =&gt; SFHU is reflection of </a:t>
            </a:r>
            <a:r>
              <a:rPr lang="en-US" sz="2000" b="0" dirty="0" smtClean="0"/>
              <a:t>CGHU</a:t>
            </a:r>
          </a:p>
          <a:p>
            <a:pPr algn="l" eaLnBrk="1" hangingPunct="1">
              <a:spcAft>
                <a:spcPts val="600"/>
              </a:spcAft>
              <a:buFont typeface="Arial" charset="0"/>
              <a:buChar char="•"/>
            </a:pPr>
            <a:r>
              <a:rPr lang="en-US" sz="2000" b="0" dirty="0"/>
              <a:t> </a:t>
            </a:r>
            <a:r>
              <a:rPr lang="en-US" sz="2000" b="0" dirty="0" smtClean="0"/>
              <a:t>New capabilities =&gt; study </a:t>
            </a:r>
            <a:r>
              <a:rPr lang="en-US" sz="2000" b="0" dirty="0"/>
              <a:t>of galaxy evolution is shifting to CGHU (source </a:t>
            </a:r>
            <a:r>
              <a:rPr lang="en-US" sz="2000" b="0" dirty="0" err="1"/>
              <a:t>vs</a:t>
            </a:r>
            <a:r>
              <a:rPr lang="en-US" sz="2000" b="0" dirty="0"/>
              <a:t> sink</a:t>
            </a:r>
            <a:r>
              <a:rPr lang="en-US" sz="2000" b="0" dirty="0" smtClean="0"/>
              <a:t>) = JVLA territory!</a:t>
            </a:r>
            <a:endParaRPr lang="en-US" sz="2000" b="0" dirty="0"/>
          </a:p>
        </p:txBody>
      </p:sp>
      <p:sp>
        <p:nvSpPr>
          <p:cNvPr id="67589" name="TextBox 12"/>
          <p:cNvSpPr txBox="1">
            <a:spLocks noChangeArrowheads="1"/>
          </p:cNvSpPr>
          <p:nvPr/>
        </p:nvSpPr>
        <p:spPr bwMode="auto">
          <a:xfrm>
            <a:off x="4038600" y="2904066"/>
            <a:ext cx="9779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dirty="0">
                <a:solidFill>
                  <a:srgbClr val="0000FF"/>
                </a:solidFill>
              </a:rPr>
              <a:t>SF Law</a:t>
            </a:r>
          </a:p>
        </p:txBody>
      </p:sp>
      <p:cxnSp>
        <p:nvCxnSpPr>
          <p:cNvPr id="67590" name="Straight Arrow Connector 4"/>
          <p:cNvCxnSpPr>
            <a:cxnSpLocks noChangeShapeType="1"/>
          </p:cNvCxnSpPr>
          <p:nvPr/>
        </p:nvCxnSpPr>
        <p:spPr bwMode="auto">
          <a:xfrm flipH="1">
            <a:off x="4995333" y="2412999"/>
            <a:ext cx="1079500" cy="609600"/>
          </a:xfrm>
          <a:prstGeom prst="straightConnector1">
            <a:avLst/>
          </a:prstGeom>
          <a:noFill/>
          <a:ln w="28575" cmpd="sng">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67591" name="Straight Arrow Connector 12"/>
          <p:cNvCxnSpPr>
            <a:cxnSpLocks noChangeShapeType="1"/>
          </p:cNvCxnSpPr>
          <p:nvPr/>
        </p:nvCxnSpPr>
        <p:spPr bwMode="auto">
          <a:xfrm flipH="1" flipV="1">
            <a:off x="3245556" y="2313516"/>
            <a:ext cx="929922" cy="666750"/>
          </a:xfrm>
          <a:prstGeom prst="straightConnector1">
            <a:avLst/>
          </a:prstGeom>
          <a:noFill/>
          <a:ln w="28575" cmpd="sng">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3019775" y="3589866"/>
            <a:ext cx="1371600" cy="369332"/>
          </a:xfrm>
          <a:prstGeom prst="rect">
            <a:avLst/>
          </a:prstGeom>
          <a:noFill/>
        </p:spPr>
        <p:txBody>
          <a:bodyPr wrap="square" rtlCol="0">
            <a:spAutoFit/>
          </a:bodyPr>
          <a:lstStyle/>
          <a:p>
            <a:r>
              <a:rPr lang="en-US" sz="1800" b="0" dirty="0" smtClean="0"/>
              <a:t>SFR</a:t>
            </a:r>
            <a:endParaRPr lang="en-US" sz="1800" b="0" baseline="-25000" dirty="0"/>
          </a:p>
        </p:txBody>
      </p:sp>
      <p:sp>
        <p:nvSpPr>
          <p:cNvPr id="10" name="TextBox 9"/>
          <p:cNvSpPr txBox="1"/>
          <p:nvPr/>
        </p:nvSpPr>
        <p:spPr>
          <a:xfrm>
            <a:off x="4699352" y="4434089"/>
            <a:ext cx="1371600" cy="369332"/>
          </a:xfrm>
          <a:prstGeom prst="rect">
            <a:avLst/>
          </a:prstGeom>
          <a:noFill/>
        </p:spPr>
        <p:txBody>
          <a:bodyPr wrap="square" rtlCol="0">
            <a:spAutoFit/>
          </a:bodyPr>
          <a:lstStyle/>
          <a:p>
            <a:r>
              <a:rPr lang="en-US" sz="1800" b="0" dirty="0" err="1" smtClean="0"/>
              <a:t>M</a:t>
            </a:r>
            <a:r>
              <a:rPr lang="en-US" sz="1800" b="0" baseline="-25000" dirty="0" err="1" smtClean="0"/>
              <a:t>gas</a:t>
            </a:r>
            <a:endParaRPr lang="en-US" sz="1800" b="0" baseline="-25000" dirty="0"/>
          </a:p>
        </p:txBody>
      </p:sp>
    </p:spTree>
    <p:extLst>
      <p:ext uri="{BB962C8B-B14F-4D97-AF65-F5344CB8AC3E}">
        <p14:creationId xmlns:p14="http://schemas.microsoft.com/office/powerpoint/2010/main" val="3174561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090" y="1098963"/>
            <a:ext cx="3685800" cy="2092881"/>
          </a:xfrm>
          <a:prstGeom prst="rect">
            <a:avLst/>
          </a:prstGeom>
          <a:noFill/>
        </p:spPr>
        <p:txBody>
          <a:bodyPr wrap="square" rtlCol="0">
            <a:spAutoFit/>
          </a:bodyPr>
          <a:lstStyle/>
          <a:p>
            <a:pPr marL="342900" indent="-342900">
              <a:spcBef>
                <a:spcPts val="600"/>
              </a:spcBef>
              <a:buFont typeface="Arial"/>
              <a:buChar char="•"/>
            </a:pPr>
            <a:r>
              <a:rPr lang="en-US" sz="2400" dirty="0" smtClean="0">
                <a:latin typeface="Times New Roman"/>
                <a:cs typeface="Times New Roman"/>
              </a:rPr>
              <a:t>Low order =&gt; total molecular gas </a:t>
            </a:r>
            <a:r>
              <a:rPr lang="en-US" sz="2400" dirty="0">
                <a:latin typeface="Times New Roman"/>
                <a:cs typeface="Times New Roman"/>
              </a:rPr>
              <a:t>mass: </a:t>
            </a:r>
            <a:endParaRPr lang="en-US" sz="2400" dirty="0" smtClean="0">
              <a:latin typeface="Times New Roman"/>
              <a:cs typeface="Times New Roman"/>
            </a:endParaRPr>
          </a:p>
          <a:p>
            <a:pPr lvl="1">
              <a:spcBef>
                <a:spcPts val="600"/>
              </a:spcBef>
            </a:pPr>
            <a:r>
              <a:rPr lang="en-US" sz="2400" dirty="0" smtClean="0">
                <a:solidFill>
                  <a:srgbClr val="FF0000"/>
                </a:solidFill>
                <a:latin typeface="Times New Roman"/>
                <a:cs typeface="Times New Roman"/>
              </a:rPr>
              <a:t>M</a:t>
            </a:r>
            <a:r>
              <a:rPr lang="en-US" sz="2400" baseline="-25000" dirty="0" smtClean="0">
                <a:solidFill>
                  <a:srgbClr val="FF0000"/>
                </a:solidFill>
                <a:latin typeface="Times New Roman"/>
                <a:cs typeface="Times New Roman"/>
              </a:rPr>
              <a:t>H2 </a:t>
            </a:r>
            <a:r>
              <a:rPr lang="en-US" sz="2400" dirty="0">
                <a:solidFill>
                  <a:srgbClr val="FF0000"/>
                </a:solidFill>
                <a:latin typeface="Times New Roman"/>
                <a:cs typeface="Times New Roman"/>
              </a:rPr>
              <a:t>= α x L</a:t>
            </a:r>
            <a:r>
              <a:rPr lang="en-US" sz="2400" baseline="-25000" dirty="0">
                <a:solidFill>
                  <a:srgbClr val="FF0000"/>
                </a:solidFill>
                <a:latin typeface="Times New Roman"/>
                <a:cs typeface="Times New Roman"/>
              </a:rPr>
              <a:t>CO1-</a:t>
            </a:r>
            <a:r>
              <a:rPr lang="en-US" sz="2400" baseline="-25000" dirty="0" smtClean="0">
                <a:solidFill>
                  <a:srgbClr val="FF0000"/>
                </a:solidFill>
                <a:latin typeface="Times New Roman"/>
                <a:cs typeface="Times New Roman"/>
              </a:rPr>
              <a:t>0</a:t>
            </a:r>
            <a:endParaRPr lang="en-US" sz="2400" dirty="0" smtClean="0">
              <a:solidFill>
                <a:srgbClr val="FF0000"/>
              </a:solidFill>
              <a:latin typeface="Times New Roman"/>
              <a:cs typeface="Times New Roman"/>
            </a:endParaRPr>
          </a:p>
          <a:p>
            <a:pPr marL="342900" indent="-342900">
              <a:spcBef>
                <a:spcPts val="600"/>
              </a:spcBef>
              <a:buFont typeface="Arial"/>
              <a:buChar char="•"/>
            </a:pPr>
            <a:r>
              <a:rPr lang="en-US" sz="2400" dirty="0" smtClean="0">
                <a:latin typeface="Times New Roman"/>
                <a:cs typeface="Times New Roman"/>
              </a:rPr>
              <a:t>High order =&gt; gas excitation</a:t>
            </a:r>
          </a:p>
        </p:txBody>
      </p:sp>
      <p:pic>
        <p:nvPicPr>
          <p:cNvPr id="3" name="Picture 2" descr="Screen Shot 2015-03-24 at 7.54.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408" y="134471"/>
            <a:ext cx="5197592" cy="6260353"/>
          </a:xfrm>
          <a:prstGeom prst="rect">
            <a:avLst/>
          </a:prstGeom>
        </p:spPr>
      </p:pic>
      <p:sp>
        <p:nvSpPr>
          <p:cNvPr id="6" name="TextBox 5"/>
          <p:cNvSpPr txBox="1"/>
          <p:nvPr/>
        </p:nvSpPr>
        <p:spPr>
          <a:xfrm>
            <a:off x="1687909" y="263438"/>
            <a:ext cx="6743971" cy="461665"/>
          </a:xfrm>
          <a:prstGeom prst="rect">
            <a:avLst/>
          </a:prstGeom>
          <a:noFill/>
        </p:spPr>
        <p:txBody>
          <a:bodyPr wrap="square" rtlCol="0">
            <a:spAutoFit/>
          </a:bodyPr>
          <a:lstStyle/>
          <a:p>
            <a:r>
              <a:rPr lang="en-US" sz="2400" dirty="0" err="1" smtClean="0">
                <a:latin typeface="Times New Roman"/>
                <a:cs typeface="Times New Roman"/>
              </a:rPr>
              <a:t>Complimentarity</a:t>
            </a:r>
            <a:r>
              <a:rPr lang="en-US" sz="2400" dirty="0" smtClean="0">
                <a:latin typeface="Times New Roman"/>
                <a:cs typeface="Times New Roman"/>
              </a:rPr>
              <a:t>: centimeter – millimeter</a:t>
            </a:r>
            <a:endParaRPr lang="en-US" sz="2000" dirty="0" smtClean="0">
              <a:latin typeface="Times New Roman"/>
              <a:cs typeface="Times New Roman"/>
            </a:endParaRPr>
          </a:p>
        </p:txBody>
      </p:sp>
      <p:sp>
        <p:nvSpPr>
          <p:cNvPr id="17" name="TextBox 16"/>
          <p:cNvSpPr txBox="1"/>
          <p:nvPr/>
        </p:nvSpPr>
        <p:spPr>
          <a:xfrm>
            <a:off x="2674471" y="-194235"/>
            <a:ext cx="184666" cy="369332"/>
          </a:xfrm>
          <a:prstGeom prst="rect">
            <a:avLst/>
          </a:prstGeom>
          <a:noFill/>
        </p:spPr>
        <p:txBody>
          <a:bodyPr wrap="none" rtlCol="0">
            <a:spAutoFit/>
          </a:bodyPr>
          <a:lstStyle/>
          <a:p>
            <a:endParaRPr lang="en-US" dirty="0"/>
          </a:p>
        </p:txBody>
      </p:sp>
      <p:sp>
        <p:nvSpPr>
          <p:cNvPr id="19" name="TextBox 18"/>
          <p:cNvSpPr txBox="1"/>
          <p:nvPr/>
        </p:nvSpPr>
        <p:spPr>
          <a:xfrm>
            <a:off x="4754358" y="4781725"/>
            <a:ext cx="1454534" cy="400110"/>
          </a:xfrm>
          <a:prstGeom prst="rect">
            <a:avLst/>
          </a:prstGeom>
          <a:noFill/>
        </p:spPr>
        <p:txBody>
          <a:bodyPr wrap="square" rtlCol="0">
            <a:spAutoFit/>
          </a:bodyPr>
          <a:lstStyle/>
          <a:p>
            <a:r>
              <a:rPr lang="en-US" sz="2000" dirty="0" smtClean="0"/>
              <a:t>VLA/GBT</a:t>
            </a:r>
            <a:endParaRPr lang="en-US" sz="2000" dirty="0"/>
          </a:p>
        </p:txBody>
      </p:sp>
      <p:sp>
        <p:nvSpPr>
          <p:cNvPr id="20" name="TextBox 19"/>
          <p:cNvSpPr txBox="1"/>
          <p:nvPr/>
        </p:nvSpPr>
        <p:spPr>
          <a:xfrm>
            <a:off x="6857999" y="2312826"/>
            <a:ext cx="1876778" cy="400110"/>
          </a:xfrm>
          <a:prstGeom prst="rect">
            <a:avLst/>
          </a:prstGeom>
          <a:noFill/>
        </p:spPr>
        <p:txBody>
          <a:bodyPr wrap="square" rtlCol="0">
            <a:spAutoFit/>
          </a:bodyPr>
          <a:lstStyle/>
          <a:p>
            <a:r>
              <a:rPr lang="en-US" sz="2000" dirty="0" smtClean="0"/>
              <a:t>ALMA/</a:t>
            </a:r>
            <a:r>
              <a:rPr lang="en-US" sz="2000" dirty="0" err="1" smtClean="0"/>
              <a:t>Bure</a:t>
            </a:r>
            <a:endParaRPr lang="en-US" sz="2000" dirty="0"/>
          </a:p>
        </p:txBody>
      </p:sp>
    </p:spTree>
    <p:extLst>
      <p:ext uri="{BB962C8B-B14F-4D97-AF65-F5344CB8AC3E}">
        <p14:creationId xmlns:p14="http://schemas.microsoft.com/office/powerpoint/2010/main" val="2412459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7-08 at 2.27.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844"/>
            <a:ext cx="4513268" cy="3533154"/>
          </a:xfrm>
          <a:prstGeom prst="rect">
            <a:avLst/>
          </a:prstGeom>
        </p:spPr>
      </p:pic>
      <p:sp>
        <p:nvSpPr>
          <p:cNvPr id="4" name="TextBox 18"/>
          <p:cNvSpPr txBox="1">
            <a:spLocks noChangeArrowheads="1"/>
          </p:cNvSpPr>
          <p:nvPr/>
        </p:nvSpPr>
        <p:spPr bwMode="auto">
          <a:xfrm>
            <a:off x="208845" y="4613842"/>
            <a:ext cx="3886200" cy="1862048"/>
          </a:xfrm>
          <a:prstGeom prst="rect">
            <a:avLst/>
          </a:prstGeom>
          <a:solidFill>
            <a:schemeClr val="bg1"/>
          </a:solidFill>
          <a:ln>
            <a:solidFill>
              <a:srgbClr val="FF0000"/>
            </a:solid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342900" indent="-342900" algn="l" eaLnBrk="1" hangingPunct="1">
              <a:spcAft>
                <a:spcPts val="600"/>
              </a:spcAft>
              <a:buFont typeface="Arial"/>
              <a:buChar char="•"/>
            </a:pPr>
            <a:r>
              <a:rPr lang="en-US" sz="2000" b="0" dirty="0" err="1" smtClean="0"/>
              <a:t>HyLIRG</a:t>
            </a:r>
            <a:r>
              <a:rPr lang="en-US" sz="2000" b="0" dirty="0" smtClean="0"/>
              <a:t>: FIR &gt; </a:t>
            </a:r>
            <a:r>
              <a:rPr lang="en-US" sz="2000" b="0" dirty="0"/>
              <a:t>10</a:t>
            </a:r>
            <a:r>
              <a:rPr lang="en-US" sz="2000" b="0" baseline="30000" dirty="0"/>
              <a:t>13</a:t>
            </a:r>
            <a:r>
              <a:rPr lang="en-US" sz="2000" b="0" dirty="0"/>
              <a:t> </a:t>
            </a:r>
            <a:r>
              <a:rPr lang="en-US" sz="2000" b="0" dirty="0" smtClean="0"/>
              <a:t>L</a:t>
            </a:r>
            <a:r>
              <a:rPr lang="en-US" sz="2000" b="0" baseline="-25000" dirty="0" smtClean="0"/>
              <a:t>o</a:t>
            </a:r>
            <a:r>
              <a:rPr lang="en-US" sz="2000" b="0" dirty="0" smtClean="0"/>
              <a:t>; SFR &gt; 1000 </a:t>
            </a:r>
            <a:r>
              <a:rPr lang="en-US" sz="2000" b="0" dirty="0"/>
              <a:t>M</a:t>
            </a:r>
            <a:r>
              <a:rPr lang="en-US" sz="2000" b="0" baseline="-25000" dirty="0"/>
              <a:t>o</a:t>
            </a:r>
            <a:r>
              <a:rPr lang="en-US" sz="2000" b="0" dirty="0"/>
              <a:t> yr</a:t>
            </a:r>
            <a:r>
              <a:rPr lang="en-US" sz="2000" b="0" baseline="30000" dirty="0"/>
              <a:t>-1</a:t>
            </a:r>
          </a:p>
          <a:p>
            <a:pPr marL="342900" indent="-342900" algn="l" eaLnBrk="1" hangingPunct="1">
              <a:spcAft>
                <a:spcPts val="600"/>
              </a:spcAft>
              <a:buFont typeface="Arial"/>
              <a:buChar char="•"/>
            </a:pPr>
            <a:r>
              <a:rPr lang="en-US" sz="2000" b="0" dirty="0" smtClean="0"/>
              <a:t>Highly obscured HST/I</a:t>
            </a:r>
          </a:p>
          <a:p>
            <a:pPr marL="342900" indent="-342900" algn="l" eaLnBrk="1" hangingPunct="1">
              <a:spcAft>
                <a:spcPts val="600"/>
              </a:spcAft>
              <a:buFont typeface="Arial"/>
              <a:buChar char="•"/>
            </a:pPr>
            <a:r>
              <a:rPr lang="en-US" sz="2000" b="0" dirty="0" smtClean="0"/>
              <a:t>M</a:t>
            </a:r>
            <a:r>
              <a:rPr lang="en-US" sz="2000" b="0" baseline="-25000" dirty="0" smtClean="0"/>
              <a:t>H2</a:t>
            </a:r>
            <a:r>
              <a:rPr lang="en-US" sz="2000" b="0" dirty="0" smtClean="0"/>
              <a:t> ~ 10</a:t>
            </a:r>
            <a:r>
              <a:rPr lang="en-US" sz="2000" b="0" baseline="30000" dirty="0" smtClean="0"/>
              <a:t>11</a:t>
            </a:r>
            <a:r>
              <a:rPr lang="en-US" sz="2000" b="0" dirty="0" smtClean="0"/>
              <a:t> M</a:t>
            </a:r>
            <a:r>
              <a:rPr lang="en-US" sz="2000" b="0" baseline="-25000" dirty="0" smtClean="0"/>
              <a:t>o</a:t>
            </a:r>
          </a:p>
          <a:p>
            <a:pPr marL="342900" indent="-342900" algn="l" eaLnBrk="1" hangingPunct="1">
              <a:spcAft>
                <a:spcPts val="600"/>
              </a:spcAft>
              <a:buFont typeface="Arial"/>
              <a:buChar char="•"/>
            </a:pPr>
            <a:r>
              <a:rPr lang="en-US" sz="2000" b="0" dirty="0" smtClean="0"/>
              <a:t>Rare ~ 0.05 arcmin</a:t>
            </a:r>
            <a:r>
              <a:rPr lang="en-US" sz="2000" b="0" baseline="30000" dirty="0" smtClean="0"/>
              <a:t>-2</a:t>
            </a:r>
            <a:endParaRPr lang="en-US" sz="2000" b="0" baseline="30000" dirty="0"/>
          </a:p>
        </p:txBody>
      </p:sp>
      <p:sp>
        <p:nvSpPr>
          <p:cNvPr id="2" name="TextBox 1"/>
          <p:cNvSpPr txBox="1"/>
          <p:nvPr/>
        </p:nvSpPr>
        <p:spPr>
          <a:xfrm>
            <a:off x="2774696" y="51247"/>
            <a:ext cx="4284567" cy="523220"/>
          </a:xfrm>
          <a:prstGeom prst="rect">
            <a:avLst/>
          </a:prstGeom>
          <a:noFill/>
        </p:spPr>
        <p:txBody>
          <a:bodyPr wrap="square" rtlCol="0">
            <a:spAutoFit/>
          </a:bodyPr>
          <a:lstStyle/>
          <a:p>
            <a:r>
              <a:rPr lang="en-US" sz="2800" dirty="0" smtClean="0">
                <a:latin typeface="Times New Roman"/>
                <a:cs typeface="Times New Roman"/>
              </a:rPr>
              <a:t>Two types detected in CO</a:t>
            </a:r>
          </a:p>
        </p:txBody>
      </p:sp>
      <p:grpSp>
        <p:nvGrpSpPr>
          <p:cNvPr id="5" name="Group 4"/>
          <p:cNvGrpSpPr/>
          <p:nvPr/>
        </p:nvGrpSpPr>
        <p:grpSpPr>
          <a:xfrm>
            <a:off x="4916980" y="869511"/>
            <a:ext cx="4040527" cy="3593293"/>
            <a:chOff x="6188327" y="8650"/>
            <a:chExt cx="2901625" cy="2802229"/>
          </a:xfrm>
        </p:grpSpPr>
        <p:pic>
          <p:nvPicPr>
            <p:cNvPr id="6" name="Picture 4" descr="Screen shot 2011-05-18 at 4.44.2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8327" y="8650"/>
              <a:ext cx="2901625" cy="280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7836573" y="138890"/>
              <a:ext cx="1123829" cy="2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a:solidFill>
                    <a:schemeClr val="bg1"/>
                  </a:solidFill>
                </a:rPr>
                <a:t>CO1-</a:t>
              </a:r>
              <a:r>
                <a:rPr lang="en-US" sz="1800" b="0" dirty="0" smtClean="0">
                  <a:solidFill>
                    <a:schemeClr val="bg1"/>
                  </a:solidFill>
                </a:rPr>
                <a:t>0 z=1.5</a:t>
              </a:r>
              <a:endParaRPr lang="en-US" sz="1800" b="0" dirty="0">
                <a:solidFill>
                  <a:schemeClr val="bg1"/>
                </a:solidFill>
              </a:endParaRPr>
            </a:p>
          </p:txBody>
        </p:sp>
        <p:sp>
          <p:nvSpPr>
            <p:cNvPr id="9" name="TextBox 8"/>
            <p:cNvSpPr txBox="1"/>
            <p:nvPr/>
          </p:nvSpPr>
          <p:spPr>
            <a:xfrm>
              <a:off x="6252296" y="2472325"/>
              <a:ext cx="1364702" cy="256269"/>
            </a:xfrm>
            <a:prstGeom prst="rect">
              <a:avLst/>
            </a:prstGeom>
            <a:noFill/>
          </p:spPr>
          <p:txBody>
            <a:bodyPr wrap="square" rtlCol="0">
              <a:spAutoFit/>
            </a:bodyPr>
            <a:lstStyle/>
            <a:p>
              <a:r>
                <a:rPr lang="en-US" sz="1600" dirty="0" err="1" smtClean="0">
                  <a:solidFill>
                    <a:schemeClr val="bg1"/>
                  </a:solidFill>
                  <a:latin typeface="Gill Sans MT" panose="020B0502020104020203" pitchFamily="34" charset="0"/>
                </a:rPr>
                <a:t>Aravena</a:t>
              </a:r>
              <a:r>
                <a:rPr lang="en-US" sz="1600" dirty="0" smtClean="0">
                  <a:solidFill>
                    <a:schemeClr val="bg1"/>
                  </a:solidFill>
                  <a:latin typeface="Gill Sans MT" panose="020B0502020104020203" pitchFamily="34" charset="0"/>
                </a:rPr>
                <a:t> </a:t>
              </a:r>
              <a:r>
                <a:rPr lang="en-US" sz="1600" dirty="0" err="1" smtClean="0">
                  <a:solidFill>
                    <a:schemeClr val="bg1"/>
                  </a:solidFill>
                  <a:latin typeface="Gill Sans MT" panose="020B0502020104020203" pitchFamily="34" charset="0"/>
                </a:rPr>
                <a:t>ea</a:t>
              </a:r>
              <a:r>
                <a:rPr lang="en-US" sz="1600" dirty="0" smtClean="0">
                  <a:solidFill>
                    <a:schemeClr val="bg1"/>
                  </a:solidFill>
                  <a:latin typeface="Gill Sans MT" panose="020B0502020104020203" pitchFamily="34" charset="0"/>
                </a:rPr>
                <a:t> . </a:t>
              </a:r>
            </a:p>
          </p:txBody>
        </p:sp>
      </p:grpSp>
      <p:sp>
        <p:nvSpPr>
          <p:cNvPr id="10" name="TextBox 9"/>
          <p:cNvSpPr txBox="1"/>
          <p:nvPr/>
        </p:nvSpPr>
        <p:spPr>
          <a:xfrm>
            <a:off x="99114" y="940939"/>
            <a:ext cx="1941016" cy="338555"/>
          </a:xfrm>
          <a:prstGeom prst="rect">
            <a:avLst/>
          </a:prstGeom>
          <a:noFill/>
        </p:spPr>
        <p:txBody>
          <a:bodyPr wrap="square" rtlCol="0">
            <a:spAutoFit/>
          </a:bodyPr>
          <a:lstStyle/>
          <a:p>
            <a:r>
              <a:rPr lang="en-US" sz="1600" dirty="0" smtClean="0">
                <a:solidFill>
                  <a:schemeClr val="bg1"/>
                </a:solidFill>
                <a:latin typeface="Times New Roman"/>
                <a:cs typeface="Times New Roman"/>
              </a:rPr>
              <a:t>Hodge </a:t>
            </a:r>
            <a:r>
              <a:rPr lang="en-US" sz="1600" dirty="0" err="1" smtClean="0">
                <a:solidFill>
                  <a:schemeClr val="bg1"/>
                </a:solidFill>
                <a:latin typeface="Times New Roman"/>
                <a:cs typeface="Times New Roman"/>
              </a:rPr>
              <a:t>ea</a:t>
            </a:r>
            <a:r>
              <a:rPr lang="en-US" sz="1600" dirty="0" smtClean="0">
                <a:solidFill>
                  <a:schemeClr val="bg1"/>
                </a:solidFill>
                <a:latin typeface="Times New Roman"/>
                <a:cs typeface="Times New Roman"/>
              </a:rPr>
              <a:t> . </a:t>
            </a:r>
          </a:p>
        </p:txBody>
      </p:sp>
      <p:sp>
        <p:nvSpPr>
          <p:cNvPr id="11" name="TextBox 9"/>
          <p:cNvSpPr txBox="1">
            <a:spLocks noChangeArrowheads="1"/>
          </p:cNvSpPr>
          <p:nvPr/>
        </p:nvSpPr>
        <p:spPr bwMode="auto">
          <a:xfrm>
            <a:off x="1649570" y="937741"/>
            <a:ext cx="1564937"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solidFill>
                  <a:schemeClr val="bg1"/>
                </a:solidFill>
              </a:rPr>
              <a:t>CO2-1 z=4.0</a:t>
            </a:r>
            <a:endParaRPr lang="en-US" sz="1800" b="0" dirty="0">
              <a:solidFill>
                <a:schemeClr val="bg1"/>
              </a:solidFill>
            </a:endParaRPr>
          </a:p>
        </p:txBody>
      </p:sp>
      <p:sp>
        <p:nvSpPr>
          <p:cNvPr id="12" name="Text Box 18"/>
          <p:cNvSpPr txBox="1">
            <a:spLocks noChangeArrowheads="1"/>
          </p:cNvSpPr>
          <p:nvPr/>
        </p:nvSpPr>
        <p:spPr bwMode="auto">
          <a:xfrm>
            <a:off x="4916980" y="4611509"/>
            <a:ext cx="4227020" cy="1615827"/>
          </a:xfrm>
          <a:prstGeom prst="rect">
            <a:avLst/>
          </a:prstGeom>
          <a:solidFill>
            <a:srgbClr val="FFFFFF"/>
          </a:solidFill>
          <a:ln>
            <a:solidFill>
              <a:srgbClr val="FF0000"/>
            </a:solid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ct val="50000"/>
              </a:spcBef>
              <a:buFont typeface="Wingdings" charset="0"/>
              <a:buChar char="§"/>
            </a:pPr>
            <a:r>
              <a:rPr lang="en-US" sz="1800" b="0" dirty="0">
                <a:latin typeface="Times New Roman"/>
                <a:cs typeface="Times New Roman"/>
              </a:rPr>
              <a:t>  </a:t>
            </a:r>
            <a:r>
              <a:rPr lang="en-US" sz="1800" b="0" dirty="0" smtClean="0">
                <a:latin typeface="Times New Roman"/>
                <a:cs typeface="Times New Roman"/>
              </a:rPr>
              <a:t>Color</a:t>
            </a:r>
            <a:r>
              <a:rPr lang="en-US" sz="1800" b="0" dirty="0">
                <a:latin typeface="Times New Roman"/>
                <a:cs typeface="Times New Roman"/>
              </a:rPr>
              <a:t>-</a:t>
            </a:r>
            <a:r>
              <a:rPr lang="en-US" sz="1800" b="0" dirty="0" smtClean="0">
                <a:latin typeface="Times New Roman"/>
                <a:cs typeface="Times New Roman"/>
              </a:rPr>
              <a:t>selected (</a:t>
            </a:r>
            <a:r>
              <a:rPr lang="en-US" sz="1800" b="0" dirty="0" err="1" smtClean="0">
                <a:latin typeface="Times New Roman"/>
                <a:cs typeface="Times New Roman"/>
              </a:rPr>
              <a:t>sBzK</a:t>
            </a:r>
            <a:r>
              <a:rPr lang="en-US" sz="1800" b="0" dirty="0" smtClean="0">
                <a:latin typeface="Times New Roman"/>
                <a:cs typeface="Times New Roman"/>
              </a:rPr>
              <a:t>, BX/BM, LBG…)</a:t>
            </a:r>
            <a:endParaRPr lang="en-US" sz="1800" b="0" dirty="0">
              <a:latin typeface="Times New Roman"/>
              <a:cs typeface="Times New Roman"/>
            </a:endParaRPr>
          </a:p>
          <a:p>
            <a:pPr algn="l" eaLnBrk="1" hangingPunct="1">
              <a:spcBef>
                <a:spcPct val="50000"/>
              </a:spcBef>
              <a:buFont typeface="Wingdings" charset="0"/>
              <a:buChar char="§"/>
            </a:pPr>
            <a:r>
              <a:rPr lang="en-US" sz="1800" b="0" dirty="0">
                <a:latin typeface="Times New Roman"/>
                <a:cs typeface="Times New Roman"/>
              </a:rPr>
              <a:t> SFR ~ 10 to 100 M</a:t>
            </a:r>
            <a:r>
              <a:rPr lang="en-US" sz="1800" b="0" baseline="-25000" dirty="0">
                <a:latin typeface="Times New Roman"/>
                <a:cs typeface="Times New Roman"/>
              </a:rPr>
              <a:t>o</a:t>
            </a:r>
            <a:r>
              <a:rPr lang="en-US" sz="1800" b="0" dirty="0">
                <a:latin typeface="Times New Roman"/>
                <a:cs typeface="Times New Roman"/>
              </a:rPr>
              <a:t>/</a:t>
            </a:r>
            <a:r>
              <a:rPr lang="en-US" sz="1800" b="0" dirty="0" err="1" smtClean="0">
                <a:latin typeface="Times New Roman"/>
                <a:cs typeface="Times New Roman"/>
              </a:rPr>
              <a:t>yr</a:t>
            </a:r>
            <a:endParaRPr lang="en-US" sz="1800" b="0" dirty="0" smtClean="0">
              <a:latin typeface="Times New Roman"/>
              <a:cs typeface="Times New Roman"/>
            </a:endParaRPr>
          </a:p>
          <a:p>
            <a:pPr algn="l" eaLnBrk="1" hangingPunct="1">
              <a:spcBef>
                <a:spcPct val="50000"/>
              </a:spcBef>
              <a:buFont typeface="Wingdings" charset="0"/>
              <a:buChar char="§"/>
            </a:pPr>
            <a:r>
              <a:rPr lang="en-US" sz="1800" b="0" dirty="0" smtClean="0">
                <a:latin typeface="Times New Roman"/>
                <a:cs typeface="Times New Roman"/>
              </a:rPr>
              <a:t> </a:t>
            </a:r>
            <a:r>
              <a:rPr lang="en-US" sz="1800" b="0" dirty="0">
                <a:latin typeface="Times New Roman"/>
                <a:cs typeface="Times New Roman"/>
              </a:rPr>
              <a:t>M</a:t>
            </a:r>
            <a:r>
              <a:rPr lang="en-US" sz="1800" b="0" baseline="-25000" dirty="0">
                <a:latin typeface="Times New Roman"/>
                <a:cs typeface="Times New Roman"/>
              </a:rPr>
              <a:t>H2</a:t>
            </a:r>
            <a:r>
              <a:rPr lang="en-US" sz="1800" b="0" dirty="0">
                <a:latin typeface="Times New Roman"/>
                <a:cs typeface="Times New Roman"/>
              </a:rPr>
              <a:t> ~ </a:t>
            </a:r>
            <a:r>
              <a:rPr lang="en-US" sz="1800" b="0" dirty="0" smtClean="0">
                <a:latin typeface="Times New Roman"/>
                <a:cs typeface="Times New Roman"/>
              </a:rPr>
              <a:t>few 10</a:t>
            </a:r>
            <a:r>
              <a:rPr lang="en-US" sz="1800" b="0" baseline="30000" dirty="0" smtClean="0">
                <a:latin typeface="Times New Roman"/>
                <a:cs typeface="Times New Roman"/>
              </a:rPr>
              <a:t>10</a:t>
            </a:r>
            <a:r>
              <a:rPr lang="en-US" sz="1800" b="0" dirty="0" smtClean="0">
                <a:latin typeface="Times New Roman"/>
                <a:cs typeface="Times New Roman"/>
              </a:rPr>
              <a:t> </a:t>
            </a:r>
            <a:r>
              <a:rPr lang="en-US" sz="1800" b="0" dirty="0">
                <a:latin typeface="Times New Roman"/>
                <a:cs typeface="Times New Roman"/>
              </a:rPr>
              <a:t>M</a:t>
            </a:r>
            <a:r>
              <a:rPr lang="en-US" sz="1800" b="0" baseline="-25000" dirty="0">
                <a:latin typeface="Times New Roman"/>
                <a:cs typeface="Times New Roman"/>
              </a:rPr>
              <a:t>o</a:t>
            </a:r>
          </a:p>
          <a:p>
            <a:pPr algn="l" eaLnBrk="1" hangingPunct="1">
              <a:spcBef>
                <a:spcPct val="50000"/>
              </a:spcBef>
              <a:buFont typeface="Wingdings" charset="0"/>
              <a:buChar char="§"/>
            </a:pPr>
            <a:r>
              <a:rPr lang="en-US" sz="1800" b="0" dirty="0" smtClean="0">
                <a:latin typeface="Times New Roman"/>
                <a:cs typeface="Times New Roman"/>
              </a:rPr>
              <a:t> Common </a:t>
            </a:r>
            <a:r>
              <a:rPr lang="en-US" sz="1800" b="0" dirty="0">
                <a:latin typeface="Times New Roman"/>
                <a:cs typeface="Times New Roman"/>
              </a:rPr>
              <a:t>~ 5 arcmin</a:t>
            </a:r>
            <a:r>
              <a:rPr lang="en-US" sz="1800" b="0" baseline="30000" dirty="0">
                <a:latin typeface="Times New Roman"/>
                <a:cs typeface="Times New Roman"/>
              </a:rPr>
              <a:t>-2</a:t>
            </a:r>
            <a:r>
              <a:rPr lang="en-US" sz="1800" b="0" dirty="0">
                <a:latin typeface="Times New Roman"/>
                <a:cs typeface="Times New Roman"/>
              </a:rPr>
              <a:t> </a:t>
            </a:r>
          </a:p>
        </p:txBody>
      </p:sp>
      <p:sp>
        <p:nvSpPr>
          <p:cNvPr id="13" name="TextBox 12"/>
          <p:cNvSpPr txBox="1"/>
          <p:nvPr/>
        </p:nvSpPr>
        <p:spPr>
          <a:xfrm>
            <a:off x="649110" y="578556"/>
            <a:ext cx="3668889" cy="400110"/>
          </a:xfrm>
          <a:prstGeom prst="rect">
            <a:avLst/>
          </a:prstGeom>
          <a:noFill/>
        </p:spPr>
        <p:txBody>
          <a:bodyPr wrap="square" rtlCol="0">
            <a:spAutoFit/>
          </a:bodyPr>
          <a:lstStyle/>
          <a:p>
            <a:r>
              <a:rPr lang="en-US" sz="2000" dirty="0" smtClean="0">
                <a:latin typeface="Times New Roman"/>
                <a:cs typeface="Times New Roman"/>
              </a:rPr>
              <a:t>Extreme starbursts: AGN/SMG</a:t>
            </a:r>
          </a:p>
        </p:txBody>
      </p:sp>
      <p:sp>
        <p:nvSpPr>
          <p:cNvPr id="14" name="TextBox 13"/>
          <p:cNvSpPr txBox="1"/>
          <p:nvPr/>
        </p:nvSpPr>
        <p:spPr>
          <a:xfrm>
            <a:off x="5896566" y="580734"/>
            <a:ext cx="2631209" cy="400110"/>
          </a:xfrm>
          <a:prstGeom prst="rect">
            <a:avLst/>
          </a:prstGeom>
          <a:noFill/>
        </p:spPr>
        <p:txBody>
          <a:bodyPr wrap="square" rtlCol="0">
            <a:spAutoFit/>
          </a:bodyPr>
          <a:lstStyle/>
          <a:p>
            <a:r>
              <a:rPr lang="en-US" sz="2000" dirty="0" smtClean="0">
                <a:latin typeface="Times New Roman"/>
                <a:cs typeface="Times New Roman"/>
              </a:rPr>
              <a:t>Main Sequence</a:t>
            </a:r>
          </a:p>
        </p:txBody>
      </p:sp>
      <p:sp>
        <p:nvSpPr>
          <p:cNvPr id="3" name="TextBox 2"/>
          <p:cNvSpPr txBox="1"/>
          <p:nvPr/>
        </p:nvSpPr>
        <p:spPr>
          <a:xfrm>
            <a:off x="3753555" y="3175008"/>
            <a:ext cx="592666" cy="338554"/>
          </a:xfrm>
          <a:prstGeom prst="rect">
            <a:avLst/>
          </a:prstGeom>
          <a:noFill/>
        </p:spPr>
        <p:txBody>
          <a:bodyPr wrap="square" rtlCol="0">
            <a:spAutoFit/>
          </a:bodyPr>
          <a:lstStyle/>
          <a:p>
            <a:r>
              <a:rPr lang="en-US" sz="1600" dirty="0" err="1" smtClean="0">
                <a:solidFill>
                  <a:srgbClr val="FFFFFF"/>
                </a:solidFill>
                <a:latin typeface="Times New Roman"/>
                <a:cs typeface="Times New Roman"/>
              </a:rPr>
              <a:t>Bure</a:t>
            </a:r>
            <a:endParaRPr lang="en-US" sz="1600" dirty="0" smtClean="0">
              <a:solidFill>
                <a:srgbClr val="FFFFFF"/>
              </a:solidFill>
              <a:latin typeface="Times New Roman"/>
              <a:cs typeface="Times New Roman"/>
            </a:endParaRPr>
          </a:p>
        </p:txBody>
      </p:sp>
      <p:sp>
        <p:nvSpPr>
          <p:cNvPr id="15" name="TextBox 14"/>
          <p:cNvSpPr txBox="1"/>
          <p:nvPr/>
        </p:nvSpPr>
        <p:spPr>
          <a:xfrm>
            <a:off x="3807178" y="2000974"/>
            <a:ext cx="677868" cy="338554"/>
          </a:xfrm>
          <a:prstGeom prst="rect">
            <a:avLst/>
          </a:prstGeom>
          <a:noFill/>
        </p:spPr>
        <p:txBody>
          <a:bodyPr wrap="square" rtlCol="0">
            <a:spAutoFit/>
          </a:bodyPr>
          <a:lstStyle/>
          <a:p>
            <a:r>
              <a:rPr lang="en-US" sz="1600" dirty="0" smtClean="0">
                <a:solidFill>
                  <a:srgbClr val="FFFFFF"/>
                </a:solidFill>
                <a:latin typeface="Times New Roman"/>
                <a:cs typeface="Times New Roman"/>
              </a:rPr>
              <a:t>VLA</a:t>
            </a:r>
          </a:p>
        </p:txBody>
      </p:sp>
      <p:sp>
        <p:nvSpPr>
          <p:cNvPr id="16" name="TextBox 15"/>
          <p:cNvSpPr txBox="1"/>
          <p:nvPr/>
        </p:nvSpPr>
        <p:spPr>
          <a:xfrm>
            <a:off x="3186294" y="928538"/>
            <a:ext cx="592666" cy="338554"/>
          </a:xfrm>
          <a:prstGeom prst="rect">
            <a:avLst/>
          </a:prstGeom>
          <a:noFill/>
        </p:spPr>
        <p:txBody>
          <a:bodyPr wrap="square" rtlCol="0">
            <a:spAutoFit/>
          </a:bodyPr>
          <a:lstStyle/>
          <a:p>
            <a:r>
              <a:rPr lang="en-US" sz="1600" dirty="0" smtClean="0">
                <a:solidFill>
                  <a:srgbClr val="FFFFFF"/>
                </a:solidFill>
                <a:latin typeface="Times New Roman"/>
                <a:cs typeface="Times New Roman"/>
              </a:rPr>
              <a:t>HST</a:t>
            </a:r>
          </a:p>
        </p:txBody>
      </p:sp>
    </p:spTree>
    <p:extLst>
      <p:ext uri="{BB962C8B-B14F-4D97-AF65-F5344CB8AC3E}">
        <p14:creationId xmlns:p14="http://schemas.microsoft.com/office/powerpoint/2010/main" val="3374865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97448" y="750354"/>
            <a:ext cx="4139499" cy="5572215"/>
            <a:chOff x="4997448" y="750354"/>
            <a:chExt cx="4139499" cy="5572215"/>
          </a:xfrm>
        </p:grpSpPr>
        <p:pic>
          <p:nvPicPr>
            <p:cNvPr id="28" name="Picture 13" descr="Screen shot 2012-05-03 at 2.41.2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6822" y="750354"/>
              <a:ext cx="3520125" cy="313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reen Shot 2015-08-03 at 10.01.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856" y="3212239"/>
              <a:ext cx="2602869" cy="1624074"/>
            </a:xfrm>
            <a:prstGeom prst="rect">
              <a:avLst/>
            </a:prstGeom>
          </p:spPr>
        </p:pic>
        <p:cxnSp>
          <p:nvCxnSpPr>
            <p:cNvPr id="29" name="Straight Arrow Connector 11"/>
            <p:cNvCxnSpPr>
              <a:cxnSpLocks noChangeShapeType="1"/>
            </p:cNvCxnSpPr>
            <p:nvPr/>
          </p:nvCxnSpPr>
          <p:spPr bwMode="auto">
            <a:xfrm>
              <a:off x="7874001" y="2542662"/>
              <a:ext cx="352777" cy="985959"/>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32" name="TextBox 13"/>
            <p:cNvSpPr txBox="1">
              <a:spLocks noChangeArrowheads="1"/>
            </p:cNvSpPr>
            <p:nvPr/>
          </p:nvSpPr>
          <p:spPr bwMode="auto">
            <a:xfrm>
              <a:off x="4997448" y="4999130"/>
              <a:ext cx="4005436" cy="1323439"/>
            </a:xfrm>
            <a:prstGeom prst="rect">
              <a:avLst/>
            </a:prstGeom>
            <a:solidFill>
              <a:srgbClr val="FFFFFF"/>
            </a:solidFill>
            <a:ln>
              <a:solidFill>
                <a:srgbClr val="FF0000"/>
              </a:solid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800100" indent="-34290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1200"/>
                </a:spcAft>
              </a:pPr>
              <a:r>
                <a:rPr lang="en-US" sz="2000" b="0" dirty="0" smtClean="0"/>
                <a:t>Self</a:t>
              </a:r>
              <a:r>
                <a:rPr lang="en-US" sz="2000" b="0" dirty="0"/>
                <a:t>-gravitating </a:t>
              </a:r>
              <a:r>
                <a:rPr lang="en-US" sz="2000" b="0" dirty="0" smtClean="0"/>
                <a:t>super-GMCs?</a:t>
              </a:r>
              <a:endParaRPr lang="en-US" sz="2000" b="0" dirty="0"/>
            </a:p>
            <a:p>
              <a:pPr lvl="1" eaLnBrk="1" hangingPunct="1">
                <a:spcAft>
                  <a:spcPts val="1200"/>
                </a:spcAft>
                <a:buFont typeface="Wingdings" charset="0"/>
                <a:buChar char="Ø"/>
              </a:pPr>
              <a:r>
                <a:rPr lang="en-US" sz="2000" b="0" dirty="0" smtClean="0"/>
                <a:t>T</a:t>
              </a:r>
              <a:r>
                <a:rPr lang="en-US" sz="2000" b="0" baseline="-25000" dirty="0" smtClean="0"/>
                <a:t>b</a:t>
              </a:r>
              <a:r>
                <a:rPr lang="en-US" sz="2000" b="0" dirty="0" smtClean="0"/>
                <a:t> </a:t>
              </a:r>
              <a:r>
                <a:rPr lang="en-US" sz="2000" b="0" dirty="0"/>
                <a:t>~ 20K, </a:t>
              </a:r>
              <a:r>
                <a:rPr lang="en-US" sz="2000" b="0" dirty="0" err="1"/>
                <a:t>σ</a:t>
              </a:r>
              <a:r>
                <a:rPr lang="en-US" sz="2000" b="0" baseline="-25000" dirty="0" err="1"/>
                <a:t>v</a:t>
              </a:r>
              <a:r>
                <a:rPr lang="en-US" sz="2000" b="0" dirty="0"/>
                <a:t> ~ 100  km</a:t>
              </a:r>
              <a:r>
                <a:rPr lang="en-US" sz="2000" b="0" dirty="0" smtClean="0"/>
                <a:t>/s</a:t>
              </a:r>
            </a:p>
            <a:p>
              <a:pPr lvl="1" eaLnBrk="1" hangingPunct="1">
                <a:spcAft>
                  <a:spcPts val="1200"/>
                </a:spcAft>
                <a:buFont typeface="Wingdings" charset="0"/>
                <a:buChar char="Ø"/>
              </a:pPr>
              <a:r>
                <a:rPr lang="en-US" sz="2000" b="0" dirty="0" err="1" smtClean="0"/>
                <a:t>M</a:t>
              </a:r>
              <a:r>
                <a:rPr lang="en-US" sz="2000" b="0" baseline="-25000" dirty="0" err="1" smtClean="0"/>
                <a:t>dyn</a:t>
              </a:r>
              <a:r>
                <a:rPr lang="en-US" sz="2000" b="0" dirty="0" smtClean="0"/>
                <a:t> </a:t>
              </a:r>
              <a:r>
                <a:rPr lang="en-US" sz="2000" b="0" dirty="0"/>
                <a:t>~ </a:t>
              </a:r>
              <a:r>
                <a:rPr lang="en-US" sz="2000" b="0" dirty="0" err="1"/>
                <a:t>M</a:t>
              </a:r>
              <a:r>
                <a:rPr lang="en-US" sz="2000" b="0" baseline="-25000" dirty="0" err="1"/>
                <a:t>gas</a:t>
              </a:r>
              <a:r>
                <a:rPr lang="en-US" sz="2000" b="0" dirty="0"/>
                <a:t> ~ 10</a:t>
              </a:r>
              <a:r>
                <a:rPr lang="en-US" sz="2000" b="0" baseline="30000" dirty="0"/>
                <a:t>9 </a:t>
              </a:r>
              <a:r>
                <a:rPr lang="en-US" sz="2000" b="0" dirty="0"/>
                <a:t> (α/0.8) M</a:t>
              </a:r>
              <a:r>
                <a:rPr lang="en-US" sz="2000" b="0" baseline="-25000" dirty="0"/>
                <a:t>o</a:t>
              </a:r>
              <a:r>
                <a:rPr lang="en-US" sz="2000" b="0" dirty="0"/>
                <a:t> </a:t>
              </a:r>
            </a:p>
          </p:txBody>
        </p:sp>
        <p:sp>
          <p:nvSpPr>
            <p:cNvPr id="15" name="TextBox 14"/>
            <p:cNvSpPr txBox="1"/>
            <p:nvPr/>
          </p:nvSpPr>
          <p:spPr>
            <a:xfrm>
              <a:off x="8191503" y="939399"/>
              <a:ext cx="726719" cy="369332"/>
            </a:xfrm>
            <a:prstGeom prst="rect">
              <a:avLst/>
            </a:prstGeom>
            <a:solidFill>
              <a:srgbClr val="FFFFFF"/>
            </a:solidFill>
          </p:spPr>
          <p:txBody>
            <a:bodyPr wrap="square" rtlCol="0">
              <a:spAutoFit/>
            </a:bodyPr>
            <a:lstStyle/>
            <a:p>
              <a:r>
                <a:rPr lang="en-US" dirty="0" smtClean="0">
                  <a:latin typeface="Times New Roman"/>
                  <a:cs typeface="Times New Roman"/>
                </a:rPr>
                <a:t>0.15” </a:t>
              </a:r>
            </a:p>
          </p:txBody>
        </p:sp>
      </p:grpSp>
      <p:sp>
        <p:nvSpPr>
          <p:cNvPr id="45061" name="TextBox 17"/>
          <p:cNvSpPr txBox="1">
            <a:spLocks noChangeArrowheads="1"/>
          </p:cNvSpPr>
          <p:nvPr/>
        </p:nvSpPr>
        <p:spPr bwMode="auto">
          <a:xfrm>
            <a:off x="1701800" y="5118984"/>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FFFFFF"/>
                </a:solidFill>
              </a:rPr>
              <a:t>+</a:t>
            </a:r>
          </a:p>
        </p:txBody>
      </p:sp>
      <p:grpSp>
        <p:nvGrpSpPr>
          <p:cNvPr id="10" name="Group 9"/>
          <p:cNvGrpSpPr/>
          <p:nvPr/>
        </p:nvGrpSpPr>
        <p:grpSpPr>
          <a:xfrm>
            <a:off x="-592665" y="750353"/>
            <a:ext cx="6829775" cy="3271314"/>
            <a:chOff x="-592664" y="750353"/>
            <a:chExt cx="6567416" cy="2989092"/>
          </a:xfrm>
        </p:grpSpPr>
        <p:grpSp>
          <p:nvGrpSpPr>
            <p:cNvPr id="3" name="Group 2"/>
            <p:cNvGrpSpPr/>
            <p:nvPr/>
          </p:nvGrpSpPr>
          <p:grpSpPr>
            <a:xfrm>
              <a:off x="2460982" y="889002"/>
              <a:ext cx="3513770" cy="2723444"/>
              <a:chOff x="2727838" y="880527"/>
              <a:chExt cx="3825363" cy="3048000"/>
            </a:xfrm>
          </p:grpSpPr>
          <p:grpSp>
            <p:nvGrpSpPr>
              <p:cNvPr id="17" name="Group 11"/>
              <p:cNvGrpSpPr>
                <a:grpSpLocks/>
              </p:cNvGrpSpPr>
              <p:nvPr/>
            </p:nvGrpSpPr>
            <p:grpSpPr bwMode="auto">
              <a:xfrm>
                <a:off x="2727838" y="880527"/>
                <a:ext cx="3825363" cy="3048000"/>
                <a:chOff x="4637707" y="228600"/>
                <a:chExt cx="4589402" cy="3581400"/>
              </a:xfrm>
            </p:grpSpPr>
            <p:pic>
              <p:nvPicPr>
                <p:cNvPr id="20" name="Picture 7" descr="Screen shot 2012-01-18 at 4.55.1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7707" y="228600"/>
                  <a:ext cx="44878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6"/>
                <p:cNvCxnSpPr>
                  <a:cxnSpLocks noChangeShapeType="1"/>
                </p:cNvCxnSpPr>
                <p:nvPr/>
              </p:nvCxnSpPr>
              <p:spPr bwMode="auto">
                <a:xfrm>
                  <a:off x="5651852" y="1193533"/>
                  <a:ext cx="0" cy="10572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2" name="TextBox 8"/>
                <p:cNvSpPr txBox="1">
                  <a:spLocks noChangeArrowheads="1"/>
                </p:cNvSpPr>
                <p:nvPr/>
              </p:nvSpPr>
              <p:spPr bwMode="auto">
                <a:xfrm>
                  <a:off x="5591755" y="1449532"/>
                  <a:ext cx="760413" cy="34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dirty="0"/>
                    <a:t>7kpc </a:t>
                  </a:r>
                </a:p>
              </p:txBody>
            </p:sp>
            <p:sp>
              <p:nvSpPr>
                <p:cNvPr id="23" name="TextBox 7"/>
                <p:cNvSpPr txBox="1">
                  <a:spLocks noChangeArrowheads="1"/>
                </p:cNvSpPr>
                <p:nvPr/>
              </p:nvSpPr>
              <p:spPr bwMode="auto">
                <a:xfrm>
                  <a:off x="7689704" y="2751859"/>
                  <a:ext cx="1537405" cy="4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a:solidFill>
                        <a:srgbClr val="E40000"/>
                      </a:solidFill>
                    </a:rPr>
                    <a:t>+</a:t>
                  </a:r>
                  <a:r>
                    <a:rPr lang="en-US" sz="1800" b="0">
                      <a:solidFill>
                        <a:srgbClr val="E40000"/>
                      </a:solidFill>
                    </a:rPr>
                    <a:t>300 km/s</a:t>
                  </a:r>
                  <a:endParaRPr lang="en-US" sz="1800" b="0"/>
                </a:p>
              </p:txBody>
            </p:sp>
            <p:sp>
              <p:nvSpPr>
                <p:cNvPr id="24" name="TextBox 7"/>
                <p:cNvSpPr txBox="1">
                  <a:spLocks noChangeArrowheads="1"/>
                </p:cNvSpPr>
                <p:nvPr/>
              </p:nvSpPr>
              <p:spPr bwMode="auto">
                <a:xfrm>
                  <a:off x="7357167" y="304800"/>
                  <a:ext cx="1371600" cy="37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rgbClr val="0000FF"/>
                      </a:solidFill>
                    </a:rPr>
                    <a:t>-300 km/s</a:t>
                  </a:r>
                </a:p>
              </p:txBody>
            </p:sp>
          </p:grpSp>
          <p:sp>
            <p:nvSpPr>
              <p:cNvPr id="26" name="TextBox 25"/>
              <p:cNvSpPr txBox="1">
                <a:spLocks noChangeArrowheads="1"/>
              </p:cNvSpPr>
              <p:nvPr/>
            </p:nvSpPr>
            <p:spPr bwMode="auto">
              <a:xfrm>
                <a:off x="3491617" y="889816"/>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t>Mom 1</a:t>
                </a:r>
                <a:endParaRPr lang="en-US" sz="1800" b="0" dirty="0"/>
              </a:p>
            </p:txBody>
          </p:sp>
          <p:sp>
            <p:nvSpPr>
              <p:cNvPr id="27" name="TextBox 26"/>
              <p:cNvSpPr txBox="1"/>
              <p:nvPr/>
            </p:nvSpPr>
            <p:spPr>
              <a:xfrm>
                <a:off x="3477506" y="3263542"/>
                <a:ext cx="1941016" cy="377686"/>
              </a:xfrm>
              <a:prstGeom prst="rect">
                <a:avLst/>
              </a:prstGeom>
              <a:noFill/>
            </p:spPr>
            <p:txBody>
              <a:bodyPr wrap="square" rtlCol="0">
                <a:spAutoFit/>
              </a:bodyPr>
              <a:lstStyle/>
              <a:p>
                <a:r>
                  <a:rPr lang="en-US" dirty="0" smtClean="0">
                    <a:solidFill>
                      <a:srgbClr val="000000"/>
                    </a:solidFill>
                    <a:latin typeface="Times New Roman"/>
                    <a:cs typeface="Times New Roman"/>
                  </a:rPr>
                  <a:t>Hodge </a:t>
                </a:r>
                <a:r>
                  <a:rPr lang="en-US" dirty="0" err="1" smtClean="0">
                    <a:solidFill>
                      <a:srgbClr val="000000"/>
                    </a:solidFill>
                    <a:latin typeface="Times New Roman"/>
                    <a:cs typeface="Times New Roman"/>
                  </a:rPr>
                  <a:t>ea</a:t>
                </a:r>
                <a:r>
                  <a:rPr lang="en-US" dirty="0" smtClean="0">
                    <a:solidFill>
                      <a:srgbClr val="000000"/>
                    </a:solidFill>
                    <a:latin typeface="Times New Roman"/>
                    <a:cs typeface="Times New Roman"/>
                  </a:rPr>
                  <a:t> . </a:t>
                </a:r>
              </a:p>
            </p:txBody>
          </p:sp>
        </p:grpSp>
        <p:sp>
          <p:nvSpPr>
            <p:cNvPr id="45060" name="TextBox 13"/>
            <p:cNvSpPr txBox="1">
              <a:spLocks noChangeArrowheads="1"/>
            </p:cNvSpPr>
            <p:nvPr/>
          </p:nvSpPr>
          <p:spPr bwMode="auto">
            <a:xfrm>
              <a:off x="1289758" y="2709327"/>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rgbClr val="FFFFFF"/>
                  </a:solidFill>
                </a:rPr>
                <a:t>1</a:t>
              </a:r>
              <a:r>
                <a:rPr lang="ja-JP" altLang="en-US" sz="1800" b="0">
                  <a:solidFill>
                    <a:srgbClr val="FFFFFF"/>
                  </a:solidFill>
                </a:rPr>
                <a:t>”</a:t>
              </a:r>
              <a:endParaRPr lang="en-US" sz="1800" b="0">
                <a:solidFill>
                  <a:srgbClr val="FFFFFF"/>
                </a:solidFill>
              </a:endParaRPr>
            </a:p>
          </p:txBody>
        </p:sp>
        <p:grpSp>
          <p:nvGrpSpPr>
            <p:cNvPr id="2" name="Group 1"/>
            <p:cNvGrpSpPr/>
            <p:nvPr/>
          </p:nvGrpSpPr>
          <p:grpSpPr>
            <a:xfrm>
              <a:off x="-592664" y="750353"/>
              <a:ext cx="3601554" cy="2989092"/>
              <a:chOff x="4745702" y="-53975"/>
              <a:chExt cx="4030662" cy="3406775"/>
            </a:xfrm>
          </p:grpSpPr>
          <p:pic>
            <p:nvPicPr>
              <p:cNvPr id="45058" name="Picture 24" descr="Screen shot 2012-01-19 at 10.49.5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5702" y="-53975"/>
                <a:ext cx="403066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25"/>
              <p:cNvSpPr txBox="1">
                <a:spLocks noChangeArrowheads="1"/>
              </p:cNvSpPr>
              <p:nvPr/>
            </p:nvSpPr>
            <p:spPr bwMode="auto">
              <a:xfrm>
                <a:off x="5727836" y="152400"/>
                <a:ext cx="2998476" cy="37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a:t>z</a:t>
                </a:r>
                <a:r>
                  <a:rPr lang="en-US" sz="1800" b="0" dirty="0" smtClean="0"/>
                  <a:t>=4.0 CO </a:t>
                </a:r>
                <a:r>
                  <a:rPr lang="en-US" sz="1800" b="0" dirty="0"/>
                  <a:t>2-1 </a:t>
                </a:r>
                <a:r>
                  <a:rPr lang="en-US" sz="1800" b="0" dirty="0" smtClean="0"/>
                  <a:t>Mom 0</a:t>
                </a:r>
                <a:endParaRPr lang="en-US" sz="1800" b="0" dirty="0"/>
              </a:p>
            </p:txBody>
          </p:sp>
          <p:sp>
            <p:nvSpPr>
              <p:cNvPr id="45070" name="TextBox 1"/>
              <p:cNvSpPr txBox="1">
                <a:spLocks noChangeArrowheads="1"/>
              </p:cNvSpPr>
              <p:nvPr/>
            </p:nvSpPr>
            <p:spPr bwMode="auto">
              <a:xfrm>
                <a:off x="5840724" y="2525566"/>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dirty="0"/>
                  <a:t>0.25”</a:t>
                </a:r>
              </a:p>
            </p:txBody>
          </p:sp>
        </p:grpSp>
      </p:grpSp>
      <p:sp>
        <p:nvSpPr>
          <p:cNvPr id="9" name="TextBox 8"/>
          <p:cNvSpPr txBox="1"/>
          <p:nvPr/>
        </p:nvSpPr>
        <p:spPr>
          <a:xfrm>
            <a:off x="616874" y="225777"/>
            <a:ext cx="8019128" cy="461665"/>
          </a:xfrm>
          <a:prstGeom prst="rect">
            <a:avLst/>
          </a:prstGeom>
          <a:noFill/>
        </p:spPr>
        <p:txBody>
          <a:bodyPr wrap="square" rtlCol="0">
            <a:spAutoFit/>
          </a:bodyPr>
          <a:lstStyle/>
          <a:p>
            <a:pPr algn="ctr"/>
            <a:r>
              <a:rPr lang="en-US" sz="2400" dirty="0" smtClean="0">
                <a:latin typeface="Times New Roman"/>
                <a:cs typeface="Times New Roman"/>
              </a:rPr>
              <a:t>Beyond Blob-ology: dynamical imaging 1</a:t>
            </a:r>
            <a:r>
              <a:rPr lang="en-US" sz="2400" baseline="30000" dirty="0" smtClean="0">
                <a:latin typeface="Times New Roman"/>
                <a:cs typeface="Times New Roman"/>
              </a:rPr>
              <a:t>st</a:t>
            </a:r>
            <a:r>
              <a:rPr lang="en-US" sz="2400" dirty="0" smtClean="0">
                <a:latin typeface="Times New Roman"/>
                <a:cs typeface="Times New Roman"/>
              </a:rPr>
              <a:t> galaxies at HST res</a:t>
            </a:r>
          </a:p>
        </p:txBody>
      </p:sp>
      <p:sp>
        <p:nvSpPr>
          <p:cNvPr id="25" name="TextBox 18"/>
          <p:cNvSpPr txBox="1">
            <a:spLocks noChangeArrowheads="1"/>
          </p:cNvSpPr>
          <p:nvPr/>
        </p:nvSpPr>
        <p:spPr bwMode="auto">
          <a:xfrm>
            <a:off x="596087" y="4174640"/>
            <a:ext cx="3351958" cy="167738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pPr>
            <a:r>
              <a:rPr lang="en-US" sz="2000" b="0" dirty="0" smtClean="0">
                <a:latin typeface="Times New Roman"/>
                <a:cs typeface="Times New Roman"/>
              </a:rPr>
              <a:t>14kpc rotating disk</a:t>
            </a:r>
          </a:p>
          <a:p>
            <a:pPr algn="l" eaLnBrk="1" hangingPunct="1">
              <a:spcAft>
                <a:spcPts val="600"/>
              </a:spcAft>
              <a:buFont typeface="Arial" charset="0"/>
              <a:buChar char="•"/>
            </a:pPr>
            <a:r>
              <a:rPr lang="en-US" b="0" dirty="0">
                <a:latin typeface="Times New Roman"/>
                <a:cs typeface="Times New Roman"/>
              </a:rPr>
              <a:t> </a:t>
            </a:r>
            <a:r>
              <a:rPr lang="en-US" sz="2000" b="0" dirty="0" err="1" smtClean="0">
                <a:latin typeface="Times New Roman"/>
                <a:cs typeface="Times New Roman"/>
              </a:rPr>
              <a:t>M</a:t>
            </a:r>
            <a:r>
              <a:rPr lang="en-US" sz="2000" b="0" baseline="-25000" dirty="0" err="1" smtClean="0">
                <a:latin typeface="Times New Roman"/>
                <a:cs typeface="Times New Roman"/>
              </a:rPr>
              <a:t>dyn</a:t>
            </a:r>
            <a:r>
              <a:rPr lang="en-US" sz="2000" b="0" dirty="0" smtClean="0">
                <a:latin typeface="Times New Roman"/>
                <a:cs typeface="Times New Roman"/>
              </a:rPr>
              <a:t> </a:t>
            </a:r>
            <a:r>
              <a:rPr lang="en-US" sz="2000" b="0" dirty="0">
                <a:latin typeface="Times New Roman"/>
                <a:cs typeface="Times New Roman"/>
              </a:rPr>
              <a:t>= 5.4 10</a:t>
            </a:r>
            <a:r>
              <a:rPr lang="en-US" sz="2000" b="0" baseline="30000" dirty="0">
                <a:latin typeface="Times New Roman"/>
                <a:cs typeface="Times New Roman"/>
              </a:rPr>
              <a:t>11</a:t>
            </a:r>
            <a:r>
              <a:rPr lang="en-US" sz="2000" b="0" dirty="0">
                <a:latin typeface="Times New Roman"/>
                <a:cs typeface="Times New Roman"/>
              </a:rPr>
              <a:t> M</a:t>
            </a:r>
            <a:r>
              <a:rPr lang="en-US" sz="2000" b="0" baseline="-25000" dirty="0">
                <a:latin typeface="Times New Roman"/>
                <a:cs typeface="Times New Roman"/>
              </a:rPr>
              <a:t>o</a:t>
            </a:r>
          </a:p>
          <a:p>
            <a:pPr algn="l" eaLnBrk="1" hangingPunct="1">
              <a:spcAft>
                <a:spcPts val="600"/>
              </a:spcAft>
              <a:buFont typeface="Arial" charset="0"/>
              <a:buChar char="•"/>
            </a:pPr>
            <a:r>
              <a:rPr lang="en-US" sz="2000" b="0" dirty="0">
                <a:latin typeface="Times New Roman"/>
                <a:cs typeface="Times New Roman"/>
              </a:rPr>
              <a:t> </a:t>
            </a:r>
            <a:r>
              <a:rPr lang="en-US" sz="2000" b="0" dirty="0" err="1">
                <a:latin typeface="Times New Roman"/>
                <a:cs typeface="Times New Roman"/>
              </a:rPr>
              <a:t>M</a:t>
            </a:r>
            <a:r>
              <a:rPr lang="en-US" sz="2000" b="0" baseline="-25000" dirty="0" err="1">
                <a:latin typeface="Times New Roman"/>
                <a:cs typeface="Times New Roman"/>
              </a:rPr>
              <a:t>gas</a:t>
            </a:r>
            <a:r>
              <a:rPr lang="en-US" sz="2000" b="0" baseline="-25000" dirty="0">
                <a:latin typeface="Times New Roman"/>
                <a:cs typeface="Times New Roman"/>
              </a:rPr>
              <a:t> </a:t>
            </a:r>
            <a:r>
              <a:rPr lang="en-US" sz="2000" b="0" dirty="0">
                <a:latin typeface="Times New Roman"/>
                <a:cs typeface="Times New Roman"/>
              </a:rPr>
              <a:t>= </a:t>
            </a:r>
            <a:r>
              <a:rPr lang="en-US" sz="2000" b="0" dirty="0" smtClean="0">
                <a:latin typeface="Times New Roman"/>
                <a:cs typeface="Times New Roman"/>
              </a:rPr>
              <a:t>1.3 10</a:t>
            </a:r>
            <a:r>
              <a:rPr lang="en-US" sz="2000" b="0" baseline="30000" dirty="0" smtClean="0">
                <a:latin typeface="Times New Roman"/>
                <a:cs typeface="Times New Roman"/>
              </a:rPr>
              <a:t>11</a:t>
            </a:r>
            <a:r>
              <a:rPr lang="en-US" sz="2000" b="0" dirty="0" smtClean="0">
                <a:latin typeface="Times New Roman"/>
                <a:cs typeface="Times New Roman"/>
              </a:rPr>
              <a:t> </a:t>
            </a:r>
            <a:r>
              <a:rPr lang="en-US" sz="2000" b="0" dirty="0">
                <a:latin typeface="Times New Roman"/>
                <a:cs typeface="Times New Roman"/>
              </a:rPr>
              <a:t>(α/</a:t>
            </a:r>
            <a:r>
              <a:rPr lang="en-US" sz="2000" b="0" dirty="0" smtClean="0">
                <a:latin typeface="Times New Roman"/>
                <a:cs typeface="Times New Roman"/>
              </a:rPr>
              <a:t>0.8)</a:t>
            </a:r>
          </a:p>
          <a:p>
            <a:pPr algn="l" eaLnBrk="1" hangingPunct="1">
              <a:spcAft>
                <a:spcPts val="600"/>
              </a:spcAft>
              <a:buFont typeface="Arial" charset="0"/>
              <a:buChar char="•"/>
            </a:pPr>
            <a:r>
              <a:rPr lang="en-US" sz="2000" b="0" dirty="0">
                <a:latin typeface="Times New Roman"/>
                <a:cs typeface="Times New Roman"/>
              </a:rPr>
              <a:t> </a:t>
            </a:r>
            <a:r>
              <a:rPr lang="en-US" sz="2000" b="0" dirty="0" err="1" smtClean="0">
                <a:latin typeface="Times New Roman"/>
                <a:cs typeface="Times New Roman"/>
              </a:rPr>
              <a:t>Dyn</a:t>
            </a:r>
            <a:r>
              <a:rPr lang="en-US" sz="2000" b="0" dirty="0" smtClean="0">
                <a:latin typeface="Times New Roman"/>
                <a:cs typeface="Times New Roman"/>
              </a:rPr>
              <a:t>. Modeling =&gt; α ~ 1</a:t>
            </a:r>
            <a:endParaRPr lang="en-US" sz="2000" b="0" baseline="-25000" dirty="0">
              <a:latin typeface="Times New Roman"/>
              <a:cs typeface="Times New Roman"/>
            </a:endParaRPr>
          </a:p>
        </p:txBody>
      </p:sp>
    </p:spTree>
    <p:extLst>
      <p:ext uri="{BB962C8B-B14F-4D97-AF65-F5344CB8AC3E}">
        <p14:creationId xmlns:p14="http://schemas.microsoft.com/office/powerpoint/2010/main" val="998714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Box 17"/>
          <p:cNvSpPr txBox="1">
            <a:spLocks noChangeArrowheads="1"/>
          </p:cNvSpPr>
          <p:nvPr/>
        </p:nvSpPr>
        <p:spPr bwMode="auto">
          <a:xfrm>
            <a:off x="1701800" y="583864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FFFFFF"/>
                </a:solidFill>
              </a:rPr>
              <a:t>+</a:t>
            </a:r>
          </a:p>
        </p:txBody>
      </p:sp>
      <p:pic>
        <p:nvPicPr>
          <p:cNvPr id="28" name="Picture 27" descr="Screen Shot 2014-12-27 at 7.35.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48" y="618901"/>
            <a:ext cx="4527074" cy="3887334"/>
          </a:xfrm>
          <a:prstGeom prst="rect">
            <a:avLst/>
          </a:prstGeom>
        </p:spPr>
      </p:pic>
      <p:sp>
        <p:nvSpPr>
          <p:cNvPr id="4" name="TextBox 3"/>
          <p:cNvSpPr txBox="1"/>
          <p:nvPr/>
        </p:nvSpPr>
        <p:spPr>
          <a:xfrm>
            <a:off x="349265" y="4598154"/>
            <a:ext cx="3418402" cy="1723549"/>
          </a:xfrm>
          <a:prstGeom prst="rect">
            <a:avLst/>
          </a:prstGeom>
          <a:solidFill>
            <a:srgbClr val="FFFFFF"/>
          </a:solidFill>
          <a:ln>
            <a:solidFill>
              <a:srgbClr val="FF0000"/>
            </a:solidFill>
          </a:ln>
        </p:spPr>
        <p:txBody>
          <a:bodyPr wrap="square" rtlCol="0">
            <a:spAutoFit/>
          </a:bodyPr>
          <a:lstStyle/>
          <a:p>
            <a:pPr>
              <a:spcBef>
                <a:spcPts val="600"/>
              </a:spcBef>
            </a:pPr>
            <a:r>
              <a:rPr lang="en-US" sz="2000" dirty="0" smtClean="0">
                <a:latin typeface="Times New Roman"/>
                <a:cs typeface="Times New Roman"/>
              </a:rPr>
              <a:t>Spatially resolved star formation law: dual sequence </a:t>
            </a:r>
            <a:r>
              <a:rPr lang="en-US" sz="2000" dirty="0" smtClean="0">
                <a:latin typeface="Times New Roman"/>
                <a:cs typeface="Times New Roman"/>
              </a:rPr>
              <a:t>in gas </a:t>
            </a:r>
            <a:r>
              <a:rPr lang="en-US" sz="2000" dirty="0" smtClean="0">
                <a:latin typeface="Times New Roman"/>
                <a:cs typeface="Times New Roman"/>
              </a:rPr>
              <a:t>depletion time</a:t>
            </a:r>
            <a:endParaRPr lang="en-US" dirty="0" smtClean="0">
              <a:latin typeface="Times New Roman"/>
              <a:cs typeface="Times New Roman"/>
            </a:endParaRPr>
          </a:p>
          <a:p>
            <a:pPr marL="342900" indent="-342900">
              <a:spcBef>
                <a:spcPts val="600"/>
              </a:spcBef>
              <a:buFont typeface="Arial"/>
              <a:buChar char="•"/>
            </a:pPr>
            <a:r>
              <a:rPr lang="en-US" dirty="0" smtClean="0">
                <a:latin typeface="Times New Roman"/>
                <a:cs typeface="Times New Roman"/>
              </a:rPr>
              <a:t>starburst (&lt; 10</a:t>
            </a:r>
            <a:r>
              <a:rPr lang="en-US" baseline="30000" dirty="0" smtClean="0">
                <a:latin typeface="Times New Roman"/>
                <a:cs typeface="Times New Roman"/>
              </a:rPr>
              <a:t>8</a:t>
            </a:r>
            <a:r>
              <a:rPr lang="en-US" dirty="0" smtClean="0">
                <a:latin typeface="Times New Roman"/>
                <a:cs typeface="Times New Roman"/>
              </a:rPr>
              <a:t> </a:t>
            </a:r>
            <a:r>
              <a:rPr lang="en-US" dirty="0" err="1" smtClean="0">
                <a:latin typeface="Times New Roman"/>
                <a:cs typeface="Times New Roman"/>
              </a:rPr>
              <a:t>yr</a:t>
            </a:r>
            <a:r>
              <a:rPr lang="en-US" dirty="0" smtClean="0">
                <a:latin typeface="Times New Roman"/>
                <a:cs typeface="Times New Roman"/>
              </a:rPr>
              <a:t>)</a:t>
            </a:r>
          </a:p>
          <a:p>
            <a:pPr marL="285750" indent="-285750">
              <a:spcBef>
                <a:spcPts val="600"/>
              </a:spcBef>
              <a:buFont typeface="Arial"/>
              <a:buChar char="•"/>
            </a:pPr>
            <a:r>
              <a:rPr lang="en-US" dirty="0" smtClean="0">
                <a:latin typeface="Times New Roman"/>
                <a:cs typeface="Times New Roman"/>
              </a:rPr>
              <a:t>‘main sequence’ (~ 10</a:t>
            </a:r>
            <a:r>
              <a:rPr lang="en-US" baseline="30000" dirty="0" smtClean="0">
                <a:latin typeface="Times New Roman"/>
                <a:cs typeface="Times New Roman"/>
              </a:rPr>
              <a:t>9</a:t>
            </a:r>
            <a:r>
              <a:rPr lang="en-US" dirty="0" smtClean="0">
                <a:latin typeface="Times New Roman"/>
                <a:cs typeface="Times New Roman"/>
              </a:rPr>
              <a:t> </a:t>
            </a:r>
            <a:r>
              <a:rPr lang="en-US" dirty="0" err="1" smtClean="0">
                <a:latin typeface="Times New Roman"/>
                <a:cs typeface="Times New Roman"/>
              </a:rPr>
              <a:t>yr</a:t>
            </a:r>
            <a:r>
              <a:rPr lang="en-US" dirty="0" smtClean="0">
                <a:latin typeface="Times New Roman"/>
                <a:cs typeface="Times New Roman"/>
              </a:rPr>
              <a:t>)</a:t>
            </a:r>
          </a:p>
        </p:txBody>
      </p:sp>
      <p:sp>
        <p:nvSpPr>
          <p:cNvPr id="3" name="TextBox 2"/>
          <p:cNvSpPr txBox="1"/>
          <p:nvPr/>
        </p:nvSpPr>
        <p:spPr>
          <a:xfrm>
            <a:off x="2826853" y="1082411"/>
            <a:ext cx="1075302" cy="369332"/>
          </a:xfrm>
          <a:prstGeom prst="rect">
            <a:avLst/>
          </a:prstGeom>
          <a:noFill/>
        </p:spPr>
        <p:txBody>
          <a:bodyPr wrap="square" rtlCol="0">
            <a:spAutoFit/>
          </a:bodyPr>
          <a:lstStyle/>
          <a:p>
            <a:r>
              <a:rPr lang="en-US" dirty="0" smtClean="0">
                <a:solidFill>
                  <a:srgbClr val="2CB8B6"/>
                </a:solidFill>
                <a:latin typeface="Gill Sans MT" panose="020B0502020104020203" pitchFamily="34" charset="0"/>
              </a:rPr>
              <a:t>GN20</a:t>
            </a:r>
          </a:p>
        </p:txBody>
      </p:sp>
      <p:grpSp>
        <p:nvGrpSpPr>
          <p:cNvPr id="19" name="Group 18"/>
          <p:cNvGrpSpPr/>
          <p:nvPr/>
        </p:nvGrpSpPr>
        <p:grpSpPr>
          <a:xfrm>
            <a:off x="4825999" y="301648"/>
            <a:ext cx="4718082" cy="4869744"/>
            <a:chOff x="3657600" y="-114300"/>
            <a:chExt cx="5902322" cy="5905500"/>
          </a:xfrm>
        </p:grpSpPr>
        <p:pic>
          <p:nvPicPr>
            <p:cNvPr id="21" name="Picture 20" descr="plot_co_excit_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14300"/>
              <a:ext cx="5295900" cy="5295900"/>
            </a:xfrm>
            <a:prstGeom prst="rect">
              <a:avLst/>
            </a:prstGeom>
          </p:spPr>
        </p:pic>
        <p:sp>
          <p:nvSpPr>
            <p:cNvPr id="22" name="Rectangle 21"/>
            <p:cNvSpPr/>
            <p:nvPr/>
          </p:nvSpPr>
          <p:spPr bwMode="auto">
            <a:xfrm>
              <a:off x="4572000" y="381000"/>
              <a:ext cx="762000" cy="12117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24" name="TextBox 7"/>
            <p:cNvSpPr txBox="1">
              <a:spLocks noChangeArrowheads="1"/>
            </p:cNvSpPr>
            <p:nvPr/>
          </p:nvSpPr>
          <p:spPr bwMode="auto">
            <a:xfrm>
              <a:off x="4953000" y="7620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E40000"/>
                  </a:solidFill>
                </a:rPr>
                <a:t>quasars</a:t>
              </a:r>
            </a:p>
          </p:txBody>
        </p:sp>
        <p:sp>
          <p:nvSpPr>
            <p:cNvPr id="29" name="TextBox 9"/>
            <p:cNvSpPr txBox="1">
              <a:spLocks noChangeArrowheads="1"/>
            </p:cNvSpPr>
            <p:nvPr/>
          </p:nvSpPr>
          <p:spPr bwMode="auto">
            <a:xfrm>
              <a:off x="7731122" y="2316874"/>
              <a:ext cx="1828800" cy="4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dirty="0" smtClean="0">
                  <a:solidFill>
                    <a:srgbClr val="F5B53A"/>
                  </a:solidFill>
                </a:rPr>
                <a:t>SMG</a:t>
              </a:r>
              <a:endParaRPr lang="en-US" sz="2000" b="0" dirty="0">
                <a:solidFill>
                  <a:srgbClr val="F5B53A"/>
                </a:solidFill>
              </a:endParaRPr>
            </a:p>
          </p:txBody>
        </p:sp>
        <p:sp>
          <p:nvSpPr>
            <p:cNvPr id="30" name="TextBox 11"/>
            <p:cNvSpPr txBox="1">
              <a:spLocks noChangeArrowheads="1"/>
            </p:cNvSpPr>
            <p:nvPr/>
          </p:nvSpPr>
          <p:spPr bwMode="auto">
            <a:xfrm>
              <a:off x="6816723" y="642214"/>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dirty="0">
                  <a:solidFill>
                    <a:srgbClr val="A0A0A0"/>
                  </a:solidFill>
                </a:rPr>
                <a:t>ν</a:t>
              </a:r>
              <a:r>
                <a:rPr lang="en-US" b="0" baseline="30000" dirty="0">
                  <a:solidFill>
                    <a:srgbClr val="A0A0A0"/>
                  </a:solidFill>
                </a:rPr>
                <a:t>2</a:t>
              </a:r>
            </a:p>
          </p:txBody>
        </p:sp>
        <p:sp>
          <p:nvSpPr>
            <p:cNvPr id="31" name="TextBox 10"/>
            <p:cNvSpPr txBox="1">
              <a:spLocks noChangeArrowheads="1"/>
            </p:cNvSpPr>
            <p:nvPr/>
          </p:nvSpPr>
          <p:spPr bwMode="auto">
            <a:xfrm>
              <a:off x="6217916" y="2675241"/>
              <a:ext cx="1828800" cy="4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dirty="0" smtClean="0">
                  <a:solidFill>
                    <a:srgbClr val="0000FF"/>
                  </a:solidFill>
                </a:rPr>
                <a:t>MSG</a:t>
              </a:r>
              <a:endParaRPr lang="en-US" sz="2000" b="0" dirty="0">
                <a:solidFill>
                  <a:srgbClr val="0000FF"/>
                </a:solidFill>
              </a:endParaRPr>
            </a:p>
          </p:txBody>
        </p:sp>
        <p:sp>
          <p:nvSpPr>
            <p:cNvPr id="32" name="Rectangle 31"/>
            <p:cNvSpPr/>
            <p:nvPr/>
          </p:nvSpPr>
          <p:spPr bwMode="auto">
            <a:xfrm>
              <a:off x="6324600" y="4656117"/>
              <a:ext cx="685800" cy="113508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sp>
        <p:nvSpPr>
          <p:cNvPr id="33" name="Text Box 6"/>
          <p:cNvSpPr txBox="1">
            <a:spLocks noChangeArrowheads="1"/>
          </p:cNvSpPr>
          <p:nvPr/>
        </p:nvSpPr>
        <p:spPr bwMode="auto">
          <a:xfrm>
            <a:off x="4656665" y="4548568"/>
            <a:ext cx="4360332" cy="2062103"/>
          </a:xfrm>
          <a:prstGeom prst="rect">
            <a:avLst/>
          </a:prstGeom>
          <a:solidFill>
            <a:srgbClr val="FFFFFF"/>
          </a:solidFill>
          <a:ln>
            <a:solidFill>
              <a:srgbClr val="FF0000"/>
            </a:solid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spcBef>
                <a:spcPct val="50000"/>
              </a:spcBef>
              <a:buFont typeface="Wingdings" charset="0"/>
              <a:buChar char="§"/>
              <a:defRPr/>
            </a:pPr>
            <a:r>
              <a:rPr lang="en-US" sz="2000" b="0" dirty="0" smtClean="0"/>
              <a:t> </a:t>
            </a:r>
            <a:r>
              <a:rPr lang="en-US" sz="1800" b="0" dirty="0" smtClean="0"/>
              <a:t>AGN high excitation ~ </a:t>
            </a:r>
            <a:r>
              <a:rPr lang="en-US" sz="1800" b="0" dirty="0" smtClean="0"/>
              <a:t>SF </a:t>
            </a:r>
            <a:r>
              <a:rPr lang="en-US" sz="1800" b="0" dirty="0"/>
              <a:t>core (1pc),  </a:t>
            </a:r>
            <a:r>
              <a:rPr lang="en-US" sz="1800" b="0" dirty="0" smtClean="0"/>
              <a:t>n </a:t>
            </a:r>
            <a:r>
              <a:rPr lang="en-US" sz="1800" b="0" dirty="0"/>
              <a:t>&gt; 10</a:t>
            </a:r>
            <a:r>
              <a:rPr lang="en-US" sz="1800" b="0" baseline="30000" dirty="0"/>
              <a:t>4</a:t>
            </a:r>
            <a:r>
              <a:rPr lang="en-US" sz="1800" b="0" dirty="0"/>
              <a:t> cm</a:t>
            </a:r>
            <a:r>
              <a:rPr lang="en-US" sz="1800" b="0" baseline="30000" dirty="0"/>
              <a:t>-3</a:t>
            </a:r>
            <a:r>
              <a:rPr lang="en-US" sz="1800" b="0" dirty="0"/>
              <a:t> , T &gt; 50K</a:t>
            </a:r>
            <a:endParaRPr lang="en-US" sz="1800" b="0" dirty="0" smtClean="0"/>
          </a:p>
          <a:p>
            <a:pPr algn="l" eaLnBrk="1" hangingPunct="1">
              <a:spcBef>
                <a:spcPct val="50000"/>
              </a:spcBef>
              <a:buFont typeface="Wingdings" charset="0"/>
              <a:buChar char="§"/>
              <a:defRPr/>
            </a:pPr>
            <a:r>
              <a:rPr lang="en-US" sz="1800" b="0" dirty="0" smtClean="0"/>
              <a:t> SMG intermediate AGN – MSG =&gt; Often large, cooler gas component</a:t>
            </a:r>
          </a:p>
          <a:p>
            <a:pPr algn="l" eaLnBrk="1" hangingPunct="1">
              <a:spcBef>
                <a:spcPct val="50000"/>
              </a:spcBef>
              <a:buFont typeface="Wingdings" charset="0"/>
              <a:buChar char="§"/>
              <a:defRPr/>
            </a:pPr>
            <a:r>
              <a:rPr lang="en-US" sz="1800" b="0" dirty="0"/>
              <a:t> </a:t>
            </a:r>
            <a:r>
              <a:rPr lang="en-US" sz="1800" b="0" dirty="0" smtClean="0"/>
              <a:t>MSG intermediate SMG – MW:  T </a:t>
            </a:r>
            <a:r>
              <a:rPr lang="en-US" sz="1800" b="0" dirty="0"/>
              <a:t>~ 20K, </a:t>
            </a:r>
            <a:r>
              <a:rPr lang="en-US" sz="1800" b="0" dirty="0" err="1"/>
              <a:t>n</a:t>
            </a:r>
            <a:r>
              <a:rPr lang="en-US" sz="1800" b="0" baseline="-25000" dirty="0" err="1"/>
              <a:t>GMC</a:t>
            </a:r>
            <a:r>
              <a:rPr lang="en-US" sz="1800" b="0" dirty="0"/>
              <a:t> ~ </a:t>
            </a:r>
            <a:r>
              <a:rPr lang="en-US" sz="1800" b="0" dirty="0" smtClean="0"/>
              <a:t>10</a:t>
            </a:r>
            <a:r>
              <a:rPr lang="en-US" sz="1800" b="0" baseline="30000" dirty="0" smtClean="0"/>
              <a:t>3 </a:t>
            </a:r>
            <a:r>
              <a:rPr lang="en-US" sz="1800" b="0" dirty="0"/>
              <a:t>cm</a:t>
            </a:r>
            <a:r>
              <a:rPr lang="en-US" sz="1800" b="0" baseline="30000" dirty="0"/>
              <a:t>-</a:t>
            </a:r>
            <a:r>
              <a:rPr lang="en-US" sz="1800" b="0" baseline="30000" dirty="0" smtClean="0"/>
              <a:t>3</a:t>
            </a:r>
            <a:endParaRPr lang="en-US" sz="1800" b="0" dirty="0"/>
          </a:p>
        </p:txBody>
      </p:sp>
      <p:sp>
        <p:nvSpPr>
          <p:cNvPr id="34" name="TextBox 14"/>
          <p:cNvSpPr txBox="1">
            <a:spLocks noChangeArrowheads="1"/>
          </p:cNvSpPr>
          <p:nvPr/>
        </p:nvSpPr>
        <p:spPr bwMode="auto">
          <a:xfrm>
            <a:off x="-262467" y="14111"/>
            <a:ext cx="922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ctr" eaLnBrk="1" hangingPunct="1"/>
            <a:r>
              <a:rPr lang="en-US" b="0" dirty="0" smtClean="0"/>
              <a:t>Beyond blob-ology: ISM physics in early Universe</a:t>
            </a:r>
            <a:endParaRPr lang="en-US" altLang="ja-JP" b="0" dirty="0"/>
          </a:p>
        </p:txBody>
      </p:sp>
      <p:sp>
        <p:nvSpPr>
          <p:cNvPr id="35" name="TextBox 34"/>
          <p:cNvSpPr txBox="1"/>
          <p:nvPr/>
        </p:nvSpPr>
        <p:spPr>
          <a:xfrm>
            <a:off x="3573348" y="2096211"/>
            <a:ext cx="1075302" cy="369332"/>
          </a:xfrm>
          <a:prstGeom prst="rect">
            <a:avLst/>
          </a:prstGeom>
          <a:noFill/>
        </p:spPr>
        <p:txBody>
          <a:bodyPr wrap="square" rtlCol="0">
            <a:spAutoFit/>
          </a:bodyPr>
          <a:lstStyle/>
          <a:p>
            <a:r>
              <a:rPr lang="en-US" dirty="0" smtClean="0">
                <a:latin typeface="Gill Sans MT" panose="020B0502020104020203" pitchFamily="34" charset="0"/>
              </a:rPr>
              <a:t>MSG</a:t>
            </a:r>
          </a:p>
        </p:txBody>
      </p:sp>
      <p:sp>
        <p:nvSpPr>
          <p:cNvPr id="2" name="Oval 1"/>
          <p:cNvSpPr/>
          <p:nvPr/>
        </p:nvSpPr>
        <p:spPr>
          <a:xfrm>
            <a:off x="5404556" y="3245556"/>
            <a:ext cx="592666" cy="578555"/>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63540" y="3654833"/>
            <a:ext cx="1941016" cy="338555"/>
          </a:xfrm>
          <a:prstGeom prst="rect">
            <a:avLst/>
          </a:prstGeom>
          <a:noFill/>
        </p:spPr>
        <p:txBody>
          <a:bodyPr wrap="square" rtlCol="0">
            <a:spAutoFit/>
          </a:bodyPr>
          <a:lstStyle/>
          <a:p>
            <a:r>
              <a:rPr lang="en-US" sz="1600" dirty="0" smtClean="0">
                <a:latin typeface="Times New Roman"/>
                <a:cs typeface="Times New Roman"/>
              </a:rPr>
              <a:t>Hodge </a:t>
            </a:r>
            <a:r>
              <a:rPr lang="en-US" sz="1600" dirty="0" err="1" smtClean="0">
                <a:latin typeface="Times New Roman"/>
                <a:cs typeface="Times New Roman"/>
              </a:rPr>
              <a:t>ea</a:t>
            </a:r>
            <a:r>
              <a:rPr lang="en-US" sz="1600" dirty="0" smtClean="0">
                <a:latin typeface="Times New Roman"/>
                <a:cs typeface="Times New Roman"/>
              </a:rPr>
              <a:t> . </a:t>
            </a:r>
          </a:p>
        </p:txBody>
      </p:sp>
    </p:spTree>
    <p:extLst>
      <p:ext uri="{BB962C8B-B14F-4D97-AF65-F5344CB8AC3E}">
        <p14:creationId xmlns:p14="http://schemas.microsoft.com/office/powerpoint/2010/main" val="1965514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Screen Shot 2013-02-07 at 4.49.3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0482" y="680155"/>
            <a:ext cx="5259740" cy="470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p:cNvSpPr txBox="1">
            <a:spLocks noChangeArrowheads="1"/>
          </p:cNvSpPr>
          <p:nvPr/>
        </p:nvSpPr>
        <p:spPr bwMode="auto">
          <a:xfrm>
            <a:off x="1219200" y="98777"/>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ctr" eaLnBrk="1" hangingPunct="1"/>
            <a:r>
              <a:rPr lang="en-US" b="0" dirty="0"/>
              <a:t>Evolution of gas fraction: epoch of peak cosmic SF rate density (z~2) = epoch of gas-dominated disks</a:t>
            </a:r>
          </a:p>
        </p:txBody>
      </p:sp>
      <p:sp>
        <p:nvSpPr>
          <p:cNvPr id="66563" name="TextBox 3"/>
          <p:cNvSpPr txBox="1">
            <a:spLocks noChangeArrowheads="1"/>
          </p:cNvSpPr>
          <p:nvPr/>
        </p:nvSpPr>
        <p:spPr bwMode="auto">
          <a:xfrm>
            <a:off x="990600" y="5419374"/>
            <a:ext cx="7620000" cy="908050"/>
          </a:xfrm>
          <a:prstGeom prst="rect">
            <a:avLst/>
          </a:prstGeom>
          <a:solidFill>
            <a:srgbClr val="FFFFFF"/>
          </a:solidFill>
          <a:ln>
            <a:solidFill>
              <a:srgbClr val="FF0000"/>
            </a:solidFill>
          </a:ln>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buFont typeface="Arial" charset="0"/>
              <a:buChar char="•"/>
            </a:pPr>
            <a:r>
              <a:rPr lang="en-US" b="0" dirty="0"/>
              <a:t> All star forming </a:t>
            </a:r>
            <a:r>
              <a:rPr lang="en-US" b="0" dirty="0" smtClean="0"/>
              <a:t>disk </a:t>
            </a:r>
            <a:r>
              <a:rPr lang="en-US" b="0" dirty="0"/>
              <a:t>galaxies w.  M</a:t>
            </a:r>
            <a:r>
              <a:rPr lang="en-US" b="0" baseline="-25000" dirty="0"/>
              <a:t>*  </a:t>
            </a:r>
            <a:r>
              <a:rPr lang="en-US" b="0" dirty="0"/>
              <a:t>≥ 10</a:t>
            </a:r>
            <a:r>
              <a:rPr lang="en-US" b="0" baseline="30000" dirty="0"/>
              <a:t>10</a:t>
            </a:r>
            <a:r>
              <a:rPr lang="en-US" b="0" dirty="0"/>
              <a:t> M</a:t>
            </a:r>
            <a:r>
              <a:rPr lang="en-US" b="0" baseline="-25000" dirty="0"/>
              <a:t>o</a:t>
            </a:r>
          </a:p>
          <a:p>
            <a:pPr algn="l" eaLnBrk="1" hangingPunct="1">
              <a:spcAft>
                <a:spcPts val="600"/>
              </a:spcAft>
              <a:buFont typeface="Arial" charset="0"/>
              <a:buChar char="•"/>
            </a:pPr>
            <a:r>
              <a:rPr lang="en-US" b="0" dirty="0"/>
              <a:t> All points assume α~ 4 =&gt; </a:t>
            </a:r>
            <a:r>
              <a:rPr lang="en-US" b="0" dirty="0">
                <a:solidFill>
                  <a:srgbClr val="FF0000"/>
                </a:solidFill>
              </a:rPr>
              <a:t>empirical ratio ~ L</a:t>
            </a:r>
            <a:r>
              <a:rPr lang="ja-JP" altLang="en-US" b="0" dirty="0">
                <a:solidFill>
                  <a:srgbClr val="FF0000"/>
                </a:solidFill>
              </a:rPr>
              <a:t>’</a:t>
            </a:r>
            <a:r>
              <a:rPr lang="en-US" altLang="ja-JP" b="0" baseline="-25000" dirty="0">
                <a:solidFill>
                  <a:srgbClr val="FF0000"/>
                </a:solidFill>
              </a:rPr>
              <a:t>CO</a:t>
            </a:r>
            <a:r>
              <a:rPr lang="en-US" altLang="ja-JP" b="0" dirty="0">
                <a:solidFill>
                  <a:srgbClr val="FF0000"/>
                </a:solidFill>
              </a:rPr>
              <a:t>/</a:t>
            </a:r>
            <a:r>
              <a:rPr lang="en-US" altLang="ja-JP" b="0" dirty="0" err="1">
                <a:solidFill>
                  <a:srgbClr val="FF0000"/>
                </a:solidFill>
              </a:rPr>
              <a:t>R</a:t>
            </a:r>
            <a:r>
              <a:rPr lang="en-US" altLang="ja-JP" b="0" baseline="-25000" dirty="0" err="1">
                <a:solidFill>
                  <a:srgbClr val="FF0000"/>
                </a:solidFill>
              </a:rPr>
              <a:t>rest</a:t>
            </a:r>
            <a:endParaRPr lang="en-US" altLang="ja-JP" b="0" baseline="-25000" dirty="0">
              <a:solidFill>
                <a:srgbClr val="FF0000"/>
              </a:solidFill>
            </a:endParaRPr>
          </a:p>
        </p:txBody>
      </p:sp>
      <p:sp>
        <p:nvSpPr>
          <p:cNvPr id="66564" name="TextBox 4"/>
          <p:cNvSpPr txBox="1">
            <a:spLocks noChangeArrowheads="1"/>
          </p:cNvSpPr>
          <p:nvPr/>
        </p:nvSpPr>
        <p:spPr bwMode="auto">
          <a:xfrm>
            <a:off x="5562600" y="1504950"/>
            <a:ext cx="1382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a:solidFill>
                  <a:srgbClr val="43FF05"/>
                </a:solidFill>
              </a:rPr>
              <a:t>(1+z)</a:t>
            </a:r>
            <a:r>
              <a:rPr lang="en-US" sz="2000" b="0" baseline="30000">
                <a:solidFill>
                  <a:srgbClr val="43FF05"/>
                </a:solidFill>
              </a:rPr>
              <a:t>2</a:t>
            </a:r>
          </a:p>
        </p:txBody>
      </p:sp>
      <p:sp>
        <p:nvSpPr>
          <p:cNvPr id="66565" name="TextBox 5"/>
          <p:cNvSpPr txBox="1">
            <a:spLocks noChangeArrowheads="1"/>
          </p:cNvSpPr>
          <p:nvPr/>
        </p:nvSpPr>
        <p:spPr bwMode="auto">
          <a:xfrm>
            <a:off x="716843" y="15240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dirty="0"/>
              <a:t>~ L</a:t>
            </a:r>
            <a:r>
              <a:rPr lang="ja-JP" altLang="en-US" b="0" dirty="0"/>
              <a:t>’</a:t>
            </a:r>
            <a:r>
              <a:rPr lang="en-US" altLang="ja-JP" b="0" baseline="-25000" dirty="0"/>
              <a:t>CO</a:t>
            </a:r>
            <a:r>
              <a:rPr lang="en-US" altLang="ja-JP" b="0" dirty="0"/>
              <a:t>/</a:t>
            </a:r>
            <a:r>
              <a:rPr lang="en-US" altLang="ja-JP" b="0" dirty="0" smtClean="0"/>
              <a:t>R</a:t>
            </a:r>
            <a:endParaRPr lang="en-US" b="0" baseline="-25000" dirty="0"/>
          </a:p>
        </p:txBody>
      </p:sp>
    </p:spTree>
    <p:extLst>
      <p:ext uri="{BB962C8B-B14F-4D97-AF65-F5344CB8AC3E}">
        <p14:creationId xmlns:p14="http://schemas.microsoft.com/office/powerpoint/2010/main" val="30730373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9820" y="640667"/>
            <a:ext cx="6691489" cy="2887112"/>
            <a:chOff x="-129820" y="640667"/>
            <a:chExt cx="6691489" cy="2887112"/>
          </a:xfrm>
        </p:grpSpPr>
        <p:grpSp>
          <p:nvGrpSpPr>
            <p:cNvPr id="8194" name="Group 8"/>
            <p:cNvGrpSpPr>
              <a:grpSpLocks/>
            </p:cNvGrpSpPr>
            <p:nvPr/>
          </p:nvGrpSpPr>
          <p:grpSpPr bwMode="auto">
            <a:xfrm>
              <a:off x="-129820" y="640667"/>
              <a:ext cx="6691489" cy="2887112"/>
              <a:chOff x="76200" y="4114800"/>
              <a:chExt cx="6019800" cy="2667000"/>
            </a:xfrm>
          </p:grpSpPr>
          <p:pic>
            <p:nvPicPr>
              <p:cNvPr id="8204" name="Picture 4" descr="codf_field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4114800"/>
                <a:ext cx="5998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Rounded Rectangle 7"/>
              <p:cNvSpPr>
                <a:spLocks noChangeArrowheads="1"/>
              </p:cNvSpPr>
              <p:nvPr/>
            </p:nvSpPr>
            <p:spPr bwMode="auto">
              <a:xfrm>
                <a:off x="5943600" y="5791200"/>
                <a:ext cx="152400" cy="76200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pPr algn="ctr"/>
                <a:endParaRPr lang="en-US" sz="4200">
                  <a:solidFill>
                    <a:srgbClr val="000000"/>
                  </a:solidFill>
                  <a:latin typeface="Gill Sans" charset="0"/>
                  <a:ea typeface="ヒラギノ角ゴ ProN W3" charset="0"/>
                  <a:cs typeface="ヒラギノ角ゴ ProN W3" charset="0"/>
                  <a:sym typeface="Gill Sans" charset="0"/>
                </a:endParaRPr>
              </a:p>
            </p:txBody>
          </p:sp>
        </p:grpSp>
        <p:sp>
          <p:nvSpPr>
            <p:cNvPr id="2" name="TextBox 1"/>
            <p:cNvSpPr txBox="1"/>
            <p:nvPr/>
          </p:nvSpPr>
          <p:spPr>
            <a:xfrm>
              <a:off x="2023533" y="3033073"/>
              <a:ext cx="953910" cy="307777"/>
            </a:xfrm>
            <a:prstGeom prst="rect">
              <a:avLst/>
            </a:prstGeom>
            <a:solidFill>
              <a:srgbClr val="FFFFFF"/>
            </a:solidFill>
          </p:spPr>
          <p:txBody>
            <a:bodyPr wrap="square" rtlCol="0">
              <a:spAutoFit/>
            </a:bodyPr>
            <a:lstStyle/>
            <a:p>
              <a:r>
                <a:rPr lang="en-US" sz="1400" dirty="0" smtClean="0">
                  <a:latin typeface="Times New Roman"/>
                  <a:cs typeface="Times New Roman"/>
                </a:rPr>
                <a:t>7arcmin</a:t>
              </a:r>
              <a:r>
                <a:rPr lang="en-US" sz="1400" baseline="30000" dirty="0" smtClean="0">
                  <a:latin typeface="Times New Roman"/>
                  <a:cs typeface="Times New Roman"/>
                </a:rPr>
                <a:t>2</a:t>
              </a:r>
            </a:p>
          </p:txBody>
        </p:sp>
        <p:sp>
          <p:nvSpPr>
            <p:cNvPr id="18" name="TextBox 17"/>
            <p:cNvSpPr txBox="1"/>
            <p:nvPr/>
          </p:nvSpPr>
          <p:spPr>
            <a:xfrm>
              <a:off x="4927599" y="3033073"/>
              <a:ext cx="956734" cy="307777"/>
            </a:xfrm>
            <a:prstGeom prst="rect">
              <a:avLst/>
            </a:prstGeom>
            <a:solidFill>
              <a:srgbClr val="FFFFFF"/>
            </a:solidFill>
          </p:spPr>
          <p:txBody>
            <a:bodyPr wrap="square" rtlCol="0">
              <a:spAutoFit/>
            </a:bodyPr>
            <a:lstStyle/>
            <a:p>
              <a:r>
                <a:rPr lang="en-US" sz="1400" dirty="0" smtClean="0">
                  <a:latin typeface="Times New Roman"/>
                  <a:cs typeface="Times New Roman"/>
                </a:rPr>
                <a:t>50arcmin</a:t>
              </a:r>
              <a:r>
                <a:rPr lang="en-US" sz="1400" baseline="30000" dirty="0" smtClean="0">
                  <a:latin typeface="Times New Roman"/>
                  <a:cs typeface="Times New Roman"/>
                </a:rPr>
                <a:t>2</a:t>
              </a:r>
            </a:p>
          </p:txBody>
        </p:sp>
      </p:grpSp>
      <p:sp>
        <p:nvSpPr>
          <p:cNvPr id="78849" name="Rectangle 5"/>
          <p:cNvSpPr>
            <a:spLocks/>
          </p:cNvSpPr>
          <p:nvPr/>
        </p:nvSpPr>
        <p:spPr bwMode="auto">
          <a:xfrm>
            <a:off x="69850" y="174625"/>
            <a:ext cx="8974138" cy="338138"/>
          </a:xfrm>
          <a:prstGeom prst="rect">
            <a:avLst/>
          </a:prstGeom>
          <a:noFill/>
          <a:ln w="12700">
            <a:noFill/>
            <a:miter lim="800000"/>
            <a:headEnd/>
            <a:tailEnd/>
          </a:ln>
        </p:spPr>
        <p:txBody>
          <a:bodyPr lIns="0" tIns="0" rIns="0" bIns="0" anchor="ctr"/>
          <a:lstStyle/>
          <a:p>
            <a:pPr algn="ctr">
              <a:defRPr/>
            </a:pPr>
            <a:r>
              <a:rPr lang="en-US" sz="2400" dirty="0">
                <a:solidFill>
                  <a:srgbClr val="000000"/>
                </a:solidFill>
                <a:effectLst>
                  <a:outerShdw blurRad="50800" dist="38100" dir="2700000" algn="tl" rotWithShape="0">
                    <a:prstClr val="black">
                      <a:alpha val="40000"/>
                    </a:prstClr>
                  </a:outerShdw>
                </a:effectLst>
                <a:latin typeface="Times New Roman"/>
                <a:ea typeface="ＭＳ Ｐゴシック" charset="0"/>
                <a:cs typeface="Times New Roman"/>
                <a:sym typeface="Gill Sans" charset="0"/>
              </a:rPr>
              <a:t>Molecular Deep Field: </a:t>
            </a:r>
            <a:r>
              <a:rPr lang="en-US" sz="2400" dirty="0" smtClean="0">
                <a:solidFill>
                  <a:srgbClr val="000000"/>
                </a:solidFill>
                <a:effectLst>
                  <a:outerShdw blurRad="50800" dist="38100" dir="2700000" algn="tl" rotWithShape="0">
                    <a:prstClr val="black">
                      <a:alpha val="40000"/>
                    </a:prstClr>
                  </a:outerShdw>
                </a:effectLst>
                <a:latin typeface="Times New Roman"/>
                <a:cs typeface="Times New Roman"/>
                <a:sym typeface="Gill Sans" charset="0"/>
              </a:rPr>
              <a:t>Blind survey CGHU (</a:t>
            </a:r>
            <a:r>
              <a:rPr lang="en-US" sz="2400" dirty="0" err="1" smtClean="0">
                <a:solidFill>
                  <a:srgbClr val="000000"/>
                </a:solidFill>
                <a:effectLst>
                  <a:outerShdw blurRad="50800" dist="38100" dir="2700000" algn="tl" rotWithShape="0">
                    <a:prstClr val="black">
                      <a:alpha val="40000"/>
                    </a:prstClr>
                  </a:outerShdw>
                </a:effectLst>
                <a:latin typeface="Times New Roman"/>
                <a:cs typeface="Times New Roman"/>
                <a:sym typeface="Gill Sans" charset="0"/>
              </a:rPr>
              <a:t>Riechers</a:t>
            </a:r>
            <a:r>
              <a:rPr lang="en-US" sz="2400" dirty="0" smtClean="0">
                <a:solidFill>
                  <a:srgbClr val="000000"/>
                </a:solidFill>
                <a:effectLst>
                  <a:outerShdw blurRad="50800" dist="38100" dir="2700000" algn="tl" rotWithShape="0">
                    <a:prstClr val="black">
                      <a:alpha val="40000"/>
                    </a:prstClr>
                  </a:outerShdw>
                </a:effectLst>
                <a:latin typeface="Times New Roman"/>
                <a:cs typeface="Times New Roman"/>
                <a:sym typeface="Gill Sans" charset="0"/>
              </a:rPr>
              <a:t> </a:t>
            </a:r>
            <a:r>
              <a:rPr lang="en-US" sz="2400" dirty="0" err="1" smtClean="0">
                <a:solidFill>
                  <a:srgbClr val="000000"/>
                </a:solidFill>
                <a:effectLst>
                  <a:outerShdw blurRad="50800" dist="38100" dir="2700000" algn="tl" rotWithShape="0">
                    <a:prstClr val="black">
                      <a:alpha val="40000"/>
                    </a:prstClr>
                  </a:outerShdw>
                </a:effectLst>
                <a:latin typeface="Times New Roman"/>
                <a:cs typeface="Times New Roman"/>
                <a:sym typeface="Gill Sans" charset="0"/>
              </a:rPr>
              <a:t>ea</a:t>
            </a:r>
            <a:r>
              <a:rPr lang="en-US" sz="2400" dirty="0" smtClean="0">
                <a:solidFill>
                  <a:srgbClr val="000000"/>
                </a:solidFill>
                <a:effectLst>
                  <a:outerShdw blurRad="50800" dist="38100" dir="2700000" algn="tl" rotWithShape="0">
                    <a:prstClr val="black">
                      <a:alpha val="40000"/>
                    </a:prstClr>
                  </a:outerShdw>
                </a:effectLst>
                <a:latin typeface="Times New Roman"/>
                <a:cs typeface="Times New Roman"/>
                <a:sym typeface="Gill Sans" charset="0"/>
              </a:rPr>
              <a:t>)</a:t>
            </a:r>
            <a:endParaRPr lang="en-US" sz="2400" dirty="0">
              <a:solidFill>
                <a:srgbClr val="000000"/>
              </a:solidFill>
              <a:effectLst>
                <a:outerShdw blurRad="50800" dist="38100" dir="2700000" algn="tl" rotWithShape="0">
                  <a:prstClr val="black">
                    <a:alpha val="40000"/>
                  </a:prstClr>
                </a:outerShdw>
              </a:effectLst>
              <a:latin typeface="Times New Roman"/>
              <a:ea typeface="ＭＳ Ｐゴシック" charset="0"/>
              <a:cs typeface="Times New Roman"/>
              <a:sym typeface="Gill Sans" charset="0"/>
            </a:endParaRPr>
          </a:p>
        </p:txBody>
      </p:sp>
      <p:grpSp>
        <p:nvGrpSpPr>
          <p:cNvPr id="8197" name="Group 8"/>
          <p:cNvGrpSpPr>
            <a:grpSpLocks/>
          </p:cNvGrpSpPr>
          <p:nvPr/>
        </p:nvGrpSpPr>
        <p:grpSpPr bwMode="auto">
          <a:xfrm>
            <a:off x="76200" y="3733800"/>
            <a:ext cx="6629400" cy="3048000"/>
            <a:chOff x="76200" y="4114800"/>
            <a:chExt cx="6019800" cy="2667000"/>
          </a:xfrm>
        </p:grpSpPr>
        <p:sp>
          <p:nvSpPr>
            <p:cNvPr id="8202" name="Picture 4" descr="codf_fields.png"/>
            <p:cNvSpPr>
              <a:spLocks noChangeAspect="1"/>
            </p:cNvSpPr>
            <p:nvPr/>
          </p:nvSpPr>
          <p:spPr bwMode="auto">
            <a:xfrm>
              <a:off x="76200" y="4114800"/>
              <a:ext cx="5998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03" name="Rounded Rectangle 7"/>
            <p:cNvSpPr>
              <a:spLocks noChangeArrowheads="1"/>
            </p:cNvSpPr>
            <p:nvPr/>
          </p:nvSpPr>
          <p:spPr bwMode="auto">
            <a:xfrm>
              <a:off x="5943600" y="5791200"/>
              <a:ext cx="152400" cy="76200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pPr algn="ctr"/>
              <a:endParaRPr lang="en-US" sz="4200">
                <a:solidFill>
                  <a:srgbClr val="000000"/>
                </a:solidFill>
                <a:latin typeface="Gill Sans" charset="0"/>
                <a:ea typeface="ヒラギノ角ゴ ProN W3" charset="0"/>
                <a:cs typeface="ヒラギノ角ゴ ProN W3" charset="0"/>
                <a:sym typeface="Gill Sans" charset="0"/>
              </a:endParaRPr>
            </a:p>
          </p:txBody>
        </p:sp>
      </p:grpSp>
      <p:sp>
        <p:nvSpPr>
          <p:cNvPr id="78855" name="TextBox 11"/>
          <p:cNvSpPr txBox="1">
            <a:spLocks noChangeArrowheads="1"/>
          </p:cNvSpPr>
          <p:nvPr/>
        </p:nvSpPr>
        <p:spPr bwMode="auto">
          <a:xfrm>
            <a:off x="5983110" y="676142"/>
            <a:ext cx="3145544" cy="2862323"/>
          </a:xfrm>
          <a:prstGeom prst="rect">
            <a:avLst/>
          </a:prstGeom>
          <a:solidFill>
            <a:srgbClr val="FFFFFF"/>
          </a:solidFill>
          <a:ln>
            <a:noFill/>
          </a:ln>
          <a:extLst/>
        </p:spPr>
        <p:txBody>
          <a:bodyPr wrap="square">
            <a:spAutoFit/>
          </a:bodyPr>
          <a:lstStyle>
            <a:lvl1pPr eaLnBrk="0" hangingPunct="0">
              <a:defRPr sz="2400">
                <a:solidFill>
                  <a:schemeClr val="tx1"/>
                </a:solidFill>
                <a:latin typeface="Tahoma" charset="0"/>
                <a:ea typeface="MS Pゴシック" charset="0"/>
                <a:cs typeface="MS Pゴシック" charset="0"/>
              </a:defRPr>
            </a:lvl1pPr>
            <a:lvl2pPr marL="742950" indent="-285750" eaLnBrk="0" hangingPunct="0">
              <a:defRPr sz="2400">
                <a:solidFill>
                  <a:schemeClr val="tx1"/>
                </a:solidFill>
                <a:latin typeface="Tahoma" charset="0"/>
                <a:ea typeface="MS Pゴシック" charset="0"/>
                <a:cs typeface="MS Pゴシック" charset="0"/>
              </a:defRPr>
            </a:lvl2pPr>
            <a:lvl3pPr marL="1143000" indent="-228600" eaLnBrk="0" hangingPunct="0">
              <a:defRPr sz="2400">
                <a:solidFill>
                  <a:schemeClr val="tx1"/>
                </a:solidFill>
                <a:latin typeface="Tahoma" charset="0"/>
                <a:ea typeface="MS Pゴシック" charset="0"/>
                <a:cs typeface="MS Pゴシック" charset="0"/>
              </a:defRPr>
            </a:lvl3pPr>
            <a:lvl4pPr marL="1600200" indent="-228600" eaLnBrk="0" hangingPunct="0">
              <a:defRPr sz="2400">
                <a:solidFill>
                  <a:schemeClr val="tx1"/>
                </a:solidFill>
                <a:latin typeface="Tahoma" charset="0"/>
                <a:ea typeface="MS Pゴシック" charset="0"/>
                <a:cs typeface="MS Pゴシック" charset="0"/>
              </a:defRPr>
            </a:lvl4pPr>
            <a:lvl5pPr marL="2057400" indent="-228600" eaLnBrk="0" hangingPunct="0">
              <a:defRPr sz="2400">
                <a:solidFill>
                  <a:schemeClr val="tx1"/>
                </a:solidFill>
                <a:latin typeface="Tahoma" charset="0"/>
                <a:ea typeface="MS Pゴシック" charset="0"/>
                <a:cs typeface="MS Pゴシック" charset="0"/>
              </a:defRPr>
            </a:lvl5pPr>
            <a:lvl6pPr marL="2514600" indent="-228600" eaLnBrk="0" fontAlgn="base" hangingPunct="0">
              <a:spcBef>
                <a:spcPct val="0"/>
              </a:spcBef>
              <a:spcAft>
                <a:spcPct val="0"/>
              </a:spcAft>
              <a:defRPr sz="2400">
                <a:solidFill>
                  <a:schemeClr val="tx1"/>
                </a:solidFill>
                <a:latin typeface="Tahoma" charset="0"/>
                <a:ea typeface="MS Pゴシック" charset="0"/>
                <a:cs typeface="MS Pゴシック" charset="0"/>
              </a:defRPr>
            </a:lvl6pPr>
            <a:lvl7pPr marL="2971800" indent="-228600" eaLnBrk="0" fontAlgn="base" hangingPunct="0">
              <a:spcBef>
                <a:spcPct val="0"/>
              </a:spcBef>
              <a:spcAft>
                <a:spcPct val="0"/>
              </a:spcAft>
              <a:defRPr sz="2400">
                <a:solidFill>
                  <a:schemeClr val="tx1"/>
                </a:solidFill>
                <a:latin typeface="Tahoma" charset="0"/>
                <a:ea typeface="MS Pゴシック" charset="0"/>
                <a:cs typeface="MS Pゴシック" charset="0"/>
              </a:defRPr>
            </a:lvl7pPr>
            <a:lvl8pPr marL="3429000" indent="-228600" eaLnBrk="0" fontAlgn="base" hangingPunct="0">
              <a:spcBef>
                <a:spcPct val="0"/>
              </a:spcBef>
              <a:spcAft>
                <a:spcPct val="0"/>
              </a:spcAft>
              <a:defRPr sz="2400">
                <a:solidFill>
                  <a:schemeClr val="tx1"/>
                </a:solidFill>
                <a:latin typeface="Tahoma" charset="0"/>
                <a:ea typeface="MS Pゴシック" charset="0"/>
                <a:cs typeface="MS Pゴシック" charset="0"/>
              </a:defRPr>
            </a:lvl8pPr>
            <a:lvl9pPr marL="3886200" indent="-228600" eaLnBrk="0" fontAlgn="base" hangingPunct="0">
              <a:spcBef>
                <a:spcPct val="0"/>
              </a:spcBef>
              <a:spcAft>
                <a:spcPct val="0"/>
              </a:spcAft>
              <a:defRPr sz="2400">
                <a:solidFill>
                  <a:schemeClr val="tx1"/>
                </a:solidFill>
                <a:latin typeface="Tahoma" charset="0"/>
                <a:ea typeface="MS Pゴシック" charset="0"/>
                <a:cs typeface="MS Pゴシック" charset="0"/>
              </a:defRPr>
            </a:lvl9pPr>
          </a:lstStyle>
          <a:p>
            <a:pPr marL="285750" indent="-285750" algn="l">
              <a:buFont typeface="Arial"/>
              <a:buChar char="•"/>
            </a:pPr>
            <a:r>
              <a:rPr lang="en-US" sz="1800" b="0" dirty="0" smtClean="0">
                <a:solidFill>
                  <a:srgbClr val="000000"/>
                </a:solidFill>
                <a:latin typeface="Times New Roman"/>
                <a:cs typeface="Times New Roman"/>
              </a:rPr>
              <a:t>JVLA 350hrs  </a:t>
            </a:r>
          </a:p>
          <a:p>
            <a:pPr marL="285750" indent="-285750" algn="l">
              <a:buFont typeface="Arial"/>
              <a:buChar char="•"/>
            </a:pPr>
            <a:r>
              <a:rPr lang="en-US" sz="1800" b="0" dirty="0" smtClean="0">
                <a:solidFill>
                  <a:srgbClr val="000000"/>
                </a:solidFill>
                <a:latin typeface="Times New Roman"/>
                <a:cs typeface="Times New Roman"/>
              </a:rPr>
              <a:t>30 </a:t>
            </a:r>
            <a:r>
              <a:rPr lang="en-US" sz="1800" b="0" dirty="0">
                <a:solidFill>
                  <a:srgbClr val="000000"/>
                </a:solidFill>
                <a:latin typeface="Times New Roman"/>
                <a:cs typeface="Times New Roman"/>
              </a:rPr>
              <a:t>– 38 </a:t>
            </a:r>
            <a:r>
              <a:rPr lang="en-US" sz="1800" b="0" dirty="0" smtClean="0">
                <a:solidFill>
                  <a:srgbClr val="000000"/>
                </a:solidFill>
                <a:latin typeface="Times New Roman"/>
                <a:cs typeface="Times New Roman"/>
              </a:rPr>
              <a:t>GHz </a:t>
            </a:r>
          </a:p>
          <a:p>
            <a:pPr marL="571500" indent="-285750">
              <a:buFont typeface="Wingdings" charset="2"/>
              <a:buChar char="Ø"/>
            </a:pPr>
            <a:r>
              <a:rPr lang="en-US" sz="1800" b="0" dirty="0" smtClean="0">
                <a:solidFill>
                  <a:srgbClr val="000000"/>
                </a:solidFill>
                <a:latin typeface="Times New Roman"/>
                <a:cs typeface="Times New Roman"/>
              </a:rPr>
              <a:t>CO1-0 z = 2.0 – 2.8 </a:t>
            </a:r>
          </a:p>
          <a:p>
            <a:pPr marL="571500" indent="-285750">
              <a:buFont typeface="Wingdings" charset="2"/>
              <a:buChar char="Ø"/>
            </a:pPr>
            <a:r>
              <a:rPr lang="en-US" sz="1800" b="0" dirty="0" smtClean="0">
                <a:solidFill>
                  <a:srgbClr val="000000"/>
                </a:solidFill>
                <a:latin typeface="Times New Roman"/>
                <a:cs typeface="Times New Roman"/>
              </a:rPr>
              <a:t>CO 2-1 z= 5.0 – 6.7 </a:t>
            </a:r>
            <a:endParaRPr lang="en-US" sz="1800" b="0" dirty="0">
              <a:solidFill>
                <a:srgbClr val="000000"/>
              </a:solidFill>
              <a:latin typeface="Times New Roman"/>
              <a:cs typeface="Times New Roman"/>
            </a:endParaRPr>
          </a:p>
          <a:p>
            <a:pPr marL="285750" indent="-285750" algn="l">
              <a:buFont typeface="Arial"/>
              <a:buChar char="•"/>
            </a:pPr>
            <a:r>
              <a:rPr lang="en-US" sz="1800" dirty="0" smtClean="0">
                <a:solidFill>
                  <a:srgbClr val="000000"/>
                </a:solidFill>
                <a:latin typeface="Times New Roman"/>
                <a:cs typeface="Times New Roman"/>
              </a:rPr>
              <a:t>σ</a:t>
            </a:r>
            <a:r>
              <a:rPr lang="en-US" sz="1800" b="0" baseline="-25000" dirty="0" smtClean="0">
                <a:solidFill>
                  <a:srgbClr val="000000"/>
                </a:solidFill>
                <a:latin typeface="Times New Roman"/>
                <a:cs typeface="Times New Roman"/>
              </a:rPr>
              <a:t>100km</a:t>
            </a:r>
            <a:r>
              <a:rPr lang="en-US" sz="1800" b="0" baseline="-25000" dirty="0">
                <a:solidFill>
                  <a:srgbClr val="000000"/>
                </a:solidFill>
                <a:latin typeface="Times New Roman"/>
                <a:cs typeface="Times New Roman"/>
              </a:rPr>
              <a:t>/</a:t>
            </a:r>
            <a:r>
              <a:rPr lang="en-US" sz="1800" b="0" baseline="-25000" dirty="0" smtClean="0">
                <a:solidFill>
                  <a:srgbClr val="000000"/>
                </a:solidFill>
                <a:latin typeface="Times New Roman"/>
                <a:cs typeface="Times New Roman"/>
              </a:rPr>
              <a:t>s </a:t>
            </a:r>
            <a:r>
              <a:rPr lang="en-US" sz="1800" dirty="0">
                <a:solidFill>
                  <a:srgbClr val="000000"/>
                </a:solidFill>
                <a:latin typeface="Times New Roman"/>
                <a:cs typeface="Times New Roman"/>
              </a:rPr>
              <a:t>~</a:t>
            </a:r>
            <a:r>
              <a:rPr lang="en-US" sz="1800" b="0" dirty="0" smtClean="0">
                <a:solidFill>
                  <a:srgbClr val="000000"/>
                </a:solidFill>
                <a:latin typeface="Times New Roman"/>
                <a:cs typeface="Times New Roman"/>
              </a:rPr>
              <a:t> </a:t>
            </a:r>
            <a:r>
              <a:rPr lang="en-US" sz="1800" b="0" dirty="0">
                <a:solidFill>
                  <a:srgbClr val="000000"/>
                </a:solidFill>
                <a:latin typeface="Times New Roman"/>
                <a:cs typeface="Times New Roman"/>
              </a:rPr>
              <a:t>0.1mJy =&gt; M</a:t>
            </a:r>
            <a:r>
              <a:rPr lang="en-US" sz="1800" b="0" baseline="-25000" dirty="0">
                <a:solidFill>
                  <a:srgbClr val="000000"/>
                </a:solidFill>
                <a:latin typeface="Times New Roman"/>
                <a:cs typeface="Times New Roman"/>
              </a:rPr>
              <a:t>H2</a:t>
            </a:r>
            <a:r>
              <a:rPr lang="en-US" sz="1800" b="0" dirty="0">
                <a:solidFill>
                  <a:srgbClr val="000000"/>
                </a:solidFill>
                <a:latin typeface="Times New Roman"/>
                <a:cs typeface="Times New Roman"/>
              </a:rPr>
              <a:t> = few e9 </a:t>
            </a:r>
            <a:r>
              <a:rPr lang="en-US" sz="1800" b="0" dirty="0" smtClean="0">
                <a:solidFill>
                  <a:srgbClr val="000000"/>
                </a:solidFill>
                <a:latin typeface="Times New Roman"/>
                <a:cs typeface="Times New Roman"/>
              </a:rPr>
              <a:t>M</a:t>
            </a:r>
            <a:r>
              <a:rPr lang="en-US" sz="1800" b="0" baseline="-25000" dirty="0" smtClean="0">
                <a:solidFill>
                  <a:srgbClr val="000000"/>
                </a:solidFill>
                <a:latin typeface="Times New Roman"/>
                <a:cs typeface="Times New Roman"/>
              </a:rPr>
              <a:t>o</a:t>
            </a:r>
          </a:p>
          <a:p>
            <a:pPr marL="285750" indent="-285750" algn="l">
              <a:buFont typeface="Arial"/>
              <a:buChar char="•"/>
            </a:pPr>
            <a:r>
              <a:rPr lang="en-US" sz="1800" dirty="0" smtClean="0">
                <a:effectLst>
                  <a:outerShdw blurRad="50800" dist="38100" dir="2700000" algn="tl" rotWithShape="0">
                    <a:prstClr val="black">
                      <a:alpha val="40000"/>
                    </a:prstClr>
                  </a:outerShdw>
                </a:effectLst>
                <a:latin typeface="Times New Roman"/>
                <a:cs typeface="Times New Roman"/>
              </a:rPr>
              <a:t>Candidate </a:t>
            </a:r>
            <a:r>
              <a:rPr lang="en-US" sz="1800" dirty="0">
                <a:effectLst>
                  <a:outerShdw blurRad="50800" dist="38100" dir="2700000" algn="tl" rotWithShape="0">
                    <a:prstClr val="black">
                      <a:alpha val="40000"/>
                    </a:prstClr>
                  </a:outerShdw>
                </a:effectLst>
                <a:latin typeface="Times New Roman"/>
                <a:cs typeface="Times New Roman"/>
              </a:rPr>
              <a:t>z&gt;2 CO </a:t>
            </a:r>
            <a:r>
              <a:rPr lang="en-US" sz="1800" dirty="0" smtClean="0">
                <a:effectLst>
                  <a:outerShdw blurRad="50800" dist="38100" dir="2700000" algn="tl" rotWithShape="0">
                    <a:prstClr val="black">
                      <a:alpha val="40000"/>
                    </a:prstClr>
                  </a:outerShdw>
                </a:effectLst>
                <a:latin typeface="Times New Roman"/>
                <a:cs typeface="Times New Roman"/>
              </a:rPr>
              <a:t>sources</a:t>
            </a:r>
            <a:r>
              <a:rPr lang="en-US" sz="1800" dirty="0">
                <a:effectLst>
                  <a:outerShdw blurRad="50800" dist="38100" dir="2700000" algn="tl" rotWithShape="0">
                    <a:prstClr val="black">
                      <a:alpha val="40000"/>
                    </a:prstClr>
                  </a:outerShdw>
                </a:effectLst>
                <a:latin typeface="Times New Roman"/>
                <a:cs typeface="Times New Roman"/>
              </a:rPr>
              <a:t>: mixed bag MSG, CO-selected</a:t>
            </a:r>
            <a:r>
              <a:rPr lang="en-US" sz="1800" dirty="0" smtClean="0">
                <a:effectLst>
                  <a:outerShdw blurRad="50800" dist="38100" dir="2700000" algn="tl" rotWithShape="0">
                    <a:prstClr val="black">
                      <a:alpha val="40000"/>
                    </a:prstClr>
                  </a:outerShdw>
                </a:effectLst>
                <a:latin typeface="Times New Roman"/>
                <a:cs typeface="Times New Roman"/>
              </a:rPr>
              <a:t>…</a:t>
            </a:r>
          </a:p>
          <a:p>
            <a:pPr marL="285750" indent="-285750" algn="l">
              <a:buFont typeface="Arial"/>
              <a:buChar char="•"/>
            </a:pPr>
            <a:r>
              <a:rPr lang="en-US" sz="1800" dirty="0" smtClean="0">
                <a:effectLst>
                  <a:outerShdw blurRad="50800" dist="38100" dir="2700000" algn="tl" rotWithShape="0">
                    <a:prstClr val="black">
                      <a:alpha val="40000"/>
                    </a:prstClr>
                  </a:outerShdw>
                </a:effectLst>
                <a:latin typeface="Times New Roman"/>
                <a:cs typeface="Times New Roman"/>
              </a:rPr>
              <a:t>Some are big, up to 25kpc!</a:t>
            </a:r>
            <a:endParaRPr lang="en-US" sz="1800" dirty="0">
              <a:effectLst>
                <a:outerShdw blurRad="50800" dist="38100" dir="2700000" algn="tl" rotWithShape="0">
                  <a:prstClr val="black">
                    <a:alpha val="40000"/>
                  </a:prstClr>
                </a:outerShdw>
              </a:effectLst>
              <a:latin typeface="Times New Roman"/>
              <a:cs typeface="Times New Roman"/>
            </a:endParaRPr>
          </a:p>
        </p:txBody>
      </p:sp>
      <p:grpSp>
        <p:nvGrpSpPr>
          <p:cNvPr id="9" name="Group 8"/>
          <p:cNvGrpSpPr/>
          <p:nvPr/>
        </p:nvGrpSpPr>
        <p:grpSpPr>
          <a:xfrm>
            <a:off x="76201" y="1634953"/>
            <a:ext cx="5906910" cy="1229689"/>
            <a:chOff x="270419" y="3962400"/>
            <a:chExt cx="8568781" cy="1371600"/>
          </a:xfrm>
        </p:grpSpPr>
        <p:pic>
          <p:nvPicPr>
            <p:cNvPr id="14" name="Picture 5" descr="wideband_fig.pdf"/>
            <p:cNvPicPr>
              <a:picLocks noChangeAspect="1"/>
            </p:cNvPicPr>
            <p:nvPr/>
          </p:nvPicPr>
          <p:blipFill>
            <a:blip r:embed="rId3">
              <a:extLst>
                <a:ext uri="{28A0092B-C50C-407E-A947-70E740481C1C}">
                  <a14:useLocalDpi xmlns:a14="http://schemas.microsoft.com/office/drawing/2010/main" val="0"/>
                </a:ext>
              </a:extLst>
            </a:blip>
            <a:srcRect t="33060" b="45610"/>
            <a:stretch>
              <a:fillRect/>
            </a:stretch>
          </p:blipFill>
          <p:spPr bwMode="auto">
            <a:xfrm>
              <a:off x="270419" y="3962400"/>
              <a:ext cx="856878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7239000" y="4191000"/>
              <a:ext cx="1524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pic>
        <p:nvPicPr>
          <p:cNvPr id="4" name="Picture 3" descr="Screen Shot 2015-08-03 at 10.14.1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33" y="3785189"/>
            <a:ext cx="8562431" cy="2832923"/>
          </a:xfrm>
          <a:prstGeom prst="rect">
            <a:avLst/>
          </a:prstGeom>
        </p:spPr>
      </p:pic>
      <p:sp>
        <p:nvSpPr>
          <p:cNvPr id="5" name="TextBox 4"/>
          <p:cNvSpPr txBox="1"/>
          <p:nvPr/>
        </p:nvSpPr>
        <p:spPr>
          <a:xfrm>
            <a:off x="160867" y="3012201"/>
            <a:ext cx="1848555" cy="338554"/>
          </a:xfrm>
          <a:prstGeom prst="rect">
            <a:avLst/>
          </a:prstGeom>
          <a:solidFill>
            <a:srgbClr val="FFFFFF"/>
          </a:solidFill>
        </p:spPr>
        <p:txBody>
          <a:bodyPr wrap="square" rtlCol="0">
            <a:spAutoFit/>
          </a:bodyPr>
          <a:lstStyle/>
          <a:p>
            <a:r>
              <a:rPr lang="en-US" sz="1600" dirty="0" err="1" smtClean="0">
                <a:latin typeface="Times New Roman"/>
                <a:cs typeface="Times New Roman"/>
              </a:rPr>
              <a:t>rms</a:t>
            </a:r>
            <a:r>
              <a:rPr lang="en-US" sz="1600" dirty="0" smtClean="0">
                <a:latin typeface="Times New Roman"/>
                <a:cs typeface="Times New Roman"/>
              </a:rPr>
              <a:t> </a:t>
            </a:r>
            <a:r>
              <a:rPr lang="en-US" sz="1600" dirty="0">
                <a:latin typeface="Times New Roman"/>
                <a:cs typeface="Times New Roman"/>
              </a:rPr>
              <a:t>~ 3uJy, res </a:t>
            </a:r>
            <a:r>
              <a:rPr lang="en-US" sz="1600" dirty="0" smtClean="0">
                <a:latin typeface="Times New Roman"/>
                <a:cs typeface="Times New Roman"/>
              </a:rPr>
              <a:t>~ </a:t>
            </a:r>
            <a:r>
              <a:rPr lang="en-US" sz="1600" dirty="0">
                <a:latin typeface="Times New Roman"/>
                <a:cs typeface="Times New Roman"/>
              </a:rPr>
              <a:t>1”</a:t>
            </a:r>
            <a:endParaRPr lang="en-US" sz="1600" dirty="0" smtClean="0">
              <a:latin typeface="Gill Sans MT" panose="020B0502020104020203" pitchFamily="34" charset="0"/>
            </a:endParaRPr>
          </a:p>
        </p:txBody>
      </p:sp>
    </p:spTree>
    <p:extLst>
      <p:ext uri="{BB962C8B-B14F-4D97-AF65-F5344CB8AC3E}">
        <p14:creationId xmlns:p14="http://schemas.microsoft.com/office/powerpoint/2010/main" val="11442881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9 at 10.41.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9034" cy="6844732"/>
          </a:xfrm>
          <a:prstGeom prst="rect">
            <a:avLst/>
          </a:prstGeom>
        </p:spPr>
      </p:pic>
      <p:sp>
        <p:nvSpPr>
          <p:cNvPr id="6" name="Text Box 5"/>
          <p:cNvSpPr txBox="1">
            <a:spLocks noChangeArrowheads="1"/>
          </p:cNvSpPr>
          <p:nvPr/>
        </p:nvSpPr>
        <p:spPr bwMode="auto">
          <a:xfrm>
            <a:off x="169338" y="1125396"/>
            <a:ext cx="5362218" cy="3046988"/>
          </a:xfrm>
          <a:prstGeom prst="rect">
            <a:avLst/>
          </a:prstGeom>
          <a:no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342900" indent="-342900" eaLnBrk="1" hangingPunct="1">
              <a:spcBef>
                <a:spcPct val="50000"/>
              </a:spcBef>
              <a:buFont typeface="Arial"/>
              <a:buChar char="•"/>
            </a:pPr>
            <a:r>
              <a:rPr lang="en-US" b="0" dirty="0">
                <a:solidFill>
                  <a:schemeClr val="bg1"/>
                </a:solidFill>
              </a:rPr>
              <a:t>Completed on time and budget 2013</a:t>
            </a:r>
          </a:p>
          <a:p>
            <a:pPr marL="342900" indent="-342900" eaLnBrk="1" hangingPunct="1">
              <a:spcBef>
                <a:spcPct val="50000"/>
              </a:spcBef>
              <a:buFont typeface="Arial"/>
              <a:buChar char="•"/>
            </a:pPr>
            <a:r>
              <a:rPr lang="en-US" b="0" dirty="0">
                <a:solidFill>
                  <a:schemeClr val="bg1"/>
                </a:solidFill>
              </a:rPr>
              <a:t>State-of-Art electronics: JVLA remains world’s most powerful radio telescope</a:t>
            </a:r>
          </a:p>
          <a:p>
            <a:pPr marL="342900" indent="-342900" algn="l" eaLnBrk="1" hangingPunct="1">
              <a:spcBef>
                <a:spcPct val="50000"/>
              </a:spcBef>
              <a:buFont typeface="Arial"/>
              <a:buChar char="•"/>
            </a:pPr>
            <a:r>
              <a:rPr lang="en-US" b="0" dirty="0" smtClean="0">
                <a:solidFill>
                  <a:schemeClr val="bg1"/>
                </a:solidFill>
              </a:rPr>
              <a:t>New capabilities (sensitivity, spectral line, </a:t>
            </a:r>
            <a:r>
              <a:rPr lang="en-US" b="0" dirty="0" err="1" smtClean="0">
                <a:solidFill>
                  <a:schemeClr val="bg1"/>
                </a:solidFill>
              </a:rPr>
              <a:t>freq</a:t>
            </a:r>
            <a:r>
              <a:rPr lang="en-US" b="0" dirty="0" smtClean="0">
                <a:solidFill>
                  <a:schemeClr val="bg1"/>
                </a:solidFill>
              </a:rPr>
              <a:t> coverage, time domain) =&gt; unprecedented science from the Sun to planet formation to the first Galaxies</a:t>
            </a:r>
          </a:p>
        </p:txBody>
      </p:sp>
      <p:sp>
        <p:nvSpPr>
          <p:cNvPr id="7" name="TextBox 6"/>
          <p:cNvSpPr txBox="1"/>
          <p:nvPr/>
        </p:nvSpPr>
        <p:spPr>
          <a:xfrm>
            <a:off x="211668" y="324555"/>
            <a:ext cx="8890000" cy="523220"/>
          </a:xfrm>
          <a:prstGeom prst="rect">
            <a:avLst/>
          </a:prstGeom>
          <a:noFill/>
        </p:spPr>
        <p:txBody>
          <a:bodyPr wrap="square" rtlCol="0">
            <a:spAutoFit/>
          </a:bodyPr>
          <a:lstStyle/>
          <a:p>
            <a:pPr algn="ctr"/>
            <a:r>
              <a:rPr lang="en-US" sz="2800" dirty="0" smtClean="0">
                <a:solidFill>
                  <a:schemeClr val="bg1"/>
                </a:solidFill>
                <a:latin typeface="Times New Roman"/>
                <a:cs typeface="Times New Roman"/>
              </a:rPr>
              <a:t>Karl </a:t>
            </a:r>
            <a:r>
              <a:rPr lang="en-US" sz="2800" dirty="0" err="1" smtClean="0">
                <a:solidFill>
                  <a:schemeClr val="bg1"/>
                </a:solidFill>
                <a:latin typeface="Times New Roman"/>
                <a:cs typeface="Times New Roman"/>
              </a:rPr>
              <a:t>Jansky</a:t>
            </a:r>
            <a:r>
              <a:rPr lang="en-US" sz="2800" dirty="0" smtClean="0">
                <a:solidFill>
                  <a:schemeClr val="bg1"/>
                </a:solidFill>
                <a:latin typeface="Times New Roman"/>
                <a:cs typeface="Times New Roman"/>
              </a:rPr>
              <a:t> Very Large Array: science from technology</a:t>
            </a:r>
          </a:p>
        </p:txBody>
      </p:sp>
    </p:spTree>
    <p:extLst>
      <p:ext uri="{BB962C8B-B14F-4D97-AF65-F5344CB8AC3E}">
        <p14:creationId xmlns:p14="http://schemas.microsoft.com/office/powerpoint/2010/main" val="10422776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9 at 10.41.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9034" cy="6844732"/>
          </a:xfrm>
          <a:prstGeom prst="rect">
            <a:avLst/>
          </a:prstGeom>
        </p:spPr>
      </p:pic>
      <p:sp>
        <p:nvSpPr>
          <p:cNvPr id="6" name="Text Box 5"/>
          <p:cNvSpPr txBox="1">
            <a:spLocks noChangeArrowheads="1"/>
          </p:cNvSpPr>
          <p:nvPr/>
        </p:nvSpPr>
        <p:spPr bwMode="auto">
          <a:xfrm>
            <a:off x="677333" y="1054841"/>
            <a:ext cx="7634111" cy="5324535"/>
          </a:xfrm>
          <a:prstGeom prst="rect">
            <a:avLst/>
          </a:prstGeom>
          <a:solidFill>
            <a:schemeClr val="bg1">
              <a:alpha val="71000"/>
            </a:schemeClr>
          </a:solid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342900" indent="-342900" algn="l" eaLnBrk="1" hangingPunct="1">
              <a:spcBef>
                <a:spcPct val="50000"/>
              </a:spcBef>
              <a:buFont typeface="Arial"/>
              <a:buChar char="•"/>
            </a:pPr>
            <a:r>
              <a:rPr lang="en-US" b="0" dirty="0" smtClean="0"/>
              <a:t>Completed on time and budget 2013</a:t>
            </a:r>
          </a:p>
          <a:p>
            <a:pPr marL="342900" indent="-342900" algn="l" eaLnBrk="1" hangingPunct="1">
              <a:spcBef>
                <a:spcPct val="50000"/>
              </a:spcBef>
              <a:buFont typeface="Arial"/>
              <a:buChar char="•"/>
            </a:pPr>
            <a:r>
              <a:rPr lang="en-US" b="0" dirty="0" smtClean="0"/>
              <a:t>Leverage existing antennas, track, transporter… replace 1970’s electronics with state-of-art</a:t>
            </a:r>
          </a:p>
          <a:p>
            <a:pPr marL="1085850" lvl="1" indent="-342900" eaLnBrk="1" hangingPunct="1">
              <a:spcBef>
                <a:spcPct val="50000"/>
              </a:spcBef>
              <a:buFont typeface="Wingdings" charset="2"/>
              <a:buChar char="Ø"/>
            </a:pPr>
            <a:r>
              <a:rPr lang="en-US" b="0" dirty="0"/>
              <a:t> </a:t>
            </a:r>
            <a:r>
              <a:rPr lang="en-US" sz="2000" b="0" dirty="0"/>
              <a:t>Receivers: </a:t>
            </a:r>
            <a:r>
              <a:rPr lang="en-US" sz="2000" b="0" dirty="0" smtClean="0"/>
              <a:t>continuous </a:t>
            </a:r>
            <a:r>
              <a:rPr lang="en-US" sz="2000" b="0" dirty="0"/>
              <a:t>1 to 50 </a:t>
            </a:r>
            <a:r>
              <a:rPr lang="en-US" sz="2000" b="0" dirty="0" smtClean="0"/>
              <a:t>GHz, low(</a:t>
            </a:r>
            <a:r>
              <a:rPr lang="en-US" sz="2000" b="0" dirty="0" err="1" smtClean="0"/>
              <a:t>est</a:t>
            </a:r>
            <a:r>
              <a:rPr lang="en-US" sz="2000" b="0" dirty="0" smtClean="0"/>
              <a:t>?) noise </a:t>
            </a:r>
            <a:r>
              <a:rPr lang="en-US" sz="2000" b="0" dirty="0"/>
              <a:t>(factor 5 improvement)</a:t>
            </a:r>
          </a:p>
          <a:p>
            <a:pPr marL="1085850" lvl="1" indent="-342900" eaLnBrk="1" hangingPunct="1">
              <a:spcBef>
                <a:spcPct val="50000"/>
              </a:spcBef>
              <a:buFont typeface="Wingdings" charset="2"/>
              <a:buChar char="Ø"/>
            </a:pPr>
            <a:r>
              <a:rPr lang="en-US" sz="2000" b="0" dirty="0" smtClean="0"/>
              <a:t>Digital opt. fiber data transmission: 8 GHz BW, </a:t>
            </a:r>
            <a:r>
              <a:rPr lang="en-US" sz="2000" b="0" dirty="0"/>
              <a:t>full </a:t>
            </a:r>
            <a:r>
              <a:rPr lang="en-US" sz="2000" b="0" dirty="0" smtClean="0"/>
              <a:t>pol. (factor 80)</a:t>
            </a:r>
          </a:p>
          <a:p>
            <a:pPr marL="1085850" lvl="1" indent="-342900" eaLnBrk="1" hangingPunct="1">
              <a:spcBef>
                <a:spcPct val="50000"/>
              </a:spcBef>
              <a:buFont typeface="Wingdings" charset="2"/>
              <a:buChar char="Ø"/>
            </a:pPr>
            <a:r>
              <a:rPr lang="en-US" sz="2000" b="0" dirty="0" err="1" smtClean="0"/>
              <a:t>Correlator</a:t>
            </a:r>
            <a:r>
              <a:rPr lang="en-US" sz="2000" b="0" dirty="0" smtClean="0"/>
              <a:t>: 4000+ channels, 5msec </a:t>
            </a:r>
            <a:r>
              <a:rPr lang="en-US" sz="2000" b="0" dirty="0" err="1" smtClean="0"/>
              <a:t>ave</a:t>
            </a:r>
            <a:r>
              <a:rPr lang="en-US" sz="2000" b="0" dirty="0" smtClean="0"/>
              <a:t> (orders of mag.)</a:t>
            </a:r>
            <a:endParaRPr lang="en-US" sz="2000" b="0" dirty="0"/>
          </a:p>
          <a:p>
            <a:pPr marL="1485900" lvl="2" indent="-342900" eaLnBrk="1" hangingPunct="1">
              <a:spcBef>
                <a:spcPct val="50000"/>
              </a:spcBef>
              <a:buFont typeface="Wingdings" charset="2"/>
              <a:buChar char="u"/>
            </a:pPr>
            <a:r>
              <a:rPr lang="en-US" sz="2000" b="0" dirty="0" smtClean="0"/>
              <a:t>10x </a:t>
            </a:r>
            <a:r>
              <a:rPr lang="en-US" sz="2000" b="0" dirty="0"/>
              <a:t>continuum sensitivity (&lt;1uJy</a:t>
            </a:r>
            <a:r>
              <a:rPr lang="en-US" sz="2000" b="0" dirty="0" smtClean="0"/>
              <a:t>)</a:t>
            </a:r>
          </a:p>
          <a:p>
            <a:pPr marL="1485900" lvl="2" indent="-342900" eaLnBrk="1" hangingPunct="1">
              <a:spcBef>
                <a:spcPct val="50000"/>
              </a:spcBef>
              <a:buFont typeface="Wingdings" charset="2"/>
              <a:buChar char="u"/>
            </a:pPr>
            <a:r>
              <a:rPr lang="en-US" sz="2000" b="0" dirty="0" smtClean="0"/>
              <a:t>100x line search capability</a:t>
            </a:r>
            <a:endParaRPr lang="en-US" sz="2000" b="0" dirty="0"/>
          </a:p>
          <a:p>
            <a:pPr marL="1485900" lvl="2" indent="-342900" eaLnBrk="1" hangingPunct="1">
              <a:spcBef>
                <a:spcPct val="50000"/>
              </a:spcBef>
              <a:buFont typeface="Wingdings" charset="2"/>
              <a:buChar char="u"/>
            </a:pPr>
            <a:r>
              <a:rPr lang="en-US" sz="2000" b="0" dirty="0" smtClean="0"/>
              <a:t>New time domain/fast response modes</a:t>
            </a:r>
          </a:p>
          <a:p>
            <a:pPr marL="1485900" lvl="2" indent="-342900" eaLnBrk="1" hangingPunct="1">
              <a:spcBef>
                <a:spcPct val="50000"/>
              </a:spcBef>
              <a:buFont typeface="Wingdings" charset="2"/>
              <a:buChar char="u"/>
            </a:pPr>
            <a:r>
              <a:rPr lang="en-US" sz="2000" b="0" dirty="0"/>
              <a:t>Spatial resolution ~ 40mas at 43 </a:t>
            </a:r>
            <a:r>
              <a:rPr lang="en-US" sz="2000" b="0" dirty="0" smtClean="0"/>
              <a:t>GHz</a:t>
            </a:r>
            <a:endParaRPr lang="en-US" sz="2000" b="0" dirty="0"/>
          </a:p>
        </p:txBody>
      </p:sp>
      <p:sp>
        <p:nvSpPr>
          <p:cNvPr id="7" name="TextBox 6"/>
          <p:cNvSpPr txBox="1"/>
          <p:nvPr/>
        </p:nvSpPr>
        <p:spPr>
          <a:xfrm>
            <a:off x="211668" y="324555"/>
            <a:ext cx="8890000" cy="523220"/>
          </a:xfrm>
          <a:prstGeom prst="rect">
            <a:avLst/>
          </a:prstGeom>
          <a:noFill/>
        </p:spPr>
        <p:txBody>
          <a:bodyPr wrap="square" rtlCol="0">
            <a:spAutoFit/>
          </a:bodyPr>
          <a:lstStyle/>
          <a:p>
            <a:pPr algn="ctr"/>
            <a:r>
              <a:rPr lang="en-US" sz="2800" dirty="0" smtClean="0">
                <a:solidFill>
                  <a:schemeClr val="bg1"/>
                </a:solidFill>
                <a:latin typeface="Times New Roman"/>
                <a:cs typeface="Times New Roman"/>
              </a:rPr>
              <a:t>Karl </a:t>
            </a:r>
            <a:r>
              <a:rPr lang="en-US" sz="2800" dirty="0" err="1" smtClean="0">
                <a:solidFill>
                  <a:schemeClr val="bg1"/>
                </a:solidFill>
                <a:latin typeface="Times New Roman"/>
                <a:cs typeface="Times New Roman"/>
              </a:rPr>
              <a:t>Jansky</a:t>
            </a:r>
            <a:r>
              <a:rPr lang="en-US" sz="2800" dirty="0" smtClean="0">
                <a:solidFill>
                  <a:schemeClr val="bg1"/>
                </a:solidFill>
                <a:latin typeface="Times New Roman"/>
                <a:cs typeface="Times New Roman"/>
              </a:rPr>
              <a:t> Very Large Array: science from technology</a:t>
            </a:r>
          </a:p>
        </p:txBody>
      </p:sp>
    </p:spTree>
    <p:extLst>
      <p:ext uri="{BB962C8B-B14F-4D97-AF65-F5344CB8AC3E}">
        <p14:creationId xmlns:p14="http://schemas.microsoft.com/office/powerpoint/2010/main" val="38880423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06ECD08B-E8FC-4D0C-B728-4E2EEC485617}" type="slidenum">
              <a:rPr lang="en-US" smtClean="0"/>
              <a:pPr>
                <a:defRPr/>
              </a:pPr>
              <a:t>20</a:t>
            </a:fld>
            <a:endParaRPr lang="en-US"/>
          </a:p>
        </p:txBody>
      </p:sp>
      <p:sp>
        <p:nvSpPr>
          <p:cNvPr id="6" name="Title 5"/>
          <p:cNvSpPr>
            <a:spLocks noGrp="1"/>
          </p:cNvSpPr>
          <p:nvPr>
            <p:ph type="title"/>
          </p:nvPr>
        </p:nvSpPr>
        <p:spPr>
          <a:xfrm>
            <a:off x="147954" y="163677"/>
            <a:ext cx="8897406" cy="552450"/>
          </a:xfrm>
        </p:spPr>
        <p:txBody>
          <a:bodyPr/>
          <a:lstStyle/>
          <a:p>
            <a:r>
              <a:rPr lang="en-US" sz="3200" dirty="0" smtClean="0">
                <a:ea typeface="ＭＳ Ｐゴシック" pitchFamily="17" charset="-128"/>
              </a:rPr>
              <a:t>VLA: unprecedented view of the ionosphere</a:t>
            </a:r>
          </a:p>
        </p:txBody>
      </p:sp>
      <p:sp>
        <p:nvSpPr>
          <p:cNvPr id="7" name="TextBox 6"/>
          <p:cNvSpPr txBox="1"/>
          <p:nvPr/>
        </p:nvSpPr>
        <p:spPr bwMode="auto">
          <a:xfrm>
            <a:off x="320572" y="813713"/>
            <a:ext cx="4611300" cy="4376583"/>
          </a:xfrm>
          <a:prstGeom prst="rect">
            <a:avLst/>
          </a:prstGeom>
          <a:noFill/>
          <a:ln w="9525">
            <a:noFill/>
            <a:miter lim="800000"/>
            <a:headEnd/>
            <a:tailEnd/>
          </a:ln>
        </p:spPr>
        <p:txBody>
          <a:bodyPr wrap="square" rtlCol="0">
            <a:spAutoFit/>
          </a:bodyPr>
          <a:lstStyle/>
          <a:p>
            <a:pPr marL="342900" indent="-342900" eaLnBrk="0" hangingPunct="0">
              <a:spcBef>
                <a:spcPct val="20000"/>
              </a:spcBef>
              <a:buFont typeface="Arial"/>
              <a:buChar char="•"/>
            </a:pPr>
            <a:r>
              <a:rPr lang="en-US" sz="1600" dirty="0" smtClean="0"/>
              <a:t>The 74MHz system of the VLA has been used to measure the </a:t>
            </a:r>
            <a:r>
              <a:rPr lang="en-US" sz="1600" dirty="0" err="1" smtClean="0"/>
              <a:t>ionospheric</a:t>
            </a:r>
            <a:r>
              <a:rPr lang="en-US" sz="1600" dirty="0" smtClean="0"/>
              <a:t> total electron content (TEC) fluctuations on a much wider range of scales than is possible with many other instruments. </a:t>
            </a:r>
          </a:p>
          <a:p>
            <a:pPr marL="342900" indent="-342900" eaLnBrk="0" hangingPunct="0">
              <a:spcBef>
                <a:spcPct val="20000"/>
              </a:spcBef>
              <a:buFont typeface="Arial"/>
              <a:buChar char="•"/>
            </a:pPr>
            <a:r>
              <a:rPr lang="en-US" sz="1600" dirty="0" smtClean="0"/>
              <a:t>We have shown that with a bright source, the VLA can measure differential TEC values between pairs of antennas with a precision of 0.0003 TECU, yielding more than an order of magnitude better sensitivity to TEC fluctuations than can be achieved with GPS-based relative TEC measurements</a:t>
            </a:r>
          </a:p>
          <a:p>
            <a:pPr marL="342900" indent="-342900" eaLnBrk="0" hangingPunct="0">
              <a:spcBef>
                <a:spcPct val="20000"/>
              </a:spcBef>
              <a:buFont typeface="Arial"/>
              <a:buChar char="•"/>
            </a:pPr>
            <a:r>
              <a:rPr lang="en-US" sz="1600" dirty="0" smtClean="0"/>
              <a:t>Large amplitude, long period waves representing traveling </a:t>
            </a:r>
            <a:r>
              <a:rPr lang="en-US" sz="1600" dirty="0" err="1" smtClean="0"/>
              <a:t>ionospheric</a:t>
            </a:r>
            <a:r>
              <a:rPr lang="en-US" sz="1600" dirty="0" smtClean="0"/>
              <a:t> disturbances are visible within the δTEC data near dusk and dawn as well as other times intermittently throughout the night. </a:t>
            </a:r>
          </a:p>
        </p:txBody>
      </p:sp>
      <p:sp>
        <p:nvSpPr>
          <p:cNvPr id="10" name="TextBox 9"/>
          <p:cNvSpPr txBox="1"/>
          <p:nvPr/>
        </p:nvSpPr>
        <p:spPr bwMode="auto">
          <a:xfrm>
            <a:off x="653469" y="5190296"/>
            <a:ext cx="3476974" cy="338554"/>
          </a:xfrm>
          <a:prstGeom prst="rect">
            <a:avLst/>
          </a:prstGeom>
          <a:solidFill>
            <a:schemeClr val="bg1"/>
          </a:solidFill>
          <a:ln w="9525">
            <a:noFill/>
            <a:miter lim="800000"/>
            <a:headEnd/>
            <a:tailEnd/>
          </a:ln>
        </p:spPr>
        <p:txBody>
          <a:bodyPr wrap="square" rtlCol="0">
            <a:spAutoFit/>
          </a:bodyPr>
          <a:lstStyle/>
          <a:p>
            <a:pPr marL="342900" indent="-342900" algn="r" eaLnBrk="0" hangingPunct="0">
              <a:spcBef>
                <a:spcPct val="20000"/>
              </a:spcBef>
            </a:pPr>
            <a:r>
              <a:rPr lang="en-US" sz="1600" dirty="0" err="1" smtClean="0">
                <a:solidFill>
                  <a:srgbClr val="000099"/>
                </a:solidFill>
                <a:latin typeface="Gill Sans MT" pitchFamily="34" charset="0"/>
              </a:rPr>
              <a:t>Helmboldt</a:t>
            </a:r>
            <a:r>
              <a:rPr lang="en-US" sz="1600" dirty="0" smtClean="0">
                <a:solidFill>
                  <a:srgbClr val="000099"/>
                </a:solidFill>
                <a:latin typeface="Gill Sans MT" pitchFamily="34" charset="0"/>
              </a:rPr>
              <a:t>, J ea. 2012 arXiv:1201.3872</a:t>
            </a:r>
          </a:p>
        </p:txBody>
      </p:sp>
      <p:sp>
        <p:nvSpPr>
          <p:cNvPr id="11" name="TextBox 10"/>
          <p:cNvSpPr txBox="1"/>
          <p:nvPr/>
        </p:nvSpPr>
        <p:spPr bwMode="auto">
          <a:xfrm>
            <a:off x="4557354" y="5453541"/>
            <a:ext cx="4488006" cy="954107"/>
          </a:xfrm>
          <a:prstGeom prst="rect">
            <a:avLst/>
          </a:prstGeom>
          <a:solidFill>
            <a:srgbClr val="FFFFFF"/>
          </a:solidFill>
          <a:ln w="9525">
            <a:noFill/>
            <a:miter lim="800000"/>
            <a:headEnd/>
            <a:tailEnd/>
          </a:ln>
        </p:spPr>
        <p:txBody>
          <a:bodyPr wrap="square" rtlCol="0">
            <a:spAutoFit/>
          </a:bodyPr>
          <a:lstStyle/>
          <a:p>
            <a:pPr marL="342900" indent="-342900" eaLnBrk="0" hangingPunct="0">
              <a:spcBef>
                <a:spcPct val="20000"/>
              </a:spcBef>
            </a:pPr>
            <a:r>
              <a:rPr lang="en-US" sz="1400" dirty="0" smtClean="0"/>
              <a:t> For each antenna in the southeastern arm of the VLA, the difference between the TEC fluctuation along its line of sight and that measured along the reference antenna’s line of sight, δTEC. </a:t>
            </a:r>
            <a:endParaRPr lang="en-US" sz="1400" dirty="0" smtClean="0">
              <a:solidFill>
                <a:srgbClr val="000099"/>
              </a:solidFill>
              <a:latin typeface="Gill Sans MT" pitchFamily="34" charset="0"/>
            </a:endParaRPr>
          </a:p>
        </p:txBody>
      </p:sp>
      <p:pic>
        <p:nvPicPr>
          <p:cNvPr id="8" name="Picture 7" descr="Screen shot 2012-02-02 at 11.44.59 AM.png"/>
          <p:cNvPicPr>
            <a:picLocks noChangeAspect="1"/>
          </p:cNvPicPr>
          <p:nvPr/>
        </p:nvPicPr>
        <p:blipFill>
          <a:blip r:embed="rId2"/>
          <a:stretch>
            <a:fillRect/>
          </a:stretch>
        </p:blipFill>
        <p:spPr>
          <a:xfrm>
            <a:off x="4931872" y="716127"/>
            <a:ext cx="4113487" cy="4737414"/>
          </a:xfrm>
          <a:prstGeom prst="rect">
            <a:avLst/>
          </a:prstGeom>
        </p:spPr>
      </p:pic>
    </p:spTree>
    <p:extLst>
      <p:ext uri="{BB962C8B-B14F-4D97-AF65-F5344CB8AC3E}">
        <p14:creationId xmlns:p14="http://schemas.microsoft.com/office/powerpoint/2010/main" val="828012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Slide Number Placeholder 3"/>
          <p:cNvSpPr>
            <a:spLocks noGrp="1"/>
          </p:cNvSpPr>
          <p:nvPr>
            <p:ph type="sldNum" sz="quarter" idx="11"/>
          </p:nvPr>
        </p:nvSpPr>
        <p:spPr bwMode="auto">
          <a:xfrm>
            <a:off x="3124200" y="6412794"/>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5CCD42-AA07-8E48-8523-205A9410F963}" type="slidenum">
              <a:rPr lang="en-US" sz="1200">
                <a:solidFill>
                  <a:srgbClr val="000099"/>
                </a:solidFill>
                <a:latin typeface="Gill Sans MT" charset="0"/>
              </a:rPr>
              <a:pPr eaLnBrk="1" hangingPunct="1"/>
              <a:t>21</a:t>
            </a:fld>
            <a:endParaRPr lang="en-US" sz="1200">
              <a:solidFill>
                <a:srgbClr val="000099"/>
              </a:solidFill>
              <a:latin typeface="Gill Sans MT" charset="0"/>
            </a:endParaRPr>
          </a:p>
        </p:txBody>
      </p:sp>
      <p:sp>
        <p:nvSpPr>
          <p:cNvPr id="37893" name="Footer Placeholder 4"/>
          <p:cNvSpPr>
            <a:spLocks noGrp="1"/>
          </p:cNvSpPr>
          <p:nvPr>
            <p:ph type="ftr" sz="quarter" idx="10"/>
          </p:nvPr>
        </p:nvSpPr>
        <p:spPr bwMode="auto">
          <a:xfrm>
            <a:off x="457200" y="6412794"/>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99"/>
                </a:solidFill>
                <a:latin typeface="Gill Sans MT" charset="0"/>
              </a:rPr>
              <a:t>AUI Executive Committee Meeting, September 3, 2013</a:t>
            </a:r>
          </a:p>
        </p:txBody>
      </p:sp>
      <p:sp>
        <p:nvSpPr>
          <p:cNvPr id="2" name="TextBox 1"/>
          <p:cNvSpPr txBox="1"/>
          <p:nvPr/>
        </p:nvSpPr>
        <p:spPr>
          <a:xfrm>
            <a:off x="127000" y="262469"/>
            <a:ext cx="8890000" cy="1791260"/>
          </a:xfrm>
          <a:prstGeom prst="rect">
            <a:avLst/>
          </a:prstGeom>
          <a:noFill/>
        </p:spPr>
        <p:txBody>
          <a:bodyPr wrap="square" rtlCol="0">
            <a:spAutoFit/>
          </a:bodyPr>
          <a:lstStyle/>
          <a:p>
            <a:pPr eaLnBrk="0" hangingPunct="0">
              <a:spcBef>
                <a:spcPct val="20000"/>
              </a:spcBef>
            </a:pPr>
            <a:r>
              <a:rPr lang="en-US" sz="2400" b="1" dirty="0" smtClean="0">
                <a:solidFill>
                  <a:srgbClr val="000000"/>
                </a:solidFill>
                <a:latin typeface="Times New Roman"/>
                <a:cs typeface="Times New Roman"/>
              </a:rPr>
              <a:t>CHILES: HI Deep Fields – SKA pathfinder</a:t>
            </a:r>
          </a:p>
          <a:p>
            <a:pPr marL="285750" indent="-285750" eaLnBrk="0" hangingPunct="0">
              <a:spcBef>
                <a:spcPct val="20000"/>
              </a:spcBef>
              <a:buFont typeface="Arial"/>
              <a:buChar char="•"/>
            </a:pPr>
            <a:r>
              <a:rPr lang="en-US" sz="1800" dirty="0" smtClean="0">
                <a:solidFill>
                  <a:srgbClr val="000000"/>
                </a:solidFill>
                <a:latin typeface="Times New Roman"/>
                <a:cs typeface="Times New Roman"/>
              </a:rPr>
              <a:t>Cosmos field </a:t>
            </a:r>
            <a:r>
              <a:rPr lang="en-US" sz="1800" dirty="0">
                <a:solidFill>
                  <a:srgbClr val="000000"/>
                </a:solidFill>
                <a:latin typeface="Times New Roman"/>
                <a:cs typeface="Times New Roman"/>
              </a:rPr>
              <a:t>pilot search </a:t>
            </a:r>
            <a:r>
              <a:rPr lang="en-US" sz="1800" dirty="0" smtClean="0">
                <a:solidFill>
                  <a:srgbClr val="000000"/>
                </a:solidFill>
                <a:latin typeface="Times New Roman"/>
                <a:cs typeface="Times New Roman"/>
              </a:rPr>
              <a:t>(50hrs) 1.1 to 1.4GHz =&gt; </a:t>
            </a:r>
            <a:r>
              <a:rPr lang="en-US" sz="1800" dirty="0" err="1" smtClean="0">
                <a:solidFill>
                  <a:srgbClr val="000000"/>
                </a:solidFill>
                <a:latin typeface="Times New Roman"/>
                <a:cs typeface="Times New Roman"/>
              </a:rPr>
              <a:t>z</a:t>
            </a:r>
            <a:r>
              <a:rPr lang="en-US" sz="1800" baseline="-25000" dirty="0" err="1" smtClean="0">
                <a:solidFill>
                  <a:srgbClr val="000000"/>
                </a:solidFill>
                <a:latin typeface="Times New Roman"/>
                <a:cs typeface="Times New Roman"/>
              </a:rPr>
              <a:t>HI</a:t>
            </a:r>
            <a:r>
              <a:rPr lang="en-US" sz="1800" dirty="0" smtClean="0">
                <a:solidFill>
                  <a:srgbClr val="000000"/>
                </a:solidFill>
                <a:latin typeface="Times New Roman"/>
                <a:cs typeface="Times New Roman"/>
              </a:rPr>
              <a:t> ~ 0 to 0.2 </a:t>
            </a:r>
            <a:endParaRPr lang="en-US" dirty="0">
              <a:solidFill>
                <a:srgbClr val="000000"/>
              </a:solidFill>
              <a:latin typeface="Times New Roman"/>
              <a:cs typeface="Times New Roman"/>
            </a:endParaRPr>
          </a:p>
          <a:p>
            <a:pPr marL="285750" indent="-285750" eaLnBrk="0" hangingPunct="0">
              <a:spcBef>
                <a:spcPct val="20000"/>
              </a:spcBef>
              <a:buFont typeface="Arial"/>
              <a:buChar char="•"/>
            </a:pPr>
            <a:r>
              <a:rPr lang="en-US" sz="1800" dirty="0" smtClean="0">
                <a:solidFill>
                  <a:srgbClr val="000000"/>
                </a:solidFill>
                <a:latin typeface="Times New Roman"/>
                <a:cs typeface="Times New Roman"/>
              </a:rPr>
              <a:t>33 galaxies detected, </a:t>
            </a:r>
            <a:r>
              <a:rPr lang="en-US" sz="1800" dirty="0" smtClean="0">
                <a:latin typeface="Times New Roman"/>
                <a:cs typeface="Times New Roman"/>
              </a:rPr>
              <a:t>including </a:t>
            </a:r>
            <a:r>
              <a:rPr lang="en-US" sz="1800" dirty="0">
                <a:latin typeface="Times New Roman"/>
                <a:cs typeface="Times New Roman"/>
              </a:rPr>
              <a:t>three without a previously known </a:t>
            </a:r>
            <a:r>
              <a:rPr lang="en-US" sz="1800" dirty="0" smtClean="0">
                <a:latin typeface="Times New Roman"/>
                <a:cs typeface="Times New Roman"/>
              </a:rPr>
              <a:t>redshifts. </a:t>
            </a:r>
          </a:p>
          <a:p>
            <a:pPr marL="285750" indent="-285750" eaLnBrk="0" hangingPunct="0">
              <a:spcBef>
                <a:spcPct val="20000"/>
              </a:spcBef>
              <a:buFont typeface="Arial"/>
              <a:buChar char="•"/>
            </a:pPr>
            <a:r>
              <a:rPr lang="en-US" dirty="0" smtClean="0">
                <a:latin typeface="Times New Roman"/>
                <a:cs typeface="Times New Roman"/>
              </a:rPr>
              <a:t>Diverse sample : R</a:t>
            </a:r>
            <a:r>
              <a:rPr lang="en-US" sz="1800" dirty="0" smtClean="0">
                <a:latin typeface="Times New Roman"/>
                <a:cs typeface="Times New Roman"/>
              </a:rPr>
              <a:t>ange </a:t>
            </a:r>
            <a:r>
              <a:rPr lang="en-US" sz="1800" dirty="0">
                <a:latin typeface="Times New Roman"/>
                <a:cs typeface="Times New Roman"/>
              </a:rPr>
              <a:t>of </a:t>
            </a:r>
            <a:r>
              <a:rPr lang="en-US" sz="1800" dirty="0" smtClean="0">
                <a:latin typeface="Times New Roman"/>
                <a:cs typeface="Times New Roman"/>
              </a:rPr>
              <a:t>HI and stellar masses, redshift </a:t>
            </a:r>
          </a:p>
          <a:p>
            <a:pPr marL="285750" indent="-285750" eaLnBrk="0" hangingPunct="0">
              <a:spcBef>
                <a:spcPct val="20000"/>
              </a:spcBef>
              <a:buFont typeface="Arial"/>
              <a:buChar char="•"/>
            </a:pPr>
            <a:r>
              <a:rPr lang="en-US" dirty="0" smtClean="0">
                <a:latin typeface="Times New Roman"/>
                <a:cs typeface="Times New Roman"/>
              </a:rPr>
              <a:t>Demonstrate J</a:t>
            </a:r>
            <a:r>
              <a:rPr lang="en-US" sz="1800" dirty="0" smtClean="0">
                <a:latin typeface="Times New Roman"/>
                <a:cs typeface="Times New Roman"/>
              </a:rPr>
              <a:t>VLA </a:t>
            </a:r>
            <a:r>
              <a:rPr lang="en-US" sz="1800" dirty="0">
                <a:latin typeface="Times New Roman"/>
                <a:cs typeface="Times New Roman"/>
              </a:rPr>
              <a:t>B-array is the ideal configuration for H I deep </a:t>
            </a:r>
            <a:r>
              <a:rPr lang="en-US" sz="1800" dirty="0" smtClean="0">
                <a:latin typeface="Times New Roman"/>
                <a:cs typeface="Times New Roman"/>
              </a:rPr>
              <a:t>fields</a:t>
            </a:r>
            <a:endParaRPr lang="en-US" sz="1800" dirty="0" smtClean="0">
              <a:solidFill>
                <a:srgbClr val="000099"/>
              </a:solidFill>
              <a:latin typeface="Times New Roman"/>
              <a:cs typeface="Times New Roman"/>
            </a:endParaRPr>
          </a:p>
        </p:txBody>
      </p:sp>
      <p:pic>
        <p:nvPicPr>
          <p:cNvPr id="3" name="Picture 2" descr="Screen Shot 2013-08-23 at 4.13.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2402637"/>
            <a:ext cx="6959600" cy="3865522"/>
          </a:xfrm>
          <a:prstGeom prst="rect">
            <a:avLst/>
          </a:prstGeom>
        </p:spPr>
      </p:pic>
      <p:sp>
        <p:nvSpPr>
          <p:cNvPr id="4" name="TextBox 3"/>
          <p:cNvSpPr txBox="1"/>
          <p:nvPr/>
        </p:nvSpPr>
        <p:spPr>
          <a:xfrm>
            <a:off x="127000" y="3165124"/>
            <a:ext cx="2108200" cy="1200329"/>
          </a:xfrm>
          <a:prstGeom prst="rect">
            <a:avLst/>
          </a:prstGeom>
          <a:noFill/>
        </p:spPr>
        <p:txBody>
          <a:bodyPr wrap="square" rtlCol="0">
            <a:spAutoFit/>
          </a:bodyPr>
          <a:lstStyle/>
          <a:p>
            <a:pPr eaLnBrk="0" hangingPunct="0">
              <a:spcBef>
                <a:spcPct val="20000"/>
              </a:spcBef>
            </a:pPr>
            <a:r>
              <a:rPr lang="en-US" sz="1800" dirty="0" smtClean="0">
                <a:solidFill>
                  <a:srgbClr val="000000"/>
                </a:solidFill>
                <a:latin typeface="Times New Roman"/>
                <a:cs typeface="Times New Roman"/>
              </a:rPr>
              <a:t>Example HI detections in the JVLA pilot HI deep field</a:t>
            </a:r>
          </a:p>
        </p:txBody>
      </p:sp>
      <p:sp>
        <p:nvSpPr>
          <p:cNvPr id="5" name="TextBox 4"/>
          <p:cNvSpPr txBox="1"/>
          <p:nvPr/>
        </p:nvSpPr>
        <p:spPr>
          <a:xfrm>
            <a:off x="5503333" y="5926667"/>
            <a:ext cx="3245556" cy="369332"/>
          </a:xfrm>
          <a:prstGeom prst="rect">
            <a:avLst/>
          </a:prstGeom>
          <a:noFill/>
        </p:spPr>
        <p:txBody>
          <a:bodyPr wrap="square" rtlCol="0">
            <a:spAutoFit/>
          </a:bodyPr>
          <a:lstStyle/>
          <a:p>
            <a:pPr algn="r"/>
            <a:r>
              <a:rPr lang="en-US" dirty="0" smtClean="0">
                <a:solidFill>
                  <a:srgbClr val="000000"/>
                </a:solidFill>
                <a:latin typeface="Times New Roman"/>
                <a:cs typeface="Times New Roman"/>
              </a:rPr>
              <a:t>Fernandez </a:t>
            </a:r>
            <a:r>
              <a:rPr lang="en-US" dirty="0">
                <a:solidFill>
                  <a:srgbClr val="000000"/>
                </a:solidFill>
                <a:latin typeface="Times New Roman"/>
                <a:cs typeface="Times New Roman"/>
              </a:rPr>
              <a:t>ea</a:t>
            </a:r>
            <a:r>
              <a:rPr lang="en-US" dirty="0" smtClean="0">
                <a:solidFill>
                  <a:srgbClr val="000000"/>
                </a:solidFill>
                <a:latin typeface="Times New Roman"/>
                <a:cs typeface="Times New Roman"/>
              </a:rPr>
              <a:t>.</a:t>
            </a:r>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3699597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4180" y="77168"/>
            <a:ext cx="8351520" cy="523220"/>
          </a:xfrm>
          <a:prstGeom prst="rect">
            <a:avLst/>
          </a:prstGeom>
          <a:noFill/>
        </p:spPr>
        <p:txBody>
          <a:bodyPr wrap="square" rtlCol="0">
            <a:spAutoFit/>
          </a:bodyPr>
          <a:lstStyle/>
          <a:p>
            <a:pPr algn="ctr"/>
            <a:r>
              <a:rPr lang="en-US" sz="2800" dirty="0" smtClean="0">
                <a:latin typeface="Gill Sans MT" panose="020B0502020104020203" pitchFamily="34" charset="0"/>
              </a:rPr>
              <a:t>NRAO and NWNH</a:t>
            </a:r>
            <a:endParaRPr lang="en-US" sz="2800" dirty="0">
              <a:latin typeface="Gill Sans MT" panose="020B0502020104020203" pitchFamily="34" charset="0"/>
            </a:endParaRPr>
          </a:p>
        </p:txBody>
      </p:sp>
      <p:pic>
        <p:nvPicPr>
          <p:cNvPr id="2" name="Picture 1" descr="Screen Shot 2015-01-02 at 7.4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64" y="762001"/>
            <a:ext cx="8039424" cy="4687564"/>
          </a:xfrm>
          <a:prstGeom prst="rect">
            <a:avLst/>
          </a:prstGeom>
        </p:spPr>
      </p:pic>
      <p:sp>
        <p:nvSpPr>
          <p:cNvPr id="3" name="Oval 2"/>
          <p:cNvSpPr/>
          <p:nvPr/>
        </p:nvSpPr>
        <p:spPr>
          <a:xfrm>
            <a:off x="3838223" y="464390"/>
            <a:ext cx="352778" cy="5123612"/>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4179" y="5545668"/>
            <a:ext cx="8550487" cy="461665"/>
          </a:xfrm>
          <a:prstGeom prst="rect">
            <a:avLst/>
          </a:prstGeom>
          <a:noFill/>
        </p:spPr>
        <p:txBody>
          <a:bodyPr wrap="square" rtlCol="0">
            <a:spAutoFit/>
          </a:bodyPr>
          <a:lstStyle/>
          <a:p>
            <a:pPr algn="ctr"/>
            <a:r>
              <a:rPr lang="en-US" sz="2400" dirty="0" smtClean="0">
                <a:latin typeface="Times New Roman"/>
                <a:cs typeface="Times New Roman"/>
              </a:rPr>
              <a:t>Emphasize new capabilities =&gt; new science </a:t>
            </a:r>
          </a:p>
        </p:txBody>
      </p:sp>
    </p:spTree>
    <p:extLst>
      <p:ext uri="{BB962C8B-B14F-4D97-AF65-F5344CB8AC3E}">
        <p14:creationId xmlns:p14="http://schemas.microsoft.com/office/powerpoint/2010/main" val="20462538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24"/>
            <a:ext cx="8229600" cy="612510"/>
          </a:xfrm>
        </p:spPr>
        <p:txBody>
          <a:bodyPr>
            <a:normAutofit fontScale="90000"/>
          </a:bodyPr>
          <a:lstStyle/>
          <a:p>
            <a:r>
              <a:rPr lang="en-US" sz="3100" dirty="0" smtClean="0">
                <a:latin typeface="Times New Roman"/>
                <a:cs typeface="Times New Roman"/>
              </a:rPr>
              <a:t>Formation of stars and planets </a:t>
            </a:r>
            <a:r>
              <a:rPr lang="en-US" sz="3100" dirty="0">
                <a:latin typeface="Gill Sans"/>
                <a:cs typeface="Gill Sans"/>
              </a:rPr>
              <a:t/>
            </a:r>
            <a:br>
              <a:rPr lang="en-US" sz="3100" dirty="0">
                <a:latin typeface="Gill Sans"/>
                <a:cs typeface="Gill Sans"/>
              </a:rPr>
            </a:br>
            <a:endParaRPr lang="en-US" sz="2700" dirty="0"/>
          </a:p>
        </p:txBody>
      </p:sp>
      <p:pic>
        <p:nvPicPr>
          <p:cNvPr id="6" name="Picture 5" descr="L1165.gif"/>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81112" y="2362737"/>
            <a:ext cx="3181922" cy="3103678"/>
          </a:xfrm>
          <a:prstGeom prst="rect">
            <a:avLst/>
          </a:prstGeom>
          <a:effectLst/>
        </p:spPr>
      </p:pic>
      <p:sp>
        <p:nvSpPr>
          <p:cNvPr id="4" name="TextBox 3"/>
          <p:cNvSpPr txBox="1"/>
          <p:nvPr/>
        </p:nvSpPr>
        <p:spPr>
          <a:xfrm>
            <a:off x="1262046" y="740642"/>
            <a:ext cx="6837731" cy="1384995"/>
          </a:xfrm>
          <a:prstGeom prst="rect">
            <a:avLst/>
          </a:prstGeom>
          <a:noFill/>
          <a:ln>
            <a:solidFill>
              <a:srgbClr val="800000"/>
            </a:solidFill>
          </a:ln>
        </p:spPr>
        <p:txBody>
          <a:bodyPr wrap="square" rtlCol="0">
            <a:spAutoFit/>
          </a:bodyPr>
          <a:lstStyle/>
          <a:p>
            <a:r>
              <a:rPr lang="en-US" sz="2400" dirty="0">
                <a:latin typeface="Times New Roman"/>
                <a:cs typeface="Times New Roman"/>
              </a:rPr>
              <a:t>VLA </a:t>
            </a:r>
            <a:r>
              <a:rPr lang="en-US" sz="2400" dirty="0" smtClean="0">
                <a:latin typeface="Times New Roman"/>
                <a:cs typeface="Times New Roman"/>
              </a:rPr>
              <a:t>@ </a:t>
            </a:r>
            <a:r>
              <a:rPr lang="en-US" sz="2400" dirty="0">
                <a:latin typeface="Times New Roman"/>
                <a:cs typeface="Times New Roman"/>
              </a:rPr>
              <a:t>1cm provides three </a:t>
            </a:r>
            <a:r>
              <a:rPr lang="en-US" sz="2400" dirty="0" smtClean="0">
                <a:latin typeface="Times New Roman"/>
                <a:cs typeface="Times New Roman"/>
              </a:rPr>
              <a:t>unique capabilities</a:t>
            </a:r>
            <a:endParaRPr lang="en-US" sz="2400" dirty="0">
              <a:latin typeface="Times New Roman"/>
              <a:cs typeface="Times New Roman"/>
            </a:endParaRPr>
          </a:p>
          <a:p>
            <a:pPr marL="457200" indent="-457200">
              <a:buAutoNum type="arabicPeriod"/>
            </a:pPr>
            <a:r>
              <a:rPr lang="en-US" sz="2000" dirty="0" smtClean="0">
                <a:latin typeface="Times New Roman"/>
                <a:cs typeface="Times New Roman"/>
              </a:rPr>
              <a:t>Imaging </a:t>
            </a:r>
            <a:r>
              <a:rPr lang="en-US" sz="2000" dirty="0">
                <a:latin typeface="Times New Roman"/>
                <a:cs typeface="Times New Roman"/>
              </a:rPr>
              <a:t>to 40mas </a:t>
            </a:r>
            <a:r>
              <a:rPr lang="en-US" sz="2000" dirty="0" smtClean="0">
                <a:latin typeface="Times New Roman"/>
                <a:cs typeface="Times New Roman"/>
              </a:rPr>
              <a:t>resolution</a:t>
            </a:r>
          </a:p>
          <a:p>
            <a:pPr marL="457200" indent="-457200">
              <a:buAutoNum type="arabicPeriod"/>
            </a:pPr>
            <a:r>
              <a:rPr lang="en-US" sz="2000" dirty="0" smtClean="0">
                <a:latin typeface="Times New Roman"/>
                <a:cs typeface="Times New Roman"/>
              </a:rPr>
              <a:t>Interiors of dense SF cores/PP disks: optically</a:t>
            </a:r>
            <a:r>
              <a:rPr lang="en-US" sz="2000" dirty="0">
                <a:latin typeface="Times New Roman"/>
                <a:cs typeface="Times New Roman"/>
              </a:rPr>
              <a:t>-thick </a:t>
            </a:r>
            <a:r>
              <a:rPr lang="en-US" sz="2000" dirty="0" smtClean="0">
                <a:latin typeface="Times New Roman"/>
                <a:cs typeface="Times New Roman"/>
              </a:rPr>
              <a:t>in mm</a:t>
            </a:r>
            <a:endParaRPr lang="en-US" sz="2400" dirty="0" smtClean="0">
              <a:latin typeface="Times New Roman"/>
              <a:cs typeface="Times New Roman"/>
            </a:endParaRPr>
          </a:p>
          <a:p>
            <a:pPr marL="457200" indent="-457200">
              <a:buFontTx/>
              <a:buAutoNum type="arabicPeriod"/>
            </a:pPr>
            <a:r>
              <a:rPr lang="en-US" sz="2000" dirty="0" smtClean="0">
                <a:latin typeface="Times New Roman"/>
                <a:cs typeface="Times New Roman"/>
              </a:rPr>
              <a:t>Sensitive to cm</a:t>
            </a:r>
            <a:r>
              <a:rPr lang="en-US" sz="2000" dirty="0">
                <a:latin typeface="Times New Roman"/>
                <a:cs typeface="Times New Roman"/>
              </a:rPr>
              <a:t>-sized dust </a:t>
            </a:r>
            <a:r>
              <a:rPr lang="en-US" sz="2000" dirty="0" smtClean="0">
                <a:latin typeface="Times New Roman"/>
                <a:cs typeface="Times New Roman"/>
              </a:rPr>
              <a:t>grains: dust to pebbles to planets</a:t>
            </a:r>
            <a:endParaRPr lang="en-US" sz="2000" dirty="0">
              <a:latin typeface="Times New Roman"/>
              <a:cs typeface="Times New Roman"/>
            </a:endParaRPr>
          </a:p>
        </p:txBody>
      </p:sp>
      <p:sp>
        <p:nvSpPr>
          <p:cNvPr id="3" name="TextBox 2"/>
          <p:cNvSpPr txBox="1"/>
          <p:nvPr/>
        </p:nvSpPr>
        <p:spPr>
          <a:xfrm>
            <a:off x="105105" y="2546181"/>
            <a:ext cx="2703006" cy="3277821"/>
          </a:xfrm>
          <a:prstGeom prst="rect">
            <a:avLst/>
          </a:prstGeom>
          <a:noFill/>
        </p:spPr>
        <p:txBody>
          <a:bodyPr wrap="square" rtlCol="0">
            <a:spAutoFit/>
          </a:bodyPr>
          <a:lstStyle/>
          <a:p>
            <a:pPr>
              <a:spcBef>
                <a:spcPts val="600"/>
              </a:spcBef>
            </a:pPr>
            <a:r>
              <a:rPr lang="en-US" sz="2400" dirty="0" smtClean="0">
                <a:latin typeface="Times New Roman"/>
                <a:cs typeface="Times New Roman"/>
              </a:rPr>
              <a:t>Origin of stellar multiplicity</a:t>
            </a:r>
          </a:p>
          <a:p>
            <a:pPr marL="342900" indent="-342900">
              <a:spcBef>
                <a:spcPts val="600"/>
              </a:spcBef>
              <a:buFont typeface="Arial"/>
              <a:buChar char="•"/>
            </a:pPr>
            <a:r>
              <a:rPr lang="en-US" dirty="0" smtClean="0">
                <a:latin typeface="Times New Roman"/>
                <a:cs typeface="Times New Roman"/>
              </a:rPr>
              <a:t>L1165</a:t>
            </a:r>
            <a:r>
              <a:rPr lang="en-US" dirty="0">
                <a:latin typeface="Times New Roman"/>
                <a:cs typeface="Times New Roman"/>
              </a:rPr>
              <a:t>: </a:t>
            </a:r>
            <a:r>
              <a:rPr lang="en-US" dirty="0" smtClean="0">
                <a:latin typeface="Times New Roman"/>
                <a:cs typeface="Times New Roman"/>
              </a:rPr>
              <a:t>dust-embedded class 0/1 binary </a:t>
            </a:r>
            <a:r>
              <a:rPr lang="en-US" dirty="0" err="1" smtClean="0">
                <a:latin typeface="Times New Roman"/>
                <a:cs typeface="Times New Roman"/>
              </a:rPr>
              <a:t>protostar</a:t>
            </a:r>
            <a:r>
              <a:rPr lang="en-US" dirty="0" smtClean="0">
                <a:latin typeface="Times New Roman"/>
                <a:cs typeface="Times New Roman"/>
              </a:rPr>
              <a:t> </a:t>
            </a:r>
          </a:p>
          <a:p>
            <a:pPr marL="342900" indent="-342900">
              <a:spcBef>
                <a:spcPts val="600"/>
              </a:spcBef>
              <a:buFont typeface="Arial"/>
              <a:buChar char="•"/>
            </a:pPr>
            <a:r>
              <a:rPr lang="en-US" dirty="0">
                <a:latin typeface="Times New Roman"/>
                <a:cs typeface="Times New Roman"/>
              </a:rPr>
              <a:t>B</a:t>
            </a:r>
            <a:r>
              <a:rPr lang="en-US" dirty="0" smtClean="0">
                <a:latin typeface="Times New Roman"/>
                <a:cs typeface="Times New Roman"/>
              </a:rPr>
              <a:t>inary </a:t>
            </a:r>
            <a:r>
              <a:rPr lang="en-US" dirty="0">
                <a:latin typeface="Times New Roman"/>
                <a:cs typeface="Times New Roman"/>
              </a:rPr>
              <a:t>aligned in </a:t>
            </a:r>
            <a:r>
              <a:rPr lang="en-US" dirty="0" smtClean="0">
                <a:latin typeface="Times New Roman"/>
                <a:cs typeface="Times New Roman"/>
              </a:rPr>
              <a:t>disk, </a:t>
            </a:r>
            <a:r>
              <a:rPr lang="en-US" dirty="0">
                <a:latin typeface="Times New Roman"/>
                <a:cs typeface="Times New Roman"/>
              </a:rPr>
              <a:t>perpendicular to </a:t>
            </a:r>
            <a:r>
              <a:rPr lang="en-US" dirty="0" smtClean="0">
                <a:latin typeface="Times New Roman"/>
                <a:cs typeface="Times New Roman"/>
              </a:rPr>
              <a:t>outflow </a:t>
            </a:r>
          </a:p>
          <a:p>
            <a:pPr marL="342900" indent="-342900">
              <a:spcBef>
                <a:spcPts val="600"/>
              </a:spcBef>
              <a:buFont typeface="Arial"/>
              <a:buChar char="•"/>
            </a:pPr>
            <a:r>
              <a:rPr lang="en-US" dirty="0" err="1" smtClean="0">
                <a:latin typeface="Times New Roman"/>
                <a:cs typeface="Times New Roman"/>
              </a:rPr>
              <a:t>Protostars</a:t>
            </a:r>
            <a:r>
              <a:rPr lang="en-US" dirty="0" smtClean="0">
                <a:latin typeface="Times New Roman"/>
                <a:cs typeface="Times New Roman"/>
              </a:rPr>
              <a:t> </a:t>
            </a:r>
            <a:r>
              <a:rPr lang="en-US" dirty="0">
                <a:latin typeface="Times New Roman"/>
                <a:cs typeface="Times New Roman"/>
              </a:rPr>
              <a:t>fragmenting out of </a:t>
            </a:r>
            <a:r>
              <a:rPr lang="en-US" dirty="0" smtClean="0">
                <a:latin typeface="Times New Roman"/>
                <a:cs typeface="Times New Roman"/>
              </a:rPr>
              <a:t>disk</a:t>
            </a:r>
            <a:endParaRPr lang="en-US" dirty="0">
              <a:latin typeface="Times New Roman"/>
              <a:cs typeface="Times New Roman"/>
            </a:endParaRPr>
          </a:p>
        </p:txBody>
      </p:sp>
      <p:pic>
        <p:nvPicPr>
          <p:cNvPr id="11" name="Picture 10" descr="binaryStarFormation_print_ready.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313" y="2362737"/>
            <a:ext cx="3052820" cy="3052820"/>
          </a:xfrm>
          <a:prstGeom prst="rect">
            <a:avLst/>
          </a:prstGeom>
        </p:spPr>
      </p:pic>
      <p:sp>
        <p:nvSpPr>
          <p:cNvPr id="13" name="TextBox 12"/>
          <p:cNvSpPr txBox="1"/>
          <p:nvPr/>
        </p:nvSpPr>
        <p:spPr>
          <a:xfrm>
            <a:off x="7111999" y="2362738"/>
            <a:ext cx="1744133" cy="369332"/>
          </a:xfrm>
          <a:prstGeom prst="rect">
            <a:avLst/>
          </a:prstGeom>
          <a:noFill/>
        </p:spPr>
        <p:txBody>
          <a:bodyPr wrap="square" rtlCol="0">
            <a:spAutoFit/>
          </a:bodyPr>
          <a:lstStyle/>
          <a:p>
            <a:pPr algn="r"/>
            <a:r>
              <a:rPr lang="en-US" dirty="0" smtClean="0">
                <a:solidFill>
                  <a:srgbClr val="FFFFFF"/>
                </a:solidFill>
                <a:latin typeface="Gill Sans MT" panose="020B0502020104020203" pitchFamily="34" charset="0"/>
              </a:rPr>
              <a:t>Tobin ea.</a:t>
            </a:r>
          </a:p>
        </p:txBody>
      </p:sp>
      <p:sp>
        <p:nvSpPr>
          <p:cNvPr id="5" name="TextBox 4"/>
          <p:cNvSpPr txBox="1"/>
          <p:nvPr/>
        </p:nvSpPr>
        <p:spPr>
          <a:xfrm>
            <a:off x="3527778" y="5559782"/>
            <a:ext cx="3838222" cy="369332"/>
          </a:xfrm>
          <a:prstGeom prst="rect">
            <a:avLst/>
          </a:prstGeom>
          <a:noFill/>
        </p:spPr>
        <p:txBody>
          <a:bodyPr wrap="square" rtlCol="0">
            <a:spAutoFit/>
          </a:bodyPr>
          <a:lstStyle/>
          <a:p>
            <a:r>
              <a:rPr lang="en-US" dirty="0" smtClean="0">
                <a:latin typeface="Times New Roman"/>
                <a:cs typeface="Times New Roman"/>
              </a:rPr>
              <a:t>7mm, </a:t>
            </a:r>
            <a:r>
              <a:rPr lang="en-US" dirty="0" err="1" smtClean="0">
                <a:latin typeface="Times New Roman"/>
                <a:cs typeface="Times New Roman"/>
              </a:rPr>
              <a:t>rms</a:t>
            </a:r>
            <a:r>
              <a:rPr lang="en-US" dirty="0" smtClean="0">
                <a:latin typeface="Times New Roman"/>
                <a:cs typeface="Times New Roman"/>
              </a:rPr>
              <a:t> ~ 20uJy,  60mas</a:t>
            </a:r>
          </a:p>
        </p:txBody>
      </p:sp>
    </p:spTree>
    <p:extLst>
      <p:ext uri="{BB962C8B-B14F-4D97-AF65-F5344CB8AC3E}">
        <p14:creationId xmlns:p14="http://schemas.microsoft.com/office/powerpoint/2010/main" val="10906616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196" y="129817"/>
            <a:ext cx="5865801" cy="534974"/>
          </a:xfrm>
        </p:spPr>
        <p:txBody>
          <a:bodyPr>
            <a:normAutofit/>
          </a:bodyPr>
          <a:lstStyle/>
          <a:p>
            <a:pPr algn="l"/>
            <a:r>
              <a:rPr lang="en-US" sz="2800" dirty="0">
                <a:latin typeface="Times New Roman"/>
                <a:cs typeface="Times New Roman"/>
              </a:rPr>
              <a:t>P</a:t>
            </a:r>
            <a:r>
              <a:rPr lang="en-US" sz="2800" dirty="0" smtClean="0">
                <a:latin typeface="Times New Roman"/>
                <a:cs typeface="Times New Roman"/>
              </a:rPr>
              <a:t>lanet formation  </a:t>
            </a:r>
            <a:endParaRPr lang="en-US" sz="2800" dirty="0">
              <a:latin typeface="Times New Roman"/>
              <a:cs typeface="Times New Roman"/>
            </a:endParaRPr>
          </a:p>
        </p:txBody>
      </p:sp>
      <p:sp>
        <p:nvSpPr>
          <p:cNvPr id="7" name="TextBox 6"/>
          <p:cNvSpPr txBox="1"/>
          <p:nvPr/>
        </p:nvSpPr>
        <p:spPr>
          <a:xfrm>
            <a:off x="294782" y="3926686"/>
            <a:ext cx="4093774" cy="400110"/>
          </a:xfrm>
          <a:prstGeom prst="rect">
            <a:avLst/>
          </a:prstGeom>
          <a:solidFill>
            <a:schemeClr val="bg1"/>
          </a:solidFill>
        </p:spPr>
        <p:txBody>
          <a:bodyPr wrap="square" rtlCol="0">
            <a:spAutoFit/>
          </a:bodyPr>
          <a:lstStyle/>
          <a:p>
            <a:endParaRPr lang="en-US" sz="2000" dirty="0" smtClean="0">
              <a:latin typeface="Times New Roman"/>
              <a:cs typeface="Times New Roman"/>
            </a:endParaRPr>
          </a:p>
        </p:txBody>
      </p:sp>
      <p:sp>
        <p:nvSpPr>
          <p:cNvPr id="30" name="TextBox 29"/>
          <p:cNvSpPr txBox="1"/>
          <p:nvPr/>
        </p:nvSpPr>
        <p:spPr>
          <a:xfrm>
            <a:off x="-1" y="3781284"/>
            <a:ext cx="6129879" cy="2477601"/>
          </a:xfrm>
          <a:prstGeom prst="rect">
            <a:avLst/>
          </a:prstGeom>
          <a:solidFill>
            <a:srgbClr val="FFFFFF"/>
          </a:solidFill>
        </p:spPr>
        <p:txBody>
          <a:bodyPr wrap="square" rtlCol="0">
            <a:spAutoFit/>
          </a:bodyPr>
          <a:lstStyle/>
          <a:p>
            <a:pPr>
              <a:spcBef>
                <a:spcPts val="600"/>
              </a:spcBef>
            </a:pPr>
            <a:r>
              <a:rPr lang="en-US" sz="2000" dirty="0" smtClean="0">
                <a:latin typeface="Times New Roman"/>
                <a:cs typeface="Times New Roman"/>
              </a:rPr>
              <a:t>LkCa15: Solar-type star + disk ~ 4Myr (‘transition disk’)</a:t>
            </a:r>
          </a:p>
          <a:p>
            <a:pPr marL="285750" indent="-285750">
              <a:spcBef>
                <a:spcPts val="600"/>
              </a:spcBef>
              <a:buFont typeface="Arial"/>
              <a:buChar char="•"/>
            </a:pPr>
            <a:r>
              <a:rPr lang="en-US" sz="2000" dirty="0" smtClean="0">
                <a:latin typeface="Times New Roman"/>
                <a:cs typeface="Times New Roman"/>
              </a:rPr>
              <a:t>Dust ring r~45AU + compact ‘core’ (FF?)</a:t>
            </a:r>
          </a:p>
          <a:p>
            <a:pPr marL="285750" indent="-285750">
              <a:spcBef>
                <a:spcPts val="600"/>
              </a:spcBef>
              <a:buFont typeface="Arial"/>
              <a:buChar char="•"/>
            </a:pPr>
            <a:r>
              <a:rPr lang="en-US" sz="2000" dirty="0" smtClean="0">
                <a:latin typeface="Times New Roman"/>
                <a:cs typeface="Times New Roman"/>
              </a:rPr>
              <a:t>Dust stratification: Spectral </a:t>
            </a:r>
            <a:r>
              <a:rPr lang="en-US" sz="2000" dirty="0">
                <a:latin typeface="Times New Roman"/>
                <a:cs typeface="Times New Roman"/>
              </a:rPr>
              <a:t>gradient =&gt; mm-sized grains concentrated in inner disk, um-sized grains in outer </a:t>
            </a:r>
            <a:r>
              <a:rPr lang="en-US" sz="2000" dirty="0" smtClean="0">
                <a:latin typeface="Times New Roman"/>
                <a:cs typeface="Times New Roman"/>
              </a:rPr>
              <a:t>disk = </a:t>
            </a:r>
            <a:r>
              <a:rPr lang="en-US" sz="2000" dirty="0">
                <a:latin typeface="Times New Roman"/>
                <a:cs typeface="Times New Roman"/>
              </a:rPr>
              <a:t>seeds of planet formation</a:t>
            </a:r>
            <a:r>
              <a:rPr lang="en-US" sz="2000" dirty="0" smtClean="0">
                <a:latin typeface="Times New Roman"/>
                <a:cs typeface="Times New Roman"/>
              </a:rPr>
              <a:t>?</a:t>
            </a:r>
          </a:p>
          <a:p>
            <a:pPr marL="285750" indent="-285750">
              <a:spcBef>
                <a:spcPts val="600"/>
              </a:spcBef>
              <a:buFont typeface="Arial"/>
              <a:buChar char="•"/>
            </a:pPr>
            <a:r>
              <a:rPr lang="en-US" sz="2000" i="1" dirty="0" err="1" smtClean="0">
                <a:latin typeface="Times New Roman"/>
                <a:cs typeface="Times New Roman"/>
              </a:rPr>
              <a:t>Circumplanetary</a:t>
            </a:r>
            <a:r>
              <a:rPr lang="en-US" sz="2000" i="1" dirty="0" smtClean="0">
                <a:latin typeface="Times New Roman"/>
                <a:cs typeface="Times New Roman"/>
              </a:rPr>
              <a:t> </a:t>
            </a:r>
            <a:r>
              <a:rPr lang="en-US" sz="2000" dirty="0" smtClean="0">
                <a:latin typeface="Times New Roman"/>
                <a:cs typeface="Times New Roman"/>
              </a:rPr>
              <a:t>disk: No 7mm emission </a:t>
            </a:r>
            <a:r>
              <a:rPr lang="en-US" sz="2000" dirty="0">
                <a:latin typeface="Times New Roman"/>
                <a:cs typeface="Times New Roman"/>
              </a:rPr>
              <a:t>from </a:t>
            </a:r>
            <a:r>
              <a:rPr lang="en-US" sz="2000" dirty="0" err="1">
                <a:latin typeface="Times New Roman"/>
                <a:cs typeface="Times New Roman"/>
              </a:rPr>
              <a:t>protoplanet</a:t>
            </a:r>
            <a:r>
              <a:rPr lang="en-US" sz="2000" dirty="0">
                <a:latin typeface="Times New Roman"/>
                <a:cs typeface="Times New Roman"/>
              </a:rPr>
              <a:t> =&gt; planet accretion disk &lt; </a:t>
            </a:r>
            <a:r>
              <a:rPr lang="en-US" sz="2000" dirty="0" smtClean="0">
                <a:latin typeface="Times New Roman"/>
                <a:cs typeface="Times New Roman"/>
              </a:rPr>
              <a:t>0.1M</a:t>
            </a:r>
            <a:r>
              <a:rPr lang="en-US" sz="2000" baseline="-25000" dirty="0" smtClean="0">
                <a:latin typeface="Times New Roman"/>
                <a:cs typeface="Times New Roman"/>
              </a:rPr>
              <a:t>J</a:t>
            </a:r>
            <a:endParaRPr lang="en-US" sz="2000" baseline="-25000" dirty="0">
              <a:latin typeface="Times New Roman"/>
              <a:cs typeface="Times New Roman"/>
            </a:endParaRPr>
          </a:p>
        </p:txBody>
      </p:sp>
      <p:grpSp>
        <p:nvGrpSpPr>
          <p:cNvPr id="3" name="Group 2"/>
          <p:cNvGrpSpPr/>
          <p:nvPr/>
        </p:nvGrpSpPr>
        <p:grpSpPr>
          <a:xfrm>
            <a:off x="-160828" y="607767"/>
            <a:ext cx="3349937" cy="3162850"/>
            <a:chOff x="4997877" y="159386"/>
            <a:chExt cx="3893920" cy="3633748"/>
          </a:xfrm>
        </p:grpSpPr>
        <p:grpSp>
          <p:nvGrpSpPr>
            <p:cNvPr id="27" name="Group 26"/>
            <p:cNvGrpSpPr>
              <a:grpSpLocks noChangeAspect="1"/>
            </p:cNvGrpSpPr>
            <p:nvPr/>
          </p:nvGrpSpPr>
          <p:grpSpPr>
            <a:xfrm>
              <a:off x="4997877" y="159386"/>
              <a:ext cx="3893920" cy="3633748"/>
              <a:chOff x="2592784" y="720141"/>
              <a:chExt cx="5702300" cy="5321300"/>
            </a:xfrm>
          </p:grpSpPr>
          <p:pic>
            <p:nvPicPr>
              <p:cNvPr id="28" name="Picture 27" descr="LkCa15_VLA_mai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784" y="720141"/>
                <a:ext cx="5702300" cy="5321300"/>
              </a:xfrm>
              <a:prstGeom prst="rect">
                <a:avLst/>
              </a:prstGeom>
            </p:spPr>
          </p:pic>
          <p:pic>
            <p:nvPicPr>
              <p:cNvPr id="29" name="Picture 28" descr="LkCa15_VLA_labe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274" y="1409729"/>
                <a:ext cx="711200" cy="3924300"/>
              </a:xfrm>
              <a:prstGeom prst="rect">
                <a:avLst/>
              </a:prstGeom>
            </p:spPr>
          </p:pic>
        </p:grpSp>
        <p:sp>
          <p:nvSpPr>
            <p:cNvPr id="15" name="TextBox 14"/>
            <p:cNvSpPr txBox="1"/>
            <p:nvPr/>
          </p:nvSpPr>
          <p:spPr>
            <a:xfrm>
              <a:off x="6781143" y="1418852"/>
              <a:ext cx="910840" cy="369332"/>
            </a:xfrm>
            <a:prstGeom prst="rect">
              <a:avLst/>
            </a:prstGeom>
            <a:noFill/>
          </p:spPr>
          <p:txBody>
            <a:bodyPr wrap="square" rtlCol="0">
              <a:spAutoFit/>
            </a:bodyPr>
            <a:lstStyle/>
            <a:p>
              <a:r>
                <a:rPr lang="en-US" sz="1400" dirty="0" smtClean="0">
                  <a:solidFill>
                    <a:srgbClr val="FFFF00"/>
                  </a:solidFill>
                  <a:latin typeface="Gill Sans MT" panose="020B0502020104020203" pitchFamily="34" charset="0"/>
                </a:rPr>
                <a:t>15b</a:t>
              </a:r>
              <a:r>
                <a:rPr lang="en-US" dirty="0" smtClean="0">
                  <a:solidFill>
                    <a:srgbClr val="FFFF00"/>
                  </a:solidFill>
                  <a:latin typeface="Gill Sans MT" panose="020B0502020104020203" pitchFamily="34" charset="0"/>
                </a:rPr>
                <a:t> </a:t>
              </a:r>
              <a:r>
                <a:rPr lang="en-US" sz="1600" dirty="0" smtClean="0">
                  <a:solidFill>
                    <a:srgbClr val="FFFF00"/>
                  </a:solidFill>
                  <a:latin typeface="Gill Sans MT" panose="020B0502020104020203" pitchFamily="34" charset="0"/>
                </a:rPr>
                <a:t>+</a:t>
              </a:r>
              <a:endParaRPr lang="en-US" sz="1200" dirty="0" smtClean="0">
                <a:solidFill>
                  <a:srgbClr val="FFFF00"/>
                </a:solidFill>
                <a:latin typeface="Gill Sans MT" panose="020B0502020104020203" pitchFamily="34" charset="0"/>
              </a:endParaRPr>
            </a:p>
          </p:txBody>
        </p:sp>
        <p:sp>
          <p:nvSpPr>
            <p:cNvPr id="6" name="TextBox 5"/>
            <p:cNvSpPr txBox="1"/>
            <p:nvPr/>
          </p:nvSpPr>
          <p:spPr>
            <a:xfrm>
              <a:off x="5657316" y="295453"/>
              <a:ext cx="3234481" cy="671840"/>
            </a:xfrm>
            <a:prstGeom prst="rect">
              <a:avLst/>
            </a:prstGeom>
            <a:noFill/>
          </p:spPr>
          <p:txBody>
            <a:bodyPr wrap="square" rtlCol="0">
              <a:spAutoFit/>
            </a:bodyPr>
            <a:lstStyle/>
            <a:p>
              <a:r>
                <a:rPr lang="en-US" sz="1600" dirty="0" smtClean="0">
                  <a:solidFill>
                    <a:srgbClr val="FFFFFF"/>
                  </a:solidFill>
                  <a:latin typeface="Times New Roman"/>
                  <a:cs typeface="Times New Roman"/>
                </a:rPr>
                <a:t>LkCa15 @ 7mm, 70mas,  3.6uJy</a:t>
              </a:r>
            </a:p>
          </p:txBody>
        </p:sp>
        <p:cxnSp>
          <p:nvCxnSpPr>
            <p:cNvPr id="5" name="Straight Connector 4"/>
            <p:cNvCxnSpPr/>
            <p:nvPr/>
          </p:nvCxnSpPr>
          <p:spPr>
            <a:xfrm>
              <a:off x="8585021" y="1182712"/>
              <a:ext cx="12330" cy="76439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863577" y="1367647"/>
              <a:ext cx="901294" cy="353600"/>
            </a:xfrm>
            <a:prstGeom prst="rect">
              <a:avLst/>
            </a:prstGeom>
            <a:noFill/>
          </p:spPr>
          <p:txBody>
            <a:bodyPr wrap="square" rtlCol="0">
              <a:spAutoFit/>
            </a:bodyPr>
            <a:lstStyle/>
            <a:p>
              <a:r>
                <a:rPr lang="en-US" sz="1400" dirty="0">
                  <a:solidFill>
                    <a:schemeClr val="bg1"/>
                  </a:solidFill>
                  <a:latin typeface="Gill Sans MT" panose="020B0502020104020203" pitchFamily="34" charset="0"/>
                </a:rPr>
                <a:t>4</a:t>
              </a:r>
              <a:r>
                <a:rPr lang="en-US" sz="1400" dirty="0" smtClean="0">
                  <a:solidFill>
                    <a:schemeClr val="bg1"/>
                  </a:solidFill>
                  <a:latin typeface="Gill Sans MT" panose="020B0502020104020203" pitchFamily="34" charset="0"/>
                </a:rPr>
                <a:t>0AU</a:t>
              </a:r>
            </a:p>
          </p:txBody>
        </p:sp>
      </p:grpSp>
      <p:pic>
        <p:nvPicPr>
          <p:cNvPr id="4" name="Picture 3" descr="Perez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878" y="3820155"/>
            <a:ext cx="3109192" cy="2832246"/>
          </a:xfrm>
          <a:prstGeom prst="rect">
            <a:avLst/>
          </a:prstGeom>
        </p:spPr>
      </p:pic>
      <p:sp>
        <p:nvSpPr>
          <p:cNvPr id="9" name="TextBox 8"/>
          <p:cNvSpPr txBox="1"/>
          <p:nvPr/>
        </p:nvSpPr>
        <p:spPr>
          <a:xfrm>
            <a:off x="6129879" y="3449352"/>
            <a:ext cx="2983191" cy="400110"/>
          </a:xfrm>
          <a:prstGeom prst="rect">
            <a:avLst/>
          </a:prstGeom>
          <a:noFill/>
        </p:spPr>
        <p:txBody>
          <a:bodyPr wrap="square" rtlCol="0">
            <a:spAutoFit/>
          </a:bodyPr>
          <a:lstStyle/>
          <a:p>
            <a:pPr algn="r"/>
            <a:r>
              <a:rPr lang="en-US" sz="2000" dirty="0" smtClean="0">
                <a:latin typeface="Times New Roman"/>
                <a:cs typeface="Times New Roman"/>
              </a:rPr>
              <a:t>Perez, </a:t>
            </a:r>
            <a:r>
              <a:rPr lang="en-US" sz="2000" dirty="0" err="1" smtClean="0">
                <a:latin typeface="Times New Roman"/>
                <a:cs typeface="Times New Roman"/>
              </a:rPr>
              <a:t>Isella</a:t>
            </a:r>
            <a:r>
              <a:rPr lang="en-US" sz="2000" dirty="0" smtClean="0">
                <a:latin typeface="Times New Roman"/>
                <a:cs typeface="Times New Roman"/>
              </a:rPr>
              <a:t>, Chandler  </a:t>
            </a:r>
            <a:r>
              <a:rPr lang="en-US" sz="2000" dirty="0" err="1" smtClean="0">
                <a:latin typeface="Times New Roman"/>
                <a:cs typeface="Times New Roman"/>
              </a:rPr>
              <a:t>ea</a:t>
            </a:r>
            <a:endParaRPr lang="en-US" sz="2000" dirty="0" smtClean="0">
              <a:latin typeface="Times New Roman"/>
              <a:cs typeface="Times New Roman"/>
            </a:endParaRPr>
          </a:p>
        </p:txBody>
      </p:sp>
      <p:pic>
        <p:nvPicPr>
          <p:cNvPr id="12" name="Picture 11" descr="Screen Shot 2015-08-05 at 3.0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137" y="664791"/>
            <a:ext cx="5781888" cy="2777840"/>
          </a:xfrm>
          <a:prstGeom prst="rect">
            <a:avLst/>
          </a:prstGeom>
        </p:spPr>
      </p:pic>
      <p:sp>
        <p:nvSpPr>
          <p:cNvPr id="13" name="TextBox 12"/>
          <p:cNvSpPr txBox="1"/>
          <p:nvPr/>
        </p:nvSpPr>
        <p:spPr>
          <a:xfrm>
            <a:off x="4854222" y="1030112"/>
            <a:ext cx="1121434" cy="338554"/>
          </a:xfrm>
          <a:prstGeom prst="rect">
            <a:avLst/>
          </a:prstGeom>
          <a:noFill/>
        </p:spPr>
        <p:txBody>
          <a:bodyPr wrap="square" rtlCol="0">
            <a:spAutoFit/>
          </a:bodyPr>
          <a:lstStyle/>
          <a:p>
            <a:r>
              <a:rPr lang="en-US" sz="1600" dirty="0" smtClean="0">
                <a:solidFill>
                  <a:srgbClr val="FFFFFF"/>
                </a:solidFill>
                <a:latin typeface="Times New Roman"/>
                <a:cs typeface="Times New Roman"/>
              </a:rPr>
              <a:t>200mas</a:t>
            </a:r>
          </a:p>
        </p:txBody>
      </p:sp>
      <p:sp>
        <p:nvSpPr>
          <p:cNvPr id="19" name="TextBox 18"/>
          <p:cNvSpPr txBox="1"/>
          <p:nvPr/>
        </p:nvSpPr>
        <p:spPr>
          <a:xfrm>
            <a:off x="8040625" y="1030112"/>
            <a:ext cx="1121434" cy="338554"/>
          </a:xfrm>
          <a:prstGeom prst="rect">
            <a:avLst/>
          </a:prstGeom>
          <a:noFill/>
        </p:spPr>
        <p:txBody>
          <a:bodyPr wrap="square" rtlCol="0">
            <a:spAutoFit/>
          </a:bodyPr>
          <a:lstStyle/>
          <a:p>
            <a:r>
              <a:rPr lang="en-US" sz="1600" dirty="0">
                <a:solidFill>
                  <a:srgbClr val="FFFFFF"/>
                </a:solidFill>
                <a:latin typeface="Times New Roman"/>
                <a:cs typeface="Times New Roman"/>
              </a:rPr>
              <a:t>3</a:t>
            </a:r>
            <a:r>
              <a:rPr lang="en-US" sz="1600" dirty="0" smtClean="0">
                <a:solidFill>
                  <a:srgbClr val="FFFFFF"/>
                </a:solidFill>
                <a:latin typeface="Times New Roman"/>
                <a:cs typeface="Times New Roman"/>
              </a:rPr>
              <a:t>00mas</a:t>
            </a:r>
          </a:p>
        </p:txBody>
      </p:sp>
    </p:spTree>
    <p:extLst>
      <p:ext uri="{BB962C8B-B14F-4D97-AF65-F5344CB8AC3E}">
        <p14:creationId xmlns:p14="http://schemas.microsoft.com/office/powerpoint/2010/main" val="498315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41333" y="-13004"/>
            <a:ext cx="4359557" cy="3978219"/>
            <a:chOff x="6019800" y="-168225"/>
            <a:chExt cx="3052868" cy="2965204"/>
          </a:xfrm>
        </p:grpSpPr>
        <p:pic>
          <p:nvPicPr>
            <p:cNvPr id="3" name="Picture 2" descr="Screen Shot 2014-07-30 at 3.0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68225"/>
              <a:ext cx="3052868" cy="2859216"/>
            </a:xfrm>
            <a:prstGeom prst="rect">
              <a:avLst/>
            </a:prstGeom>
          </p:spPr>
        </p:pic>
        <p:pic>
          <p:nvPicPr>
            <p:cNvPr id="7" name="Picture 6" descr="Screen Shot 2014-07-30 at 3.09.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342" y="1643544"/>
              <a:ext cx="1669445" cy="1153435"/>
            </a:xfrm>
            <a:prstGeom prst="rect">
              <a:avLst/>
            </a:prstGeom>
          </p:spPr>
        </p:pic>
        <p:sp>
          <p:nvSpPr>
            <p:cNvPr id="4" name="TextBox 3"/>
            <p:cNvSpPr txBox="1"/>
            <p:nvPr/>
          </p:nvSpPr>
          <p:spPr>
            <a:xfrm>
              <a:off x="6519333" y="170680"/>
              <a:ext cx="1284111" cy="369332"/>
            </a:xfrm>
            <a:prstGeom prst="rect">
              <a:avLst/>
            </a:prstGeom>
            <a:noFill/>
          </p:spPr>
          <p:txBody>
            <a:bodyPr wrap="square" rtlCol="0">
              <a:spAutoFit/>
            </a:bodyPr>
            <a:lstStyle/>
            <a:p>
              <a:r>
                <a:rPr lang="en-US" dirty="0" err="1">
                  <a:solidFill>
                    <a:srgbClr val="FFFFFF"/>
                  </a:solidFill>
                  <a:latin typeface="Gill Sans MT" panose="020B0502020104020203" pitchFamily="34" charset="0"/>
                </a:rPr>
                <a:t>r</a:t>
              </a:r>
              <a:r>
                <a:rPr lang="en-US" dirty="0" err="1" smtClean="0">
                  <a:solidFill>
                    <a:srgbClr val="FFFFFF"/>
                  </a:solidFill>
                  <a:latin typeface="Gill Sans MT" panose="020B0502020104020203" pitchFamily="34" charset="0"/>
                </a:rPr>
                <a:t>ms</a:t>
              </a:r>
              <a:r>
                <a:rPr lang="en-US" dirty="0" smtClean="0">
                  <a:solidFill>
                    <a:srgbClr val="FFFFFF"/>
                  </a:solidFill>
                  <a:latin typeface="Gill Sans MT" panose="020B0502020104020203" pitchFamily="34" charset="0"/>
                </a:rPr>
                <a:t> ~ 5uJy</a:t>
              </a:r>
            </a:p>
          </p:txBody>
        </p:sp>
      </p:grpSp>
      <p:sp>
        <p:nvSpPr>
          <p:cNvPr id="5" name="Slide Number Placeholder 4"/>
          <p:cNvSpPr>
            <a:spLocks noGrp="1"/>
          </p:cNvSpPr>
          <p:nvPr>
            <p:ph type="sldNum" sz="quarter" idx="11"/>
          </p:nvPr>
        </p:nvSpPr>
        <p:spPr/>
        <p:txBody>
          <a:bodyPr/>
          <a:lstStyle/>
          <a:p>
            <a:pPr>
              <a:defRPr/>
            </a:pPr>
            <a:fld id="{52BDCD33-C093-479E-BA00-5CD842AE782B}" type="slidenum">
              <a:rPr lang="en-US" smtClean="0"/>
              <a:pPr>
                <a:defRPr/>
              </a:pPr>
              <a:t>6</a:t>
            </a:fld>
            <a:endParaRPr lang="en-US"/>
          </a:p>
        </p:txBody>
      </p:sp>
      <p:sp>
        <p:nvSpPr>
          <p:cNvPr id="9" name="TextBox 8"/>
          <p:cNvSpPr txBox="1"/>
          <p:nvPr/>
        </p:nvSpPr>
        <p:spPr>
          <a:xfrm>
            <a:off x="5238543" y="4757940"/>
            <a:ext cx="3674559" cy="338554"/>
          </a:xfrm>
          <a:prstGeom prst="rect">
            <a:avLst/>
          </a:prstGeom>
          <a:solidFill>
            <a:schemeClr val="bg1"/>
          </a:solidFill>
        </p:spPr>
        <p:txBody>
          <a:bodyPr wrap="square" rtlCol="0">
            <a:spAutoFit/>
          </a:bodyPr>
          <a:lstStyle/>
          <a:p>
            <a:endParaRPr lang="en-US" sz="1600" dirty="0" smtClean="0">
              <a:latin typeface="Arial"/>
              <a:cs typeface="Arial"/>
            </a:endParaRPr>
          </a:p>
        </p:txBody>
      </p:sp>
      <p:sp>
        <p:nvSpPr>
          <p:cNvPr id="6" name="TextBox 5"/>
          <p:cNvSpPr txBox="1"/>
          <p:nvPr/>
        </p:nvSpPr>
        <p:spPr>
          <a:xfrm>
            <a:off x="135465" y="214236"/>
            <a:ext cx="5254979" cy="461665"/>
          </a:xfrm>
          <a:prstGeom prst="rect">
            <a:avLst/>
          </a:prstGeom>
          <a:solidFill>
            <a:srgbClr val="FFFFFF"/>
          </a:solidFill>
        </p:spPr>
        <p:txBody>
          <a:bodyPr wrap="square" rtlCol="0">
            <a:spAutoFit/>
          </a:bodyPr>
          <a:lstStyle/>
          <a:p>
            <a:r>
              <a:rPr lang="en-US" sz="2400" b="1" dirty="0" smtClean="0">
                <a:solidFill>
                  <a:srgbClr val="000000"/>
                </a:solidFill>
                <a:latin typeface="Times New Roman"/>
                <a:cs typeface="Times New Roman"/>
              </a:rPr>
              <a:t>Stars and stellar phenomena</a:t>
            </a:r>
          </a:p>
        </p:txBody>
      </p:sp>
      <p:sp>
        <p:nvSpPr>
          <p:cNvPr id="2" name="TextBox 1"/>
          <p:cNvSpPr txBox="1"/>
          <p:nvPr/>
        </p:nvSpPr>
        <p:spPr>
          <a:xfrm>
            <a:off x="22577" y="856132"/>
            <a:ext cx="4902201" cy="4355039"/>
          </a:xfrm>
          <a:prstGeom prst="rect">
            <a:avLst/>
          </a:prstGeom>
          <a:solidFill>
            <a:srgbClr val="FFFFFF"/>
          </a:solidFill>
        </p:spPr>
        <p:txBody>
          <a:bodyPr wrap="square" rtlCol="0">
            <a:spAutoFit/>
          </a:bodyPr>
          <a:lstStyle/>
          <a:p>
            <a:pPr marL="285750" indent="-285750">
              <a:spcBef>
                <a:spcPts val="600"/>
              </a:spcBef>
              <a:buFont typeface="Arial"/>
              <a:buChar char="•"/>
            </a:pPr>
            <a:r>
              <a:rPr lang="en-US" sz="2400" dirty="0" smtClean="0">
                <a:latin typeface="Times New Roman"/>
                <a:cs typeface="Times New Roman"/>
              </a:rPr>
              <a:t>Radio photospheres: </a:t>
            </a:r>
            <a:r>
              <a:rPr lang="en-US" sz="2400" dirty="0" err="1" smtClean="0">
                <a:latin typeface="Times New Roman"/>
                <a:cs typeface="Times New Roman"/>
              </a:rPr>
              <a:t>uJy</a:t>
            </a:r>
            <a:r>
              <a:rPr lang="en-US" sz="2400" dirty="0" smtClean="0">
                <a:latin typeface="Times New Roman"/>
                <a:cs typeface="Times New Roman"/>
              </a:rPr>
              <a:t> sensitivity </a:t>
            </a:r>
          </a:p>
          <a:p>
            <a:pPr marL="742950" lvl="1" indent="-285750">
              <a:spcBef>
                <a:spcPts val="600"/>
              </a:spcBef>
              <a:buFont typeface="Wingdings" charset="2"/>
              <a:buChar char="Ø"/>
            </a:pPr>
            <a:r>
              <a:rPr lang="en-US" sz="2000" dirty="0" smtClean="0">
                <a:latin typeface="Times New Roman"/>
                <a:cs typeface="Times New Roman"/>
              </a:rPr>
              <a:t>1</a:t>
            </a:r>
            <a:r>
              <a:rPr lang="en-US" sz="2000" baseline="30000" dirty="0" smtClean="0">
                <a:latin typeface="Times New Roman"/>
                <a:cs typeface="Times New Roman"/>
              </a:rPr>
              <a:t>st</a:t>
            </a:r>
            <a:r>
              <a:rPr lang="en-US" sz="2000" dirty="0" smtClean="0">
                <a:latin typeface="Times New Roman"/>
                <a:cs typeface="Times New Roman"/>
              </a:rPr>
              <a:t> detection </a:t>
            </a:r>
            <a:r>
              <a:rPr lang="en-US" sz="2000" dirty="0">
                <a:latin typeface="Times New Roman"/>
                <a:cs typeface="Times New Roman"/>
              </a:rPr>
              <a:t>thermal </a:t>
            </a:r>
            <a:r>
              <a:rPr lang="en-US" sz="2000" dirty="0" smtClean="0">
                <a:latin typeface="Times New Roman"/>
                <a:cs typeface="Times New Roman"/>
              </a:rPr>
              <a:t>radio emission </a:t>
            </a:r>
            <a:r>
              <a:rPr lang="en-US" sz="2000" dirty="0">
                <a:latin typeface="Times New Roman"/>
                <a:cs typeface="Times New Roman"/>
              </a:rPr>
              <a:t>from </a:t>
            </a:r>
            <a:r>
              <a:rPr lang="en-US" sz="2000" dirty="0" smtClean="0">
                <a:latin typeface="Times New Roman"/>
                <a:cs typeface="Times New Roman"/>
              </a:rPr>
              <a:t>solar</a:t>
            </a:r>
            <a:r>
              <a:rPr lang="en-US" sz="2000" dirty="0">
                <a:latin typeface="Times New Roman"/>
                <a:cs typeface="Times New Roman"/>
              </a:rPr>
              <a:t>-type </a:t>
            </a:r>
            <a:r>
              <a:rPr lang="en-US" sz="2000" dirty="0" smtClean="0">
                <a:latin typeface="Times New Roman"/>
                <a:cs typeface="Times New Roman"/>
              </a:rPr>
              <a:t>atmospheres</a:t>
            </a:r>
          </a:p>
          <a:p>
            <a:pPr marL="742950" lvl="1" indent="-285750">
              <a:spcBef>
                <a:spcPts val="600"/>
              </a:spcBef>
              <a:buFont typeface="Wingdings" charset="2"/>
              <a:buChar char="Ø"/>
            </a:pPr>
            <a:r>
              <a:rPr lang="en-US" sz="2000" dirty="0">
                <a:latin typeface="Times New Roman"/>
                <a:cs typeface="Times New Roman"/>
              </a:rPr>
              <a:t>R</a:t>
            </a:r>
            <a:r>
              <a:rPr lang="en-US" sz="2000" dirty="0" smtClean="0">
                <a:latin typeface="Times New Roman"/>
                <a:cs typeface="Times New Roman"/>
              </a:rPr>
              <a:t>ising spectra =&gt; optically </a:t>
            </a:r>
            <a:r>
              <a:rPr lang="en-US" sz="2000" dirty="0">
                <a:latin typeface="Times New Roman"/>
                <a:cs typeface="Times New Roman"/>
              </a:rPr>
              <a:t>thick </a:t>
            </a:r>
            <a:r>
              <a:rPr lang="en-US" sz="2000" dirty="0" smtClean="0">
                <a:latin typeface="Times New Roman"/>
                <a:cs typeface="Times New Roman"/>
              </a:rPr>
              <a:t>free</a:t>
            </a:r>
            <a:r>
              <a:rPr lang="en-US" sz="2000" dirty="0">
                <a:latin typeface="Times New Roman"/>
                <a:cs typeface="Times New Roman"/>
              </a:rPr>
              <a:t>-free emission from the inner </a:t>
            </a:r>
            <a:r>
              <a:rPr lang="en-US" sz="2000" dirty="0" smtClean="0">
                <a:latin typeface="Times New Roman"/>
                <a:cs typeface="Times New Roman"/>
              </a:rPr>
              <a:t>chromosphere </a:t>
            </a:r>
            <a:r>
              <a:rPr lang="en-US" sz="2000" dirty="0">
                <a:latin typeface="Times New Roman"/>
                <a:cs typeface="Times New Roman"/>
              </a:rPr>
              <a:t>~ 10,000 K </a:t>
            </a:r>
            <a:endParaRPr lang="en-US" sz="2000" dirty="0" smtClean="0">
              <a:latin typeface="Times New Roman"/>
              <a:cs typeface="Times New Roman"/>
            </a:endParaRPr>
          </a:p>
          <a:p>
            <a:pPr marL="285750" indent="-285750">
              <a:spcBef>
                <a:spcPts val="600"/>
              </a:spcBef>
              <a:buFont typeface="Arial"/>
              <a:buChar char="•"/>
            </a:pPr>
            <a:r>
              <a:rPr lang="en-US" sz="2400" dirty="0" smtClean="0">
                <a:latin typeface="Times New Roman"/>
                <a:cs typeface="Times New Roman"/>
              </a:rPr>
              <a:t>Brown Dwarf magnetospheres: </a:t>
            </a:r>
            <a:r>
              <a:rPr lang="en-US" sz="2400" dirty="0" err="1" smtClean="0">
                <a:latin typeface="Times New Roman"/>
                <a:cs typeface="Times New Roman"/>
              </a:rPr>
              <a:t>exo</a:t>
            </a:r>
            <a:r>
              <a:rPr lang="en-US" sz="2400" dirty="0" smtClean="0">
                <a:latin typeface="Times New Roman"/>
                <a:cs typeface="Times New Roman"/>
              </a:rPr>
              <a:t>-</a:t>
            </a:r>
            <a:r>
              <a:rPr lang="en-US" sz="2400" dirty="0" smtClean="0">
                <a:latin typeface="Times New Roman"/>
                <a:cs typeface="Times New Roman"/>
              </a:rPr>
              <a:t>aurora </a:t>
            </a:r>
            <a:r>
              <a:rPr lang="en-US" sz="2400" dirty="0">
                <a:latin typeface="Times New Roman"/>
                <a:cs typeface="Times New Roman"/>
              </a:rPr>
              <a:t>10</a:t>
            </a:r>
            <a:r>
              <a:rPr lang="en-US" sz="2400" baseline="30000" dirty="0">
                <a:latin typeface="Times New Roman"/>
                <a:cs typeface="Times New Roman"/>
              </a:rPr>
              <a:t>6</a:t>
            </a:r>
            <a:r>
              <a:rPr lang="en-US" sz="2400" dirty="0">
                <a:latin typeface="Times New Roman"/>
                <a:cs typeface="Times New Roman"/>
              </a:rPr>
              <a:t> </a:t>
            </a:r>
            <a:r>
              <a:rPr lang="en-US" sz="2400" dirty="0" smtClean="0">
                <a:latin typeface="Times New Roman"/>
                <a:cs typeface="Times New Roman"/>
              </a:rPr>
              <a:t>x Earth Aurora!</a:t>
            </a:r>
            <a:endParaRPr lang="en-US" sz="2400" dirty="0" smtClean="0">
              <a:latin typeface="Times New Roman"/>
              <a:cs typeface="Times New Roman"/>
            </a:endParaRPr>
          </a:p>
          <a:p>
            <a:pPr marL="742950" lvl="1" indent="-285750">
              <a:spcBef>
                <a:spcPts val="600"/>
              </a:spcBef>
              <a:buFont typeface="Wingdings" charset="2"/>
              <a:buChar char="Ø"/>
            </a:pPr>
            <a:r>
              <a:rPr lang="en-US" sz="2000" dirty="0" smtClean="0">
                <a:latin typeface="Times New Roman"/>
                <a:cs typeface="Times New Roman"/>
              </a:rPr>
              <a:t>Cyclotron </a:t>
            </a:r>
            <a:r>
              <a:rPr lang="en-US" sz="2000" dirty="0" smtClean="0">
                <a:latin typeface="Times New Roman"/>
                <a:cs typeface="Times New Roman"/>
              </a:rPr>
              <a:t>emission w. B ~ 2000G</a:t>
            </a:r>
          </a:p>
          <a:p>
            <a:pPr marL="742950" lvl="1" indent="-285750">
              <a:spcBef>
                <a:spcPts val="600"/>
              </a:spcBef>
              <a:buFont typeface="Wingdings" charset="2"/>
              <a:buChar char="Ø"/>
            </a:pPr>
            <a:r>
              <a:rPr lang="en-US" sz="2000" dirty="0">
                <a:latin typeface="Times New Roman"/>
                <a:cs typeface="Times New Roman"/>
              </a:rPr>
              <a:t>S</a:t>
            </a:r>
            <a:r>
              <a:rPr lang="en-US" sz="2000" dirty="0" smtClean="0">
                <a:latin typeface="Times New Roman"/>
                <a:cs typeface="Times New Roman"/>
              </a:rPr>
              <a:t>tar-planet </a:t>
            </a:r>
            <a:r>
              <a:rPr lang="en-US" sz="2000" dirty="0" err="1" smtClean="0">
                <a:latin typeface="Times New Roman"/>
                <a:cs typeface="Times New Roman"/>
              </a:rPr>
              <a:t>magnetospheric</a:t>
            </a:r>
            <a:r>
              <a:rPr lang="en-US" sz="2000" dirty="0" smtClean="0">
                <a:latin typeface="Times New Roman"/>
                <a:cs typeface="Times New Roman"/>
              </a:rPr>
              <a:t> interaction driving </a:t>
            </a:r>
            <a:r>
              <a:rPr lang="en-US" sz="2000" dirty="0" err="1" smtClean="0">
                <a:latin typeface="Times New Roman"/>
                <a:cs typeface="Times New Roman"/>
              </a:rPr>
              <a:t>exo</a:t>
            </a:r>
            <a:r>
              <a:rPr lang="en-US" sz="2000" dirty="0" smtClean="0">
                <a:latin typeface="Times New Roman"/>
                <a:cs typeface="Times New Roman"/>
              </a:rPr>
              <a:t>-space weather, dictating </a:t>
            </a:r>
            <a:r>
              <a:rPr lang="en-US" sz="2000" dirty="0" err="1" smtClean="0">
                <a:latin typeface="Times New Roman"/>
                <a:cs typeface="Times New Roman"/>
              </a:rPr>
              <a:t>exoplanet</a:t>
            </a:r>
            <a:r>
              <a:rPr lang="en-US" sz="2000" dirty="0" smtClean="0">
                <a:latin typeface="Times New Roman"/>
                <a:cs typeface="Times New Roman"/>
              </a:rPr>
              <a:t> environments</a:t>
            </a:r>
          </a:p>
        </p:txBody>
      </p:sp>
      <p:pic>
        <p:nvPicPr>
          <p:cNvPr id="11" name="Picture 10" descr="BrownDwarfAurora_nra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7608" y="4035090"/>
            <a:ext cx="2262390" cy="2702288"/>
          </a:xfrm>
          <a:prstGeom prst="rect">
            <a:avLst/>
          </a:prstGeom>
        </p:spPr>
      </p:pic>
      <p:sp>
        <p:nvSpPr>
          <p:cNvPr id="10" name="TextBox 9"/>
          <p:cNvSpPr txBox="1"/>
          <p:nvPr/>
        </p:nvSpPr>
        <p:spPr>
          <a:xfrm>
            <a:off x="6321778" y="4162778"/>
            <a:ext cx="1820333" cy="369332"/>
          </a:xfrm>
          <a:prstGeom prst="rect">
            <a:avLst/>
          </a:prstGeom>
          <a:noFill/>
        </p:spPr>
        <p:txBody>
          <a:bodyPr wrap="square" rtlCol="0">
            <a:spAutoFit/>
          </a:bodyPr>
          <a:lstStyle/>
          <a:p>
            <a:r>
              <a:rPr lang="en-US" dirty="0" err="1" smtClean="0">
                <a:solidFill>
                  <a:schemeClr val="bg1"/>
                </a:solidFill>
                <a:latin typeface="Times New Roman"/>
                <a:cs typeface="Times New Roman"/>
              </a:rPr>
              <a:t>Hallinan</a:t>
            </a:r>
            <a:endParaRPr lang="en-US" dirty="0" smtClean="0">
              <a:solidFill>
                <a:schemeClr val="bg1"/>
              </a:solidFill>
              <a:latin typeface="Gill Sans MT" panose="020B0502020104020203" pitchFamily="34" charset="0"/>
            </a:endParaRPr>
          </a:p>
        </p:txBody>
      </p:sp>
    </p:spTree>
    <p:extLst>
      <p:ext uri="{BB962C8B-B14F-4D97-AF65-F5344CB8AC3E}">
        <p14:creationId xmlns:p14="http://schemas.microsoft.com/office/powerpoint/2010/main" val="2968376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07875" y="674623"/>
            <a:ext cx="8526904" cy="4603750"/>
          </a:xfrm>
        </p:spPr>
        <p:txBody>
          <a:bodyPr/>
          <a:lstStyle/>
          <a:p>
            <a:r>
              <a:rPr lang="en-US" sz="2000" dirty="0">
                <a:latin typeface="Times New Roman"/>
                <a:cs typeface="Times New Roman"/>
              </a:rPr>
              <a:t>The H</a:t>
            </a:r>
            <a:r>
              <a:rPr lang="en-US" sz="2000" b="1" dirty="0">
                <a:latin typeface="Times New Roman"/>
                <a:cs typeface="Times New Roman"/>
              </a:rPr>
              <a:t>I</a:t>
            </a:r>
            <a:r>
              <a:rPr lang="en-US" sz="2000" dirty="0">
                <a:latin typeface="Times New Roman"/>
                <a:cs typeface="Times New Roman"/>
              </a:rPr>
              <a:t>, OH, </a:t>
            </a:r>
            <a:r>
              <a:rPr lang="en-US" sz="2000" dirty="0" smtClean="0">
                <a:latin typeface="Times New Roman"/>
                <a:cs typeface="Times New Roman"/>
              </a:rPr>
              <a:t>Recombination (THOR) large program: study the atomic</a:t>
            </a:r>
            <a:r>
              <a:rPr lang="en-US" sz="2000" dirty="0">
                <a:latin typeface="Times New Roman"/>
                <a:cs typeface="Times New Roman"/>
              </a:rPr>
              <a:t>, molecular and ionized </a:t>
            </a:r>
            <a:r>
              <a:rPr lang="en-US" sz="2000" dirty="0" smtClean="0">
                <a:latin typeface="Times New Roman"/>
                <a:cs typeface="Times New Roman"/>
              </a:rPr>
              <a:t>FF emission </a:t>
            </a:r>
            <a:r>
              <a:rPr lang="en-US" sz="2000" dirty="0">
                <a:latin typeface="Times New Roman"/>
                <a:cs typeface="Times New Roman"/>
              </a:rPr>
              <a:t>of Giant Molecular Clouds (GMCs) </a:t>
            </a:r>
            <a:endParaRPr lang="en-US" sz="2000" dirty="0" smtClean="0">
              <a:latin typeface="Times New Roman"/>
              <a:cs typeface="Times New Roman"/>
            </a:endParaRPr>
          </a:p>
          <a:p>
            <a:r>
              <a:rPr lang="en-US" sz="2000" dirty="0">
                <a:latin typeface="Times New Roman"/>
                <a:cs typeface="Times New Roman"/>
              </a:rPr>
              <a:t>O</a:t>
            </a:r>
            <a:r>
              <a:rPr lang="en-US" sz="2000" dirty="0" smtClean="0">
                <a:latin typeface="Times New Roman"/>
                <a:cs typeface="Times New Roman"/>
              </a:rPr>
              <a:t>ptical depth effects: </a:t>
            </a:r>
            <a:r>
              <a:rPr lang="en-US" sz="2000" dirty="0">
                <a:latin typeface="Times New Roman"/>
                <a:cs typeface="Times New Roman"/>
              </a:rPr>
              <a:t> </a:t>
            </a:r>
            <a:r>
              <a:rPr lang="en-US" sz="2000" dirty="0" smtClean="0">
                <a:latin typeface="Times New Roman"/>
                <a:cs typeface="Times New Roman"/>
              </a:rPr>
              <a:t>new HI mass = 6.6x10</a:t>
            </a:r>
            <a:r>
              <a:rPr lang="en-US" sz="2000" baseline="30000" dirty="0" smtClean="0">
                <a:latin typeface="Times New Roman"/>
                <a:cs typeface="Times New Roman"/>
              </a:rPr>
              <a:t>6</a:t>
            </a:r>
            <a:r>
              <a:rPr lang="en-US" sz="2000" dirty="0" smtClean="0">
                <a:latin typeface="Times New Roman"/>
                <a:cs typeface="Times New Roman"/>
              </a:rPr>
              <a:t>M</a:t>
            </a:r>
            <a:r>
              <a:rPr lang="en-US" sz="2000" baseline="-25000" dirty="0" smtClean="0">
                <a:latin typeface="Times New Roman"/>
                <a:cs typeface="Times New Roman"/>
              </a:rPr>
              <a:t>o</a:t>
            </a:r>
            <a:r>
              <a:rPr lang="en-US" sz="2000" dirty="0" smtClean="0">
                <a:latin typeface="Times New Roman"/>
                <a:cs typeface="Times New Roman"/>
              </a:rPr>
              <a:t> = 2.4 x larger than previously derived without self-opacity. </a:t>
            </a:r>
          </a:p>
          <a:p>
            <a:r>
              <a:rPr lang="en-US" sz="2000" dirty="0" smtClean="0">
                <a:latin typeface="Times New Roman"/>
                <a:cs typeface="Times New Roman"/>
              </a:rPr>
              <a:t>Challenge </a:t>
            </a:r>
            <a:r>
              <a:rPr lang="en-US" sz="2000" dirty="0">
                <a:latin typeface="Times New Roman"/>
                <a:cs typeface="Times New Roman"/>
              </a:rPr>
              <a:t>theoretical </a:t>
            </a:r>
            <a:r>
              <a:rPr lang="en-US" sz="2000" dirty="0" smtClean="0">
                <a:latin typeface="Times New Roman"/>
                <a:cs typeface="Times New Roman"/>
              </a:rPr>
              <a:t>models for HI to H</a:t>
            </a:r>
            <a:r>
              <a:rPr lang="en-US" sz="2000" baseline="-25000" dirty="0" smtClean="0">
                <a:latin typeface="Times New Roman"/>
                <a:cs typeface="Times New Roman"/>
              </a:rPr>
              <a:t>2</a:t>
            </a:r>
            <a:r>
              <a:rPr lang="en-US" sz="2000" dirty="0" smtClean="0">
                <a:latin typeface="Times New Roman"/>
                <a:cs typeface="Times New Roman"/>
              </a:rPr>
              <a:t> threshold at N</a:t>
            </a:r>
            <a:r>
              <a:rPr lang="en-US" sz="2000" baseline="-25000" dirty="0" smtClean="0">
                <a:latin typeface="Times New Roman"/>
                <a:cs typeface="Times New Roman"/>
              </a:rPr>
              <a:t>HI</a:t>
            </a:r>
            <a:r>
              <a:rPr lang="en-US" sz="2000" dirty="0" smtClean="0">
                <a:latin typeface="Times New Roman"/>
                <a:cs typeface="Times New Roman"/>
              </a:rPr>
              <a:t> = 10 M</a:t>
            </a:r>
            <a:r>
              <a:rPr lang="en-US" sz="2000" baseline="-25000" dirty="0" smtClean="0">
                <a:latin typeface="Times New Roman"/>
                <a:cs typeface="Times New Roman"/>
              </a:rPr>
              <a:t>o</a:t>
            </a:r>
            <a:r>
              <a:rPr lang="en-US" sz="2000" dirty="0" smtClean="0">
                <a:latin typeface="Times New Roman"/>
                <a:cs typeface="Times New Roman"/>
              </a:rPr>
              <a:t> pc</a:t>
            </a:r>
            <a:r>
              <a:rPr lang="en-US" sz="2000" baseline="30000" dirty="0" smtClean="0">
                <a:latin typeface="Times New Roman"/>
                <a:cs typeface="Times New Roman"/>
              </a:rPr>
              <a:t>-2</a:t>
            </a:r>
            <a:r>
              <a:rPr lang="en-US" sz="2000" dirty="0" smtClean="0">
                <a:latin typeface="Times New Roman"/>
                <a:cs typeface="Times New Roman"/>
              </a:rPr>
              <a:t>: no clear transition seen</a:t>
            </a:r>
            <a:endParaRPr lang="en-US" sz="2000" baseline="-25000" dirty="0" smtClean="0">
              <a:latin typeface="Times New Roman"/>
              <a:cs typeface="Times New Roman"/>
            </a:endParaRPr>
          </a:p>
        </p:txBody>
      </p:sp>
      <p:sp>
        <p:nvSpPr>
          <p:cNvPr id="5" name="Text Placeholder 4"/>
          <p:cNvSpPr>
            <a:spLocks noGrp="1"/>
          </p:cNvSpPr>
          <p:nvPr>
            <p:ph type="body" sz="quarter" idx="10"/>
          </p:nvPr>
        </p:nvSpPr>
        <p:spPr/>
        <p:txBody>
          <a:bodyPr/>
          <a:lstStyle/>
          <a:p>
            <a:r>
              <a:rPr lang="en-US" sz="2800" dirty="0" smtClean="0">
                <a:latin typeface="Times New Roman"/>
                <a:cs typeface="Times New Roman"/>
              </a:rPr>
              <a:t>THOR: new insights into the ISM </a:t>
            </a:r>
            <a:endParaRPr lang="en-US" sz="2800" dirty="0">
              <a:latin typeface="Times New Roman"/>
              <a:cs typeface="Times New Roman"/>
            </a:endParaRPr>
          </a:p>
        </p:txBody>
      </p:sp>
      <p:sp>
        <p:nvSpPr>
          <p:cNvPr id="11" name="TextBox 10"/>
          <p:cNvSpPr txBox="1"/>
          <p:nvPr/>
        </p:nvSpPr>
        <p:spPr>
          <a:xfrm>
            <a:off x="7178763" y="2908386"/>
            <a:ext cx="1866460" cy="923330"/>
          </a:xfrm>
          <a:prstGeom prst="rect">
            <a:avLst/>
          </a:prstGeom>
          <a:solidFill>
            <a:schemeClr val="bg1"/>
          </a:solidFill>
        </p:spPr>
        <p:txBody>
          <a:bodyPr wrap="square" rtlCol="0">
            <a:spAutoFit/>
          </a:bodyPr>
          <a:lstStyle/>
          <a:p>
            <a:r>
              <a:rPr lang="en-US" dirty="0" smtClean="0">
                <a:latin typeface="Times New Roman"/>
                <a:cs typeface="Times New Roman"/>
              </a:rPr>
              <a:t>HI (color) and radio continuum (contours) in W43 </a:t>
            </a:r>
          </a:p>
        </p:txBody>
      </p:sp>
      <p:pic>
        <p:nvPicPr>
          <p:cNvPr id="2" name="Picture 1" descr="Screen Shot 2015-06-02 at 11.06.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08" y="2935117"/>
            <a:ext cx="7029437" cy="3372550"/>
          </a:xfrm>
          <a:prstGeom prst="rect">
            <a:avLst/>
          </a:prstGeom>
        </p:spPr>
      </p:pic>
      <p:sp>
        <p:nvSpPr>
          <p:cNvPr id="3" name="TextBox 2"/>
          <p:cNvSpPr txBox="1"/>
          <p:nvPr/>
        </p:nvSpPr>
        <p:spPr>
          <a:xfrm>
            <a:off x="7279645" y="5093707"/>
            <a:ext cx="1199445" cy="369332"/>
          </a:xfrm>
          <a:prstGeom prst="rect">
            <a:avLst/>
          </a:prstGeom>
          <a:noFill/>
        </p:spPr>
        <p:txBody>
          <a:bodyPr wrap="square" rtlCol="0">
            <a:spAutoFit/>
          </a:bodyPr>
          <a:lstStyle/>
          <a:p>
            <a:r>
              <a:rPr lang="en-US" dirty="0" err="1">
                <a:latin typeface="Times New Roman"/>
                <a:cs typeface="Times New Roman"/>
              </a:rPr>
              <a:t>Bihr</a:t>
            </a:r>
            <a:r>
              <a:rPr lang="en-US" dirty="0">
                <a:latin typeface="Times New Roman"/>
                <a:cs typeface="Times New Roman"/>
              </a:rPr>
              <a:t> </a:t>
            </a:r>
            <a:r>
              <a:rPr lang="en-US" dirty="0" err="1" smtClean="0">
                <a:latin typeface="Times New Roman"/>
                <a:cs typeface="Times New Roman"/>
              </a:rPr>
              <a:t>ea</a:t>
            </a:r>
            <a:endParaRPr lang="en-US" dirty="0" smtClean="0">
              <a:latin typeface="Times New Roman"/>
              <a:cs typeface="Times New Roman"/>
            </a:endParaRPr>
          </a:p>
        </p:txBody>
      </p:sp>
    </p:spTree>
    <p:extLst>
      <p:ext uri="{BB962C8B-B14F-4D97-AF65-F5344CB8AC3E}">
        <p14:creationId xmlns:p14="http://schemas.microsoft.com/office/powerpoint/2010/main" val="22812527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465873" y="1014534"/>
            <a:ext cx="3860799" cy="3568700"/>
            <a:chOff x="5384801" y="558800"/>
            <a:chExt cx="3860799" cy="3568700"/>
          </a:xfrm>
        </p:grpSpPr>
        <p:grpSp>
          <p:nvGrpSpPr>
            <p:cNvPr id="4" name="Group 3"/>
            <p:cNvGrpSpPr/>
            <p:nvPr/>
          </p:nvGrpSpPr>
          <p:grpSpPr>
            <a:xfrm>
              <a:off x="5384801" y="558800"/>
              <a:ext cx="3632200" cy="3568700"/>
              <a:chOff x="2641599" y="596900"/>
              <a:chExt cx="3910144" cy="4013200"/>
            </a:xfrm>
          </p:grpSpPr>
          <p:pic>
            <p:nvPicPr>
              <p:cNvPr id="2" name="Picture 1" descr="Screen Shot 2014-12-27 at 10.16.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599" y="596900"/>
                <a:ext cx="653455" cy="4013200"/>
              </a:xfrm>
              <a:prstGeom prst="rect">
                <a:avLst/>
              </a:prstGeom>
            </p:spPr>
          </p:pic>
          <p:pic>
            <p:nvPicPr>
              <p:cNvPr id="3" name="Picture 2" descr="Screen Shot 2014-12-27 at 10.16.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915" y="673100"/>
                <a:ext cx="3224828" cy="3873500"/>
              </a:xfrm>
              <a:prstGeom prst="rect">
                <a:avLst/>
              </a:prstGeom>
            </p:spPr>
          </p:pic>
        </p:grpSp>
        <p:sp>
          <p:nvSpPr>
            <p:cNvPr id="9" name="TextBox 8"/>
            <p:cNvSpPr txBox="1"/>
            <p:nvPr/>
          </p:nvSpPr>
          <p:spPr>
            <a:xfrm>
              <a:off x="7747000" y="1930400"/>
              <a:ext cx="1498600" cy="369332"/>
            </a:xfrm>
            <a:prstGeom prst="rect">
              <a:avLst/>
            </a:prstGeom>
            <a:noFill/>
          </p:spPr>
          <p:txBody>
            <a:bodyPr wrap="square" rtlCol="0">
              <a:spAutoFit/>
            </a:bodyPr>
            <a:lstStyle/>
            <a:p>
              <a:r>
                <a:rPr lang="en-US" dirty="0" smtClean="0">
                  <a:solidFill>
                    <a:srgbClr val="FF0000"/>
                  </a:solidFill>
                  <a:latin typeface="Gill Sans MT" panose="020B0502020104020203" pitchFamily="34" charset="0"/>
                </a:rPr>
                <a:t>95% limit</a:t>
              </a:r>
            </a:p>
          </p:txBody>
        </p:sp>
      </p:grpSp>
      <p:sp>
        <p:nvSpPr>
          <p:cNvPr id="5" name="TextBox 4"/>
          <p:cNvSpPr txBox="1"/>
          <p:nvPr/>
        </p:nvSpPr>
        <p:spPr>
          <a:xfrm>
            <a:off x="293510" y="168301"/>
            <a:ext cx="8413046" cy="461665"/>
          </a:xfrm>
          <a:prstGeom prst="rect">
            <a:avLst/>
          </a:prstGeom>
          <a:noFill/>
        </p:spPr>
        <p:txBody>
          <a:bodyPr wrap="square" rtlCol="0">
            <a:spAutoFit/>
          </a:bodyPr>
          <a:lstStyle/>
          <a:p>
            <a:r>
              <a:rPr lang="en-US" sz="2400" dirty="0" smtClean="0">
                <a:latin typeface="Times New Roman"/>
                <a:cs typeface="Times New Roman"/>
              </a:rPr>
              <a:t>Discovery:  new tools to study time domain years to milliseconds</a:t>
            </a:r>
          </a:p>
        </p:txBody>
      </p:sp>
      <p:sp>
        <p:nvSpPr>
          <p:cNvPr id="8" name="TextBox 7"/>
          <p:cNvSpPr txBox="1"/>
          <p:nvPr/>
        </p:nvSpPr>
        <p:spPr>
          <a:xfrm>
            <a:off x="5263446" y="4691184"/>
            <a:ext cx="3824110" cy="1200329"/>
          </a:xfrm>
          <a:prstGeom prst="rect">
            <a:avLst/>
          </a:prstGeom>
          <a:solidFill>
            <a:schemeClr val="bg1"/>
          </a:solidFill>
          <a:ln>
            <a:solidFill>
              <a:srgbClr val="FF0000"/>
            </a:solidFill>
          </a:ln>
        </p:spPr>
        <p:txBody>
          <a:bodyPr wrap="square" rtlCol="0">
            <a:spAutoFit/>
          </a:bodyPr>
          <a:lstStyle/>
          <a:p>
            <a:pPr marL="285750" indent="-285750">
              <a:buFont typeface="Arial"/>
              <a:buChar char="•"/>
            </a:pPr>
            <a:r>
              <a:rPr lang="en-US" dirty="0" smtClean="0">
                <a:latin typeface="Times New Roman"/>
                <a:cs typeface="Times New Roman"/>
              </a:rPr>
              <a:t>verification </a:t>
            </a:r>
            <a:r>
              <a:rPr lang="en-US" dirty="0">
                <a:latin typeface="Times New Roman"/>
                <a:cs typeface="Times New Roman"/>
              </a:rPr>
              <a:t>and </a:t>
            </a:r>
            <a:r>
              <a:rPr lang="en-US" dirty="0" smtClean="0">
                <a:latin typeface="Times New Roman"/>
                <a:cs typeface="Times New Roman"/>
              </a:rPr>
              <a:t>localization crucial</a:t>
            </a:r>
            <a:r>
              <a:rPr lang="en-US" dirty="0">
                <a:latin typeface="Times New Roman"/>
                <a:cs typeface="Times New Roman"/>
              </a:rPr>
              <a:t>!</a:t>
            </a:r>
            <a:endParaRPr lang="en-US" dirty="0" smtClean="0">
              <a:latin typeface="Times New Roman"/>
              <a:cs typeface="Times New Roman"/>
            </a:endParaRPr>
          </a:p>
          <a:p>
            <a:pPr marL="285750" indent="-285750">
              <a:buFont typeface="Arial"/>
              <a:buChar char="•"/>
            </a:pPr>
            <a:r>
              <a:rPr lang="en-US" dirty="0" smtClean="0">
                <a:latin typeface="Times New Roman"/>
                <a:cs typeface="Times New Roman"/>
              </a:rPr>
              <a:t>1.4GHz, </a:t>
            </a:r>
            <a:r>
              <a:rPr lang="en-US" dirty="0" err="1" smtClean="0">
                <a:latin typeface="Times New Roman"/>
                <a:cs typeface="Times New Roman"/>
              </a:rPr>
              <a:t>rms</a:t>
            </a:r>
            <a:r>
              <a:rPr lang="en-US" dirty="0" smtClean="0">
                <a:latin typeface="Times New Roman"/>
                <a:cs typeface="Times New Roman"/>
              </a:rPr>
              <a:t> ~ 15mJy</a:t>
            </a:r>
          </a:p>
          <a:p>
            <a:pPr marL="285750" indent="-285750">
              <a:buFont typeface="Arial"/>
              <a:buChar char="•"/>
            </a:pPr>
            <a:r>
              <a:rPr lang="en-US" dirty="0" smtClean="0">
                <a:latin typeface="Times New Roman"/>
                <a:cs typeface="Times New Roman"/>
              </a:rPr>
              <a:t>5ms imaging over 166hrs</a:t>
            </a:r>
          </a:p>
          <a:p>
            <a:pPr marL="285750" indent="-285750">
              <a:buFont typeface="Arial"/>
              <a:buChar char="•"/>
            </a:pPr>
            <a:r>
              <a:rPr lang="en-US" dirty="0" smtClean="0">
                <a:latin typeface="Times New Roman"/>
                <a:cs typeface="Times New Roman"/>
              </a:rPr>
              <a:t>256x1MHz channels</a:t>
            </a:r>
          </a:p>
        </p:txBody>
      </p:sp>
      <p:sp>
        <p:nvSpPr>
          <p:cNvPr id="10" name="TextBox 9"/>
          <p:cNvSpPr txBox="1"/>
          <p:nvPr/>
        </p:nvSpPr>
        <p:spPr>
          <a:xfrm>
            <a:off x="197082" y="5069435"/>
            <a:ext cx="4671253" cy="1015663"/>
          </a:xfrm>
          <a:prstGeom prst="rect">
            <a:avLst/>
          </a:prstGeom>
          <a:solidFill>
            <a:schemeClr val="bg1"/>
          </a:solidFill>
          <a:ln>
            <a:solidFill>
              <a:srgbClr val="FF0000"/>
            </a:solidFill>
          </a:ln>
        </p:spPr>
        <p:txBody>
          <a:bodyPr wrap="square" rtlCol="0">
            <a:spAutoFit/>
          </a:bodyPr>
          <a:lstStyle/>
          <a:p>
            <a:pPr marL="285750" indent="-285750">
              <a:buFont typeface="Arial"/>
              <a:buChar char="•"/>
            </a:pPr>
            <a:r>
              <a:rPr lang="en-US" sz="2000" dirty="0" smtClean="0">
                <a:latin typeface="Times New Roman"/>
                <a:cs typeface="Times New Roman"/>
              </a:rPr>
              <a:t>2-4GHz, 270 deg</a:t>
            </a:r>
            <a:r>
              <a:rPr lang="en-US" sz="2000" baseline="30000" dirty="0" smtClean="0">
                <a:latin typeface="Times New Roman"/>
                <a:cs typeface="Times New Roman"/>
              </a:rPr>
              <a:t>2</a:t>
            </a:r>
            <a:r>
              <a:rPr lang="en-US" sz="2000" dirty="0" smtClean="0">
                <a:latin typeface="Times New Roman"/>
                <a:cs typeface="Times New Roman"/>
              </a:rPr>
              <a:t>, </a:t>
            </a:r>
            <a:r>
              <a:rPr lang="en-US" sz="2000" dirty="0" err="1" smtClean="0">
                <a:latin typeface="Times New Roman"/>
                <a:cs typeface="Times New Roman"/>
              </a:rPr>
              <a:t>rms</a:t>
            </a:r>
            <a:r>
              <a:rPr lang="en-US" sz="2000" dirty="0" smtClean="0">
                <a:latin typeface="Times New Roman"/>
                <a:cs typeface="Times New Roman"/>
              </a:rPr>
              <a:t> = </a:t>
            </a:r>
            <a:r>
              <a:rPr lang="en-US" sz="2000" dirty="0" smtClean="0">
                <a:latin typeface="Times New Roman"/>
                <a:cs typeface="Times New Roman"/>
              </a:rPr>
              <a:t>80uJy</a:t>
            </a:r>
            <a:endParaRPr lang="en-US" sz="2000" dirty="0" smtClean="0">
              <a:latin typeface="Times New Roman"/>
              <a:cs typeface="Times New Roman"/>
            </a:endParaRPr>
          </a:p>
          <a:p>
            <a:pPr marL="285750" indent="-285750">
              <a:buFont typeface="Arial"/>
              <a:buChar char="•"/>
            </a:pPr>
            <a:r>
              <a:rPr lang="en-US" sz="2000" dirty="0" smtClean="0">
                <a:latin typeface="Times New Roman"/>
                <a:cs typeface="Times New Roman"/>
              </a:rPr>
              <a:t>Old Friends: </a:t>
            </a:r>
            <a:r>
              <a:rPr lang="en-US" sz="2000" dirty="0" err="1" smtClean="0">
                <a:latin typeface="Times New Roman"/>
                <a:cs typeface="Times New Roman"/>
              </a:rPr>
              <a:t>SNe</a:t>
            </a:r>
            <a:r>
              <a:rPr lang="en-US" sz="2000" dirty="0" smtClean="0">
                <a:latin typeface="Times New Roman"/>
                <a:cs typeface="Times New Roman"/>
              </a:rPr>
              <a:t>, XRBs, </a:t>
            </a:r>
            <a:r>
              <a:rPr lang="en-US" sz="2000" dirty="0" err="1" smtClean="0">
                <a:latin typeface="Times New Roman"/>
                <a:cs typeface="Times New Roman"/>
              </a:rPr>
              <a:t>Blazars</a:t>
            </a:r>
            <a:endParaRPr lang="en-US" sz="2000" dirty="0" smtClean="0">
              <a:latin typeface="Times New Roman"/>
              <a:cs typeface="Times New Roman"/>
            </a:endParaRPr>
          </a:p>
          <a:p>
            <a:pPr marL="285750" indent="-285750">
              <a:buFont typeface="Arial"/>
              <a:buChar char="•"/>
            </a:pPr>
            <a:r>
              <a:rPr lang="en-US" sz="2000" dirty="0" smtClean="0">
                <a:latin typeface="Times New Roman"/>
                <a:cs typeface="Times New Roman"/>
              </a:rPr>
              <a:t>New phenomena: TDEs, M-dwarfs…</a:t>
            </a:r>
            <a:endParaRPr lang="en-US" sz="2000" dirty="0">
              <a:latin typeface="Times New Roman"/>
              <a:cs typeface="Times New Roman"/>
            </a:endParaRPr>
          </a:p>
        </p:txBody>
      </p:sp>
      <p:sp>
        <p:nvSpPr>
          <p:cNvPr id="13" name="TextBox 12"/>
          <p:cNvSpPr txBox="1"/>
          <p:nvPr/>
        </p:nvSpPr>
        <p:spPr>
          <a:xfrm>
            <a:off x="7012541" y="1185271"/>
            <a:ext cx="1810559" cy="584776"/>
          </a:xfrm>
          <a:prstGeom prst="rect">
            <a:avLst/>
          </a:prstGeom>
          <a:noFill/>
        </p:spPr>
        <p:txBody>
          <a:bodyPr wrap="square" rtlCol="0">
            <a:spAutoFit/>
          </a:bodyPr>
          <a:lstStyle/>
          <a:p>
            <a:r>
              <a:rPr lang="en-US" sz="1600" dirty="0" smtClean="0">
                <a:latin typeface="Times New Roman"/>
                <a:cs typeface="Times New Roman"/>
              </a:rPr>
              <a:t>Milliseconds</a:t>
            </a:r>
          </a:p>
          <a:p>
            <a:r>
              <a:rPr lang="en-US" sz="1600" dirty="0" smtClean="0">
                <a:latin typeface="Times New Roman"/>
                <a:cs typeface="Times New Roman"/>
              </a:rPr>
              <a:t>Law ea. </a:t>
            </a:r>
          </a:p>
        </p:txBody>
      </p:sp>
      <p:grpSp>
        <p:nvGrpSpPr>
          <p:cNvPr id="19" name="Group 18"/>
          <p:cNvGrpSpPr/>
          <p:nvPr/>
        </p:nvGrpSpPr>
        <p:grpSpPr>
          <a:xfrm>
            <a:off x="94378" y="1017763"/>
            <a:ext cx="4749155" cy="4007812"/>
            <a:chOff x="94377" y="675496"/>
            <a:chExt cx="5290424" cy="4371690"/>
          </a:xfrm>
        </p:grpSpPr>
        <p:pic>
          <p:nvPicPr>
            <p:cNvPr id="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77" y="675496"/>
              <a:ext cx="4580645" cy="41403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TextBox 13"/>
            <p:cNvSpPr txBox="1"/>
            <p:nvPr/>
          </p:nvSpPr>
          <p:spPr>
            <a:xfrm>
              <a:off x="674462" y="1269752"/>
              <a:ext cx="1581040" cy="637869"/>
            </a:xfrm>
            <a:prstGeom prst="rect">
              <a:avLst/>
            </a:prstGeom>
            <a:noFill/>
          </p:spPr>
          <p:txBody>
            <a:bodyPr wrap="square" rtlCol="0">
              <a:spAutoFit/>
            </a:bodyPr>
            <a:lstStyle/>
            <a:p>
              <a:r>
                <a:rPr lang="en-US" sz="1600" dirty="0" smtClean="0">
                  <a:latin typeface="Times New Roman"/>
                  <a:cs typeface="Times New Roman"/>
                </a:rPr>
                <a:t>Days to years</a:t>
              </a:r>
            </a:p>
            <a:p>
              <a:r>
                <a:rPr lang="en-US" sz="1600" dirty="0" err="1" smtClean="0">
                  <a:latin typeface="Times New Roman"/>
                  <a:cs typeface="Times New Roman"/>
                </a:rPr>
                <a:t>Mooley</a:t>
              </a:r>
              <a:r>
                <a:rPr lang="en-US" sz="1600" dirty="0" smtClean="0">
                  <a:latin typeface="Times New Roman"/>
                  <a:cs typeface="Times New Roman"/>
                </a:rPr>
                <a:t> </a:t>
              </a:r>
              <a:r>
                <a:rPr lang="en-US" sz="1600" dirty="0" err="1" smtClean="0">
                  <a:latin typeface="Times New Roman"/>
                  <a:cs typeface="Times New Roman"/>
                </a:rPr>
                <a:t>ea</a:t>
              </a:r>
              <a:endParaRPr lang="en-US" sz="1600" dirty="0" smtClean="0">
                <a:latin typeface="Times New Roman"/>
                <a:cs typeface="Times New Roman"/>
              </a:endParaRPr>
            </a:p>
          </p:txBody>
        </p:sp>
        <p:pic>
          <p:nvPicPr>
            <p:cNvPr id="1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713" y="3725127"/>
              <a:ext cx="1680480" cy="13220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505" y="1054832"/>
              <a:ext cx="1296000" cy="12961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 name="TextBox 16"/>
            <p:cNvSpPr txBox="1"/>
            <p:nvPr/>
          </p:nvSpPr>
          <p:spPr>
            <a:xfrm>
              <a:off x="4810143" y="1054832"/>
              <a:ext cx="574658" cy="307777"/>
            </a:xfrm>
            <a:prstGeom prst="rect">
              <a:avLst/>
            </a:prstGeom>
            <a:noFill/>
          </p:spPr>
          <p:txBody>
            <a:bodyPr wrap="square" rtlCol="0">
              <a:spAutoFit/>
            </a:bodyPr>
            <a:lstStyle/>
            <a:p>
              <a:r>
                <a:rPr lang="en-US" sz="1200" dirty="0" smtClean="0">
                  <a:solidFill>
                    <a:schemeClr val="bg1"/>
                  </a:solidFill>
                  <a:latin typeface="Gill Sans MT" panose="020B0502020104020203" pitchFamily="34" charset="0"/>
                </a:rPr>
                <a:t>TDE</a:t>
              </a:r>
            </a:p>
          </p:txBody>
        </p:sp>
        <p:sp>
          <p:nvSpPr>
            <p:cNvPr id="18" name="TextBox 17"/>
            <p:cNvSpPr txBox="1"/>
            <p:nvPr/>
          </p:nvSpPr>
          <p:spPr>
            <a:xfrm>
              <a:off x="4641657" y="3725127"/>
              <a:ext cx="574658" cy="307777"/>
            </a:xfrm>
            <a:prstGeom prst="rect">
              <a:avLst/>
            </a:prstGeom>
            <a:noFill/>
          </p:spPr>
          <p:txBody>
            <a:bodyPr wrap="square" rtlCol="0">
              <a:spAutoFit/>
            </a:bodyPr>
            <a:lstStyle/>
            <a:p>
              <a:r>
                <a:rPr lang="en-US" sz="1400" dirty="0" err="1" smtClean="0">
                  <a:solidFill>
                    <a:schemeClr val="bg1"/>
                  </a:solidFill>
                  <a:latin typeface="Gill Sans MT" panose="020B0502020104020203" pitchFamily="34" charset="0"/>
                </a:rPr>
                <a:t>SNe</a:t>
              </a:r>
              <a:endParaRPr lang="en-US" sz="1400" dirty="0" smtClean="0">
                <a:solidFill>
                  <a:schemeClr val="bg1"/>
                </a:solidFill>
                <a:latin typeface="Gill Sans MT" panose="020B0502020104020203" pitchFamily="34" charset="0"/>
              </a:endParaRPr>
            </a:p>
          </p:txBody>
        </p:sp>
      </p:grpSp>
      <p:sp>
        <p:nvSpPr>
          <p:cNvPr id="6" name="TextBox 5"/>
          <p:cNvSpPr txBox="1"/>
          <p:nvPr/>
        </p:nvSpPr>
        <p:spPr>
          <a:xfrm>
            <a:off x="253526" y="848431"/>
            <a:ext cx="4741808" cy="369332"/>
          </a:xfrm>
          <a:prstGeom prst="rect">
            <a:avLst/>
          </a:prstGeom>
          <a:noFill/>
        </p:spPr>
        <p:txBody>
          <a:bodyPr wrap="square" rtlCol="0">
            <a:spAutoFit/>
          </a:bodyPr>
          <a:lstStyle/>
          <a:p>
            <a:r>
              <a:rPr lang="en-US" dirty="0">
                <a:latin typeface="Times New Roman"/>
                <a:cs typeface="Times New Roman"/>
              </a:rPr>
              <a:t>Caltech-NRAO Stripe 82 Transient </a:t>
            </a:r>
            <a:r>
              <a:rPr lang="en-US" dirty="0" smtClean="0">
                <a:latin typeface="Times New Roman"/>
                <a:cs typeface="Times New Roman"/>
              </a:rPr>
              <a:t>Survey</a:t>
            </a:r>
            <a:endParaRPr lang="en-US" dirty="0">
              <a:latin typeface="Times New Roman"/>
              <a:cs typeface="Times New Roman"/>
            </a:endParaRPr>
          </a:p>
        </p:txBody>
      </p:sp>
      <p:sp>
        <p:nvSpPr>
          <p:cNvPr id="7" name="TextBox 6"/>
          <p:cNvSpPr txBox="1"/>
          <p:nvPr/>
        </p:nvSpPr>
        <p:spPr>
          <a:xfrm>
            <a:off x="5856111" y="707321"/>
            <a:ext cx="3316111" cy="646331"/>
          </a:xfrm>
          <a:prstGeom prst="rect">
            <a:avLst/>
          </a:prstGeom>
          <a:noFill/>
        </p:spPr>
        <p:txBody>
          <a:bodyPr wrap="square" rtlCol="0">
            <a:spAutoFit/>
          </a:bodyPr>
          <a:lstStyle/>
          <a:p>
            <a:r>
              <a:rPr lang="en-US" dirty="0">
                <a:latin typeface="Times New Roman"/>
                <a:cs typeface="Times New Roman"/>
              </a:rPr>
              <a:t>Fast Radio Burst: game changer?</a:t>
            </a:r>
          </a:p>
          <a:p>
            <a:endParaRPr lang="en-US" dirty="0" smtClean="0">
              <a:latin typeface="Gill Sans MT" panose="020B0502020104020203" pitchFamily="34" charset="0"/>
            </a:endParaRPr>
          </a:p>
        </p:txBody>
      </p:sp>
    </p:spTree>
    <p:extLst>
      <p:ext uri="{BB962C8B-B14F-4D97-AF65-F5344CB8AC3E}">
        <p14:creationId xmlns:p14="http://schemas.microsoft.com/office/powerpoint/2010/main" val="13414352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69869" y="202187"/>
            <a:ext cx="7132581" cy="477202"/>
          </a:xfrm>
        </p:spPr>
        <p:txBody>
          <a:bodyPr/>
          <a:lstStyle/>
          <a:p>
            <a:pPr algn="ctr"/>
            <a:r>
              <a:rPr lang="en-US" sz="2800" dirty="0" smtClean="0">
                <a:latin typeface="Times New Roman"/>
                <a:cs typeface="Times New Roman"/>
              </a:rPr>
              <a:t>Auto-Fast Trigger Response </a:t>
            </a:r>
            <a:r>
              <a:rPr lang="en-US" sz="2800" dirty="0" smtClean="0">
                <a:latin typeface="Times New Roman"/>
                <a:cs typeface="Times New Roman"/>
              </a:rPr>
              <a:t>(15min!) at </a:t>
            </a:r>
            <a:r>
              <a:rPr lang="en-US" sz="2800" dirty="0" smtClean="0">
                <a:latin typeface="Times New Roman"/>
                <a:cs typeface="Times New Roman"/>
              </a:rPr>
              <a:t>JVLA: gearing up for LSST</a:t>
            </a:r>
            <a:endParaRPr lang="en-US" sz="2800" dirty="0">
              <a:latin typeface="Times New Roman"/>
              <a:cs typeface="Times New Roman"/>
            </a:endParaRPr>
          </a:p>
        </p:txBody>
      </p:sp>
      <p:grpSp>
        <p:nvGrpSpPr>
          <p:cNvPr id="9" name="Group 8"/>
          <p:cNvGrpSpPr/>
          <p:nvPr/>
        </p:nvGrpSpPr>
        <p:grpSpPr>
          <a:xfrm>
            <a:off x="596459" y="1171221"/>
            <a:ext cx="7983096" cy="4459110"/>
            <a:chOff x="577740" y="1015999"/>
            <a:chExt cx="7719593" cy="4500385"/>
          </a:xfrm>
        </p:grpSpPr>
        <p:grpSp>
          <p:nvGrpSpPr>
            <p:cNvPr id="3" name="Group 2"/>
            <p:cNvGrpSpPr/>
            <p:nvPr/>
          </p:nvGrpSpPr>
          <p:grpSpPr>
            <a:xfrm>
              <a:off x="577740" y="1015999"/>
              <a:ext cx="7719593" cy="4500385"/>
              <a:chOff x="253185" y="1092200"/>
              <a:chExt cx="8315505" cy="4918074"/>
            </a:xfrm>
          </p:grpSpPr>
          <p:pic>
            <p:nvPicPr>
              <p:cNvPr id="5" name="Picture 4" descr="Macintosh HD:Users:bbutler:Desktop:triggered observing.jpg"/>
              <p:cNvPicPr/>
              <p:nvPr/>
            </p:nvPicPr>
            <p:blipFill>
              <a:blip r:embed="rId4">
                <a:extLst>
                  <a:ext uri="{28A0092B-C50C-407E-A947-70E740481C1C}">
                    <a14:useLocalDpi xmlns:a14="http://schemas.microsoft.com/office/drawing/2010/main" val="0"/>
                  </a:ext>
                </a:extLst>
              </a:blip>
              <a:srcRect/>
              <a:stretch>
                <a:fillRect/>
              </a:stretch>
            </p:blipFill>
            <p:spPr bwMode="auto">
              <a:xfrm>
                <a:off x="1854835" y="1092200"/>
                <a:ext cx="5443855" cy="3683000"/>
              </a:xfrm>
              <a:prstGeom prst="rect">
                <a:avLst/>
              </a:prstGeom>
              <a:noFill/>
              <a:ln>
                <a:noFill/>
              </a:ln>
            </p:spPr>
          </p:pic>
          <p:pic>
            <p:nvPicPr>
              <p:cNvPr id="6" name="Picture 5"/>
              <p:cNvPicPr>
                <a:picLocks noChangeAspect="1"/>
              </p:cNvPicPr>
              <p:nvPr/>
            </p:nvPicPr>
            <p:blipFill>
              <a:blip r:embed="rId5"/>
              <a:stretch>
                <a:fillRect/>
              </a:stretch>
            </p:blipFill>
            <p:spPr>
              <a:xfrm>
                <a:off x="3664322" y="4673599"/>
                <a:ext cx="1729815" cy="1336675"/>
              </a:xfrm>
              <a:prstGeom prst="rect">
                <a:avLst/>
              </a:prstGeom>
            </p:spPr>
          </p:pic>
          <p:pic>
            <p:nvPicPr>
              <p:cNvPr id="7" name="Picture 6"/>
              <p:cNvPicPr>
                <a:picLocks noChangeAspect="1"/>
              </p:cNvPicPr>
              <p:nvPr/>
            </p:nvPicPr>
            <p:blipFill>
              <a:blip r:embed="rId6"/>
              <a:stretch>
                <a:fillRect/>
              </a:stretch>
            </p:blipFill>
            <p:spPr>
              <a:xfrm>
                <a:off x="253185" y="1092200"/>
                <a:ext cx="1601650" cy="1079500"/>
              </a:xfrm>
              <a:prstGeom prst="rect">
                <a:avLst/>
              </a:prstGeom>
            </p:spPr>
          </p:pic>
          <p:pic>
            <p:nvPicPr>
              <p:cNvPr id="8" name="Picture 7"/>
              <p:cNvPicPr>
                <a:picLocks noChangeAspect="1"/>
              </p:cNvPicPr>
              <p:nvPr/>
            </p:nvPicPr>
            <p:blipFill>
              <a:blip r:embed="rId7"/>
              <a:stretch>
                <a:fillRect/>
              </a:stretch>
            </p:blipFill>
            <p:spPr>
              <a:xfrm>
                <a:off x="7336790" y="3727147"/>
                <a:ext cx="1231900" cy="997252"/>
              </a:xfrm>
              <a:prstGeom prst="rect">
                <a:avLst/>
              </a:prstGeom>
            </p:spPr>
          </p:pic>
          <p:pic>
            <p:nvPicPr>
              <p:cNvPr id="12" name="Karl_G_Jansky_Very_Large_Array_VLA_Antenna_Rot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77434" y="1219200"/>
                <a:ext cx="2187956" cy="1342643"/>
              </a:xfrm>
              <a:prstGeom prst="rect">
                <a:avLst/>
              </a:prstGeom>
            </p:spPr>
          </p:pic>
        </p:grpSp>
        <p:sp>
          <p:nvSpPr>
            <p:cNvPr id="4" name="Rectangle 3"/>
            <p:cNvSpPr/>
            <p:nvPr/>
          </p:nvSpPr>
          <p:spPr>
            <a:xfrm>
              <a:off x="3744426" y="4339718"/>
              <a:ext cx="1605852" cy="11766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495780" y="4769550"/>
            <a:ext cx="6547557" cy="1615827"/>
          </a:xfrm>
          <a:prstGeom prst="rect">
            <a:avLst/>
          </a:prstGeom>
          <a:solidFill>
            <a:schemeClr val="bg1"/>
          </a:solidFill>
          <a:ln>
            <a:solidFill>
              <a:srgbClr val="FF0000"/>
            </a:solidFill>
          </a:ln>
        </p:spPr>
        <p:txBody>
          <a:bodyPr wrap="square" rtlCol="0">
            <a:spAutoFit/>
          </a:bodyPr>
          <a:lstStyle/>
          <a:p>
            <a:r>
              <a:rPr lang="en-US" sz="2400" dirty="0" smtClean="0">
                <a:latin typeface="Times New Roman"/>
                <a:cs typeface="Times New Roman"/>
              </a:rPr>
              <a:t>First attempt (July 2015): GRB150724A success! </a:t>
            </a:r>
          </a:p>
          <a:p>
            <a:pPr marL="342900" indent="-342900">
              <a:spcBef>
                <a:spcPts val="600"/>
              </a:spcBef>
              <a:buFont typeface="Arial"/>
              <a:buChar char="•"/>
            </a:pPr>
            <a:r>
              <a:rPr lang="en-US" sz="2000" dirty="0" smtClean="0">
                <a:latin typeface="Times New Roman"/>
                <a:cs typeface="Times New Roman"/>
              </a:rPr>
              <a:t>Auto-trigger: SWIFT-BAT via GCN to VLA</a:t>
            </a:r>
            <a:endParaRPr lang="en-US" sz="2000" dirty="0">
              <a:latin typeface="Times New Roman"/>
              <a:cs typeface="Times New Roman"/>
            </a:endParaRPr>
          </a:p>
          <a:p>
            <a:pPr marL="342900" indent="-342900">
              <a:spcBef>
                <a:spcPts val="600"/>
              </a:spcBef>
              <a:buFont typeface="Arial"/>
              <a:buChar char="•"/>
            </a:pPr>
            <a:r>
              <a:rPr lang="en-US" sz="2000" dirty="0" smtClean="0">
                <a:latin typeface="Times New Roman"/>
                <a:cs typeface="Times New Roman"/>
              </a:rPr>
              <a:t>On source within 15 minutes </a:t>
            </a:r>
          </a:p>
          <a:p>
            <a:pPr marL="342900" indent="-342900">
              <a:spcBef>
                <a:spcPts val="600"/>
              </a:spcBef>
              <a:buFont typeface="Arial"/>
              <a:buChar char="•"/>
            </a:pPr>
            <a:r>
              <a:rPr lang="en-US" sz="2000" dirty="0" smtClean="0">
                <a:latin typeface="Times New Roman"/>
                <a:cs typeface="Times New Roman"/>
              </a:rPr>
              <a:t>P</a:t>
            </a:r>
            <a:r>
              <a:rPr lang="en-US" sz="2000" dirty="0">
                <a:latin typeface="Times New Roman"/>
                <a:cs typeface="Times New Roman"/>
              </a:rPr>
              <a:t>-</a:t>
            </a:r>
            <a:r>
              <a:rPr lang="en-US" sz="2000" dirty="0" smtClean="0">
                <a:latin typeface="Times New Roman"/>
                <a:cs typeface="Times New Roman"/>
              </a:rPr>
              <a:t>band, </a:t>
            </a:r>
            <a:r>
              <a:rPr lang="en-US" sz="2000" dirty="0">
                <a:latin typeface="Times New Roman"/>
                <a:cs typeface="Times New Roman"/>
              </a:rPr>
              <a:t>0.5s dump </a:t>
            </a:r>
            <a:r>
              <a:rPr lang="en-US" sz="2000" dirty="0" smtClean="0">
                <a:latin typeface="Times New Roman"/>
                <a:cs typeface="Times New Roman"/>
              </a:rPr>
              <a:t>time: prompt radio emission?</a:t>
            </a:r>
          </a:p>
        </p:txBody>
      </p:sp>
      <p:sp>
        <p:nvSpPr>
          <p:cNvPr id="13" name="TextBox 12"/>
          <p:cNvSpPr txBox="1"/>
          <p:nvPr/>
        </p:nvSpPr>
        <p:spPr>
          <a:xfrm>
            <a:off x="56445" y="3124216"/>
            <a:ext cx="2339252" cy="646331"/>
          </a:xfrm>
          <a:prstGeom prst="rect">
            <a:avLst/>
          </a:prstGeom>
          <a:noFill/>
        </p:spPr>
        <p:txBody>
          <a:bodyPr wrap="none" rtlCol="0">
            <a:spAutoFit/>
          </a:bodyPr>
          <a:lstStyle/>
          <a:p>
            <a:r>
              <a:rPr lang="en-US" dirty="0" smtClean="0">
                <a:latin typeface="Times New Roman"/>
                <a:cs typeface="Times New Roman"/>
              </a:rPr>
              <a:t>RSRO PI: K. Bannister</a:t>
            </a:r>
          </a:p>
          <a:p>
            <a:r>
              <a:rPr lang="en-US" dirty="0" smtClean="0">
                <a:latin typeface="Times New Roman"/>
                <a:cs typeface="Times New Roman"/>
              </a:rPr>
              <a:t>Coding by B. Butler</a:t>
            </a:r>
          </a:p>
        </p:txBody>
      </p:sp>
    </p:spTree>
    <p:extLst>
      <p:ext uri="{BB962C8B-B14F-4D97-AF65-F5344CB8AC3E}">
        <p14:creationId xmlns:p14="http://schemas.microsoft.com/office/powerpoint/2010/main" val="3179917094"/>
      </p:ext>
    </p:extLst>
  </p:cSld>
  <p:clrMapOvr>
    <a:masterClrMapping/>
  </p:clrMapOvr>
  <p:timing>
    <p:tnLst>
      <p:par>
        <p:cTn xmlns:p14="http://schemas.microsoft.com/office/powerpoint/2010/main" id="1" dur="indefinite" restart="never" nodeType="tmRoot">
          <p:childTnLst>
            <p:video>
              <p:cMediaNode vol="80000">
                <p:cTn id="2" fill="hold" display="0">
                  <p:stCondLst>
                    <p:cond delay="indefinite"/>
                  </p:stCondLst>
                </p:cTn>
                <p:tgtEl>
                  <p:spTgt spid="12"/>
                </p:tgtEl>
              </p:cMediaNode>
            </p:video>
          </p:childTnLst>
        </p:cTn>
      </p:par>
    </p:tnLst>
  </p:timing>
</p:sld>
</file>

<file path=ppt/theme/theme1.xml><?xml version="1.0" encoding="utf-8"?>
<a:theme xmlns:a="http://schemas.openxmlformats.org/drawingml/2006/main" name="newtemp_v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Gill Sans MT" panose="020B0502020104020203"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newtemp_v6</Template>
  <TotalTime>2324</TotalTime>
  <Words>1768</Words>
  <Application>Microsoft Macintosh PowerPoint</Application>
  <PresentationFormat>On-screen Show (4:3)</PresentationFormat>
  <Paragraphs>222</Paragraphs>
  <Slides>21</Slides>
  <Notes>4</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newtemp_v6</vt:lpstr>
      <vt:lpstr>PowerPoint Presentation</vt:lpstr>
      <vt:lpstr>PowerPoint Presentation</vt:lpstr>
      <vt:lpstr>PowerPoint Presentation</vt:lpstr>
      <vt:lpstr>Formation of stars and planets  </vt:lpstr>
      <vt:lpstr>Planet 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VLA: unprecedented view of the ionosphere</vt:lpstr>
      <vt:lpstr>PowerPoint Presentation</vt:lpstr>
    </vt:vector>
  </TitlesOfParts>
  <Company>NRAO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Beasley</dc:creator>
  <cp:lastModifiedBy>Chris Carilli</cp:lastModifiedBy>
  <cp:revision>189</cp:revision>
  <cp:lastPrinted>2015-08-03T13:59:57Z</cp:lastPrinted>
  <dcterms:created xsi:type="dcterms:W3CDTF">2014-05-05T11:45:30Z</dcterms:created>
  <dcterms:modified xsi:type="dcterms:W3CDTF">2015-08-10T00:07:57Z</dcterms:modified>
</cp:coreProperties>
</file>