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Default Extension="pdf" ContentType="application/pdf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781" r:id="rId2"/>
    <p:sldId id="584" r:id="rId3"/>
    <p:sldId id="812" r:id="rId4"/>
    <p:sldId id="813" r:id="rId5"/>
    <p:sldId id="815" r:id="rId6"/>
    <p:sldId id="814" r:id="rId7"/>
    <p:sldId id="766" r:id="rId8"/>
    <p:sldId id="666" r:id="rId9"/>
    <p:sldId id="820" r:id="rId10"/>
    <p:sldId id="788" r:id="rId11"/>
    <p:sldId id="458" r:id="rId12"/>
    <p:sldId id="816" r:id="rId13"/>
    <p:sldId id="811" r:id="rId14"/>
    <p:sldId id="881" r:id="rId15"/>
    <p:sldId id="784" r:id="rId16"/>
    <p:sldId id="805" r:id="rId17"/>
    <p:sldId id="739" r:id="rId18"/>
    <p:sldId id="786" r:id="rId19"/>
    <p:sldId id="810" r:id="rId20"/>
    <p:sldId id="790" r:id="rId21"/>
    <p:sldId id="795" r:id="rId22"/>
    <p:sldId id="794" r:id="rId23"/>
    <p:sldId id="878" r:id="rId24"/>
    <p:sldId id="879" r:id="rId25"/>
    <p:sldId id="842" r:id="rId26"/>
    <p:sldId id="877" r:id="rId27"/>
    <p:sldId id="821" r:id="rId28"/>
    <p:sldId id="834" r:id="rId29"/>
    <p:sldId id="865" r:id="rId30"/>
    <p:sldId id="833" r:id="rId31"/>
    <p:sldId id="844" r:id="rId32"/>
    <p:sldId id="841" r:id="rId33"/>
    <p:sldId id="824" r:id="rId34"/>
    <p:sldId id="822" r:id="rId35"/>
    <p:sldId id="840" r:id="rId36"/>
    <p:sldId id="823" r:id="rId37"/>
    <p:sldId id="838" r:id="rId38"/>
    <p:sldId id="839" r:id="rId39"/>
    <p:sldId id="825" r:id="rId40"/>
    <p:sldId id="831" r:id="rId41"/>
    <p:sldId id="867" r:id="rId42"/>
    <p:sldId id="869" r:id="rId43"/>
    <p:sldId id="868" r:id="rId44"/>
    <p:sldId id="846" r:id="rId45"/>
    <p:sldId id="827" r:id="rId46"/>
    <p:sldId id="862" r:id="rId47"/>
    <p:sldId id="852" r:id="rId48"/>
    <p:sldId id="853" r:id="rId49"/>
    <p:sldId id="854" r:id="rId50"/>
    <p:sldId id="855" r:id="rId51"/>
    <p:sldId id="856" r:id="rId52"/>
    <p:sldId id="857" r:id="rId53"/>
    <p:sldId id="858" r:id="rId54"/>
    <p:sldId id="848" r:id="rId55"/>
    <p:sldId id="849" r:id="rId56"/>
    <p:sldId id="880" r:id="rId57"/>
    <p:sldId id="826" r:id="rId58"/>
    <p:sldId id="876" r:id="rId59"/>
    <p:sldId id="875" r:id="rId60"/>
    <p:sldId id="787" r:id="rId61"/>
    <p:sldId id="859" r:id="rId62"/>
    <p:sldId id="818" r:id="rId63"/>
    <p:sldId id="819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7DBAF9"/>
    <a:srgbClr val="808100"/>
    <a:srgbClr val="E2EFE1"/>
    <a:srgbClr val="7FBDFA"/>
    <a:srgbClr val="8CCAFB"/>
    <a:srgbClr val="6A6A6A"/>
    <a:srgbClr val="2B2DF6"/>
    <a:srgbClr val="66D1D2"/>
    <a:srgbClr val="00FB4D"/>
    <a:srgbClr val="289A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4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1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E0409AE3-7CA7-9348-B0A7-D9433EB0DA74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15</a:t>
            </a:fld>
            <a:endParaRPr lang="en-US">
              <a:latin typeface="Symbol" charset="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17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A65CC514-21F5-B84E-AB46-AA402CF52C4D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18</a:t>
            </a:fld>
            <a:endParaRPr lang="en-US">
              <a:latin typeface="Symbol" charset="2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19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24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25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26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28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30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C8AE3-4E16-4844-9181-F2A805313B25}" type="slidenum">
              <a:rPr lang="en-US"/>
              <a:pPr/>
              <a:t>31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37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38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57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58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5775D-A3D0-2D43-8629-9F7D3FD6122E}" type="slidenum">
              <a:rPr lang="en-US"/>
              <a:pPr/>
              <a:t>59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62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63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7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1.png"/><Relationship Id="rId5" Type="http://schemas.openxmlformats.org/officeDocument/2006/relationships/image" Target="../media/image40.png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5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df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video" Target="file://localhost/Users/ccarilli/TALKS/EOR/ifrit_REI1.mpg" TargetMode="Externa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8871"/>
            <a:ext cx="8915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Precision Array to Probe the Epoch of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Chris </a:t>
            </a:r>
            <a:r>
              <a:rPr lang="en-US" sz="2400" b="0" dirty="0">
                <a:solidFill>
                  <a:schemeClr val="bg1"/>
                </a:solidFill>
              </a:rPr>
              <a:t>Carilli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IAP, Paris, March 2012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28600" y="1451044"/>
            <a:ext cx="822960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I. Introduction: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Constraints on evolution of neutral IGM</a:t>
            </a:r>
          </a:p>
          <a:p>
            <a:pPr algn="l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II.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Potential for direct detection of the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PAPER design and status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876800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‘Observational constrains on cosmic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,’ ARAA, 44, 415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‘Cosmology at low frequencies: The 21 cm transition and the high-</a:t>
            </a:r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Universe,’ Phys. Reports, 433, 181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74700"/>
            <a:ext cx="5257800" cy="45232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914400"/>
            <a:ext cx="411480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082219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34860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8" y="685800"/>
            <a:ext cx="2024063" cy="9144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838200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23562"/>
            <a:ext cx="5257799" cy="4224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on F(HI) </a:t>
            </a:r>
            <a:endParaRPr lang="en-US" sz="28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-1" y="1195149"/>
            <a:ext cx="3962402" cy="413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= 2.6e4 F(HI) (1+z)</a:t>
            </a:r>
            <a:r>
              <a:rPr lang="en-US" sz="2400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Clumping: </a:t>
            </a: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dominated by higher density regions =&gt;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need models of  </a:t>
            </a:r>
            <a:r>
              <a:rPr lang="en-US" sz="2400" dirty="0" err="1" smtClean="0">
                <a:solidFill>
                  <a:schemeClr val="accent3"/>
                </a:solidFill>
              </a:rPr>
              <a:t>ρ</a:t>
            </a:r>
            <a:r>
              <a:rPr lang="en-US" sz="2400" dirty="0" smtClean="0">
                <a:solidFill>
                  <a:schemeClr val="accent3"/>
                </a:solidFill>
              </a:rPr>
              <a:t>, T, UV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BG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 to derive F(HI)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Continuum extrapolation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Saturates at low F(HI)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435114"/>
            <a:ext cx="327660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Becker ea 2007, </a:t>
            </a:r>
            <a:r>
              <a:rPr lang="en-US" dirty="0" err="1" smtClean="0"/>
              <a:t>ApJ</a:t>
            </a:r>
            <a:r>
              <a:rPr lang="en-US" dirty="0" smtClean="0"/>
              <a:t>,  662, 72</a:t>
            </a:r>
          </a:p>
          <a:p>
            <a:r>
              <a:rPr lang="en-US" dirty="0" smtClean="0"/>
              <a:t>Fan ea 2006, AJ, 132, 117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4572000"/>
            <a:ext cx="3886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~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-5</a:t>
            </a:r>
            <a:r>
              <a:rPr lang="en-US" sz="3200" dirty="0" smtClean="0">
                <a:solidFill>
                  <a:schemeClr val="accent3"/>
                </a:solidFill>
              </a:rPr>
              <a:t> 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&lt; 4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chemeClr val="accent3"/>
                </a:solidFill>
              </a:rPr>
              <a:t> </a:t>
            </a:r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≥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-4 </a:t>
            </a:r>
            <a:r>
              <a:rPr lang="en-US" sz="3200" dirty="0" smtClean="0">
                <a:solidFill>
                  <a:schemeClr val="accent3"/>
                </a:solidFill>
              </a:rPr>
              <a:t>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~ 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95400" y="0"/>
            <a:ext cx="6858000" cy="5198249"/>
            <a:chOff x="12954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2125275" y="-829875"/>
              <a:ext cx="5198249" cy="68580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46482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7117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9235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41148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6388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089400" y="685800"/>
              <a:ext cx="533400" cy="2171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42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4800" y="525780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GP =&gt; systematic rise of F(HI) to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~ 6.5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CMB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pol</a:t>
            </a:r>
            <a:r>
              <a:rPr lang="en-US" sz="2800" dirty="0" smtClean="0">
                <a:solidFill>
                  <a:schemeClr val="bg1"/>
                </a:solidFill>
              </a:rPr>
              <a:t> =&gt; mostly neutral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&gt;15, mostly ionized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&lt; 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1295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F(HI)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v</a:t>
            </a:r>
            <a:endParaRPr lang="en-US" sz="2800" baseline="-25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0138" y="1736725"/>
            <a:ext cx="550386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62150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23838" y="163513"/>
            <a:ext cx="857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0" dirty="0">
                <a:solidFill>
                  <a:srgbClr val="FFFFFF"/>
                </a:solidFill>
              </a:rPr>
              <a:t>Quasar Near Zones: J1148+5251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61925" y="762000"/>
            <a:ext cx="879157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Accurate </a:t>
            </a:r>
            <a:r>
              <a:rPr lang="en-US" sz="2400" b="0" dirty="0">
                <a:solidFill>
                  <a:srgbClr val="FFFFFF"/>
                </a:solidFill>
              </a:rPr>
              <a:t>host galaxy </a:t>
            </a:r>
            <a:r>
              <a:rPr lang="en-US" sz="2400" b="0" dirty="0" err="1">
                <a:solidFill>
                  <a:srgbClr val="FFFFFF"/>
                </a:solidFill>
              </a:rPr>
              <a:t>redshift</a:t>
            </a:r>
            <a:r>
              <a:rPr lang="en-US" sz="2400" b="0" dirty="0">
                <a:solidFill>
                  <a:srgbClr val="FFFFFF"/>
                </a:solidFill>
              </a:rPr>
              <a:t> from CO: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=6.419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>
                <a:solidFill>
                  <a:srgbClr val="FFFFFF"/>
                </a:solidFill>
              </a:rPr>
              <a:t> Quasar spectrum =&gt; photons leaking down to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=6.32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697038" y="3117850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070100" y="2836863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592388" y="3179763"/>
            <a:ext cx="1293812" cy="4222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129088" y="1962150"/>
            <a:ext cx="4583112" cy="1217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686800" y="1895475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Line 13"/>
          <p:cNvSpPr>
            <a:spLocks noChangeShapeType="1"/>
          </p:cNvSpPr>
          <p:nvPr/>
        </p:nvSpPr>
        <p:spPr bwMode="auto">
          <a:xfrm flipH="1" flipV="1">
            <a:off x="6858000" y="1592996"/>
            <a:ext cx="1752600" cy="64061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592388" y="1895475"/>
            <a:ext cx="1293812" cy="941388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92900" y="3063875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29088" y="2049463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0" y="4079319"/>
            <a:ext cx="4800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Time bounded </a:t>
            </a:r>
            <a:r>
              <a:rPr lang="en-US" sz="2400" dirty="0" err="1" smtClean="0">
                <a:solidFill>
                  <a:schemeClr val="bg1"/>
                </a:solidFill>
              </a:rPr>
              <a:t>Stromgren</a:t>
            </a:r>
            <a:r>
              <a:rPr lang="en-US" sz="2400" dirty="0" smtClean="0">
                <a:solidFill>
                  <a:schemeClr val="bg1"/>
                </a:solidFill>
              </a:rPr>
              <a:t> sphere ionized by quasar</a:t>
            </a:r>
            <a:endParaRPr lang="en-US" sz="2400" b="0" dirty="0" smtClean="0">
              <a:solidFill>
                <a:schemeClr val="bg1"/>
              </a:solidFill>
            </a:endParaRP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Difference </a:t>
            </a:r>
            <a:r>
              <a:rPr lang="en-US" sz="2400" b="0" dirty="0">
                <a:solidFill>
                  <a:srgbClr val="FFFFFF"/>
                </a:solidFill>
              </a:rPr>
              <a:t>in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host</a:t>
            </a:r>
            <a:r>
              <a:rPr lang="en-US" sz="2400" b="0" dirty="0">
                <a:solidFill>
                  <a:srgbClr val="FFFFFF"/>
                </a:solidFill>
              </a:rPr>
              <a:t> and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GP</a:t>
            </a:r>
            <a:r>
              <a:rPr lang="en-US" sz="2400" b="0" dirty="0">
                <a:solidFill>
                  <a:srgbClr val="FFFFFF"/>
                </a:solidFill>
              </a:rPr>
              <a:t> 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</a:p>
          <a:p>
            <a:pPr algn="l">
              <a:spcAft>
                <a:spcPts val="2400"/>
              </a:spcAft>
            </a:pPr>
            <a:r>
              <a:rPr lang="en-US" sz="2400" b="0" dirty="0" smtClean="0">
                <a:solidFill>
                  <a:srgbClr val="FFFFFF"/>
                </a:solidFill>
              </a:rPr>
              <a:t> R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b="0" dirty="0" smtClean="0">
                <a:solidFill>
                  <a:srgbClr val="FFFFFF"/>
                </a:solidFill>
              </a:rPr>
              <a:t> =4.7Mpc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b="0" dirty="0" smtClean="0">
                <a:solidFill>
                  <a:srgbClr val="FFFFFF"/>
                </a:solidFill>
              </a:rPr>
              <a:t>[L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γ</a:t>
            </a:r>
            <a:r>
              <a:rPr lang="en-US" sz="2400" b="0" dirty="0" smtClean="0">
                <a:solidFill>
                  <a:srgbClr val="FFFFFF"/>
                </a:solidFill>
              </a:rPr>
              <a:t> t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Q</a:t>
            </a:r>
            <a:r>
              <a:rPr lang="en-US" sz="2400" b="0" dirty="0" smtClean="0">
                <a:solidFill>
                  <a:srgbClr val="FFFFFF"/>
                </a:solidFill>
              </a:rPr>
              <a:t>/F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b="0" dirty="0" smtClean="0">
                <a:solidFill>
                  <a:srgbClr val="FFFFFF"/>
                </a:solidFill>
              </a:rPr>
              <a:t>]</a:t>
            </a:r>
            <a:r>
              <a:rPr lang="en-US" sz="2400" b="0" baseline="30000" dirty="0">
                <a:solidFill>
                  <a:srgbClr val="FFFFFF"/>
                </a:solidFill>
              </a:rPr>
              <a:t>1/3 </a:t>
            </a:r>
            <a:r>
              <a:rPr lang="en-US" sz="2400" b="0" dirty="0">
                <a:solidFill>
                  <a:srgbClr val="FFFFFF"/>
                </a:solidFill>
              </a:rPr>
              <a:t>(1+z)</a:t>
            </a:r>
            <a:r>
              <a:rPr lang="en-US" sz="2400" b="0" baseline="30000" dirty="0">
                <a:solidFill>
                  <a:srgbClr val="FFFFFF"/>
                </a:solidFill>
              </a:rPr>
              <a:t>-</a:t>
            </a:r>
            <a:r>
              <a:rPr lang="en-US" sz="2400" b="0" baseline="30000" dirty="0" smtClean="0">
                <a:solidFill>
                  <a:srgbClr val="FFFFFF"/>
                </a:solidFill>
              </a:rPr>
              <a:t>1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32350" y="4038600"/>
            <a:ext cx="4311650" cy="2819400"/>
            <a:chOff x="381000" y="381000"/>
            <a:chExt cx="8229600" cy="5416550"/>
          </a:xfrm>
        </p:grpSpPr>
        <p:pic>
          <p:nvPicPr>
            <p:cNvPr id="17" name="Picture 16" descr="Lyahalos"/>
            <p:cNvPicPr>
              <a:picLocks noChangeAspect="1" noChangeArrowheads="1"/>
            </p:cNvPicPr>
            <p:nvPr/>
          </p:nvPicPr>
          <p:blipFill>
            <a:blip r:embed="rId6">
              <a:lum bright="-28000" contrast="86000"/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21600" y="4191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HII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0" y="430964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HI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00800" y="6172200"/>
            <a:ext cx="1186215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8600" y="47923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2800" b="0" dirty="0" smtClean="0">
                <a:solidFill>
                  <a:schemeClr val="bg1"/>
                </a:solidFill>
              </a:rPr>
              <a:t>QNZ:</a:t>
            </a:r>
            <a:r>
              <a:rPr lang="en-US" sz="2800" b="0" dirty="0" smtClean="0">
                <a:solidFill>
                  <a:schemeClr val="bg1"/>
                </a:solidFill>
              </a:rPr>
              <a:t> analyze size evolution of 28 </a:t>
            </a:r>
            <a:r>
              <a:rPr lang="en-US" sz="2800" b="0" dirty="0">
                <a:solidFill>
                  <a:schemeClr val="bg1"/>
                </a:solidFill>
              </a:rPr>
              <a:t>quasars at </a:t>
            </a:r>
            <a:r>
              <a:rPr lang="en-US" sz="2800" b="0" dirty="0" err="1">
                <a:solidFill>
                  <a:schemeClr val="bg1"/>
                </a:solidFill>
              </a:rPr>
              <a:t>z</a:t>
            </a:r>
            <a:r>
              <a:rPr lang="en-US" sz="2800" b="0" dirty="0">
                <a:solidFill>
                  <a:schemeClr val="bg1"/>
                </a:solidFill>
              </a:rPr>
              <a:t>=5.7 to </a:t>
            </a:r>
            <a:r>
              <a:rPr lang="en-US" sz="2800" b="0" dirty="0" smtClean="0">
                <a:solidFill>
                  <a:schemeClr val="bg1"/>
                </a:solidFill>
              </a:rPr>
              <a:t>6.5</a:t>
            </a:r>
            <a:r>
              <a:rPr lang="en-US" sz="2400" dirty="0" smtClean="0">
                <a:solidFill>
                  <a:schemeClr val="bg1"/>
                </a:solidFill>
              </a:rPr>
              <a:t> with  measured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host</a:t>
            </a:r>
            <a:r>
              <a:rPr lang="en-US" sz="2800" b="0" dirty="0" smtClean="0">
                <a:solidFill>
                  <a:schemeClr val="bg1"/>
                </a:solidFill>
              </a:rPr>
              <a:t> and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GP</a:t>
            </a:r>
            <a:endParaRPr lang="en-US" sz="2800" b="0" baseline="-25000" dirty="0" smtClean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9513" y="1103313"/>
            <a:ext cx="7050087" cy="3163887"/>
            <a:chOff x="1179513" y="762000"/>
            <a:chExt cx="7050087" cy="3163887"/>
          </a:xfrm>
        </p:grpSpPr>
        <p:pic>
          <p:nvPicPr>
            <p:cNvPr id="82947" name="Picture 11" descr="Screen shot 2010-07-08 at 2.43.29 PM.png"/>
            <p:cNvPicPr>
              <a:picLocks noChangeAspect="1"/>
            </p:cNvPicPr>
            <p:nvPr/>
          </p:nvPicPr>
          <p:blipFill>
            <a:blip r:embed="rId4">
              <a:lum bright="-37000" contrast="58000"/>
            </a:blip>
            <a:srcRect/>
            <a:stretch>
              <a:fillRect/>
            </a:stretch>
          </p:blipFill>
          <p:spPr bwMode="auto">
            <a:xfrm>
              <a:off x="1179513" y="762000"/>
              <a:ext cx="6897687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8" name="TextBox 16"/>
            <p:cNvSpPr txBox="1">
              <a:spLocks noChangeArrowheads="1"/>
            </p:cNvSpPr>
            <p:nvPr/>
          </p:nvSpPr>
          <p:spPr bwMode="auto">
            <a:xfrm>
              <a:off x="6248400" y="3505200"/>
              <a:ext cx="1981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err="1">
                  <a:solidFill>
                    <a:srgbClr val="3333CC"/>
                  </a:solidFill>
                </a:rPr>
                <a:t>Wyithe</a:t>
              </a:r>
              <a:r>
                <a:rPr lang="en-US" sz="1800" b="0" dirty="0">
                  <a:solidFill>
                    <a:srgbClr val="3333CC"/>
                  </a:solidFill>
                </a:rPr>
                <a:t> et al. 2010</a:t>
              </a:r>
            </a:p>
          </p:txBody>
        </p:sp>
        <p:sp>
          <p:nvSpPr>
            <p:cNvPr id="82949" name="Rectangle 11"/>
            <p:cNvSpPr>
              <a:spLocks noChangeArrowheads="1"/>
            </p:cNvSpPr>
            <p:nvPr/>
          </p:nvSpPr>
          <p:spPr bwMode="auto">
            <a:xfrm>
              <a:off x="2438400" y="1335087"/>
              <a:ext cx="6858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0" name="TextBox 12"/>
            <p:cNvSpPr txBox="1">
              <a:spLocks noChangeArrowheads="1"/>
            </p:cNvSpPr>
            <p:nvPr/>
          </p:nvSpPr>
          <p:spPr bwMode="auto">
            <a:xfrm>
              <a:off x="2438400" y="1335087"/>
              <a:ext cx="129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z = 6.1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0" y="4321076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I. Deriving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GP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971550" lvl="1" indent="-5143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Variable 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=&gt; adopt fixed resolution of 20A</a:t>
            </a:r>
          </a:p>
          <a:p>
            <a:pPr marL="971550" lvl="1" indent="-514350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Find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 point when transmission drops below 10% (well above GP level) </a:t>
            </a:r>
          </a:p>
          <a:p>
            <a:pPr marL="971550" lvl="1" indent="-514350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=&gt; uniform, but relative, measure of size of QNZ,  </a:t>
            </a:r>
            <a:r>
              <a:rPr lang="en-US" sz="2400" dirty="0" err="1" smtClean="0">
                <a:solidFill>
                  <a:schemeClr val="bg1"/>
                </a:solidFill>
              </a:rPr>
              <a:t>δz</a:t>
            </a:r>
            <a:r>
              <a:rPr lang="en-US" sz="2400" dirty="0" smtClean="0">
                <a:solidFill>
                  <a:schemeClr val="bg1"/>
                </a:solidFill>
              </a:rPr>
              <a:t>~ 0.01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II. Deriving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UV (8), </a:t>
            </a:r>
            <a:r>
              <a:rPr lang="en-US" sz="2800" dirty="0" err="1" smtClean="0">
                <a:solidFill>
                  <a:schemeClr val="bg1"/>
                </a:solidFill>
              </a:rPr>
              <a:t>MgII</a:t>
            </a:r>
            <a:r>
              <a:rPr lang="en-US" sz="2800" dirty="0" smtClean="0">
                <a:solidFill>
                  <a:schemeClr val="bg1"/>
                </a:solidFill>
              </a:rPr>
              <a:t> (14), CO (8), [CII] (3) </a:t>
            </a:r>
            <a:endParaRPr lang="en-US" sz="2800" baseline="-250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1-07-14 at 10.08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978" y="685800"/>
            <a:ext cx="6067222" cy="2724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57072"/>
            <a:ext cx="32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0.03 for UV lines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0.01 for </a:t>
            </a:r>
            <a:r>
              <a:rPr lang="en-US" sz="2400" dirty="0" err="1" smtClean="0">
                <a:solidFill>
                  <a:srgbClr val="FFFFFF"/>
                </a:solidFill>
              </a:rPr>
              <a:t>MgII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0.003 for CO, [CII]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811649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Broad ~ few 1000 km/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Systematic offsets ~ 1000 km/</a:t>
            </a:r>
            <a:r>
              <a:rPr lang="en-US" dirty="0" err="1" smtClean="0"/>
              <a:t>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4038600"/>
            <a:ext cx="2971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CO/CII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Widths ≤ 500 km/</a:t>
            </a:r>
            <a:r>
              <a:rPr lang="en-US" sz="2400" dirty="0" err="1" smtClean="0">
                <a:solidFill>
                  <a:schemeClr val="bg1"/>
                </a:solidFill>
              </a:rPr>
              <a:t>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Centered on galaxy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2-02-27 at 1.35.1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50" y="3504741"/>
            <a:ext cx="3248282" cy="2896059"/>
          </a:xfrm>
          <a:prstGeom prst="rect">
            <a:avLst/>
          </a:prstGeom>
        </p:spPr>
      </p:pic>
      <p:pic>
        <p:nvPicPr>
          <p:cNvPr id="11" name="Picture 10" descr="Screen shot 2012-02-27 at 1.35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505200"/>
            <a:ext cx="2811252" cy="2819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36003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CO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52978" y="3962400"/>
            <a:ext cx="134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=6.4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rgbClr val="FFFFFF"/>
                </a:solidFill>
              </a:rPr>
              <a:t>Quasar Near-</a:t>
            </a:r>
            <a:r>
              <a:rPr lang="en-US" sz="2800" b="0" dirty="0" smtClean="0">
                <a:solidFill>
                  <a:srgbClr val="FFFFFF"/>
                </a:solidFill>
              </a:rPr>
              <a:t>Zones: 28 GP quasars at </a:t>
            </a:r>
            <a:r>
              <a:rPr lang="en-US" sz="2800" b="0" dirty="0" err="1" smtClean="0">
                <a:solidFill>
                  <a:srgbClr val="FFFFFF"/>
                </a:solidFill>
              </a:rPr>
              <a:t>z</a:t>
            </a:r>
            <a:r>
              <a:rPr lang="en-US" sz="2800" b="0" dirty="0" smtClean="0">
                <a:solidFill>
                  <a:srgbClr val="FFFFFF"/>
                </a:solidFill>
              </a:rPr>
              <a:t>=5.7 to 6.5 </a:t>
            </a:r>
            <a:endParaRPr lang="en-US" sz="28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8001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ü"/>
            </a:pPr>
            <a:r>
              <a:rPr lang="en-US" sz="2800" dirty="0" smtClean="0">
                <a:solidFill>
                  <a:srgbClr val="FFFFFF"/>
                </a:solidFill>
              </a:rPr>
              <a:t> Correlation of R</a:t>
            </a:r>
            <a:r>
              <a:rPr lang="en-US" sz="2800" baseline="-25000" dirty="0" smtClean="0">
                <a:solidFill>
                  <a:srgbClr val="FFFFFF"/>
                </a:solidFill>
              </a:rPr>
              <a:t>NZ</a:t>
            </a:r>
            <a:r>
              <a:rPr lang="en-US" sz="2800" dirty="0" smtClean="0">
                <a:solidFill>
                  <a:srgbClr val="FFFFFF"/>
                </a:solidFill>
              </a:rPr>
              <a:t> with UV luminosity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Note: significant intrinsic scatter due to</a:t>
            </a:r>
            <a:r>
              <a:rPr lang="en-US" sz="2400" dirty="0" smtClean="0">
                <a:solidFill>
                  <a:srgbClr val="FFFFFF"/>
                </a:solidFill>
              </a:rPr>
              <a:t> local environ.,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q</a:t>
            </a:r>
            <a:endParaRPr lang="en-US" sz="2400" baseline="-25000" dirty="0" smtClean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96911" y="609600"/>
            <a:ext cx="4547089" cy="4270375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09600"/>
            <a:ext cx="4495800" cy="4410103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9906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2" name="Picture 11" descr="Screen shot 2011-07-12 at 3.53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9" y="1106468"/>
            <a:ext cx="4503521" cy="4276725"/>
          </a:xfrm>
          <a:prstGeom prst="rect">
            <a:avLst/>
          </a:prstGeom>
        </p:spPr>
      </p:pic>
      <p:sp>
        <p:nvSpPr>
          <p:cNvPr id="87043" name="TextBox 14"/>
          <p:cNvSpPr txBox="1">
            <a:spLocks noChangeArrowheads="1"/>
          </p:cNvSpPr>
          <p:nvPr/>
        </p:nvSpPr>
        <p:spPr bwMode="auto">
          <a:xfrm>
            <a:off x="457200" y="5522893"/>
            <a:ext cx="8686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b="0" dirty="0" smtClean="0">
                <a:solidFill>
                  <a:srgbClr val="FFFFFF"/>
                </a:solidFill>
              </a:rPr>
              <a:t> &lt;</a:t>
            </a:r>
            <a:r>
              <a:rPr lang="en-US" sz="2800" b="0" dirty="0">
                <a:solidFill>
                  <a:srgbClr val="FFFFFF"/>
                </a:solidFill>
              </a:rPr>
              <a:t>R</a:t>
            </a:r>
            <a:r>
              <a:rPr lang="en-US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&gt; decreases by factor 2.3 from </a:t>
            </a:r>
            <a:r>
              <a:rPr lang="en-US" sz="2800" b="0" dirty="0" err="1">
                <a:solidFill>
                  <a:srgbClr val="FFFFFF"/>
                </a:solidFill>
              </a:rPr>
              <a:t>z</a:t>
            </a:r>
            <a:r>
              <a:rPr lang="en-US" sz="2800" b="0" dirty="0">
                <a:solidFill>
                  <a:srgbClr val="FFFFFF"/>
                </a:solidFill>
              </a:rPr>
              <a:t>=5.7 to </a:t>
            </a:r>
            <a:r>
              <a:rPr lang="en-US" sz="2800" b="0" dirty="0" smtClean="0">
                <a:solidFill>
                  <a:srgbClr val="FFFFFF"/>
                </a:solidFill>
              </a:rPr>
              <a:t>6.5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If CSS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=</a:t>
            </a:r>
            <a:r>
              <a:rPr lang="en-US" sz="2800" b="0" dirty="0" smtClean="0">
                <a:solidFill>
                  <a:srgbClr val="FFFFFF"/>
                </a:solidFill>
              </a:rPr>
              <a:t>&gt;</a:t>
            </a:r>
            <a:r>
              <a:rPr lang="en-US" sz="2800" dirty="0" smtClean="0">
                <a:solidFill>
                  <a:srgbClr val="FFFFFF"/>
                </a:solidFill>
              </a:rPr>
              <a:t> F(HI)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increases by factor</a:t>
            </a:r>
            <a:r>
              <a:rPr lang="en-US" sz="2800" b="0" dirty="0" smtClean="0">
                <a:solidFill>
                  <a:srgbClr val="FFFFFF"/>
                </a:solidFill>
              </a:rPr>
              <a:t> ~ 10  (10</a:t>
            </a:r>
            <a:r>
              <a:rPr lang="en-US" sz="2800" b="0" baseline="30000" dirty="0">
                <a:solidFill>
                  <a:srgbClr val="FFFFFF"/>
                </a:solidFill>
              </a:rPr>
              <a:t>-4</a:t>
            </a:r>
            <a:r>
              <a:rPr lang="en-US" sz="2800" b="0" dirty="0">
                <a:solidFill>
                  <a:srgbClr val="FFFFFF"/>
                </a:solidFill>
              </a:rPr>
              <a:t> to 10</a:t>
            </a:r>
            <a:r>
              <a:rPr lang="en-US" sz="2800" b="0" baseline="30000" dirty="0">
                <a:solidFill>
                  <a:srgbClr val="FFFFFF"/>
                </a:solidFill>
              </a:rPr>
              <a:t>-3</a:t>
            </a:r>
            <a:r>
              <a:rPr lang="en-US" sz="2800" b="0" dirty="0" smtClean="0">
                <a:solidFill>
                  <a:srgbClr val="FFFFFF"/>
                </a:solidFill>
              </a:rPr>
              <a:t>)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87044" name="Rectangle 15"/>
          <p:cNvSpPr>
            <a:spLocks noChangeArrowheads="1"/>
          </p:cNvSpPr>
          <p:nvPr/>
        </p:nvSpPr>
        <p:spPr bwMode="auto">
          <a:xfrm>
            <a:off x="1524000" y="1471593"/>
            <a:ext cx="2743200" cy="635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5" name="TextBox 12"/>
          <p:cNvSpPr txBox="1">
            <a:spLocks noChangeArrowheads="1"/>
          </p:cNvSpPr>
          <p:nvPr/>
        </p:nvSpPr>
        <p:spPr bwMode="auto">
          <a:xfrm>
            <a:off x="1371600" y="1420793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/>
              <a:t>R</a:t>
            </a:r>
            <a:r>
              <a:rPr lang="en-US" sz="2000" b="0" baseline="-25000"/>
              <a:t>NZ</a:t>
            </a:r>
            <a:r>
              <a:rPr lang="en-US" sz="2000" b="0"/>
              <a:t> = 7.3 – 6.5(z-6)</a:t>
            </a:r>
          </a:p>
        </p:txBody>
      </p:sp>
      <p:pic>
        <p:nvPicPr>
          <p:cNvPr id="87046" name="Picture 20" descr="Screen shot 2010-03-02 at 11.42.24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775" y="1212831"/>
            <a:ext cx="4022725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524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</a:rPr>
              <a:t>Quasar Near-Zones:  R</a:t>
            </a:r>
            <a:r>
              <a:rPr lang="en-US" sz="2800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>
                <a:solidFill>
                  <a:srgbClr val="FFFFFF"/>
                </a:solidFill>
              </a:rPr>
              <a:t>vs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[</a:t>
            </a:r>
            <a:r>
              <a:rPr lang="en-US" sz="2800" b="0" dirty="0" smtClean="0">
                <a:solidFill>
                  <a:srgbClr val="FFFFFF"/>
                </a:solidFill>
              </a:rPr>
              <a:t>normalized to M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1450</a:t>
            </a:r>
            <a:r>
              <a:rPr lang="en-US" sz="2800" b="0" dirty="0" smtClean="0">
                <a:solidFill>
                  <a:srgbClr val="FFFFFF"/>
                </a:solidFill>
              </a:rPr>
              <a:t> = -27]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7048" name="TextBox 7"/>
          <p:cNvSpPr txBox="1">
            <a:spLocks noChangeArrowheads="1"/>
          </p:cNvSpPr>
          <p:nvPr/>
        </p:nvSpPr>
        <p:spPr bwMode="auto">
          <a:xfrm>
            <a:off x="8039100" y="393539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 err="1">
                <a:solidFill>
                  <a:srgbClr val="FF0000"/>
                </a:solidFill>
              </a:rPr>
              <a:t>z</a:t>
            </a:r>
            <a:r>
              <a:rPr lang="en-US" sz="1800" b="0" dirty="0">
                <a:solidFill>
                  <a:srgbClr val="FF0000"/>
                </a:solidFill>
              </a:rPr>
              <a:t>&gt;6.15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91000" y="23495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QNZ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14800" y="838200"/>
              <a:ext cx="381000" cy="31646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3401" y="5410200"/>
            <a:ext cx="8534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=&gt; fairly rapid rise in F(HI)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relative measure of size, pre-ionization, internal clumping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620" y="-19854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the IGM (Hydrogen)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688033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0.3 - 0.8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1-07-06 at 1.47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01085"/>
            <a:ext cx="6858000" cy="3145515"/>
          </a:xfrm>
          <a:prstGeom prst="rect">
            <a:avLst/>
          </a:prstGeom>
        </p:spPr>
      </p:pic>
      <p:pic>
        <p:nvPicPr>
          <p:cNvPr id="3" name="Picture 2" descr="Screen shot 2011-07-06 at 1.47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60991"/>
            <a:ext cx="4114800" cy="227789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943100" y="4076700"/>
            <a:ext cx="175260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7200" y="97304"/>
            <a:ext cx="8763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r>
              <a:rPr lang="en-US" sz="2800" dirty="0" smtClean="0">
                <a:solidFill>
                  <a:srgbClr val="FFFFFF"/>
                </a:solidFill>
              </a:rPr>
              <a:t> quasar,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=7.1: revolutionary result?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Clear GP absorption trough: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dirty="0" smtClean="0">
                <a:solidFill>
                  <a:srgbClr val="FFFFFF"/>
                </a:solidFill>
              </a:rPr>
              <a:t> &gt; 5 =&gt; IGM opaque to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≥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600" y="4654659"/>
            <a:ext cx="35814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ea. Nat 474,616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Bolton ea. MNRAS, 466, L270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199" y="4659868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6.2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accent2"/>
                </a:solidFill>
              </a:rPr>
              <a:t>6.4, </a:t>
            </a:r>
            <a:r>
              <a:rPr lang="en-US" sz="1800" dirty="0" smtClean="0"/>
              <a:t>7.1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6457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477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4500" y="64705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29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1-07-12 at 3.54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23" y="685800"/>
            <a:ext cx="5676478" cy="4267200"/>
          </a:xfrm>
          <a:prstGeom prst="rect">
            <a:avLst/>
          </a:prstGeom>
        </p:spPr>
      </p:pic>
      <p:pic>
        <p:nvPicPr>
          <p:cNvPr id="3" name="Picture 2" descr="Screen shot 2011-07-12 at 4.07.1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" y="914400"/>
            <a:ext cx="3205625" cy="313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r>
              <a:rPr lang="en-US" sz="2800" dirty="0" smtClean="0">
                <a:solidFill>
                  <a:schemeClr val="accent3"/>
                </a:solidFill>
              </a:rPr>
              <a:t>=7.1 quasar near zone small ~ 2Mpc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24400" y="3505200"/>
            <a:ext cx="167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75400" y="359410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19600" y="3276600"/>
            <a:ext cx="8382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43400" y="1066800"/>
            <a:ext cx="4572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4965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Continues trend for decreasing NZ size with </a:t>
            </a:r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23430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</a:rPr>
              <a:t>z</a:t>
            </a:r>
            <a:r>
              <a:rPr lang="en-US" dirty="0" smtClean="0">
                <a:solidFill>
                  <a:schemeClr val="accent2"/>
                </a:solidFill>
              </a:rPr>
              <a:t> ≤ </a:t>
            </a:r>
            <a:r>
              <a:rPr lang="en-US" dirty="0" smtClean="0">
                <a:solidFill>
                  <a:srgbClr val="FF0000"/>
                </a:solidFill>
              </a:rPr>
              <a:t>6.4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280029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=7.1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z=7.1 quasar: Damped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profile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94100" y="990600"/>
            <a:ext cx="5549900" cy="5331726"/>
            <a:chOff x="1905000" y="1102575"/>
            <a:chExt cx="5549900" cy="5331726"/>
          </a:xfrm>
        </p:grpSpPr>
        <p:pic>
          <p:nvPicPr>
            <p:cNvPr id="4" name="Picture 3" descr="Screen shot 2011-07-06 at 1.47.3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102575"/>
              <a:ext cx="5471700" cy="5331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338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2"/>
                  </a:solidFill>
                </a:rPr>
                <a:t>f(HI</a:t>
              </a:r>
              <a:r>
                <a:rPr lang="en-US" sz="1800" dirty="0" smtClean="0">
                  <a:solidFill>
                    <a:schemeClr val="accent2"/>
                  </a:solidFill>
                </a:rPr>
                <a:t>)=0.1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2590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1.0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45300" y="201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0.5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0" y="46482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289A00"/>
                  </a:solidFill>
                </a:rPr>
                <a:t>N(HI)=4e20 cm</a:t>
              </a:r>
              <a:r>
                <a:rPr lang="en-US" sz="1800" baseline="30000" dirty="0" smtClean="0">
                  <a:solidFill>
                    <a:srgbClr val="289A00"/>
                  </a:solidFill>
                </a:rPr>
                <a:t>-2 </a:t>
              </a:r>
              <a:r>
                <a:rPr lang="en-US" sz="1800" dirty="0" smtClean="0">
                  <a:solidFill>
                    <a:srgbClr val="289A00"/>
                  </a:solidFill>
                </a:rPr>
                <a:t>at 2.6Mpc</a:t>
              </a:r>
              <a:endParaRPr lang="en-US" sz="1800" dirty="0">
                <a:solidFill>
                  <a:srgbClr val="289A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143000"/>
            <a:ext cx="359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N(HI) &gt; 10</a:t>
            </a:r>
            <a:r>
              <a:rPr lang="en-US" sz="2800" baseline="30000" dirty="0" smtClean="0">
                <a:solidFill>
                  <a:schemeClr val="bg1"/>
                </a:solidFill>
              </a:rPr>
              <a:t>20.5</a:t>
            </a:r>
            <a:r>
              <a:rPr lang="en-US" sz="2800" dirty="0" smtClean="0">
                <a:solidFill>
                  <a:schemeClr val="bg1"/>
                </a:solidFill>
              </a:rPr>
              <a:t> cm</a:t>
            </a:r>
            <a:r>
              <a:rPr lang="en-US" sz="2800" baseline="30000" dirty="0" smtClean="0">
                <a:solidFill>
                  <a:schemeClr val="bg1"/>
                </a:solidFill>
              </a:rPr>
              <a:t>-2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Substantially neutral IGM: </a:t>
            </a:r>
            <a:r>
              <a:rPr lang="en-US" sz="2800" dirty="0" err="1" smtClean="0">
                <a:solidFill>
                  <a:srgbClr val="FFFF00"/>
                </a:solidFill>
              </a:rPr>
              <a:t>f(HI</a:t>
            </a:r>
            <a:r>
              <a:rPr lang="en-US" sz="2800" dirty="0" smtClean="0">
                <a:solidFill>
                  <a:srgbClr val="FFFF00"/>
                </a:solidFill>
              </a:rPr>
              <a:t>) &gt; 0.1 </a:t>
            </a:r>
            <a:r>
              <a:rPr lang="en-US" sz="2800" dirty="0" smtClean="0">
                <a:solidFill>
                  <a:schemeClr val="bg1"/>
                </a:solidFill>
              </a:rPr>
              <a:t>at 2Mpc distance, or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Damped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galaxy at 2.6Mpc (probability ~ 5%)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632232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Bolton ea., </a:t>
            </a:r>
            <a:r>
              <a:rPr lang="en-US" dirty="0" err="1" smtClean="0">
                <a:solidFill>
                  <a:schemeClr val="bg1"/>
                </a:solidFill>
              </a:rPr>
              <a:t>Mortlock</a:t>
            </a:r>
            <a:r>
              <a:rPr lang="en-US" dirty="0" smtClean="0">
                <a:solidFill>
                  <a:schemeClr val="bg1"/>
                </a:solidFill>
              </a:rPr>
              <a:t> ea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5257800"/>
            <a:ext cx="8763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 quasar =&gt; rapid change in IGM (cosmic phase transition)?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" name="Picture 26" descr="Screen shot 2012-02-28 at 9.08.4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43658" y="-824942"/>
            <a:ext cx="5155084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114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89529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B4D"/>
                </a:solidFill>
              </a:rPr>
              <a:t>Q-DLA</a:t>
            </a:r>
            <a:endParaRPr lang="en-US" b="1" dirty="0">
              <a:solidFill>
                <a:srgbClr val="00FB4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1143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24400" y="23176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38800" y="819090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90900" y="386080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" y="5206305"/>
            <a:ext cx="960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19400" y="1447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Gnedin</a:t>
            </a:r>
            <a:r>
              <a:rPr lang="en-US" sz="1800" dirty="0" smtClean="0"/>
              <a:t> &amp; Fan model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76200" y="16258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 21cm line: </a:t>
            </a:r>
            <a:r>
              <a:rPr lang="en-US" sz="3200" dirty="0">
                <a:solidFill>
                  <a:schemeClr val="bg1"/>
                </a:solidFill>
              </a:rPr>
              <a:t>Most direct probe of the neutral </a:t>
            </a:r>
            <a:r>
              <a:rPr lang="en-US" sz="3200" dirty="0" smtClean="0">
                <a:solidFill>
                  <a:schemeClr val="bg1"/>
                </a:solidFill>
              </a:rPr>
              <a:t>IGM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449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Direct 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image </a:t>
            </a:r>
            <a:r>
              <a:rPr lang="en-US" sz="2400" dirty="0">
                <a:solidFill>
                  <a:schemeClr val="bg1"/>
                </a:solidFill>
              </a:rPr>
              <a:t>of structure </a:t>
            </a:r>
            <a:r>
              <a:rPr lang="en-US" sz="2400" dirty="0" smtClean="0">
                <a:solidFill>
                  <a:schemeClr val="bg1"/>
                </a:solidFill>
              </a:rPr>
              <a:t>formation (freq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Hyperfine </a:t>
            </a:r>
            <a:r>
              <a:rPr lang="en-US" sz="2400" dirty="0">
                <a:solidFill>
                  <a:schemeClr val="bg1"/>
                </a:solidFill>
              </a:rPr>
              <a:t>transition =</a:t>
            </a:r>
            <a:r>
              <a:rPr lang="en-US" sz="2400" dirty="0" smtClean="0">
                <a:solidFill>
                  <a:schemeClr val="bg1"/>
                </a:solidFill>
              </a:rPr>
              <a:t> weak </a:t>
            </a:r>
            <a:r>
              <a:rPr lang="en-US" sz="2400" dirty="0">
                <a:solidFill>
                  <a:schemeClr val="bg1"/>
                </a:solidFill>
              </a:rPr>
              <a:t>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9027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08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4493722" cy="3371824"/>
          </a:xfrm>
          <a:prstGeom prst="rect">
            <a:avLst/>
          </a:prstGeom>
        </p:spPr>
      </p:pic>
      <p:pic>
        <p:nvPicPr>
          <p:cNvPr id="82946" name="Picture 4" descr="corner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-1"/>
            <a:ext cx="4489449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838200" y="3443287"/>
            <a:ext cx="822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Pathfinders: 1% to 10%</a:t>
            </a:r>
            <a:r>
              <a:rPr lang="en-US" sz="2800" dirty="0" smtClean="0">
                <a:solidFill>
                  <a:schemeClr val="bg1"/>
                </a:solidFill>
              </a:rPr>
              <a:t> of a square kilometer array</a:t>
            </a:r>
            <a:endParaRPr lang="en-US" sz="2400" dirty="0"/>
          </a:p>
        </p:txBody>
      </p:sp>
      <p:sp>
        <p:nvSpPr>
          <p:cNvPr id="82949" name="Text Box 6"/>
          <p:cNvSpPr txBox="1">
            <a:spLocks noChangeArrowheads="1"/>
          </p:cNvSpPr>
          <p:nvPr/>
        </p:nvSpPr>
        <p:spPr bwMode="auto">
          <a:xfrm>
            <a:off x="76200" y="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MWA - Oz  </a:t>
            </a:r>
          </a:p>
        </p:txBody>
      </p:sp>
      <p:sp>
        <p:nvSpPr>
          <p:cNvPr id="82950" name="Text Box 9"/>
          <p:cNvSpPr txBox="1">
            <a:spLocks noChangeArrowheads="1"/>
          </p:cNvSpPr>
          <p:nvPr/>
        </p:nvSpPr>
        <p:spPr bwMode="auto">
          <a:xfrm>
            <a:off x="4800600" y="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PAPER - SA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4038600"/>
          <a:ext cx="8610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435100"/>
                <a:gridCol w="1435100"/>
                <a:gridCol w="1435100"/>
                <a:gridCol w="1435100"/>
                <a:gridCol w="1435100"/>
              </a:tblGrid>
              <a:tr h="60858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FoV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deg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Area </a:t>
                      </a:r>
                    </a:p>
                    <a:p>
                      <a:pPr algn="ctr"/>
                      <a:r>
                        <a:rPr lang="en-US" sz="2000" dirty="0" smtClean="0"/>
                        <a:t>m</a:t>
                      </a:r>
                      <a:r>
                        <a:rPr lang="en-US" sz="2000" baseline="30000" dirty="0" smtClean="0"/>
                        <a:t>2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Bmax</a:t>
                      </a:r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km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r>
                        <a:rPr lang="en-US" sz="2000" baseline="30000" dirty="0" smtClean="0"/>
                        <a:t>st</a:t>
                      </a:r>
                      <a:r>
                        <a:rPr lang="en-US" sz="2000" dirty="0" smtClean="0"/>
                        <a:t> light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1e6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??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1e5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3e3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GMRT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1e4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Dish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89" y="651039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00" y="4699742"/>
            <a:ext cx="929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Focus: low-</a:t>
            </a:r>
            <a:r>
              <a:rPr lang="en-US" sz="2800" dirty="0" err="1" smtClean="0">
                <a:solidFill>
                  <a:schemeClr val="bg1"/>
                </a:solidFill>
              </a:rPr>
              <a:t>ν</a:t>
            </a:r>
            <a:r>
              <a:rPr lang="en-US" sz="2800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Precision: emphasize engineering solutions first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Staged: work through problems before increasing investment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5103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Don C. Backer Array </a:t>
            </a:r>
          </a:p>
          <a:p>
            <a:pPr algn="ctr"/>
            <a:r>
              <a:rPr lang="en-US" sz="2400" dirty="0" smtClean="0"/>
              <a:t>Berkeley, NRAO, Penn, SKA/South Africa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Signal end-game: HI </a:t>
            </a:r>
            <a:r>
              <a:rPr lang="en-US" sz="3200" dirty="0">
                <a:solidFill>
                  <a:schemeClr val="bg1"/>
                </a:solidFill>
              </a:rPr>
              <a:t>21cm</a:t>
            </a:r>
            <a:r>
              <a:rPr lang="en-US" sz="3200" dirty="0" smtClean="0">
                <a:solidFill>
                  <a:schemeClr val="bg1"/>
                </a:solidFill>
              </a:rPr>
              <a:t> ‘tomography’ </a:t>
            </a:r>
            <a:r>
              <a:rPr lang="en-US" sz="3200" dirty="0">
                <a:solidFill>
                  <a:schemeClr val="bg1"/>
                </a:solidFill>
              </a:rPr>
              <a:t>of IGM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5186363" y="949325"/>
          <a:ext cx="3921125" cy="736600"/>
        </p:xfrm>
        <a:graphic>
          <a:graphicData uri="http://schemas.openxmlformats.org/presentationml/2006/ole">
            <p:oleObj spid="_x0000_s98306" name="Equation" r:id="rId6" imgW="2095500" imgH="393700" progId="Equation.3">
              <p:embed/>
            </p:oleObj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151438" y="1981200"/>
            <a:ext cx="39925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‘Richest of all cosmological data sets’ (</a:t>
            </a:r>
            <a:r>
              <a:rPr lang="en-US" sz="2400" dirty="0" smtClean="0">
                <a:solidFill>
                  <a:schemeClr val="bg1"/>
                </a:solidFill>
              </a:rPr>
              <a:t>Loeb </a:t>
            </a:r>
            <a:r>
              <a:rPr lang="en-US" sz="2400" dirty="0" smtClean="0">
                <a:solidFill>
                  <a:schemeClr val="bg1"/>
                </a:solidFill>
              </a:rPr>
              <a:t>&amp; </a:t>
            </a:r>
            <a:r>
              <a:rPr lang="en-US" sz="2400" dirty="0" err="1" smtClean="0">
                <a:solidFill>
                  <a:schemeClr val="bg1"/>
                </a:solidFill>
              </a:rPr>
              <a:t>Barkana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cosmic density, 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sym typeface="Symbol" charset="2"/>
              </a:rPr>
              <a:t></a:t>
            </a:r>
            <a:endParaRPr lang="en-US" sz="2400" dirty="0">
              <a:solidFill>
                <a:schemeClr val="bg1"/>
              </a:solidFill>
              <a:latin typeface="Symbol" charset="2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neutral fraction, </a:t>
            </a:r>
            <a:r>
              <a:rPr lang="en-US" sz="2400" dirty="0" err="1">
                <a:solidFill>
                  <a:schemeClr val="bg1"/>
                </a:solidFill>
              </a:rPr>
              <a:t>f(HI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Temp:</a:t>
            </a:r>
            <a:r>
              <a:rPr lang="en-US" sz="2400" dirty="0" smtClean="0">
                <a:solidFill>
                  <a:schemeClr val="bg1"/>
                </a:solidFill>
              </a:rPr>
              <a:t> T</a:t>
            </a:r>
            <a:r>
              <a:rPr lang="en-US" sz="2400" baseline="-25000" dirty="0" smtClean="0">
                <a:solidFill>
                  <a:schemeClr val="bg1"/>
                </a:solidFill>
              </a:rPr>
              <a:t>CMB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spin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[T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]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05400" y="914400"/>
            <a:ext cx="396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 smtClean="0">
                <a:solidFill>
                  <a:schemeClr val="bg1"/>
                </a:solidFill>
              </a:rPr>
              <a:t> ~ 8uJy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4mK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791325" y="280987"/>
            <a:ext cx="2200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Chris Carilli (NRAO)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Berlin June 29, 2005</a:t>
            </a:r>
          </a:p>
        </p:txBody>
      </p:sp>
      <p:pic>
        <p:nvPicPr>
          <p:cNvPr id="20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620" y="268295"/>
            <a:ext cx="5084380" cy="29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300px-WM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429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WMAP –</a:t>
            </a:r>
            <a:r>
              <a:rPr lang="en-US" sz="2400" dirty="0" smtClean="0">
                <a:solidFill>
                  <a:schemeClr val="bg1"/>
                </a:solidFill>
              </a:rPr>
              <a:t> imprint of primordial structure from the Big Bang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microwave background radiation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219200"/>
            <a:ext cx="5964989" cy="55738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0"/>
            <a:ext cx="7391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: Pathfinder science goals 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3D power spectrum in 21cm line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17526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BDBD64"/>
                </a:solidFill>
              </a:rPr>
              <a:t>z</a:t>
            </a:r>
            <a:r>
              <a:rPr lang="en-US" dirty="0" smtClean="0">
                <a:solidFill>
                  <a:srgbClr val="BDBD64"/>
                </a:solidFill>
              </a:rPr>
              <a:t>==12, </a:t>
            </a:r>
            <a:r>
              <a:rPr lang="en-US" dirty="0" err="1" smtClean="0">
                <a:solidFill>
                  <a:srgbClr val="BDBD64"/>
                </a:solidFill>
              </a:rPr>
              <a:t>f(HI</a:t>
            </a:r>
            <a:r>
              <a:rPr lang="en-US" dirty="0" smtClean="0">
                <a:solidFill>
                  <a:srgbClr val="BDBD64"/>
                </a:solidFill>
              </a:rPr>
              <a:t>) = 0.9</a:t>
            </a:r>
            <a:endParaRPr lang="en-US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485769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=7, </a:t>
            </a:r>
            <a:r>
              <a:rPr lang="en-US" dirty="0" err="1" smtClean="0"/>
              <a:t>f(HI</a:t>
            </a:r>
            <a:r>
              <a:rPr lang="en-US" dirty="0" smtClean="0"/>
              <a:t>) = 0.02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6392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Barkana</a:t>
            </a:r>
            <a:r>
              <a:rPr lang="en-US" dirty="0" smtClean="0">
                <a:solidFill>
                  <a:schemeClr val="tx2"/>
                </a:solidFill>
              </a:rPr>
              <a:t> 2009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427158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71927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bubble scale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2934097" y="3836460"/>
            <a:ext cx="380206" cy="158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3377075" y="3468225"/>
            <a:ext cx="5356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6200000" flipH="1">
            <a:off x="2924821" y="3978124"/>
            <a:ext cx="4511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819399" y="41910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PAPER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3557" name="Picture 2" descr="carillif5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685800"/>
            <a:ext cx="3810000" cy="397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" descr="Picture 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1326"/>
            <a:ext cx="4038600" cy="351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13"/>
          <p:cNvSpPr txBox="1">
            <a:spLocks noChangeArrowheads="1"/>
          </p:cNvSpPr>
          <p:nvPr/>
        </p:nvSpPr>
        <p:spPr bwMode="auto">
          <a:xfrm>
            <a:off x="5638800" y="2032000"/>
            <a:ext cx="2667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21cm </a:t>
            </a:r>
            <a:r>
              <a:rPr lang="en-US" dirty="0"/>
              <a:t>forest</a:t>
            </a:r>
            <a:endParaRPr lang="en-US" dirty="0" smtClean="0"/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Radio </a:t>
            </a:r>
            <a:r>
              <a:rPr lang="en-US" dirty="0"/>
              <a:t>GP</a:t>
            </a:r>
          </a:p>
          <a:p>
            <a:endParaRPr lang="en-US" dirty="0"/>
          </a:p>
        </p:txBody>
      </p:sp>
      <p:sp>
        <p:nvSpPr>
          <p:cNvPr id="23561" name="TextBox 15"/>
          <p:cNvSpPr txBox="1">
            <a:spLocks noChangeArrowheads="1"/>
          </p:cNvSpPr>
          <p:nvPr/>
        </p:nvSpPr>
        <p:spPr bwMode="auto">
          <a:xfrm>
            <a:off x="0" y="4450140"/>
            <a:ext cx="49149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Quasar NZ: largest ionized structures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Signal: 20mK, 15’  =&gt;  0.5 </a:t>
            </a:r>
            <a:r>
              <a:rPr lang="en-US" sz="2400" dirty="0" err="1" smtClean="0">
                <a:solidFill>
                  <a:srgbClr val="FFFFFF"/>
                </a:solidFill>
              </a:rPr>
              <a:t>mJy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rms(PAPER512, 1yr) ~ 0.1 </a:t>
            </a:r>
            <a:r>
              <a:rPr lang="en-US" sz="2400" dirty="0" err="1" smtClean="0">
                <a:solidFill>
                  <a:srgbClr val="FFFFFF"/>
                </a:solidFill>
              </a:rPr>
              <a:t>mJy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Rare but huge volume: 1600deg</a:t>
            </a:r>
            <a:r>
              <a:rPr lang="en-US" sz="2400" baseline="30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;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=6 to 11</a:t>
            </a:r>
          </a:p>
        </p:txBody>
      </p:sp>
      <p:cxnSp>
        <p:nvCxnSpPr>
          <p:cNvPr id="23562" name="Straight Arrow Connector 17"/>
          <p:cNvCxnSpPr>
            <a:cxnSpLocks noChangeShapeType="1"/>
          </p:cNvCxnSpPr>
          <p:nvPr/>
        </p:nvCxnSpPr>
        <p:spPr bwMode="auto">
          <a:xfrm rot="5400000">
            <a:off x="3542506" y="2247106"/>
            <a:ext cx="5334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sp>
        <p:nvSpPr>
          <p:cNvPr id="23563" name="TextBox 18"/>
          <p:cNvSpPr txBox="1">
            <a:spLocks noChangeArrowheads="1"/>
          </p:cNvSpPr>
          <p:nvPr/>
        </p:nvSpPr>
        <p:spPr bwMode="auto">
          <a:xfrm>
            <a:off x="2819400" y="2069068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50 </a:t>
            </a:r>
            <a:r>
              <a:rPr lang="en-US" sz="1800" dirty="0" err="1" smtClean="0">
                <a:solidFill>
                  <a:schemeClr val="bg1"/>
                </a:solidFill>
              </a:rPr>
              <a:t>cMpc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568" name="TextBox 15"/>
          <p:cNvSpPr txBox="1">
            <a:spLocks noChangeArrowheads="1"/>
          </p:cNvSpPr>
          <p:nvPr/>
        </p:nvSpPr>
        <p:spPr bwMode="auto">
          <a:xfrm>
            <a:off x="7162800" y="34036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6400" y="32574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 ~ 20mK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4612719"/>
            <a:ext cx="3581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Absorption toward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&gt;6 radio galaxies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Lines to 10% depth, 10kHz width (20 km/</a:t>
            </a:r>
            <a:r>
              <a:rPr lang="en-US" sz="2400" dirty="0" err="1" smtClean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rms(PAPER512) ~ 2mJy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3400" y="8318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14900" y="11430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0.3 </a:t>
            </a:r>
            <a:r>
              <a:rPr lang="en-US" sz="1800" dirty="0" err="1" smtClean="0"/>
              <a:t>Jy</a:t>
            </a:r>
            <a:endParaRPr lang="en-US" sz="1800" dirty="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447800" y="76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Pathfinder science goals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95600"/>
            <a:ext cx="6400800" cy="39624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6405446" cy="2769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895600"/>
            <a:ext cx="609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Build-out to 128 (256?) science array in Karoo, South Africa in 2012  [currently 64 stations]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32 station engineering array in </a:t>
            </a:r>
            <a:r>
              <a:rPr lang="en-US" sz="2400" dirty="0" err="1" smtClean="0"/>
              <a:t>Greenbank</a:t>
            </a:r>
            <a:r>
              <a:rPr lang="en-US" sz="2400" dirty="0" smtClean="0"/>
              <a:t>, WV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Freq = 115 to 190 MHz (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sz="2400" dirty="0" err="1" smtClean="0">
                <a:solidFill>
                  <a:schemeClr val="accent3"/>
                </a:solidFill>
              </a:rPr>
              <a:t>FoV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sz="2400" dirty="0" smtClean="0">
                <a:solidFill>
                  <a:schemeClr val="accent3"/>
                </a:solidFill>
              </a:rPr>
              <a:t> ~ 40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o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408"/>
            <a:ext cx="7434821" cy="4091592"/>
          </a:xfrm>
          <a:prstGeom prst="rect">
            <a:avLst/>
          </a:prstGeom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434821" cy="2718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13" y="635000"/>
            <a:ext cx="569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Minimum redundancy array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maximize </a:t>
            </a:r>
            <a:r>
              <a:rPr lang="en-US" sz="2400" dirty="0" err="1" smtClean="0">
                <a:solidFill>
                  <a:srgbClr val="FF0000"/>
                </a:solidFill>
              </a:rPr>
              <a:t>u,v</a:t>
            </a:r>
            <a:r>
              <a:rPr lang="en-US" sz="2400" dirty="0" smtClean="0">
                <a:solidFill>
                  <a:srgbClr val="FF0000"/>
                </a:solidFill>
              </a:rPr>
              <a:t> coverage =&gt; imaging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621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Reconfigurable =&gt; optimize for science goal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981272"/>
            <a:ext cx="60572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Delay spectrum analysis (Parsons): pile-up measurements in few </a:t>
            </a:r>
            <a:r>
              <a:rPr lang="en-US" sz="2400" dirty="0" err="1" smtClean="0">
                <a:solidFill>
                  <a:srgbClr val="FFFFFF"/>
                </a:solidFill>
              </a:rPr>
              <a:t>u,v</a:t>
            </a:r>
            <a:r>
              <a:rPr lang="en-US" sz="2400" dirty="0" smtClean="0">
                <a:solidFill>
                  <a:srgbClr val="FFFFFF"/>
                </a:solidFill>
              </a:rPr>
              <a:t> cells</a:t>
            </a:r>
            <a:r>
              <a:rPr lang="en-US" sz="2400" dirty="0" smtClean="0">
                <a:solidFill>
                  <a:schemeClr val="bg1"/>
                </a:solidFill>
              </a:rPr>
              <a:t> =&gt; coherently add spectra for PS analysis in 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05774" y="2794481"/>
            <a:ext cx="3200400" cy="482119"/>
          </a:xfrm>
          <a:prstGeom prst="rect">
            <a:avLst/>
          </a:prstGeom>
          <a:solidFill>
            <a:srgbClr val="7FBD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7DBAF9"/>
              </a:solidFill>
              <a:effectLst/>
              <a:latin typeface="Times New Roman" charset="0"/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2286000"/>
            <a:ext cx="2741953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300" y="2273300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Durban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400" y="25400"/>
            <a:ext cx="5372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Established working array (now 64 elements) from scratch in ~ 6months, with help from SA (SKA, Durban)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70" y="3429000"/>
            <a:ext cx="4385329" cy="3429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645150" y="5060950"/>
            <a:ext cx="1295400" cy="12065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44766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6482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133601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590800" y="762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Solution: location!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1773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04800" y="0"/>
            <a:ext cx="8915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Challenge: 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hot, confused </a:t>
            </a:r>
            <a:r>
              <a:rPr lang="en-US" sz="2800" dirty="0" smtClean="0">
                <a:solidFill>
                  <a:srgbClr val="000000"/>
                </a:solidFill>
              </a:rPr>
              <a:t>sky at low freq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6764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0" y="4301723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4114800" cy="3861911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868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</a:t>
            </a:r>
            <a:r>
              <a:rPr lang="en-US" sz="2800" dirty="0" smtClean="0">
                <a:solidFill>
                  <a:schemeClr val="bg1"/>
                </a:solidFill>
              </a:rPr>
              <a:t>decomposition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Foreground = non-thermal = featureless over ~ 100’s MHz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</a:t>
            </a:r>
            <a:r>
              <a:rPr lang="en-US" sz="2400" dirty="0" smtClean="0">
                <a:solidFill>
                  <a:schemeClr val="bg1"/>
                </a:solidFill>
              </a:rPr>
              <a:t>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Signal/Sky ~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</a:t>
              </a:r>
              <a:r>
                <a:rPr lang="en-US" sz="2400" baseline="30000" dirty="0"/>
                <a:t>5</a:t>
              </a:r>
              <a:endParaRPr lang="en-US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388"/>
            <a:ext cx="4114800" cy="4015297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2971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5939135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029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50100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370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186953" y="0"/>
            <a:ext cx="4995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2240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2240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300965"/>
            <a:ext cx="252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LNA: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0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6953" y="-7620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496594" y="7620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48200" y="545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34833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Big glass: HST, VLT, VLA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  <p:pic>
        <p:nvPicPr>
          <p:cNvPr id="7" name="Picture 6" descr="vlaTelescopes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0"/>
            <a:ext cx="5067300" cy="32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0-12-03 at 1.31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" y="665766"/>
            <a:ext cx="5753836" cy="3124200"/>
          </a:xfrm>
          <a:prstGeom prst="rect">
            <a:avLst/>
          </a:prstGeom>
        </p:spPr>
      </p:pic>
      <p:pic>
        <p:nvPicPr>
          <p:cNvPr id="4" name="Picture 11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300" y="673100"/>
            <a:ext cx="34417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12-03 at 1.29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70" y="4564509"/>
            <a:ext cx="7273612" cy="226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2573" y="0"/>
            <a:ext cx="63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 Primary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324" y="6447135"/>
            <a:ext cx="692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power pattern using </a:t>
            </a:r>
            <a:r>
              <a:rPr lang="en-US" sz="2400" dirty="0" err="1" smtClean="0"/>
              <a:t>Orbcom</a:t>
            </a:r>
            <a:r>
              <a:rPr lang="en-US" sz="2400" dirty="0" smtClean="0"/>
              <a:t> at 136MHz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3733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FW10% ~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" y="0"/>
            <a:ext cx="335279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Synthesized beam (PSF) is frequency dependent =&gt; smooth spectral  fitting over MHz bands does not remove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sym typeface="Symbol" charset="2"/>
              </a:rPr>
              <a:t>far-out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  <a:sym typeface="Symbol" charset="2"/>
              </a:rPr>
              <a:t>sidelobes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of (residual) bright sources</a:t>
            </a:r>
            <a:endParaRPr lang="en-US" sz="24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124200" y="76200"/>
            <a:ext cx="6019800" cy="6096000"/>
            <a:chOff x="838200" y="1524000"/>
            <a:chExt cx="7366000" cy="5334000"/>
          </a:xfrm>
        </p:grpSpPr>
        <p:pic>
          <p:nvPicPr>
            <p:cNvPr id="29706" name="Picture 7" descr="1MH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073400" y="-711200"/>
              <a:ext cx="28956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8" descr="5MH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225800" y="1879600"/>
              <a:ext cx="25908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9"/>
            <p:cNvSpPr txBox="1">
              <a:spLocks noChangeArrowheads="1"/>
            </p:cNvSpPr>
            <p:nvPr/>
          </p:nvSpPr>
          <p:spPr bwMode="auto">
            <a:xfrm>
              <a:off x="1924987" y="1698126"/>
              <a:ext cx="3124201" cy="754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1MHz separation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R</a:t>
              </a:r>
              <a:r>
                <a:rPr lang="en-US" baseline="-25000">
                  <a:solidFill>
                    <a:schemeClr val="bg1"/>
                  </a:solidFill>
                </a:rPr>
                <a:t>phys</a:t>
              </a:r>
              <a:r>
                <a:rPr lang="en-US">
                  <a:solidFill>
                    <a:schemeClr val="bg1"/>
                  </a:solidFill>
                </a:rPr>
                <a:t> ~ 1.7Mpc</a:t>
              </a:r>
              <a:endParaRPr lang="en-US"/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2057400" y="4495800"/>
              <a:ext cx="3886199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5MHz separation</a:t>
              </a:r>
              <a:endParaRPr lang="en-US"/>
            </a:p>
          </p:txBody>
        </p:sp>
        <p:sp>
          <p:nvSpPr>
            <p:cNvPr id="29710" name="Line 11"/>
            <p:cNvSpPr>
              <a:spLocks noChangeShapeType="1"/>
            </p:cNvSpPr>
            <p:nvPr/>
          </p:nvSpPr>
          <p:spPr bwMode="auto">
            <a:xfrm>
              <a:off x="2057400" y="3276600"/>
              <a:ext cx="53340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Text Box 12"/>
            <p:cNvSpPr txBox="1">
              <a:spLocks noChangeArrowheads="1"/>
            </p:cNvSpPr>
            <p:nvPr/>
          </p:nvSpPr>
          <p:spPr bwMode="auto">
            <a:xfrm>
              <a:off x="3902855" y="2857346"/>
              <a:ext cx="1524001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10</a:t>
              </a:r>
              <a:r>
                <a:rPr lang="en-US" baseline="30000">
                  <a:solidFill>
                    <a:schemeClr val="bg1"/>
                  </a:solidFill>
                </a:rPr>
                <a:t>o</a:t>
              </a:r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s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90" y="1"/>
            <a:ext cx="3550479" cy="3429000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0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Example: frequency differencing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61665"/>
            <a:ext cx="5330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1. Find and subtract continuum through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selfcal/deconvol/UVSUB</a:t>
            </a:r>
            <a:r>
              <a:rPr lang="en-US" sz="2400" dirty="0" smtClean="0">
                <a:solidFill>
                  <a:srgbClr val="FFFFFF"/>
                </a:solidFill>
              </a:rPr>
              <a:t> =&gt; residual </a:t>
            </a:r>
            <a:r>
              <a:rPr lang="en-US" sz="2400" dirty="0" err="1" smtClean="0">
                <a:solidFill>
                  <a:srgbClr val="FFFFFF"/>
                </a:solidFill>
              </a:rPr>
              <a:t>sidelobes</a:t>
            </a:r>
            <a:r>
              <a:rPr lang="en-US" sz="2400" dirty="0" smtClean="0">
                <a:solidFill>
                  <a:srgbClr val="FFFFFF"/>
                </a:solidFill>
              </a:rPr>
              <a:t> due to imperfect calibration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2. Subtract channels to remove residual continuum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8" descr="tes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3363832" cy="3248561"/>
          </a:xfrm>
          <a:prstGeom prst="rect">
            <a:avLst/>
          </a:prstGeom>
        </p:spPr>
      </p:pic>
      <p:pic>
        <p:nvPicPr>
          <p:cNvPr id="10" name="Picture 9" descr="test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533239"/>
            <a:ext cx="3443054" cy="32485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7200" y="4057472"/>
            <a:ext cx="1447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5MHz =&gt; </a:t>
            </a:r>
            <a:r>
              <a:rPr lang="en-US" sz="2400" dirty="0" err="1" smtClean="0">
                <a:solidFill>
                  <a:srgbClr val="FFFF00"/>
                </a:solidFill>
              </a:rPr>
              <a:t>sidelobe</a:t>
            </a:r>
            <a:r>
              <a:rPr lang="en-US" sz="2400" dirty="0" smtClean="0">
                <a:solidFill>
                  <a:srgbClr val="FFFF00"/>
                </a:solidFill>
              </a:rPr>
              <a:t>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368" y="2819400"/>
            <a:ext cx="336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50kHz separation =&gt; noise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28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Cyg</a:t>
            </a:r>
            <a:r>
              <a:rPr lang="en-US" dirty="0" smtClean="0">
                <a:solidFill>
                  <a:srgbClr val="FFFFFF"/>
                </a:solidFill>
              </a:rPr>
              <a:t> A,  DNR ~ 1000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" y="71735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Stringent calibration requirements  (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  <a:sym typeface="Symbol" charset="2"/>
              </a:rPr>
              <a:t>Datta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ea 2010)</a:t>
            </a:r>
            <a:endParaRPr lang="en-US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29701" name="Picture 13" descr="Picture 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5437" y="609600"/>
            <a:ext cx="6786563" cy="497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4719637" y="46482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0.1%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7158037" y="462915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4963" y="1752600"/>
            <a:ext cx="228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289A00"/>
                </a:solidFill>
              </a:rPr>
              <a:t>Sidelobe</a:t>
            </a:r>
            <a:r>
              <a:rPr lang="en-US" b="1" dirty="0" smtClean="0">
                <a:solidFill>
                  <a:srgbClr val="289A00"/>
                </a:solidFill>
              </a:rPr>
              <a:t> noise</a:t>
            </a:r>
            <a:endParaRPr lang="en-US" b="1" dirty="0">
              <a:solidFill>
                <a:srgbClr val="289A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24192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8100"/>
                </a:solidFill>
              </a:rPr>
              <a:t>Thermal noise (6hr)</a:t>
            </a:r>
            <a:endParaRPr lang="en-US" dirty="0">
              <a:solidFill>
                <a:srgbClr val="8081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99000" y="1003300"/>
            <a:ext cx="2895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55626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Bright source removal requires better than 0.2% antenna calibration to reach thermal noise each day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Results from standard calibration and imaging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86868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32 stations in GB,  64 in Karoo: first test imaging results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Violates all assumptions in synthesis imaging (</a:t>
            </a:r>
            <a:r>
              <a:rPr lang="en-US" sz="2800" dirty="0" err="1" smtClean="0">
                <a:solidFill>
                  <a:srgbClr val="FFFFFF"/>
                </a:solidFill>
              </a:rPr>
              <a:t>eg</a:t>
            </a:r>
            <a:r>
              <a:rPr lang="en-US" sz="2800" dirty="0" smtClean="0">
                <a:solidFill>
                  <a:srgbClr val="FFFFFF"/>
                </a:solidFill>
              </a:rPr>
              <a:t>. SIRA)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Transit array =&gt; image in snapshots in time (10min)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field (‘full sky’) =&gt; require 3D FT  (facets)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band (octave) =&gt; require </a:t>
            </a:r>
            <a:r>
              <a:rPr lang="en-US" sz="2400" dirty="0" err="1" smtClean="0">
                <a:solidFill>
                  <a:srgbClr val="FFFFFF"/>
                </a:solidFill>
              </a:rPr>
              <a:t>multifreq</a:t>
            </a:r>
            <a:r>
              <a:rPr lang="en-US" sz="2400" dirty="0" smtClean="0">
                <a:solidFill>
                  <a:srgbClr val="FFFFFF"/>
                </a:solidFill>
              </a:rPr>
              <a:t> synthesis (currently image snapshots in freq ~ 10MHz)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high dynamic range &gt; 10</a:t>
            </a:r>
            <a:r>
              <a:rPr lang="en-US" sz="2400" baseline="30000" dirty="0" smtClean="0">
                <a:solidFill>
                  <a:srgbClr val="FFFFFF"/>
                </a:solidFill>
              </a:rPr>
              <a:t>5</a:t>
            </a:r>
            <a:r>
              <a:rPr lang="en-US" sz="2400" dirty="0" smtClean="0">
                <a:solidFill>
                  <a:srgbClr val="FFFFFF"/>
                </a:solidFill>
              </a:rPr>
              <a:t>: requires extensive iteration in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selfcal/deconvolution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Structure on all scales =&gt; require ‘</a:t>
            </a:r>
            <a:r>
              <a:rPr lang="en-US" sz="2400" dirty="0" err="1" smtClean="0">
                <a:solidFill>
                  <a:srgbClr val="FFFFFF"/>
                </a:solidFill>
              </a:rPr>
              <a:t>multiscale</a:t>
            </a:r>
            <a:r>
              <a:rPr lang="en-US" sz="2400" dirty="0" smtClean="0">
                <a:solidFill>
                  <a:srgbClr val="FFFFFF"/>
                </a:solidFill>
              </a:rPr>
              <a:t> clean’</a:t>
            </a:r>
          </a:p>
          <a:p>
            <a:pPr lvl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Strong and weak RFI: multiple layers of flagging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Image processing is SLOW:  10min observations requires hours to image/</a:t>
            </a:r>
            <a:r>
              <a:rPr lang="en-US" sz="2800" dirty="0" err="1" smtClean="0">
                <a:solidFill>
                  <a:srgbClr val="FFFFFF"/>
                </a:solidFill>
              </a:rPr>
              <a:t>deconvolve</a:t>
            </a:r>
            <a:r>
              <a:rPr lang="en-US" sz="2800" dirty="0" smtClean="0">
                <a:solidFill>
                  <a:srgbClr val="FFFFFF"/>
                </a:solidFill>
              </a:rPr>
              <a:t> on local cluster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1" name="Picture 20" descr="Screen shot 2010-10-18 at 8.22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2" y="47627"/>
            <a:ext cx="6238823" cy="6748727"/>
          </a:xfrm>
          <a:prstGeom prst="rect">
            <a:avLst/>
          </a:prstGeom>
        </p:spPr>
      </p:pic>
      <p:pic>
        <p:nvPicPr>
          <p:cNvPr id="28" name="Picture 27" descr="Screen shot 2010-10-18 at 8.23.1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520" y="12329"/>
            <a:ext cx="3283151" cy="3315130"/>
          </a:xfrm>
          <a:prstGeom prst="rect">
            <a:avLst/>
          </a:prstGeom>
        </p:spPr>
      </p:pic>
      <p:pic>
        <p:nvPicPr>
          <p:cNvPr id="26" name="Picture 25" descr="Screen shot 2010-10-18 at 8.22.4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76" y="3469668"/>
            <a:ext cx="2322591" cy="30554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4141082" y="1183583"/>
            <a:ext cx="1639859" cy="3286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6242" y="2490456"/>
            <a:ext cx="13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G78.2+2.1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5972" y="4204454"/>
            <a:ext cx="18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Galactic plane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289042" y="4093224"/>
            <a:ext cx="678133" cy="1728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68411" y="998648"/>
            <a:ext cx="1072671" cy="1027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87751" y="4574251"/>
            <a:ext cx="480860" cy="6655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80941" y="4795976"/>
            <a:ext cx="1308890" cy="246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00222" y="5264478"/>
            <a:ext cx="130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G49.2-0.7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3842" y="3456567"/>
            <a:ext cx="152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W51 region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05941" y="-7878"/>
            <a:ext cx="177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CygX</a:t>
            </a:r>
            <a:r>
              <a:rPr lang="en-US" dirty="0" smtClean="0">
                <a:solidFill>
                  <a:srgbClr val="FFFF00"/>
                </a:solidFill>
              </a:rPr>
              <a:t>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3407" y="768848"/>
            <a:ext cx="15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G82.2+5.3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6580" y="2089371"/>
            <a:ext cx="17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Cygnus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35400" y="1810509"/>
            <a:ext cx="46040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23041" y="47627"/>
            <a:ext cx="396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PGB32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5962" y="4872656"/>
            <a:ext cx="3028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 hour, BW=30MHz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18’ resolution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DNR ~ 9500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Weakest </a:t>
            </a:r>
            <a:r>
              <a:rPr lang="en-US" sz="2000" dirty="0" err="1" smtClean="0">
                <a:solidFill>
                  <a:srgbClr val="FFFF00"/>
                </a:solidFill>
              </a:rPr>
              <a:t>src</a:t>
            </a:r>
            <a:r>
              <a:rPr lang="en-US" sz="2000" dirty="0" smtClean="0">
                <a:solidFill>
                  <a:srgbClr val="FFFF00"/>
                </a:solidFill>
              </a:rPr>
              <a:t> ~ 4 </a:t>
            </a:r>
            <a:r>
              <a:rPr lang="en-US" sz="2000" dirty="0" err="1" smtClean="0">
                <a:solidFill>
                  <a:srgbClr val="FFFF00"/>
                </a:solidFill>
              </a:rPr>
              <a:t>Jy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0" name="Picture 29" descr="Screen shot 2010-12-03 at 4.55.3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1064" y="286184"/>
            <a:ext cx="1516579" cy="252159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rot="10800000">
            <a:off x="2565554" y="1950209"/>
            <a:ext cx="49642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8409" y="1903215"/>
            <a:ext cx="123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120MHz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1637115" y="1915917"/>
            <a:ext cx="92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180MHz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11-10 at 3.43.28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80" b="-580"/>
          <a:stretch>
            <a:fillRect/>
          </a:stretch>
        </p:blipFill>
        <p:spPr/>
      </p:pic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6" name="Picture 5" descr="Screen shot 2011-11-10 at 3.43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-3672"/>
            <a:ext cx="6019800" cy="3150411"/>
          </a:xfrm>
          <a:prstGeom prst="rect">
            <a:avLst/>
          </a:prstGeom>
        </p:spPr>
      </p:pic>
      <p:pic>
        <p:nvPicPr>
          <p:cNvPr id="7" name="Picture 6" descr="Screen shot 2011-11-10 at 3.43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99" y="3186153"/>
            <a:ext cx="6300101" cy="3214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62000"/>
            <a:ext cx="3124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3"/>
                </a:solidFill>
              </a:rPr>
              <a:t>Stable system: </a:t>
            </a:r>
            <a:r>
              <a:rPr lang="en-US" sz="2400" dirty="0" err="1" smtClean="0">
                <a:solidFill>
                  <a:schemeClr val="accent3"/>
                </a:solidFill>
              </a:rPr>
              <a:t>selfcal</a:t>
            </a:r>
            <a:r>
              <a:rPr lang="en-US" sz="2400" dirty="0" smtClean="0">
                <a:solidFill>
                  <a:schemeClr val="accent3"/>
                </a:solidFill>
              </a:rPr>
              <a:t> gain solutions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deg over 1hr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% over 1hr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26" y="0"/>
            <a:ext cx="663414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PSA64, July 2011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10min snapshots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BW = 60MHz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DNR ~ 1000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Weakest </a:t>
            </a:r>
            <a:r>
              <a:rPr lang="en-US" dirty="0" err="1" smtClean="0">
                <a:solidFill>
                  <a:srgbClr val="FFFFFF"/>
                </a:solidFill>
              </a:rPr>
              <a:t>src</a:t>
            </a:r>
            <a:r>
              <a:rPr lang="en-US" dirty="0" smtClean="0">
                <a:solidFill>
                  <a:srgbClr val="FFFFFF"/>
                </a:solidFill>
              </a:rPr>
              <a:t> ~ 1Jy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>
            <a:off x="7368014" y="2720608"/>
            <a:ext cx="959584" cy="1588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72400" y="2438400"/>
            <a:ext cx="110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0" y="0"/>
            <a:ext cx="647192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72" y="0"/>
            <a:ext cx="644205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IGM and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HI 21cm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41982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Universum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incognitus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01" y="0"/>
            <a:ext cx="2547399" cy="224581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57" y="0"/>
            <a:ext cx="658408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12" y="0"/>
            <a:ext cx="6634976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13" y="0"/>
            <a:ext cx="6676773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ntsr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7149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3657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Continuous ‘all-sky’ monitor (</a:t>
            </a:r>
            <a:r>
              <a:rPr lang="en-US" sz="2400" dirty="0" err="1" smtClean="0">
                <a:solidFill>
                  <a:srgbClr val="FFFFFF"/>
                </a:solidFill>
              </a:rPr>
              <a:t>GRBs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XRBs</a:t>
            </a:r>
            <a:r>
              <a:rPr lang="en-US" sz="2400" dirty="0" smtClean="0">
                <a:solidFill>
                  <a:srgbClr val="FFFFFF"/>
                </a:solidFill>
              </a:rPr>
              <a:t>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Sensitivity(10min) ~ 5mJy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8322865" y="5289153"/>
            <a:ext cx="1486694" cy="158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611394" y="5093732"/>
            <a:ext cx="91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83403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Ancillary science on way to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CE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6781800" cy="6157389"/>
          </a:xfrm>
          <a:prstGeom prst="rect">
            <a:avLst/>
          </a:prstGeom>
        </p:spPr>
      </p:pic>
      <p:pic>
        <p:nvPicPr>
          <p:cNvPr id="4" name="Picture 3" descr="437998main_CenA_radio_optical_gamma_composite_unlabe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907485"/>
            <a:ext cx="2209800" cy="2893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Radio galaxies: imaging and spectra 120 to 180 MHz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388" y="4800600"/>
            <a:ext cx="236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Parkes</a:t>
            </a:r>
            <a:r>
              <a:rPr lang="en-US" sz="2400" dirty="0" smtClean="0">
                <a:solidFill>
                  <a:srgbClr val="FFFFFF"/>
                </a:solidFill>
              </a:rPr>
              <a:t>: 1.4 GHz, 50hrs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33601" y="5791200"/>
            <a:ext cx="42671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PAPER: 120 to 180MHz, 30min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7390606" y="3352006"/>
            <a:ext cx="27432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924800" y="3059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600kpc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7575"/>
            <a:ext cx="9144000" cy="2836625"/>
          </a:xfrm>
          <a:prstGeom prst="rect">
            <a:avLst/>
          </a:prstGeom>
        </p:spPr>
      </p:pic>
      <p:pic>
        <p:nvPicPr>
          <p:cNvPr id="5" name="Picture 4" descr="PLA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090"/>
            <a:ext cx="9144000" cy="28687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676400" y="2114490"/>
            <a:ext cx="2286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6200000" flipV="1">
            <a:off x="4229100" y="2838391"/>
            <a:ext cx="3048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648200" y="18858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3200400" y="19620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14400" y="1529714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W28-SNR + M8-HII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150489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SgrA</a:t>
            </a:r>
            <a:r>
              <a:rPr lang="en-US" sz="1600" dirty="0" smtClean="0">
                <a:solidFill>
                  <a:srgbClr val="FFFF00"/>
                </a:solidFill>
              </a:rPr>
              <a:t>*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154733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Kes40,41-SNR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314753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CTB37-SNR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3800" y="314753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RCW132-HII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150489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RCW131-HII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5223877" y="2855267"/>
            <a:ext cx="347246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>
            <a:off x="7086600" y="1962090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V="1">
            <a:off x="7403930" y="2931466"/>
            <a:ext cx="279740" cy="1524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086600" y="310509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RimNeb</a:t>
            </a:r>
            <a:r>
              <a:rPr lang="en-US" sz="1600" dirty="0" smtClean="0">
                <a:solidFill>
                  <a:srgbClr val="FFFF00"/>
                </a:solidFill>
              </a:rPr>
              <a:t>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SNR searches, spectra, imaging: find the missing large SNR?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Galactic HII regions: free-free absorption (EM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pc cm</a:t>
            </a:r>
            <a:r>
              <a:rPr lang="en-US" sz="2400" baseline="30000" dirty="0" smtClean="0">
                <a:solidFill>
                  <a:schemeClr val="bg1"/>
                </a:solidFill>
              </a:rPr>
              <a:t>-6</a:t>
            </a:r>
            <a:r>
              <a:rPr lang="en-US" sz="2400" dirty="0" smtClean="0">
                <a:solidFill>
                  <a:schemeClr val="bg1"/>
                </a:solidFill>
              </a:rPr>
              <a:t>) =&gt; 3D study of thermal/</a:t>
            </a:r>
            <a:r>
              <a:rPr lang="en-US" sz="2400" dirty="0" err="1" smtClean="0">
                <a:solidFill>
                  <a:schemeClr val="bg1"/>
                </a:solidFill>
              </a:rPr>
              <a:t>nonthermal</a:t>
            </a:r>
            <a:r>
              <a:rPr lang="en-US" sz="2400" dirty="0" smtClean="0">
                <a:solidFill>
                  <a:schemeClr val="bg1"/>
                </a:solidFill>
              </a:rPr>
              <a:t> ISM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81800" y="40956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15’=40pc at </a:t>
            </a:r>
            <a:r>
              <a:rPr lang="en-US" dirty="0" err="1" smtClean="0">
                <a:solidFill>
                  <a:srgbClr val="FFFFFF"/>
                </a:solidFill>
              </a:rPr>
              <a:t>GalCent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42480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IRAS 100um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447800" y="3714690"/>
            <a:ext cx="17526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057401" y="3397190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10</a:t>
            </a:r>
            <a:r>
              <a:rPr lang="en-US" sz="1800" baseline="30000" dirty="0" smtClean="0">
                <a:solidFill>
                  <a:schemeClr val="accent3"/>
                </a:solidFill>
              </a:rPr>
              <a:t>o</a:t>
            </a:r>
            <a:endParaRPr lang="en-US" sz="1800" baseline="30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8401.JPG"/>
          <p:cNvPicPr>
            <a:picLocks noChangeAspect="1"/>
          </p:cNvPicPr>
          <p:nvPr/>
        </p:nvPicPr>
        <p:blipFill>
          <a:blip r:embed="rId3">
            <a:lum bright="-31000"/>
          </a:blip>
          <a:stretch>
            <a:fillRect/>
          </a:stretch>
        </p:blipFill>
        <p:spPr>
          <a:xfrm>
            <a:off x="2078" y="0"/>
            <a:ext cx="9139844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420469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chemeClr val="bg1"/>
                </a:solidFill>
              </a:rPr>
              <a:t>Cosmic </a:t>
            </a:r>
            <a:r>
              <a:rPr lang="en-US" sz="3600" dirty="0" err="1" smtClean="0">
                <a:solidFill>
                  <a:schemeClr val="bg1"/>
                </a:solidFill>
              </a:rPr>
              <a:t>Reionization</a:t>
            </a:r>
            <a:endParaRPr lang="en-US" sz="40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462474"/>
            <a:ext cx="8382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Cosmic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last frontier in studies of large scale structure formation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Quasar spectra + </a:t>
            </a:r>
            <a:r>
              <a:rPr lang="en-US" sz="2800" dirty="0" err="1" smtClean="0">
                <a:solidFill>
                  <a:srgbClr val="FFFFFF"/>
                </a:solidFill>
              </a:rPr>
              <a:t>CMB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pol</a:t>
            </a:r>
            <a:r>
              <a:rPr lang="en-US" sz="2800" dirty="0" smtClean="0">
                <a:solidFill>
                  <a:srgbClr val="FFFFFF"/>
                </a:solidFill>
              </a:rPr>
              <a:t> provide first insights: increasing neutral fraction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~7,  but finite ionization to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≥ 10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HI 21cm signal: direct observation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SKA required for full tomography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PAPER: making first all-sky images; targeting first statistical detection by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FPGA-base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65913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IBOB F engine: sample, 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X engine: cross multiply V (baseline,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‘packetized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II: Easily scalable and reconfigurable. Estimate current architecture is </a:t>
            </a:r>
            <a:r>
              <a:rPr lang="en-US" sz="2400" dirty="0" smtClean="0">
                <a:solidFill>
                  <a:srgbClr val="FFFF00"/>
                </a:solidFill>
              </a:rPr>
              <a:t>scalable to 256 antennas </a:t>
            </a:r>
            <a:r>
              <a:rPr lang="en-US" sz="2400" dirty="0" err="1" smtClean="0">
                <a:solidFill>
                  <a:srgbClr val="FFFF00"/>
                </a:solidFill>
              </a:rPr>
              <a:t>w</a:t>
            </a:r>
            <a:r>
              <a:rPr lang="en-US" sz="2400" dirty="0" smtClean="0">
                <a:solidFill>
                  <a:srgbClr val="FFFF00"/>
                </a:solidFill>
              </a:rPr>
              <a:t>. 100MHz bandwidth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 and data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0-12-03 at 1.28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93" y="-1"/>
            <a:ext cx="2134107" cy="4911835"/>
          </a:xfrm>
          <a:prstGeom prst="rect">
            <a:avLst/>
          </a:prstGeom>
        </p:spPr>
      </p:pic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210" y="4911835"/>
            <a:ext cx="2629079" cy="1900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6764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Sources responsible for </a:t>
            </a:r>
            <a:r>
              <a:rPr lang="en-US" sz="2800" dirty="0" err="1">
                <a:solidFill>
                  <a:schemeClr val="bg1"/>
                </a:solidFill>
              </a:rPr>
              <a:t>reionization</a:t>
            </a:r>
            <a:endParaRPr lang="en-US" sz="1800" dirty="0"/>
          </a:p>
        </p:txBody>
      </p:sp>
      <p:pic>
        <p:nvPicPr>
          <p:cNvPr id="131080" name="Picture 8" descr="Seq111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4071"/>
            <a:ext cx="8534400" cy="9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0-03-22 at 9.42.50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74369"/>
            <a:ext cx="5105400" cy="1211831"/>
          </a:xfrm>
          <a:prstGeom prst="rect">
            <a:avLst/>
          </a:prstGeom>
        </p:spPr>
      </p:pic>
      <p:pic>
        <p:nvPicPr>
          <p:cNvPr id="10" name="Picture 9" descr="Screen shot 2010-03-22 at 10.01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981200"/>
            <a:ext cx="3831469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5562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Note: SDSS quasars (SMBH) are insufficient to cause </a:t>
            </a:r>
            <a:r>
              <a:rPr lang="en-US" sz="2400" dirty="0" err="1" smtClean="0">
                <a:solidFill>
                  <a:schemeClr val="accent3"/>
                </a:solidFill>
              </a:rPr>
              <a:t>reionization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19812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Galaxies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&gt;7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0386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HST/WFC3 </a:t>
            </a:r>
            <a:r>
              <a:rPr lang="en-US" dirty="0" err="1" smtClean="0">
                <a:solidFill>
                  <a:srgbClr val="FFFFFF"/>
                </a:solidFill>
              </a:rPr>
              <a:t>Bouwens</a:t>
            </a:r>
            <a:r>
              <a:rPr lang="en-US" dirty="0" smtClean="0">
                <a:solidFill>
                  <a:srgbClr val="FFFFFF"/>
                </a:solidFill>
              </a:rPr>
              <a:t> et al. 2010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" y="35168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&lt;1um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3505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&gt;1um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1905000" y="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by normal galaxies</a:t>
            </a:r>
            <a:endParaRPr lang="en-US" sz="1800" dirty="0"/>
          </a:p>
        </p:txBody>
      </p:sp>
      <p:pic>
        <p:nvPicPr>
          <p:cNvPr id="9" name="Picture 8" descr="pastedGraph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06500" y="693252"/>
            <a:ext cx="6489700" cy="4640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81600" y="49338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Roberston</a:t>
            </a:r>
            <a:r>
              <a:rPr lang="en-US" dirty="0" smtClean="0"/>
              <a:t> + Ellis 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56260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7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&gt; 0.2 and C &lt; 30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 8 requires </a:t>
            </a:r>
            <a:r>
              <a:rPr lang="en-US" sz="2800" dirty="0" err="1" smtClean="0">
                <a:solidFill>
                  <a:srgbClr val="FFFF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esc</a:t>
            </a:r>
            <a:r>
              <a:rPr lang="en-US" sz="2800" dirty="0" smtClean="0">
                <a:solidFill>
                  <a:srgbClr val="FFFFFF"/>
                </a:solidFill>
              </a:rPr>
              <a:t> &gt; 0.2 and C &lt; 10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30900" y="1397000"/>
            <a:ext cx="1371600" cy="457200"/>
          </a:xfrm>
          <a:prstGeom prst="rect">
            <a:avLst/>
          </a:prstGeom>
          <a:solidFill>
            <a:srgbClr val="D2D2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07100" y="2032000"/>
            <a:ext cx="10033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86400" y="4267200"/>
            <a:ext cx="1371600" cy="304800"/>
          </a:xfrm>
          <a:prstGeom prst="rect">
            <a:avLst/>
          </a:prstGeom>
          <a:solidFill>
            <a:srgbClr val="8B8B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1" name="ifrit_REI1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36900" y="914400"/>
            <a:ext cx="6007100" cy="4572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2058192" y="3275809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200400" y="289560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10cMpc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13500" y="838200"/>
            <a:ext cx="326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F(HI) from </a:t>
            </a:r>
            <a:r>
              <a:rPr lang="en-US" sz="2400" dirty="0" err="1" smtClean="0"/>
              <a:t>z</a:t>
            </a:r>
            <a:r>
              <a:rPr lang="en-US" sz="2400" dirty="0" smtClean="0"/>
              <a:t>=20 to 5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-39707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IGM </a:t>
            </a:r>
            <a:r>
              <a:rPr lang="en-US" sz="2800" dirty="0" smtClean="0">
                <a:solidFill>
                  <a:schemeClr val="bg1"/>
                </a:solidFill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</a:rPr>
              <a:t>Gnedin</a:t>
            </a:r>
            <a:r>
              <a:rPr lang="en-US" sz="2800" dirty="0" smtClean="0">
                <a:solidFill>
                  <a:schemeClr val="bg1"/>
                </a:solidFill>
              </a:rPr>
              <a:t> &amp; Fan 2006, 648, 1)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29083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Dark Ages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Isolated bubbles (slow)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Percolation (bubble overlap, fast)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715000"/>
            <a:ext cx="82296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Matches UV </a:t>
            </a:r>
            <a:r>
              <a:rPr lang="en-US" sz="2400" dirty="0" err="1" smtClean="0">
                <a:solidFill>
                  <a:schemeClr val="bg1"/>
                </a:solidFill>
              </a:rPr>
              <a:t>lum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Func</a:t>
            </a:r>
            <a:r>
              <a:rPr lang="en-US" sz="2400" dirty="0" smtClean="0">
                <a:solidFill>
                  <a:schemeClr val="bg1"/>
                </a:solidFill>
              </a:rPr>
              <a:t>.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=5 to 8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Consistent with GP constraints on the IGM opacity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89090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458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chemeClr val="bg1"/>
                </a:solidFill>
              </a:rPr>
              <a:t>Alternative hypothesis to </a:t>
            </a:r>
            <a:r>
              <a:rPr lang="en-US" sz="2800" b="0" dirty="0" err="1">
                <a:solidFill>
                  <a:schemeClr val="bg1"/>
                </a:solidFill>
              </a:rPr>
              <a:t>Stromgren</a:t>
            </a:r>
            <a:r>
              <a:rPr lang="en-US" sz="2800" b="0" dirty="0">
                <a:solidFill>
                  <a:schemeClr val="bg1"/>
                </a:solidFill>
              </a:rPr>
              <a:t> sphere: Quasar Proximity Zones </a:t>
            </a:r>
            <a:r>
              <a:rPr lang="en-US" sz="2400" b="0" dirty="0">
                <a:solidFill>
                  <a:schemeClr val="bg1"/>
                </a:solidFill>
              </a:rPr>
              <a:t>(Bolton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Wyithe</a:t>
            </a:r>
            <a:r>
              <a:rPr lang="en-US" sz="2400" b="0" dirty="0" smtClean="0">
                <a:solidFill>
                  <a:schemeClr val="bg1"/>
                </a:solidFill>
              </a:rPr>
              <a:t>; 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Haehnelt</a:t>
            </a:r>
            <a:r>
              <a:rPr lang="en-US" sz="2400" b="0" dirty="0" smtClean="0">
                <a:solidFill>
                  <a:schemeClr val="bg1"/>
                </a:solidFill>
              </a:rPr>
              <a:t>)</a:t>
            </a:r>
            <a:endParaRPr lang="en-US" sz="2400" b="0" dirty="0">
              <a:solidFill>
                <a:schemeClr val="bg1"/>
              </a:solidFill>
            </a:endParaRP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dirty="0" smtClean="0">
                <a:solidFill>
                  <a:schemeClr val="bg1"/>
                </a:solidFill>
              </a:rPr>
              <a:t> = </a:t>
            </a:r>
            <a:r>
              <a:rPr lang="en-US" sz="2400" b="0" dirty="0" smtClean="0">
                <a:solidFill>
                  <a:schemeClr val="bg1"/>
                </a:solidFill>
              </a:rPr>
              <a:t>density </a:t>
            </a:r>
            <a:r>
              <a:rPr lang="en-US" sz="2400" b="0" dirty="0">
                <a:solidFill>
                  <a:schemeClr val="bg1"/>
                </a:solidFill>
              </a:rPr>
              <a:t>of  ionizing</a:t>
            </a:r>
            <a:r>
              <a:rPr lang="en-US" sz="2400" b="0" dirty="0" smtClean="0">
                <a:solidFill>
                  <a:schemeClr val="bg1"/>
                </a:solidFill>
              </a:rPr>
              <a:t>  photon </a:t>
            </a:r>
            <a:r>
              <a:rPr lang="en-US" sz="2400" b="0" dirty="0">
                <a:solidFill>
                  <a:schemeClr val="bg1"/>
                </a:solidFill>
              </a:rPr>
              <a:t>from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quasar </a:t>
            </a:r>
            <a:r>
              <a:rPr lang="en-US" sz="2400" b="0" dirty="0">
                <a:solidFill>
                  <a:schemeClr val="bg1"/>
                </a:solidFill>
              </a:rPr>
              <a:t>&gt; </a:t>
            </a:r>
            <a:r>
              <a:rPr lang="en-US" sz="2400" b="0" dirty="0" smtClean="0">
                <a:solidFill>
                  <a:schemeClr val="bg1"/>
                </a:solidFill>
              </a:rPr>
              <a:t>background</a:t>
            </a:r>
          </a:p>
          <a:p>
            <a:pPr algn="l"/>
            <a:endParaRPr lang="en-US" sz="2400" b="0" baseline="-25000" dirty="0">
              <a:solidFill>
                <a:schemeClr val="bg1"/>
              </a:solidFill>
            </a:endParaRPr>
          </a:p>
          <a:p>
            <a:pPr algn="l"/>
            <a:r>
              <a:rPr lang="en-US" sz="2400" b="0" baseline="-25000" dirty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 =&gt;   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b="0" dirty="0" smtClean="0">
                <a:solidFill>
                  <a:schemeClr val="bg1"/>
                </a:solidFill>
              </a:rPr>
              <a:t>  ~  [</a:t>
            </a:r>
            <a:r>
              <a:rPr lang="en-US" sz="2400" b="0" dirty="0">
                <a:solidFill>
                  <a:schemeClr val="bg1"/>
                </a:solidFill>
              </a:rPr>
              <a:t>L</a:t>
            </a:r>
            <a:r>
              <a:rPr lang="en-US" sz="2400" b="0" baseline="-25000" dirty="0">
                <a:solidFill>
                  <a:schemeClr val="bg1"/>
                </a:solidFill>
              </a:rPr>
              <a:t>γ</a:t>
            </a:r>
            <a:r>
              <a:rPr lang="en-US" sz="2400" b="0" dirty="0">
                <a:solidFill>
                  <a:schemeClr val="bg1"/>
                </a:solidFill>
              </a:rPr>
              <a:t>]</a:t>
            </a:r>
            <a:r>
              <a:rPr lang="en-US" sz="2400" b="0" baseline="30000" dirty="0">
                <a:solidFill>
                  <a:schemeClr val="bg1"/>
                </a:solidFill>
              </a:rPr>
              <a:t>1/2</a:t>
            </a:r>
            <a:r>
              <a:rPr lang="en-US" sz="2400" b="0" baseline="30000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Increase in R</a:t>
            </a:r>
            <a:r>
              <a:rPr lang="en-US" sz="2400" b="0" baseline="-25000" dirty="0">
                <a:solidFill>
                  <a:schemeClr val="bg1"/>
                </a:solidFill>
              </a:rPr>
              <a:t>NZ </a:t>
            </a:r>
            <a:r>
              <a:rPr lang="en-US" sz="2400" b="0" dirty="0">
                <a:solidFill>
                  <a:schemeClr val="bg1"/>
                </a:solidFill>
              </a:rPr>
              <a:t>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=6.5 to 5.7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=&gt;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rapid </a:t>
            </a:r>
            <a:r>
              <a:rPr lang="en-US" sz="2400" b="0" dirty="0">
                <a:solidFill>
                  <a:schemeClr val="bg1"/>
                </a:solidFill>
              </a:rPr>
              <a:t>increase in</a:t>
            </a:r>
            <a:r>
              <a:rPr lang="en-US" sz="2400" b="0" dirty="0" smtClean="0">
                <a:solidFill>
                  <a:schemeClr val="bg1"/>
                </a:solidFill>
              </a:rPr>
              <a:t> photon </a:t>
            </a:r>
            <a:r>
              <a:rPr lang="en-US" sz="2400" b="0" dirty="0" err="1" smtClean="0">
                <a:solidFill>
                  <a:schemeClr val="bg1"/>
                </a:solidFill>
              </a:rPr>
              <a:t>mfp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during</a:t>
            </a:r>
            <a:r>
              <a:rPr lang="en-US" sz="2400" b="0" dirty="0" smtClean="0">
                <a:solidFill>
                  <a:schemeClr val="bg1"/>
                </a:solidFill>
              </a:rPr>
              <a:t> final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(overlap)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stage </a:t>
            </a:r>
            <a:r>
              <a:rPr lang="en-US" sz="2400" b="0" dirty="0">
                <a:solidFill>
                  <a:schemeClr val="bg1"/>
                </a:solidFill>
              </a:rPr>
              <a:t>of </a:t>
            </a:r>
            <a:r>
              <a:rPr lang="en-US" sz="2400" b="0" dirty="0" err="1">
                <a:solidFill>
                  <a:schemeClr val="bg1"/>
                </a:solidFill>
              </a:rPr>
              <a:t>reionization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Either case (CSS or PZ) =&gt; rapid 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evolution of IGM 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 ~ 5.7 to 6.5 </a:t>
            </a:r>
          </a:p>
        </p:txBody>
      </p:sp>
      <p:pic>
        <p:nvPicPr>
          <p:cNvPr id="89092" name="Picture 3" descr="Screen shot 2010-07-08 at 2.41.2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752" y="1444625"/>
            <a:ext cx="3527448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7" name="Picture 16" descr="Screen shot 2011-11-07 at 4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5" y="114642"/>
            <a:ext cx="4207329" cy="3276600"/>
          </a:xfrm>
          <a:prstGeom prst="rect">
            <a:avLst/>
          </a:prstGeom>
        </p:spPr>
      </p:pic>
      <p:pic>
        <p:nvPicPr>
          <p:cNvPr id="5" name="Picture 4" descr="Screen shot 2010-12-03 at 1.30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47" y="3769474"/>
            <a:ext cx="3720573" cy="297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4" y="3762389"/>
            <a:ext cx="5560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Baseline-based, PS analysis in 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Synch. Foregrounds have sharp cut-off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Max redundant array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chemeClr val="bg1"/>
                </a:solidFill>
              </a:rPr>
              <a:t> PS detection with PSA128 in 120d </a:t>
            </a:r>
            <a:r>
              <a:rPr lang="en-US" sz="2400" dirty="0" err="1" smtClean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. 3 </a:t>
            </a:r>
            <a:r>
              <a:rPr lang="en-US" sz="2400" dirty="0" err="1" smtClean="0">
                <a:solidFill>
                  <a:schemeClr val="bg1"/>
                </a:solidFill>
              </a:rPr>
              <a:t>flds</a:t>
            </a:r>
            <a:r>
              <a:rPr lang="en-US" sz="2400" dirty="0" smtClean="0">
                <a:solidFill>
                  <a:schemeClr val="bg1"/>
                </a:solidFill>
              </a:rPr>
              <a:t>, 2hrs/fld/day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Wide band analysis is critical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0-12-03 at 5.08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524" y="141904"/>
            <a:ext cx="4673475" cy="3658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845" y="2566656"/>
            <a:ext cx="191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495" y="-58699"/>
            <a:ext cx="490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PS analysis: Delay Transform (Parsons)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75809" y="5424756"/>
            <a:ext cx="278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baselines =&gt; minimize ‘mode mixing’ of spatial and spectral freq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85475" y="1420059"/>
            <a:ext cx="163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Bubble </a:t>
            </a:r>
            <a:r>
              <a:rPr lang="en-US" dirty="0" err="1" smtClean="0"/>
              <a:t>dominanted</a:t>
            </a:r>
            <a:r>
              <a:rPr lang="en-US" dirty="0" smtClean="0"/>
              <a:t> epoch?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659395" y="2372044"/>
            <a:ext cx="228938" cy="16028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5344180"/>
            <a:ext cx="84582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 quasar =&gt; rapid change in IGM?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4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0.95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0.65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0.48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5905499" y="4346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0.38Gyr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019299" y="0"/>
            <a:ext cx="876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3.34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28" name="Picture 2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52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5206305"/>
            <a:ext cx="960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3700" y="838200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1066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7500" y="2348468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00" y="382899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4191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0.8Gyr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17189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0.3Gyr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1123414"/>
            <a:ext cx="44148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Thomson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back to recombination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~ horizon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i="1" dirty="0" err="1" smtClean="0">
                <a:solidFill>
                  <a:schemeClr val="bg1"/>
                </a:solidFill>
              </a:rPr>
              <a:t>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&lt; 10 or angles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Weak: </a:t>
            </a:r>
            <a:r>
              <a:rPr lang="en-US" sz="2400" dirty="0" err="1" smtClean="0">
                <a:solidFill>
                  <a:schemeClr val="bg1"/>
                </a:solidFill>
              </a:rPr>
              <a:t>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1% total </a:t>
            </a:r>
            <a:r>
              <a:rPr lang="en-US" sz="2400" dirty="0" err="1" smtClean="0">
                <a:solidFill>
                  <a:schemeClr val="bg1"/>
                </a:solidFill>
              </a:rPr>
              <a:t>inten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6172200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Jarosik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et al </a:t>
            </a:r>
            <a:r>
              <a:rPr lang="en-US" sz="2000" dirty="0" smtClean="0">
                <a:solidFill>
                  <a:srgbClr val="FFFFFF"/>
                </a:solidFill>
              </a:rPr>
              <a:t>2011, </a:t>
            </a:r>
            <a:r>
              <a:rPr lang="en-US" sz="2000" dirty="0" err="1" smtClean="0">
                <a:solidFill>
                  <a:srgbClr val="FFFFFF"/>
                </a:solidFill>
              </a:rPr>
              <a:t>ApJS</a:t>
            </a:r>
            <a:r>
              <a:rPr lang="en-US" sz="2000" dirty="0" smtClean="0">
                <a:solidFill>
                  <a:srgbClr val="FFFFFF"/>
                </a:solidFill>
              </a:rPr>
              <a:t> 192, 14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685800"/>
            <a:ext cx="419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 Rules-out high ionization fraction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&gt; </a:t>
            </a:r>
            <a:r>
              <a:rPr lang="en-US" sz="28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Allows for</a:t>
            </a:r>
            <a:r>
              <a:rPr lang="en-US" sz="2800" dirty="0" smtClean="0">
                <a:solidFill>
                  <a:schemeClr val="bg1"/>
                </a:solidFill>
              </a:rPr>
              <a:t> small  (≤ 0.2</a:t>
            </a:r>
            <a:r>
              <a:rPr lang="en-US" sz="2800" dirty="0">
                <a:solidFill>
                  <a:schemeClr val="bg1"/>
                </a:solidFill>
              </a:rPr>
              <a:t>) ionization to high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Most</a:t>
            </a:r>
            <a:r>
              <a:rPr lang="en-US" sz="2800" dirty="0" smtClean="0">
                <a:solidFill>
                  <a:schemeClr val="bg1"/>
                </a:solidFill>
              </a:rPr>
              <a:t> ‘action’ </a:t>
            </a:r>
            <a:r>
              <a:rPr lang="en-US" sz="2800" dirty="0">
                <a:solidFill>
                  <a:schemeClr val="bg1"/>
                </a:solidFill>
              </a:rPr>
              <a:t>at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 ~</a:t>
            </a:r>
            <a:r>
              <a:rPr lang="en-US" sz="2800" dirty="0" smtClean="0">
                <a:solidFill>
                  <a:schemeClr val="bg1"/>
                </a:solidFill>
              </a:rPr>
              <a:t> 8 – 13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 Challenges: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Systematics</a:t>
            </a:r>
            <a:r>
              <a:rPr lang="en-US" sz="2400" dirty="0" smtClean="0">
                <a:solidFill>
                  <a:schemeClr val="bg1"/>
                </a:solidFill>
              </a:rPr>
              <a:t> in extracting large scale signal 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5634335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</a:rPr>
              <a:t>Dunkley ea 2009, </a:t>
            </a:r>
            <a:r>
              <a:rPr lang="en-US" dirty="0" err="1" smtClean="0">
                <a:solidFill>
                  <a:schemeClr val="bg1"/>
                </a:solidFill>
              </a:rPr>
              <a:t>ApJ</a:t>
            </a:r>
            <a:r>
              <a:rPr lang="en-US" dirty="0" smtClean="0">
                <a:solidFill>
                  <a:schemeClr val="bg1"/>
                </a:solidFill>
              </a:rPr>
              <a:t> 180, 306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995362"/>
            <a:ext cx="61722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" y="16258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Constraint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II: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Gunn-Peterson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581400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267200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6449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1219200" y="2736848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28593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09739"/>
            <a:ext cx="990600" cy="400110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459104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495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resonant scattering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7065</TotalTime>
  <Words>3163</Words>
  <Application>Microsoft Macintosh PowerPoint</Application>
  <PresentationFormat>On-screen Show (4:3)</PresentationFormat>
  <Paragraphs>546</Paragraphs>
  <Slides>63</Slides>
  <Notes>37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154</cp:revision>
  <cp:lastPrinted>2011-11-04T09:37:44Z</cp:lastPrinted>
  <dcterms:created xsi:type="dcterms:W3CDTF">2012-03-01T08:17:23Z</dcterms:created>
  <dcterms:modified xsi:type="dcterms:W3CDTF">2012-03-01T09:18:19Z</dcterms:modified>
</cp:coreProperties>
</file>