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quicktime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1141" r:id="rId2"/>
    <p:sldId id="1180" r:id="rId3"/>
    <p:sldId id="1169" r:id="rId4"/>
    <p:sldId id="1054" r:id="rId5"/>
    <p:sldId id="1132" r:id="rId6"/>
    <p:sldId id="1170" r:id="rId7"/>
    <p:sldId id="1171" r:id="rId8"/>
    <p:sldId id="1181" r:id="rId9"/>
    <p:sldId id="1160" r:id="rId10"/>
    <p:sldId id="1146" r:id="rId11"/>
    <p:sldId id="1176" r:id="rId12"/>
    <p:sldId id="1165" r:id="rId13"/>
    <p:sldId id="1177" r:id="rId14"/>
    <p:sldId id="1178" r:id="rId15"/>
    <p:sldId id="1179" r:id="rId16"/>
    <p:sldId id="880" r:id="rId17"/>
    <p:sldId id="1149" r:id="rId18"/>
    <p:sldId id="1173" r:id="rId19"/>
    <p:sldId id="1175" r:id="rId20"/>
    <p:sldId id="962" r:id="rId21"/>
    <p:sldId id="999" r:id="rId22"/>
    <p:sldId id="1148" r:id="rId23"/>
    <p:sldId id="1130" r:id="rId24"/>
    <p:sldId id="1126" r:id="rId25"/>
    <p:sldId id="1107" r:id="rId26"/>
    <p:sldId id="1086" r:id="rId27"/>
    <p:sldId id="1108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0DD"/>
    <a:srgbClr val="648ED1"/>
    <a:srgbClr val="262A98"/>
    <a:srgbClr val="5681C9"/>
    <a:srgbClr val="1F5E10"/>
    <a:srgbClr val="84BFF9"/>
    <a:srgbClr val="642C67"/>
    <a:srgbClr val="809FD2"/>
    <a:srgbClr val="211E0E"/>
    <a:srgbClr val="1D4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6" autoAdjust="0"/>
    <p:restoredTop sz="96203" autoAdjust="0"/>
  </p:normalViewPr>
  <p:slideViewPr>
    <p:cSldViewPr snapToObjects="1">
      <p:cViewPr>
        <p:scale>
          <a:sx n="124" d="100"/>
          <a:sy n="124" d="100"/>
        </p:scale>
        <p:origin x="1040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16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2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18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747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20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63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21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43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25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926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openxmlformats.org/officeDocument/2006/relationships/image" Target="../media/image6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485900" y="628446"/>
            <a:ext cx="7620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 Last </a:t>
            </a:r>
            <a:r>
              <a:rPr lang="en-US" sz="1800" dirty="0">
                <a:solidFill>
                  <a:schemeClr val="bg1"/>
                </a:solidFill>
              </a:rPr>
              <a:t>phase of </a:t>
            </a:r>
            <a:r>
              <a:rPr lang="en-US" sz="1800" dirty="0" smtClean="0">
                <a:solidFill>
                  <a:schemeClr val="bg1"/>
                </a:solidFill>
              </a:rPr>
              <a:t>cosmic evolution </a:t>
            </a:r>
            <a:r>
              <a:rPr lang="en-US" sz="1800" dirty="0">
                <a:solidFill>
                  <a:schemeClr val="bg1"/>
                </a:solidFill>
              </a:rPr>
              <a:t>to be </a:t>
            </a:r>
            <a:r>
              <a:rPr lang="en-US" sz="1800" dirty="0" smtClean="0">
                <a:solidFill>
                  <a:schemeClr val="bg1"/>
                </a:solidFill>
              </a:rPr>
              <a:t>verified and explore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 Focus on key diagnostic: Evolution of neutral intergalactic medium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133592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Cosmic 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1993611"/>
            <a:ext cx="9144000" cy="4769408"/>
            <a:chOff x="0" y="1859280"/>
            <a:chExt cx="9144000" cy="4769408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1905000"/>
              <a:ext cx="9144000" cy="3361765"/>
              <a:chOff x="0" y="2581835"/>
              <a:chExt cx="9144000" cy="336176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81835"/>
                <a:ext cx="9144000" cy="3361765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3352800" y="3416018"/>
                <a:ext cx="17716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  <a:latin typeface="Lucida Calligraphy" charset="0"/>
                    <a:ea typeface="Lucida Calligraphy" charset="0"/>
                    <a:cs typeface="Lucida Calligraphy" charset="0"/>
                  </a:rPr>
                  <a:t>Universum</a:t>
                </a:r>
                <a:r>
                  <a:rPr lang="en-US" dirty="0" smtClean="0">
                    <a:solidFill>
                      <a:schemeClr val="bg1"/>
                    </a:solidFill>
                    <a:latin typeface="Lucida Calligraphy" charset="0"/>
                    <a:ea typeface="Lucida Calligraphy" charset="0"/>
                    <a:cs typeface="Lucida Calligraphy" charset="0"/>
                  </a:rPr>
                  <a:t> </a:t>
                </a:r>
                <a:r>
                  <a:rPr lang="en-US" dirty="0" err="1" smtClean="0">
                    <a:solidFill>
                      <a:schemeClr val="bg1"/>
                    </a:solidFill>
                    <a:latin typeface="Lucida Calligraphy" charset="0"/>
                    <a:ea typeface="Lucida Calligraphy" charset="0"/>
                    <a:cs typeface="Lucida Calligraphy" charset="0"/>
                  </a:rPr>
                  <a:t>incognitus</a:t>
                </a:r>
                <a:endParaRPr lang="en-US" dirty="0">
                  <a:solidFill>
                    <a:schemeClr val="bg1"/>
                  </a:solidFill>
                  <a:latin typeface="Lucida Calligraphy" charset="0"/>
                  <a:ea typeface="Lucida Calligraphy" charset="0"/>
                  <a:cs typeface="Lucida Calligraphy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31140" y="3893385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smtClean="0">
                    <a:solidFill>
                      <a:srgbClr val="FFFF00"/>
                    </a:solidFill>
                  </a:rPr>
                  <a:t>F(HI) ~ 0</a:t>
                </a:r>
                <a:endParaRPr lang="en-US" sz="1800">
                  <a:solidFill>
                    <a:srgbClr val="FFFF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00200" y="3908028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FF00"/>
                    </a:solidFill>
                  </a:rPr>
                  <a:t>F(HI) ~ 1</a:t>
                </a:r>
                <a:endParaRPr lang="en-US" sz="18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315200" y="3886200"/>
                <a:ext cx="144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FF00"/>
                    </a:solidFill>
                  </a:rPr>
                  <a:t>F(HI) ~ 10</a:t>
                </a:r>
                <a:r>
                  <a:rPr lang="en-US" sz="1800" baseline="30000" dirty="0" smtClean="0">
                    <a:solidFill>
                      <a:srgbClr val="FFFF00"/>
                    </a:solidFill>
                  </a:rPr>
                  <a:t>-5</a:t>
                </a:r>
                <a:endParaRPr lang="en-US" sz="1800" baseline="30000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1" y="5275869"/>
              <a:ext cx="1981200" cy="12695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5443671"/>
              <a:ext cx="1981200" cy="118501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972" y="5342965"/>
              <a:ext cx="2434028" cy="122830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81000" y="4691094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z=1100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400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kyr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33750" y="4666269"/>
              <a:ext cx="1466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z</a:t>
              </a:r>
              <a:r>
                <a:rPr lang="en-US" sz="1600" dirty="0" smtClean="0">
                  <a:solidFill>
                    <a:schemeClr val="bg1"/>
                  </a:solidFill>
                </a:rPr>
                <a:t>  ~ 6 to 30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0.3 to 1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Gyr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51992" y="4691094"/>
              <a:ext cx="15396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z &lt; 6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1Gyr to 13.7Gyr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00400" y="1859280"/>
              <a:ext cx="1676400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mtClean="0">
                  <a:solidFill>
                    <a:schemeClr val="bg1"/>
                  </a:solidFill>
                  <a:latin typeface="Courier" charset="0"/>
                  <a:ea typeface="Courier" charset="0"/>
                  <a:cs typeface="Courier" charset="0"/>
                </a:rPr>
                <a:t>Reionization</a:t>
              </a:r>
              <a:endParaRPr lang="en-US" sz="1400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32606" y="2252246"/>
            <a:ext cx="1363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Fig: </a:t>
            </a:r>
            <a:r>
              <a:rPr lang="en-US" sz="1600" dirty="0" err="1" smtClean="0">
                <a:solidFill>
                  <a:schemeClr val="bg1"/>
                </a:solidFill>
              </a:rPr>
              <a:t>A.Loeb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55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71600" y="71735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HERA first image: Galactic Center </a:t>
            </a:r>
            <a:r>
              <a:rPr lang="en-US" sz="2400" smtClean="0">
                <a:solidFill>
                  <a:schemeClr val="bg1"/>
                </a:solidFill>
              </a:rPr>
              <a:t>(Nikolic/Carilli)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5473" y="1422737"/>
            <a:ext cx="1607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18ants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1.2</a:t>
            </a:r>
            <a:r>
              <a:rPr lang="en-US" baseline="30000" dirty="0" smtClean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 res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DNR ~ 200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30" y="1064726"/>
            <a:ext cx="6524991" cy="2821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27" y="4114800"/>
            <a:ext cx="7010400" cy="2514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927764" y="762000"/>
            <a:ext cx="3082636" cy="305007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9530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 64 imaging, 20’ res (Stefan)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3124200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</a:rPr>
              <a:t>PB</a:t>
            </a:r>
            <a:endParaRPr lang="en-US" sz="16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8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56125"/>
            <a:ext cx="3276600" cy="308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3664411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486" y="152400"/>
            <a:ext cx="4510886" cy="5837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1524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Applying GC </a:t>
            </a:r>
            <a:r>
              <a:rPr lang="en-US" dirty="0" err="1" smtClean="0"/>
              <a:t>cal</a:t>
            </a:r>
            <a:r>
              <a:rPr lang="en-US" dirty="0" smtClean="0"/>
              <a:t> to other fields: 1.2</a:t>
            </a:r>
            <a:r>
              <a:rPr lang="en-US" baseline="30000" dirty="0" smtClean="0"/>
              <a:t>o</a:t>
            </a:r>
            <a:r>
              <a:rPr lang="en-US" dirty="0" smtClean="0"/>
              <a:t> 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7589" y="1192594"/>
            <a:ext cx="198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PMNJ2107-2526, 34Jy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PMNJ2101-2802, 20Jy</a:t>
            </a:r>
          </a:p>
          <a:p>
            <a:r>
              <a:rPr lang="en-US" sz="1200" dirty="0" err="1">
                <a:solidFill>
                  <a:schemeClr val="bg1"/>
                </a:solidFill>
              </a:rPr>
              <a:t>r</a:t>
            </a:r>
            <a:r>
              <a:rPr lang="en-US" sz="1200" dirty="0" err="1" smtClean="0">
                <a:solidFill>
                  <a:schemeClr val="bg1"/>
                </a:solidFill>
              </a:rPr>
              <a:t>ms</a:t>
            </a:r>
            <a:r>
              <a:rPr lang="en-US" sz="1200" dirty="0" smtClean="0">
                <a:solidFill>
                  <a:schemeClr val="bg1"/>
                </a:solidFill>
              </a:rPr>
              <a:t> ~ 0.2Jy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3440668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Centaurus 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32766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High Latitude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42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12491" y="1453006"/>
            <a:ext cx="7445709" cy="3804794"/>
            <a:chOff x="1932670" y="544958"/>
            <a:chExt cx="9315742" cy="47800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4646" y="544958"/>
              <a:ext cx="4213766" cy="42972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2670" y="571501"/>
              <a:ext cx="4187738" cy="4270664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3906979" y="1922315"/>
              <a:ext cx="955968" cy="945573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" name="Oval 4"/>
            <p:cNvSpPr/>
            <p:nvPr/>
          </p:nvSpPr>
          <p:spPr>
            <a:xfrm>
              <a:off x="9026233" y="1918850"/>
              <a:ext cx="955968" cy="945573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" name="Oval 5"/>
            <p:cNvSpPr/>
            <p:nvPr/>
          </p:nvSpPr>
          <p:spPr>
            <a:xfrm>
              <a:off x="4111332" y="2130135"/>
              <a:ext cx="543955" cy="526467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" name="Oval 6"/>
            <p:cNvSpPr/>
            <p:nvPr/>
          </p:nvSpPr>
          <p:spPr>
            <a:xfrm>
              <a:off x="9230583" y="2126670"/>
              <a:ext cx="543955" cy="526467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4537" y="4894123"/>
              <a:ext cx="2940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PSF: MFS inner 75%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55830" y="4865319"/>
              <a:ext cx="29925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PSF: Single Channel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138135" y="217736"/>
            <a:ext cx="533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Synthesized beams</a:t>
            </a:r>
          </a:p>
          <a:p>
            <a:pPr algn="ctr"/>
            <a:r>
              <a:rPr lang="en-US" dirty="0"/>
              <a:t>FT(UV sampling w. </a:t>
            </a:r>
            <a:r>
              <a:rPr lang="en-US" dirty="0" err="1"/>
              <a:t>Unif</a:t>
            </a:r>
            <a:r>
              <a:rPr lang="en-US" dirty="0"/>
              <a:t> Weighting), w/o Primary beam multiplication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6165" y="1753466"/>
            <a:ext cx="17924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PB FWHM 120, 180MHz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0783" y="5410200"/>
            <a:ext cx="6585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Challenge: need MFS to perform imaging, but</a:t>
            </a:r>
            <a:r>
              <a:rPr lang="is-IS" sz="1600" dirty="0"/>
              <a:t>… resolution changes by factor 2 over band =&gt; single self-cal model for B</a:t>
            </a:r>
            <a:r>
              <a:rPr lang="en-US" sz="1600" dirty="0"/>
              <a:t>P</a:t>
            </a:r>
            <a:r>
              <a:rPr lang="is-IS" sz="1600" dirty="0"/>
              <a:t>cal cannot represent highest frequencies vis?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452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" y="76200"/>
            <a:ext cx="4540927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4800"/>
            <a:ext cx="4347516" cy="2904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3352800"/>
            <a:ext cx="4213178" cy="3412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3685401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120MHz  FWMH = 13</a:t>
            </a:r>
            <a:r>
              <a:rPr lang="en-US" sz="1200" baseline="30000" dirty="0" smtClean="0">
                <a:solidFill>
                  <a:srgbClr val="00B050"/>
                </a:solidFill>
              </a:rPr>
              <a:t>o</a:t>
            </a:r>
            <a:r>
              <a:rPr lang="en-US" sz="1200" dirty="0" smtClean="0">
                <a:solidFill>
                  <a:srgbClr val="00B050"/>
                </a:solidFill>
              </a:rPr>
              <a:t> 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4758015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1440DD"/>
                </a:solidFill>
              </a:rPr>
              <a:t>180MHz  FWHM = 7</a:t>
            </a:r>
            <a:r>
              <a:rPr lang="en-US" sz="1200" baseline="30000" dirty="0" smtClean="0">
                <a:solidFill>
                  <a:srgbClr val="1440DD"/>
                </a:solidFill>
              </a:rPr>
              <a:t>o</a:t>
            </a:r>
            <a:endParaRPr lang="en-US" sz="1200" baseline="30000" dirty="0">
              <a:solidFill>
                <a:srgbClr val="1440DD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101296" y="4953000"/>
            <a:ext cx="1156504" cy="0"/>
          </a:xfrm>
          <a:prstGeom prst="straightConnector1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727693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" y="887515"/>
            <a:ext cx="4549589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75446"/>
            <a:ext cx="4565602" cy="34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219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GC </a:t>
            </a:r>
            <a:r>
              <a:rPr lang="en-US" dirty="0" err="1" smtClean="0"/>
              <a:t>BPp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1219200"/>
            <a:ext cx="1938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Bernardi</a:t>
            </a:r>
            <a:r>
              <a:rPr lang="en-US" dirty="0" smtClean="0"/>
              <a:t> </a:t>
            </a:r>
            <a:r>
              <a:rPr lang="en-US" dirty="0" err="1" smtClean="0"/>
              <a:t>BPp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46482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 solutions are dominated by limitations </a:t>
            </a:r>
            <a:r>
              <a:rPr lang="en-US" smtClean="0"/>
              <a:t>in calibration sky model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23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12" y="877834"/>
            <a:ext cx="6870588" cy="4989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Searching for reionization signal in closure spectra: no need to calibrate!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23622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rgbClr val="1440DD"/>
                </a:solidFill>
              </a:rPr>
              <a:t>HI Line</a:t>
            </a:r>
            <a:endParaRPr lang="en-US" sz="1400">
              <a:solidFill>
                <a:srgbClr val="1440D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1498046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Continuum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729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C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" y="2286000"/>
            <a:ext cx="9141431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2007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Galactic Center Sky Calibration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381000" y="663539"/>
            <a:ext cx="3886200" cy="2841661"/>
            <a:chOff x="228600" y="663539"/>
            <a:chExt cx="4038600" cy="33187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663539"/>
              <a:ext cx="4026688" cy="331875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14600" y="1143000"/>
              <a:ext cx="1602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smtClean="0"/>
                <a:t>Uncalibrated</a:t>
              </a:r>
              <a:endParaRPr lang="en-US" sz="18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400" y="3555757"/>
              <a:ext cx="830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120MHz</a:t>
              </a:r>
              <a:endParaRPr lang="en-US" sz="1400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36499" y="3556000"/>
              <a:ext cx="830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180MHz</a:t>
              </a:r>
              <a:endParaRPr lang="en-US" sz="1400" baseline="300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2912" y="3733800"/>
            <a:ext cx="3721888" cy="2805449"/>
            <a:chOff x="4820995" y="614065"/>
            <a:chExt cx="4050933" cy="33578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995" y="653148"/>
              <a:ext cx="4050933" cy="33187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05257" y="1143000"/>
              <a:ext cx="1602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Bandpass Cal</a:t>
              </a:r>
              <a:endParaRPr lang="en-US" sz="18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05400" y="614065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  <a:r>
                <a:rPr lang="en-US" sz="1400" dirty="0" smtClean="0"/>
                <a:t>.5</a:t>
              </a:r>
              <a:endParaRPr lang="en-US" sz="14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03" y="30873"/>
            <a:ext cx="2681934" cy="33726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84" y="3581400"/>
            <a:ext cx="3893347" cy="30920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67942" y="6096000"/>
            <a:ext cx="160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Bandpass </a:t>
            </a:r>
            <a:r>
              <a:rPr lang="en-US" sz="1800" dirty="0" err="1" smtClean="0"/>
              <a:t>solns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73982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3916"/>
            <a:ext cx="8686800" cy="4466684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7249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Challenge:  sky is hot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confused at low freq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4478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228600" y="44005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1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"/>
            <a:ext cx="7253586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0" y="3429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130MHz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486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170MHz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68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8600"/>
            <a:ext cx="5502485" cy="2819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873" y="103392"/>
            <a:ext cx="3146927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Use HI 21cm line to image LSS when </a:t>
            </a:r>
            <a:r>
              <a:rPr lang="en-US" sz="1800" dirty="0" smtClean="0">
                <a:solidFill>
                  <a:schemeClr val="bg1"/>
                </a:solidFill>
              </a:rPr>
              <a:t>Universe </a:t>
            </a:r>
            <a:r>
              <a:rPr lang="en-US" sz="1800" dirty="0" smtClean="0">
                <a:solidFill>
                  <a:schemeClr val="bg1"/>
                </a:solidFill>
              </a:rPr>
              <a:t>was </a:t>
            </a:r>
            <a:r>
              <a:rPr lang="en-US" sz="1800" dirty="0" smtClean="0">
                <a:solidFill>
                  <a:schemeClr val="bg1"/>
                </a:solidFill>
              </a:rPr>
              <a:t>filled with neutral </a:t>
            </a:r>
            <a:r>
              <a:rPr lang="en-US" sz="1800" dirty="0" smtClean="0">
                <a:solidFill>
                  <a:schemeClr val="bg1"/>
                </a:solidFill>
              </a:rPr>
              <a:t>Hydrogen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Frequencies ~ 100 to 200MHz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Line =&gt; 3D imaging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Direct </a:t>
            </a:r>
            <a:r>
              <a:rPr lang="en-US" sz="1600" dirty="0">
                <a:solidFill>
                  <a:schemeClr val="bg1"/>
                </a:solidFill>
              </a:rPr>
              <a:t>probe of neutral </a:t>
            </a:r>
            <a:r>
              <a:rPr lang="en-US" sz="1600" dirty="0" smtClean="0">
                <a:solidFill>
                  <a:schemeClr val="bg1"/>
                </a:solidFill>
              </a:rPr>
              <a:t>IGM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Low </a:t>
            </a:r>
            <a:r>
              <a:rPr lang="en-US" sz="1600" dirty="0" err="1">
                <a:solidFill>
                  <a:schemeClr val="bg1"/>
                </a:solidFill>
              </a:rPr>
              <a:t>freq</a:t>
            </a:r>
            <a:r>
              <a:rPr lang="en-US" sz="1600" dirty="0">
                <a:solidFill>
                  <a:schemeClr val="bg1"/>
                </a:solidFill>
              </a:rPr>
              <a:t> =&gt; very large volume 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462" y="4770328"/>
            <a:ext cx="285273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351 </a:t>
            </a:r>
            <a:r>
              <a:rPr lang="en-US" sz="1800" dirty="0">
                <a:solidFill>
                  <a:schemeClr val="bg1"/>
                </a:solidFill>
              </a:rPr>
              <a:t>x 14m </a:t>
            </a:r>
            <a:r>
              <a:rPr lang="en-US" sz="1800" dirty="0" smtClean="0">
                <a:solidFill>
                  <a:schemeClr val="bg1"/>
                </a:solidFill>
              </a:rPr>
              <a:t>parabolic transit antennas, 50 to </a:t>
            </a:r>
            <a:r>
              <a:rPr lang="en-US" sz="1800" dirty="0">
                <a:solidFill>
                  <a:schemeClr val="bg1"/>
                </a:solidFill>
              </a:rPr>
              <a:t>250MHz, in </a:t>
            </a:r>
            <a:r>
              <a:rPr lang="en-US" sz="1800" dirty="0" smtClean="0">
                <a:solidFill>
                  <a:schemeClr val="bg1"/>
                </a:solidFill>
              </a:rPr>
              <a:t>Karoo, SA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Collecting area of Arecibo w. 450x </a:t>
            </a:r>
            <a:r>
              <a:rPr lang="en-US" sz="1800" dirty="0" err="1">
                <a:solidFill>
                  <a:schemeClr val="bg1"/>
                </a:solidFill>
              </a:rPr>
              <a:t>FoV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is-IS" sz="1800" dirty="0">
              <a:solidFill>
                <a:schemeClr val="bg1"/>
              </a:solidFill>
            </a:endParaRPr>
          </a:p>
        </p:txBody>
      </p:sp>
      <p:pic>
        <p:nvPicPr>
          <p:cNvPr id="6" name="PowerSpectrum movie-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0" contrast="20000"/>
          </a:blip>
          <a:stretch>
            <a:fillRect/>
          </a:stretch>
        </p:blipFill>
        <p:spPr>
          <a:xfrm>
            <a:off x="3886200" y="24828"/>
            <a:ext cx="5164633" cy="4066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01716" y="114317"/>
            <a:ext cx="3208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McQuinn</a:t>
            </a:r>
            <a:r>
              <a:rPr lang="en-US" dirty="0" smtClean="0">
                <a:solidFill>
                  <a:schemeClr val="bg1"/>
                </a:solidFill>
              </a:rPr>
              <a:t>: 10cMpc, z=11 to 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85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6051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81600" y="1447800"/>
            <a:ext cx="37338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Imaging of typical structures requires full Square Kilometer Array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150MHz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2’</a:t>
            </a:r>
            <a:r>
              <a:rPr lang="en-US" dirty="0" smtClean="0">
                <a:solidFill>
                  <a:schemeClr val="bg1"/>
                </a:solidFill>
              </a:rPr>
              <a:t>) ~ 8uJy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SKA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1.6uJy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Primary science driver for SKA-low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248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 ea 2004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8638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Signal end-game: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‘tomography’ </a:t>
            </a:r>
            <a:r>
              <a:rPr lang="en-US" sz="2800" dirty="0">
                <a:solidFill>
                  <a:schemeClr val="bg1"/>
                </a:solidFill>
              </a:rPr>
              <a:t>of 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1143000"/>
            <a:ext cx="4604306" cy="5029200"/>
            <a:chOff x="533400" y="1143000"/>
            <a:chExt cx="4604306" cy="5029200"/>
          </a:xfrm>
        </p:grpSpPr>
        <p:pic>
          <p:nvPicPr>
            <p:cNvPr id="2" name="Picture 1" descr="Screen Shot 2013-11-25 at 3.30.4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143000"/>
              <a:ext cx="4604306" cy="5029200"/>
            </a:xfrm>
            <a:prstGeom prst="rect">
              <a:avLst/>
            </a:prstGeom>
          </p:spPr>
        </p:pic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685800" y="1219200"/>
              <a:ext cx="1828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/>
                <a:t>z</a:t>
              </a:r>
              <a:r>
                <a:rPr lang="en-US" sz="1800" b="1" dirty="0" smtClean="0"/>
                <a:t>=12, 110MHz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2057400" y="5256212"/>
              <a:ext cx="1447800" cy="1588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2057400" y="49276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FFFF"/>
                  </a:solidFill>
                </a:rPr>
                <a:t>10cMpc = 4’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429000" y="4038600"/>
              <a:ext cx="1600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solidFill>
                    <a:schemeClr val="bg1"/>
                  </a:solidFill>
                </a:rPr>
                <a:t>z</a:t>
              </a:r>
              <a:r>
                <a:rPr lang="en-US" sz="1600" dirty="0" smtClean="0">
                  <a:solidFill>
                    <a:schemeClr val="bg1"/>
                  </a:solidFill>
                </a:rPr>
                <a:t>=6.5, 180 MHz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057400" y="1688068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&lt;</a:t>
              </a:r>
              <a:r>
                <a:rPr lang="en-US" b="1" dirty="0" smtClean="0"/>
                <a:t>T</a:t>
              </a:r>
              <a:r>
                <a:rPr lang="en-US" b="1" baseline="-25000" dirty="0" smtClean="0"/>
                <a:t>B</a:t>
              </a:r>
              <a:r>
                <a:rPr lang="en-US" b="1" dirty="0" smtClean="0"/>
                <a:t>&gt; </a:t>
              </a:r>
              <a:r>
                <a:rPr lang="en-US" b="1" dirty="0"/>
                <a:t>~ 20mK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1071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1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sz="2400" smtClean="0">
                <a:solidFill>
                  <a:schemeClr val="bg1"/>
                </a:solidFill>
              </a:rPr>
              <a:t>Near-term </a:t>
            </a:r>
            <a:r>
              <a:rPr lang="en-US" sz="2400" dirty="0" smtClean="0">
                <a:solidFill>
                  <a:schemeClr val="bg1"/>
                </a:solidFill>
              </a:rPr>
              <a:t>Goal  </a:t>
            </a:r>
          </a:p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Evolution of </a:t>
            </a:r>
            <a:r>
              <a:rPr lang="en-US" sz="2400" i="1" dirty="0" smtClean="0">
                <a:solidFill>
                  <a:schemeClr val="bg1"/>
                </a:solidFill>
              </a:rPr>
              <a:t>3D </a:t>
            </a:r>
            <a:r>
              <a:rPr lang="en-US" sz="2400" dirty="0" smtClean="0">
                <a:solidFill>
                  <a:schemeClr val="bg1"/>
                </a:solidFill>
              </a:rPr>
              <a:t>power spectrum in 21cm line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81434" y="1371600"/>
            <a:ext cx="6314966" cy="4838700"/>
            <a:chOff x="2628900" y="1371600"/>
            <a:chExt cx="6629400" cy="4838700"/>
          </a:xfrm>
        </p:grpSpPr>
        <p:pic>
          <p:nvPicPr>
            <p:cNvPr id="3" name="PowerSpectrum movie-4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lum bright="-20000" contrast="20000"/>
            </a:blip>
            <a:stretch>
              <a:fillRect/>
            </a:stretch>
          </p:blipFill>
          <p:spPr>
            <a:xfrm>
              <a:off x="2628900" y="1371600"/>
              <a:ext cx="6451600" cy="48387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778482" y="5772090"/>
              <a:ext cx="24548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Mcquinn</a:t>
              </a:r>
              <a:r>
                <a:rPr lang="en-US" dirty="0" smtClean="0">
                  <a:solidFill>
                    <a:schemeClr val="bg1"/>
                  </a:solidFill>
                </a:rPr>
                <a:t>; 10cMpc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81700" y="2390264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30’, 3MHz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9000" y="2390264"/>
              <a:ext cx="1143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3’, 0.3MHz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15300" y="4954632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cMpc</a:t>
              </a:r>
              <a:r>
                <a:rPr lang="en-US" sz="1800" baseline="30000" dirty="0" smtClean="0"/>
                <a:t>-1</a:t>
              </a:r>
              <a:endParaRPr lang="en-US" sz="1800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289034" y="2891398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mK</a:t>
              </a:r>
              <a:r>
                <a:rPr lang="en-US" sz="1800" baseline="30000" dirty="0" smtClean="0"/>
                <a:t>2</a:t>
              </a:r>
              <a:endParaRPr lang="en-US" sz="1800" baseline="30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965" y="1447800"/>
            <a:ext cx="294846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Early: density field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arming: signal drop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Reionization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z~7: Flat ~ bubble scale 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(0.1 – 1 Mpc</a:t>
            </a:r>
            <a:r>
              <a:rPr lang="en-US" sz="1800" baseline="30000" dirty="0" smtClean="0">
                <a:solidFill>
                  <a:schemeClr val="bg1"/>
                </a:solidFill>
              </a:rPr>
              <a:t>-1</a:t>
            </a:r>
            <a:r>
              <a:rPr lang="en-US" sz="1800" dirty="0" smtClean="0">
                <a:solidFill>
                  <a:schemeClr val="bg1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chemeClr val="bg1"/>
                </a:solidFill>
              </a:rPr>
              <a:t>PS Amp ~ 20mK</a:t>
            </a:r>
            <a:r>
              <a:rPr lang="en-US" sz="1800" baseline="30000" dirty="0" smtClean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5020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122044"/>
            <a:ext cx="78486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s-IS" sz="2400" dirty="0" smtClean="0"/>
              <a:t>14m antenna </a:t>
            </a:r>
          </a:p>
          <a:p>
            <a:pPr algn="ctr">
              <a:spcBef>
                <a:spcPts val="600"/>
              </a:spcBef>
            </a:pPr>
            <a:r>
              <a:rPr lang="is-IS" dirty="0" smtClean="0"/>
              <a:t>Optimized for: Gain, FoV,  ‘standing wave delay response’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370" y="1143000"/>
            <a:ext cx="308983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1" y="1121492"/>
            <a:ext cx="5105399" cy="2840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9370" y="3706587"/>
            <a:ext cx="3010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map with </a:t>
            </a:r>
            <a:r>
              <a:rPr lang="en-US" sz="1600" dirty="0" err="1" smtClean="0"/>
              <a:t>Orbcom</a:t>
            </a:r>
            <a:r>
              <a:rPr lang="en-US" sz="1600" dirty="0" smtClean="0"/>
              <a:t> (</a:t>
            </a:r>
            <a:r>
              <a:rPr lang="en-US" sz="1600" dirty="0" err="1" smtClean="0"/>
              <a:t>Neben</a:t>
            </a:r>
            <a:r>
              <a:rPr lang="en-US" sz="1600" dirty="0" smtClean="0"/>
              <a:t>)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650598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is-IS" sz="1800" dirty="0" smtClean="0"/>
              <a:t>8</a:t>
            </a:r>
            <a:r>
              <a:rPr lang="is-IS" sz="1800" baseline="30000" dirty="0" smtClean="0"/>
              <a:t>o</a:t>
            </a:r>
            <a:r>
              <a:rPr lang="is-IS" sz="1800" dirty="0" smtClean="0"/>
              <a:t> FWHM (150MHz), 70</a:t>
            </a:r>
            <a:r>
              <a:rPr lang="is-IS" sz="1800" dirty="0"/>
              <a:t>% main beam efficiency,   few% 1</a:t>
            </a:r>
            <a:r>
              <a:rPr lang="is-IS" sz="1800" baseline="30000" dirty="0"/>
              <a:t>st</a:t>
            </a:r>
            <a:r>
              <a:rPr lang="is-IS" sz="1800" dirty="0"/>
              <a:t> sidelobe 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is-IS" sz="1800" dirty="0"/>
              <a:t>50x forward gain of PAPER element</a:t>
            </a:r>
          </a:p>
          <a:p>
            <a:pPr marL="800100" lvl="1" indent="-342900">
              <a:spcBef>
                <a:spcPts val="600"/>
              </a:spcBef>
              <a:buFont typeface="Arial" charset="0"/>
              <a:buChar char="•"/>
            </a:pPr>
            <a:r>
              <a:rPr lang="is-IS" sz="1800" dirty="0" smtClean="0"/>
              <a:t>Chromatic response: </a:t>
            </a:r>
            <a:r>
              <a:rPr lang="is-IS" sz="1800" dirty="0"/>
              <a:t>avoid </a:t>
            </a:r>
            <a:r>
              <a:rPr lang="is-IS" sz="1800" dirty="0" smtClean="0"/>
              <a:t>bandpass spectral  structure &lt; 20MHz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6292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53" y="3085215"/>
            <a:ext cx="1447747" cy="1828800"/>
          </a:xfrm>
          <a:prstGeom prst="rect">
            <a:avLst/>
          </a:prstGeom>
        </p:spPr>
      </p:pic>
      <p:pic>
        <p:nvPicPr>
          <p:cNvPr id="17" name="Picture 16" descr="IMG_347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37" y="2995836"/>
            <a:ext cx="1329489" cy="1934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9144000" cy="298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4935" y="5006145"/>
            <a:ext cx="2361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SNAP/FPGA: F-engine</a:t>
            </a:r>
          </a:p>
          <a:p>
            <a:r>
              <a:rPr lang="en-US" sz="1600" dirty="0" smtClean="0"/>
              <a:t>ADC/Sample, FT(t) </a:t>
            </a:r>
            <a:r>
              <a:rPr lang="en-US" sz="1600" dirty="0" smtClean="0">
                <a:sym typeface="Wingdings"/>
              </a:rPr>
              <a:t> nu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119081" y="4990214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GPU X-engine: cross multiple voltages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2031" y="4587064"/>
            <a:ext cx="133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Active FE: 25dB gain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3886200" y="4069861"/>
            <a:ext cx="461482" cy="595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764280" y="3352800"/>
            <a:ext cx="74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10GbE Ethernet</a:t>
            </a:r>
          </a:p>
          <a:p>
            <a:r>
              <a:rPr lang="en-US" sz="1200" dirty="0" smtClean="0"/>
              <a:t>Few km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1066800" y="57912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/>
              <a:t>4TB/day: RTP redundant </a:t>
            </a:r>
            <a:r>
              <a:rPr lang="en-US" sz="1800" dirty="0" err="1" smtClean="0"/>
              <a:t>cal</a:t>
            </a:r>
            <a:r>
              <a:rPr lang="en-US" sz="1800" dirty="0" smtClean="0"/>
              <a:t> + average </a:t>
            </a:r>
            <a:r>
              <a:rPr lang="en-US" sz="1800" dirty="0" smtClean="0">
                <a:sym typeface="Wingdings"/>
              </a:rPr>
              <a:t> 1.5PB on-site storage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sym typeface="Wingdings"/>
              </a:rPr>
              <a:t>Internet transfer (averaged)  NRAO/</a:t>
            </a:r>
            <a:r>
              <a:rPr lang="en-US" sz="1800" dirty="0" err="1" smtClean="0">
                <a:sym typeface="Wingdings"/>
              </a:rPr>
              <a:t>Soc</a:t>
            </a:r>
            <a:r>
              <a:rPr lang="en-US" sz="1800" dirty="0" smtClean="0">
                <a:sym typeface="Wingdings"/>
              </a:rPr>
              <a:t> 1PB </a:t>
            </a:r>
            <a:r>
              <a:rPr lang="en-US" sz="1800" dirty="0" err="1" smtClean="0">
                <a:sym typeface="Wingdings"/>
              </a:rPr>
              <a:t>Lustre</a:t>
            </a:r>
            <a:endParaRPr lang="en-US" sz="1800" dirty="0" smtClean="0">
              <a:sym typeface="Wingdings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sym typeface="Wingdings"/>
              </a:rPr>
              <a:t>Analysis: N node cluster and/or XSEDE or Amazon Cloud</a:t>
            </a:r>
            <a:endParaRPr lang="en-US" sz="1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27" y="2895600"/>
            <a:ext cx="3325082" cy="12518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65" y="4277914"/>
            <a:ext cx="2860406" cy="13997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7600" y="2995836"/>
            <a:ext cx="143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bg1"/>
                </a:solidFill>
              </a:rPr>
              <a:t>KAPB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599" y="4247685"/>
            <a:ext cx="143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DSOC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228894" y="3856561"/>
            <a:ext cx="10106" cy="44889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4200"/>
            <a:ext cx="1918030" cy="1428279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 bwMode="auto">
          <a:xfrm>
            <a:off x="1828800" y="4036835"/>
            <a:ext cx="461482" cy="595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863952" y="3505200"/>
            <a:ext cx="66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Coax</a:t>
            </a:r>
          </a:p>
          <a:p>
            <a:r>
              <a:rPr lang="en-US" sz="1200" dirty="0" smtClean="0"/>
              <a:t>35m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7467599" y="4066401"/>
            <a:ext cx="1705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Internet 10000km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2140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258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Cavendish and HERA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85800"/>
            <a:ext cx="617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EM/RF </a:t>
            </a:r>
            <a:r>
              <a:rPr lang="en-US" sz="1800" dirty="0"/>
              <a:t>delay </a:t>
            </a:r>
            <a:r>
              <a:rPr lang="en-US" sz="1800" dirty="0" smtClean="0"/>
              <a:t>modeling</a:t>
            </a:r>
            <a:r>
              <a:rPr lang="en-US" sz="1800" dirty="0"/>
              <a:t>, antenna design and test </a:t>
            </a:r>
            <a:r>
              <a:rPr lang="en-US" sz="1800" dirty="0" smtClean="0"/>
              <a:t>system: </a:t>
            </a:r>
            <a:r>
              <a:rPr lang="en-US" sz="1800" i="1" dirty="0" smtClean="0"/>
              <a:t>flatten the bandpass! </a:t>
            </a:r>
            <a:r>
              <a:rPr lang="en-US" sz="1800" dirty="0" smtClean="0"/>
              <a:t>(de </a:t>
            </a:r>
            <a:r>
              <a:rPr lang="en-US" sz="1800" dirty="0" err="1" smtClean="0"/>
              <a:t>Lera</a:t>
            </a:r>
            <a:r>
              <a:rPr lang="en-US" sz="1800" dirty="0" smtClean="0"/>
              <a:t> </a:t>
            </a:r>
            <a:r>
              <a:rPr lang="en-US" sz="1800" dirty="0" err="1" smtClean="0"/>
              <a:t>Acedo</a:t>
            </a:r>
            <a:r>
              <a:rPr lang="en-US" sz="1800" dirty="0" smtClean="0"/>
              <a:t>, </a:t>
            </a:r>
            <a:r>
              <a:rPr lang="en-US" sz="1800" dirty="0" err="1" smtClean="0"/>
              <a:t>Rezavi</a:t>
            </a:r>
            <a:r>
              <a:rPr lang="en-US" sz="1800" dirty="0" smtClean="0"/>
              <a:t>, </a:t>
            </a:r>
            <a:r>
              <a:rPr lang="en-US" sz="1800" dirty="0" err="1" smtClean="0"/>
              <a:t>Fagnoni</a:t>
            </a:r>
            <a:r>
              <a:rPr lang="en-US" sz="1800" dirty="0" smtClean="0"/>
              <a:t>, Hills)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/>
              <a:t>Broad band feeds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/>
              <a:t>FE analog electronics: impedance matching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sz="1600" dirty="0" smtClean="0"/>
              <a:t>’RF over fiber’ transmission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‘Gold standard’ antennas in Lord’s Bridge (Shaw, Northrop)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/>
              <a:t>C</a:t>
            </a:r>
            <a:r>
              <a:rPr lang="en-US" sz="1800" dirty="0" smtClean="0"/>
              <a:t>ommissioning and field work (Carilli, Nikolic, </a:t>
            </a:r>
            <a:r>
              <a:rPr lang="en-US" sz="1800" dirty="0" err="1" smtClean="0"/>
              <a:t>Rezavi</a:t>
            </a:r>
            <a:r>
              <a:rPr lang="en-US" sz="1800" dirty="0" smtClean="0"/>
              <a:t>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Bayesian power spectral analysis (Sims, </a:t>
            </a:r>
            <a:r>
              <a:rPr lang="en-US" sz="1800" dirty="0" err="1" smtClean="0"/>
              <a:t>Lentati</a:t>
            </a:r>
            <a:r>
              <a:rPr lang="en-US" sz="1800" dirty="0" smtClean="0"/>
              <a:t>, Alexander)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Funding antennas 20 to 37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/>
              <a:t>Newton Advanced Fellowship: funding for </a:t>
            </a:r>
            <a:r>
              <a:rPr lang="en-US" sz="1800" dirty="0"/>
              <a:t>c</a:t>
            </a:r>
            <a:r>
              <a:rPr lang="en-US" sz="1800" dirty="0" smtClean="0"/>
              <a:t>ollaborative work w. South Africa on imaging and calibration </a:t>
            </a:r>
            <a:r>
              <a:rPr lang="en-US" sz="1800" dirty="0"/>
              <a:t>(</a:t>
            </a:r>
            <a:r>
              <a:rPr lang="en-US" sz="1800" dirty="0" err="1"/>
              <a:t>Bernardi</a:t>
            </a:r>
            <a:r>
              <a:rPr lang="en-US" sz="1800" dirty="0"/>
              <a:t>/Carilli)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74485"/>
            <a:ext cx="2971800" cy="2105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1717" y="86569"/>
            <a:ext cx="2980765" cy="241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879601"/>
            <a:ext cx="6019800" cy="19783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4625340"/>
            <a:ext cx="3124200" cy="2232660"/>
            <a:chOff x="5740400" y="3505200"/>
            <a:chExt cx="3179532" cy="3169749"/>
          </a:xfrm>
        </p:grpSpPr>
        <p:pic>
          <p:nvPicPr>
            <p:cNvPr id="13" name="Picture 12" descr="Screen Shot 2016-03-02 at 5.19.59 PM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0400" y="3505200"/>
              <a:ext cx="3179532" cy="316974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24600" y="3805906"/>
              <a:ext cx="2209800" cy="393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/>
                <a:t>Bayes PS recovery</a:t>
              </a:r>
              <a:endParaRPr lang="en-US" sz="12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18762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33400" y="1524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Renaissance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reionization experiments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50078"/>
              </p:ext>
            </p:extLst>
          </p:nvPr>
        </p:nvGraphicFramePr>
        <p:xfrm>
          <a:off x="266696" y="3413760"/>
          <a:ext cx="8572503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207"/>
                <a:gridCol w="779998"/>
                <a:gridCol w="1055642"/>
                <a:gridCol w="833630"/>
                <a:gridCol w="1364122"/>
                <a:gridCol w="1248905"/>
                <a:gridCol w="1066800"/>
                <a:gridCol w="838199"/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Array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FoV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deg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Area </a:t>
                      </a:r>
                    </a:p>
                    <a:p>
                      <a:pPr algn="ctr"/>
                      <a:r>
                        <a:rPr lang="en-US" sz="1800" dirty="0" smtClean="0"/>
                        <a:t>km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PS S/N*</a:t>
                      </a:r>
                    </a:p>
                    <a:p>
                      <a:pPr algn="ctr"/>
                      <a:r>
                        <a:rPr lang="en-US" sz="1400" dirty="0" smtClean="0"/>
                        <a:t>FG Avoidance</a:t>
                      </a:r>
                      <a:endParaRPr lang="en-US" sz="14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PS S/N*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FG Removal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FWHM</a:t>
                      </a:r>
                      <a:r>
                        <a:rPr lang="en-US" sz="1600" baseline="-25000" dirty="0" smtClean="0"/>
                        <a:t>150</a:t>
                      </a:r>
                    </a:p>
                    <a:p>
                      <a:pPr algn="ctr"/>
                      <a:r>
                        <a:rPr lang="en-US" sz="1600" dirty="0" err="1" smtClean="0"/>
                        <a:t>arcmin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</a:t>
                      </a:r>
                      <a:r>
                        <a:rPr lang="en-US" sz="1800" baseline="0" dirty="0" smtClean="0"/>
                        <a:t> date</a:t>
                      </a:r>
                      <a:endParaRPr lang="en-US" sz="18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PAPER-128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1600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1200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Dipole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MWA-128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3600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LOFAR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36000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HERA-331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54000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Dish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</a:t>
                      </a:r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SKA-I Low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/>
                        <a:t>420000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2021+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6019800"/>
            <a:ext cx="721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*Power spectrum sensitivity to ‘vanilla’ model: </a:t>
            </a:r>
            <a:r>
              <a:rPr lang="en-US" sz="1800" dirty="0" err="1" smtClean="0">
                <a:solidFill>
                  <a:schemeClr val="bg1"/>
                </a:solidFill>
              </a:rPr>
              <a:t>Pober</a:t>
            </a:r>
            <a:r>
              <a:rPr lang="en-US" sz="1800" dirty="0" smtClean="0">
                <a:solidFill>
                  <a:schemeClr val="bg1"/>
                </a:solidFill>
              </a:rPr>
              <a:t> 2014, ‘21cmSense’ cosmology calculator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83578" y="471583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685800"/>
            <a:ext cx="9144000" cy="2590800"/>
            <a:chOff x="0" y="685800"/>
            <a:chExt cx="9144000" cy="2590800"/>
          </a:xfrm>
        </p:grpSpPr>
        <p:pic>
          <p:nvPicPr>
            <p:cNvPr id="2" name="Picture 1" descr="MWA.pap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5800"/>
              <a:ext cx="9144000" cy="2590800"/>
            </a:xfrm>
            <a:prstGeom prst="rect">
              <a:avLst/>
            </a:prstGeom>
          </p:spPr>
        </p:pic>
        <p:sp>
          <p:nvSpPr>
            <p:cNvPr id="82950" name="Text Box 9"/>
            <p:cNvSpPr txBox="1">
              <a:spLocks noChangeArrowheads="1"/>
            </p:cNvSpPr>
            <p:nvPr/>
          </p:nvSpPr>
          <p:spPr bwMode="auto">
            <a:xfrm>
              <a:off x="0" y="696514"/>
              <a:ext cx="2743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 smtClean="0">
                  <a:solidFill>
                    <a:srgbClr val="000000"/>
                  </a:solidFill>
                </a:rPr>
                <a:t>PAPER - SA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88109"/>
              <a:ext cx="4556761" cy="2578331"/>
            </a:xfrm>
            <a:prstGeom prst="rect">
              <a:avLst/>
            </a:prstGeom>
          </p:spPr>
        </p:pic>
        <p:sp>
          <p:nvSpPr>
            <p:cNvPr id="82949" name="Text Box 6"/>
            <p:cNvSpPr txBox="1">
              <a:spLocks noChangeArrowheads="1"/>
            </p:cNvSpPr>
            <p:nvPr/>
          </p:nvSpPr>
          <p:spPr bwMode="auto">
            <a:xfrm>
              <a:off x="4648200" y="696514"/>
              <a:ext cx="1752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>
                  <a:solidFill>
                    <a:schemeClr val="bg1"/>
                  </a:solidFill>
                </a:rPr>
                <a:t>MWA -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Aus</a:t>
              </a:r>
              <a:r>
                <a:rPr lang="en-US" sz="1800" dirty="0" smtClean="0">
                  <a:solidFill>
                    <a:schemeClr val="bg1"/>
                  </a:solidFill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10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0"/>
            <a:ext cx="8229600" cy="101289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HERA-331: Imaging Large Scale Structure (20’)</a:t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37" y="1012892"/>
            <a:ext cx="3394340" cy="24430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0" y="685800"/>
            <a:ext cx="4419600" cy="370518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H="1">
            <a:off x="3657600" y="2069736"/>
            <a:ext cx="1905000" cy="76200"/>
          </a:xfrm>
          <a:prstGeom prst="straightConnector1">
            <a:avLst/>
          </a:prstGeom>
          <a:noFill/>
          <a:ln w="28575" cap="flat" cmpd="sng" algn="ctr">
            <a:solidFill>
              <a:srgbClr val="1F5E1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2255" b="26013"/>
          <a:stretch>
            <a:fillRect/>
          </a:stretch>
        </p:blipFill>
        <p:spPr>
          <a:xfrm>
            <a:off x="71097" y="4495800"/>
            <a:ext cx="8937775" cy="238986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/>
          <p:cNvSpPr txBox="1"/>
          <p:nvPr/>
        </p:nvSpPr>
        <p:spPr>
          <a:xfrm>
            <a:off x="5715000" y="2813037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0.4mJy/</a:t>
            </a:r>
            <a:r>
              <a:rPr lang="en-US" sz="1600" dirty="0" err="1" smtClean="0"/>
              <a:t>bm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876800" y="37732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Provide large scale environmental ‘context’ for galaxy formation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315200" y="8044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Sims 2016</a:t>
            </a:r>
            <a:endParaRPr lang="en-US" sz="1600"/>
          </a:p>
        </p:txBody>
      </p:sp>
      <p:sp>
        <p:nvSpPr>
          <p:cNvPr id="4" name="TextBox 3"/>
          <p:cNvSpPr txBox="1"/>
          <p:nvPr/>
        </p:nvSpPr>
        <p:spPr>
          <a:xfrm>
            <a:off x="3429000" y="9144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z</a:t>
            </a:r>
            <a:r>
              <a:rPr lang="en-US" sz="1600" dirty="0" smtClean="0">
                <a:solidFill>
                  <a:srgbClr val="FFFF00"/>
                </a:solidFill>
              </a:rPr>
              <a:t> = 10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31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8600"/>
            <a:ext cx="5502485" cy="2819401"/>
          </a:xfrm>
          <a:prstGeom prst="rect">
            <a:avLst/>
          </a:prstGeom>
        </p:spPr>
      </p:pic>
      <p:pic>
        <p:nvPicPr>
          <p:cNvPr id="5" name="Alvarez EoR simula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0558" y="27192"/>
            <a:ext cx="6860459" cy="3859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873" y="103392"/>
            <a:ext cx="3146927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Use HI 21cm line to image LSS when </a:t>
            </a:r>
            <a:r>
              <a:rPr lang="en-US" sz="1800" dirty="0" smtClean="0">
                <a:solidFill>
                  <a:schemeClr val="bg1"/>
                </a:solidFill>
              </a:rPr>
              <a:t>Universe </a:t>
            </a:r>
            <a:r>
              <a:rPr lang="en-US" sz="1800" dirty="0" smtClean="0">
                <a:solidFill>
                  <a:schemeClr val="bg1"/>
                </a:solidFill>
              </a:rPr>
              <a:t>was </a:t>
            </a:r>
            <a:r>
              <a:rPr lang="en-US" sz="1800" dirty="0" smtClean="0">
                <a:solidFill>
                  <a:schemeClr val="bg1"/>
                </a:solidFill>
              </a:rPr>
              <a:t>filled with neutral </a:t>
            </a:r>
            <a:r>
              <a:rPr lang="en-US" sz="1800" dirty="0" smtClean="0">
                <a:solidFill>
                  <a:schemeClr val="bg1"/>
                </a:solidFill>
              </a:rPr>
              <a:t>Hydrogen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Frequencies ~ 100 to 200MHz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Line =&gt; 3D imaging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Direct </a:t>
            </a:r>
            <a:r>
              <a:rPr lang="en-US" sz="1600" dirty="0">
                <a:solidFill>
                  <a:schemeClr val="bg1"/>
                </a:solidFill>
              </a:rPr>
              <a:t>probe of neutral </a:t>
            </a:r>
            <a:r>
              <a:rPr lang="en-US" sz="1600" dirty="0" smtClean="0">
                <a:solidFill>
                  <a:schemeClr val="bg1"/>
                </a:solidFill>
              </a:rPr>
              <a:t>IGM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Low </a:t>
            </a:r>
            <a:r>
              <a:rPr lang="en-US" sz="1600" dirty="0" err="1">
                <a:solidFill>
                  <a:schemeClr val="bg1"/>
                </a:solidFill>
              </a:rPr>
              <a:t>freq</a:t>
            </a:r>
            <a:r>
              <a:rPr lang="en-US" sz="1600" dirty="0">
                <a:solidFill>
                  <a:schemeClr val="bg1"/>
                </a:solidFill>
              </a:rPr>
              <a:t> =&gt; very large volume 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5462" y="4343400"/>
            <a:ext cx="285273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351 </a:t>
            </a:r>
            <a:r>
              <a:rPr lang="en-US" sz="1800" dirty="0">
                <a:solidFill>
                  <a:schemeClr val="bg1"/>
                </a:solidFill>
              </a:rPr>
              <a:t>x 14m </a:t>
            </a:r>
            <a:r>
              <a:rPr lang="en-US" sz="1800" dirty="0" smtClean="0">
                <a:solidFill>
                  <a:schemeClr val="bg1"/>
                </a:solidFill>
              </a:rPr>
              <a:t>parabolic transit antennas, 50 to </a:t>
            </a:r>
            <a:r>
              <a:rPr lang="en-US" sz="1800" dirty="0">
                <a:solidFill>
                  <a:schemeClr val="bg1"/>
                </a:solidFill>
              </a:rPr>
              <a:t>250MHz, in </a:t>
            </a:r>
            <a:r>
              <a:rPr lang="en-US" sz="1800" dirty="0" smtClean="0">
                <a:solidFill>
                  <a:schemeClr val="bg1"/>
                </a:solidFill>
              </a:rPr>
              <a:t>Karoo, SA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Collecting area of Arecibo w. 450x </a:t>
            </a:r>
            <a:r>
              <a:rPr lang="en-US" sz="1800" dirty="0" err="1">
                <a:solidFill>
                  <a:schemeClr val="bg1"/>
                </a:solidFill>
              </a:rPr>
              <a:t>FoV</a:t>
            </a:r>
            <a:r>
              <a:rPr lang="en-US" sz="1800" dirty="0">
                <a:solidFill>
                  <a:schemeClr val="bg1"/>
                </a:solidFill>
              </a:rPr>
              <a:t> (</a:t>
            </a:r>
            <a:r>
              <a:rPr lang="is-IS" sz="1800" dirty="0">
                <a:solidFill>
                  <a:schemeClr val="bg1"/>
                </a:solidFill>
              </a:rPr>
              <a:t>only below 200MHz</a:t>
            </a:r>
            <a:r>
              <a:rPr lang="is-IS" sz="1800" dirty="0" smtClean="0">
                <a:solidFill>
                  <a:schemeClr val="bg1"/>
                </a:solidFill>
              </a:rPr>
              <a:t>)</a:t>
            </a:r>
            <a:endParaRPr lang="is-I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42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3273" y="5230143"/>
            <a:ext cx="71298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First </a:t>
            </a:r>
            <a:r>
              <a:rPr lang="en-US" sz="1800" dirty="0" err="1" smtClean="0">
                <a:solidFill>
                  <a:schemeClr val="bg1"/>
                </a:solidFill>
              </a:rPr>
              <a:t>astrophysically</a:t>
            </a:r>
            <a:r>
              <a:rPr lang="en-US" sz="1800" dirty="0" smtClean="0">
                <a:solidFill>
                  <a:schemeClr val="bg1"/>
                </a:solidFill>
              </a:rPr>
              <a:t> interesting limits =&gt; early pre-heating of neutral IGM before </a:t>
            </a:r>
            <a:r>
              <a:rPr lang="en-US" sz="1800" dirty="0" err="1" smtClean="0">
                <a:solidFill>
                  <a:schemeClr val="bg1"/>
                </a:solidFill>
              </a:rPr>
              <a:t>reionizing</a:t>
            </a:r>
            <a:r>
              <a:rPr lang="en-US" sz="1800" dirty="0" smtClean="0">
                <a:solidFill>
                  <a:schemeClr val="bg1"/>
                </a:solidFill>
              </a:rPr>
              <a:t> [by XRBs or AGN in first galaxies</a:t>
            </a:r>
            <a:r>
              <a:rPr lang="en-US" sz="1800" dirty="0" smtClean="0">
                <a:solidFill>
                  <a:schemeClr val="bg1"/>
                </a:solidFill>
              </a:rPr>
              <a:t>?]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PAPER limit z ~ 8 =&gt; </a:t>
            </a:r>
            <a:r>
              <a:rPr lang="en-US" sz="1800" dirty="0" err="1">
                <a:solidFill>
                  <a:srgbClr val="FFFFFF"/>
                </a:solidFill>
              </a:rPr>
              <a:t>T</a:t>
            </a:r>
            <a:r>
              <a:rPr lang="en-US" sz="1800" baseline="-25000" dirty="0" err="1">
                <a:solidFill>
                  <a:srgbClr val="FFFFFF"/>
                </a:solidFill>
              </a:rPr>
              <a:t>s</a:t>
            </a:r>
            <a:r>
              <a:rPr lang="en-US" sz="1800" dirty="0">
                <a:solidFill>
                  <a:srgbClr val="FFFFFF"/>
                </a:solidFill>
              </a:rPr>
              <a:t> &gt; 10K  &gt;  </a:t>
            </a:r>
            <a:r>
              <a:rPr lang="en-US" sz="1800" dirty="0" err="1">
                <a:solidFill>
                  <a:srgbClr val="FFFFFF"/>
                </a:solidFill>
              </a:rPr>
              <a:t>T</a:t>
            </a:r>
            <a:r>
              <a:rPr lang="en-US" sz="1800" baseline="-25000" dirty="0" err="1">
                <a:solidFill>
                  <a:srgbClr val="FFFFFF"/>
                </a:solidFill>
              </a:rPr>
              <a:t>smin</a:t>
            </a:r>
            <a:r>
              <a:rPr lang="en-US" sz="1800" dirty="0">
                <a:solidFill>
                  <a:srgbClr val="FFFFFF"/>
                </a:solidFill>
              </a:rPr>
              <a:t>~ </a:t>
            </a:r>
            <a:r>
              <a:rPr lang="en-US" sz="1800" dirty="0" smtClean="0">
                <a:solidFill>
                  <a:srgbClr val="FFFFFF"/>
                </a:solidFill>
              </a:rPr>
              <a:t>1.5K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800" dirty="0" smtClean="0">
                <a:solidFill>
                  <a:srgbClr val="FFFFFF"/>
                </a:solidFill>
              </a:rPr>
              <a:t>Challenge remains: continuum foregrounds ~ 10</a:t>
            </a:r>
            <a:r>
              <a:rPr lang="en-US" sz="1800" baseline="30000" dirty="0" smtClean="0">
                <a:solidFill>
                  <a:srgbClr val="FFFFFF"/>
                </a:solidFill>
              </a:rPr>
              <a:t>5</a:t>
            </a:r>
            <a:r>
              <a:rPr lang="en-US" sz="1800" dirty="0" smtClean="0">
                <a:solidFill>
                  <a:srgbClr val="FFFFFF"/>
                </a:solidFill>
              </a:rPr>
              <a:t> x brighter than HI line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1905000"/>
            <a:ext cx="8229600" cy="3247159"/>
            <a:chOff x="0" y="1096241"/>
            <a:chExt cx="9144000" cy="40091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96241"/>
              <a:ext cx="9144000" cy="400915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600" y="2667000"/>
              <a:ext cx="177800" cy="269992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2667000"/>
              <a:ext cx="177800" cy="26999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00" y="2667000"/>
              <a:ext cx="177800" cy="2699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88000" y="2590800"/>
              <a:ext cx="1041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mtClean="0">
                  <a:solidFill>
                    <a:srgbClr val="262A98"/>
                  </a:solidFill>
                </a:rPr>
                <a:t>LOFAR</a:t>
              </a:r>
              <a:endParaRPr lang="en-US" sz="1200">
                <a:solidFill>
                  <a:srgbClr val="262A98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24400" y="1307068"/>
              <a:ext cx="2286000" cy="380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k</a:t>
              </a:r>
              <a:r>
                <a:rPr lang="en-US" sz="1400" dirty="0" smtClean="0"/>
                <a:t> ~ 0.1 to 0.5 h/</a:t>
              </a:r>
              <a:r>
                <a:rPr lang="en-US" sz="1400" dirty="0" err="1" smtClean="0"/>
                <a:t>Mpc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09800" y="-133319"/>
            <a:ext cx="6934200" cy="2038319"/>
            <a:chOff x="0" y="685800"/>
            <a:chExt cx="9144000" cy="2590800"/>
          </a:xfrm>
        </p:grpSpPr>
        <p:pic>
          <p:nvPicPr>
            <p:cNvPr id="17" name="Picture 16" descr="MWA.pape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5800"/>
              <a:ext cx="9144000" cy="2590800"/>
            </a:xfrm>
            <a:prstGeom prst="rect">
              <a:avLst/>
            </a:prstGeom>
          </p:spPr>
        </p:pic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0" y="1145816"/>
              <a:ext cx="2743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 smtClean="0">
                  <a:solidFill>
                    <a:srgbClr val="000000"/>
                  </a:solidFill>
                </a:rPr>
                <a:t>PAPER - SA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88109"/>
              <a:ext cx="4556761" cy="2578331"/>
            </a:xfrm>
            <a:prstGeom prst="rect">
              <a:avLst/>
            </a:prstGeom>
          </p:spPr>
        </p:pic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4648200" y="1067046"/>
              <a:ext cx="1752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>
                  <a:solidFill>
                    <a:schemeClr val="bg1"/>
                  </a:solidFill>
                </a:rPr>
                <a:t>MWA - </a:t>
              </a:r>
              <a:r>
                <a:rPr lang="en-US" sz="1800" dirty="0" err="1" smtClean="0">
                  <a:solidFill>
                    <a:schemeClr val="bg1"/>
                  </a:solidFill>
                </a:rPr>
                <a:t>Aus</a:t>
              </a:r>
              <a:r>
                <a:rPr lang="en-US" sz="1800" dirty="0" smtClean="0">
                  <a:solidFill>
                    <a:schemeClr val="bg1"/>
                  </a:solidFill>
                </a:rPr>
                <a:t> 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76200" y="36789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Progress in HI 21cm cosmology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7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282810"/>
            <a:ext cx="838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Evolution of the IGM neutral fraction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Greig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dirty="0" err="1">
                <a:solidFill>
                  <a:schemeClr val="bg1"/>
                </a:solidFill>
              </a:rPr>
              <a:t>Mesinger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(2016) </a:t>
            </a:r>
            <a:r>
              <a:rPr lang="en-US" dirty="0" smtClean="0">
                <a:solidFill>
                  <a:schemeClr val="bg1"/>
                </a:solidFill>
              </a:rPr>
              <a:t>analysis F(HI)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HERA: </a:t>
            </a:r>
            <a:r>
              <a:rPr lang="en-US" dirty="0" err="1" smtClean="0">
                <a:solidFill>
                  <a:schemeClr val="bg1"/>
                </a:solidFill>
              </a:rPr>
              <a:t>Precison</a:t>
            </a:r>
            <a:r>
              <a:rPr lang="en-US" dirty="0" smtClean="0">
                <a:solidFill>
                  <a:schemeClr val="bg1"/>
                </a:solidFill>
              </a:rPr>
              <a:t> HI 21cm cosmology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8" name="Decision 27"/>
          <p:cNvSpPr/>
          <p:nvPr/>
        </p:nvSpPr>
        <p:spPr bwMode="auto">
          <a:xfrm flipV="1">
            <a:off x="5420298" y="5128353"/>
            <a:ext cx="76200" cy="76200"/>
          </a:xfrm>
          <a:prstGeom prst="flowChartDecision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81200" y="2286000"/>
            <a:ext cx="5715000" cy="4267200"/>
            <a:chOff x="1295400" y="914400"/>
            <a:chExt cx="6477000" cy="4724400"/>
          </a:xfrm>
        </p:grpSpPr>
        <p:grpSp>
          <p:nvGrpSpPr>
            <p:cNvPr id="13" name="Group 12"/>
            <p:cNvGrpSpPr/>
            <p:nvPr/>
          </p:nvGrpSpPr>
          <p:grpSpPr>
            <a:xfrm>
              <a:off x="1295400" y="914400"/>
              <a:ext cx="6477000" cy="4724400"/>
              <a:chOff x="1066800" y="762000"/>
              <a:chExt cx="7264400" cy="54483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800" y="762000"/>
                <a:ext cx="7264400" cy="5448300"/>
              </a:xfrm>
              <a:prstGeom prst="rect">
                <a:avLst/>
              </a:prstGeom>
            </p:spPr>
          </p:pic>
          <p:cxnSp>
            <p:nvCxnSpPr>
              <p:cNvPr id="22" name="Straight Arrow Connector 21"/>
              <p:cNvCxnSpPr/>
              <p:nvPr/>
            </p:nvCxnSpPr>
            <p:spPr bwMode="auto">
              <a:xfrm flipV="1">
                <a:off x="2557749" y="4986051"/>
                <a:ext cx="0" cy="3048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diamond" w="med" len="med"/>
                <a:tailEnd type="triangl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5781516" y="5498307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QNZ</a:t>
                </a:r>
                <a:endParaRPr lang="en-US" sz="12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 bwMode="auto">
            <a:xfrm>
              <a:off x="1905000" y="2666999"/>
              <a:ext cx="533400" cy="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15" name="Decision 14"/>
            <p:cNvSpPr/>
            <p:nvPr/>
          </p:nvSpPr>
          <p:spPr bwMode="auto">
            <a:xfrm flipV="1">
              <a:off x="5420298" y="5128353"/>
              <a:ext cx="76200" cy="76200"/>
            </a:xfrm>
            <a:prstGeom prst="flowChartDecision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29587" y="2296313"/>
              <a:ext cx="1666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Lya</a:t>
              </a:r>
              <a:r>
                <a:rPr lang="en-US" sz="1600" b="1" dirty="0" smtClean="0"/>
                <a:t> related</a:t>
              </a:r>
              <a:endParaRPr lang="en-US" sz="16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24704" y="2507956"/>
              <a:ext cx="1666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7030A0"/>
                  </a:solidFill>
                </a:rPr>
                <a:t>CMB related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4876800" y="2838436"/>
              <a:ext cx="838200" cy="8074"/>
            </a:xfrm>
            <a:prstGeom prst="straightConnector1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5307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8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37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097"/>
            <a:ext cx="9144000" cy="31709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3237489"/>
            <a:ext cx="769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$</a:t>
            </a:r>
            <a:r>
              <a:rPr lang="en-US" dirty="0" smtClean="0">
                <a:solidFill>
                  <a:schemeClr val="bg1"/>
                </a:solidFill>
              </a:rPr>
              <a:t>11.8</a:t>
            </a:r>
            <a:r>
              <a:rPr lang="en-US" dirty="0" smtClean="0">
                <a:solidFill>
                  <a:schemeClr val="bg1"/>
                </a:solidFill>
              </a:rPr>
              <a:t>M NSF + $6M Moore Foundation to 351 antennas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umerous contributions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from partner institutions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Site work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ed by SKA SA: </a:t>
            </a:r>
            <a:r>
              <a:rPr lang="en-US" dirty="0" smtClean="0">
                <a:solidFill>
                  <a:schemeClr val="bg1"/>
                </a:solidFill>
              </a:rPr>
              <a:t>on track for 128 Antennas end 2017: most powerful reionization experiment in the world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2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0918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8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" y="3543299"/>
            <a:ext cx="38608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68377" y="15411"/>
            <a:ext cx="4170823" cy="3128117"/>
          </a:xfrm>
          <a:prstGeom prst="rect">
            <a:avLst/>
          </a:prstGeom>
        </p:spPr>
      </p:pic>
      <p:pic>
        <p:nvPicPr>
          <p:cNvPr id="8" name="Picture 7" descr="DSC_86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8999"/>
            <a:ext cx="4703851" cy="3124201"/>
          </a:xfrm>
          <a:prstGeom prst="rect">
            <a:avLst/>
          </a:prstGeom>
        </p:spPr>
      </p:pic>
      <p:pic>
        <p:nvPicPr>
          <p:cNvPr id="9" name="Picture 8" descr="DSC_837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297823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66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447800" y="5664328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Closure: non-</a:t>
            </a:r>
            <a:r>
              <a:rPr lang="en-US" sz="1800" dirty="0" err="1" smtClean="0"/>
              <a:t>redundacy</a:t>
            </a:r>
            <a:r>
              <a:rPr lang="en-US" sz="1800" dirty="0" smtClean="0"/>
              <a:t> </a:t>
            </a:r>
            <a:r>
              <a:rPr lang="en-US" sz="1800" dirty="0" smtClean="0"/>
              <a:t>𝚽</a:t>
            </a:r>
            <a:r>
              <a:rPr lang="en-US" sz="1800" baseline="-25000" dirty="0" err="1" smtClean="0"/>
              <a:t>rms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~ 12</a:t>
            </a:r>
            <a:r>
              <a:rPr lang="en-US" sz="1800" baseline="30000" dirty="0" smtClean="0"/>
              <a:t>o</a:t>
            </a:r>
            <a:r>
              <a:rPr lang="en-US" sz="1800" dirty="0" smtClean="0"/>
              <a:t> ~ 5%  consistent with 10cm spec for antenna positions, but could be other non-redundant effects</a:t>
            </a:r>
            <a:endParaRPr lang="en-US" sz="18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533400" y="1752600"/>
            <a:ext cx="8077200" cy="3810000"/>
            <a:chOff x="533400" y="1676400"/>
            <a:chExt cx="8077200" cy="381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76400"/>
              <a:ext cx="3276600" cy="189858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45" y="3581400"/>
              <a:ext cx="3328555" cy="183503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953000" y="1676400"/>
              <a:ext cx="3642766" cy="1898586"/>
              <a:chOff x="4815434" y="3605645"/>
              <a:chExt cx="4099966" cy="306979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5434" y="3605645"/>
                <a:ext cx="4099966" cy="306979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4045452"/>
                <a:ext cx="1828800" cy="36398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733800"/>
                <a:ext cx="1600200" cy="417443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3581400"/>
              <a:ext cx="3581400" cy="1905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19800" y="3581400"/>
              <a:ext cx="1676400" cy="256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redundant triads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790536" y="2060966"/>
              <a:ext cx="1181928" cy="930534"/>
              <a:chOff x="3674324" y="768596"/>
              <a:chExt cx="1181928" cy="93053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4003496" y="768596"/>
                <a:ext cx="4607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23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313662" y="1291010"/>
                <a:ext cx="4607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674324" y="1299020"/>
                <a:ext cx="4607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/>
                  <a:t>21</a:t>
                </a:r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 bwMode="auto">
              <a:xfrm>
                <a:off x="4313662" y="1055018"/>
                <a:ext cx="178599" cy="359954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3974155" y="1503452"/>
                <a:ext cx="49008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>
                <a:off x="3904693" y="1046672"/>
                <a:ext cx="215474" cy="363256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4319313" y="1025704"/>
                <a:ext cx="5369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mtClean="0"/>
                  <a:t>14m</a:t>
                </a:r>
                <a:endParaRPr lang="en-US" sz="1200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319634" y="59829"/>
            <a:ext cx="85195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Commissioning HERA19: </a:t>
            </a:r>
            <a:r>
              <a:rPr lang="en-US" smtClean="0"/>
              <a:t>Violates precepts of aperture </a:t>
            </a:r>
            <a:r>
              <a:rPr lang="en-US" dirty="0" smtClean="0"/>
              <a:t>synthesis interferometry</a:t>
            </a:r>
            <a:endParaRPr lang="en-US" dirty="0"/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Octave bandwidth (not monochromatic)</a:t>
            </a:r>
            <a:endParaRPr lang="en-US" sz="1600" dirty="0"/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Very wide field (not flat-sky) 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/>
              <a:t>Field is COMPLETELY filled with emission (not isolated source/sources = confusion++)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inding ‘calibrators’: 19 close-packed antennas =&gt; 19 syn. beams over </a:t>
            </a:r>
            <a:r>
              <a:rPr lang="en-US" sz="1600" dirty="0" err="1" smtClean="0"/>
              <a:t>FoV</a:t>
            </a:r>
            <a:r>
              <a:rPr lang="en-US" sz="1600" dirty="0" smtClean="0"/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7494698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81400"/>
            <a:ext cx="4267200" cy="3141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33793"/>
            <a:ext cx="4455049" cy="2747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769492"/>
            <a:ext cx="4559309" cy="28119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1524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Galactic Center Sky Calibration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89" y="3581401"/>
            <a:ext cx="445261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18" y="99320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201018" y="3064054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-200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838200"/>
            <a:ext cx="160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Uncalibrated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18191" y="838200"/>
            <a:ext cx="160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Delay Cal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849085" y="3593068"/>
            <a:ext cx="23640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Gain + BP cal. spectra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339231" y="3344507"/>
            <a:ext cx="830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120MHz</a:t>
            </a:r>
            <a:endParaRPr lang="en-US" sz="14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93699" y="3321409"/>
            <a:ext cx="830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180MHz</a:t>
            </a:r>
            <a:endParaRPr lang="en-US" sz="14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" y="3807023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25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" y="6096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</a:t>
            </a:r>
            <a:r>
              <a:rPr lang="en-US" sz="1400" dirty="0" smtClean="0"/>
              <a:t>30</a:t>
            </a:r>
            <a:r>
              <a:rPr lang="en-US" sz="1400" baseline="30000" dirty="0" smtClean="0"/>
              <a:t>o</a:t>
            </a:r>
            <a:endParaRPr lang="en-US" sz="14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760191" y="3733800"/>
            <a:ext cx="160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Bandpass </a:t>
            </a:r>
            <a:r>
              <a:rPr lang="en-US" sz="1800" dirty="0" err="1" smtClean="0"/>
              <a:t>solns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4306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14916</TotalTime>
  <Words>1110</Words>
  <Application>Microsoft Macintosh PowerPoint</Application>
  <PresentationFormat>On-screen Show (4:3)</PresentationFormat>
  <Paragraphs>236</Paragraphs>
  <Slides>27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Courier</vt:lpstr>
      <vt:lpstr>Lucida Calligraphy</vt:lpstr>
      <vt:lpstr>ＭＳ Ｐゴシック</vt:lpstr>
      <vt:lpstr>Symbol</vt:lpstr>
      <vt:lpstr>Times New Roman</vt:lpstr>
      <vt:lpstr>Wingdings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HERA-331: Imaging Large Scale Structure (20’) </vt:lpstr>
      <vt:lpstr>PowerPoint Presentation</vt:lpstr>
    </vt:vector>
  </TitlesOfParts>
  <Company>NRAO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Microsoft Office User</cp:lastModifiedBy>
  <cp:revision>696</cp:revision>
  <cp:lastPrinted>2017-05-30T22:01:07Z</cp:lastPrinted>
  <dcterms:created xsi:type="dcterms:W3CDTF">2012-06-06T07:20:10Z</dcterms:created>
  <dcterms:modified xsi:type="dcterms:W3CDTF">2017-05-31T16:55:28Z</dcterms:modified>
</cp:coreProperties>
</file>