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/>
    <p:restoredTop sz="94655"/>
  </p:normalViewPr>
  <p:slideViewPr>
    <p:cSldViewPr snapToGrid="0" snapToObjects="1">
      <p:cViewPr>
        <p:scale>
          <a:sx n="123" d="100"/>
          <a:sy n="123" d="100"/>
        </p:scale>
        <p:origin x="-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6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8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BCA9E-7FA0-5744-A921-F5BB51F96038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1E43-144E-F94C-8EB6-EF3956549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1"/>
            <a:ext cx="3276600" cy="2506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46" y="3124201"/>
            <a:ext cx="3328555" cy="2422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8491" y="183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HERA19 Commissioning: closure analysis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77000" y="609601"/>
            <a:ext cx="3642766" cy="2506133"/>
            <a:chOff x="4815434" y="3605645"/>
            <a:chExt cx="4099966" cy="30697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434" y="3605645"/>
              <a:ext cx="4099966" cy="306979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4045452"/>
              <a:ext cx="1828800" cy="3639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733800"/>
              <a:ext cx="1600200" cy="41744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124200"/>
            <a:ext cx="35814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4521" y="5654814"/>
            <a:ext cx="8888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Redundancy on shortest </a:t>
            </a:r>
            <a:r>
              <a:rPr lang="en-US" dirty="0" err="1" smtClean="0"/>
              <a:t>triades</a:t>
            </a:r>
            <a:r>
              <a:rPr lang="en-US" dirty="0" smtClean="0"/>
              <a:t>: </a:t>
            </a:r>
            <a:r>
              <a:rPr lang="en-US" dirty="0"/>
              <a:t>𝚽</a:t>
            </a:r>
            <a:r>
              <a:rPr lang="en-US" baseline="-25000" dirty="0" err="1"/>
              <a:t>rms</a:t>
            </a:r>
            <a:r>
              <a:rPr lang="en-US" baseline="-25000" dirty="0"/>
              <a:t> </a:t>
            </a:r>
            <a:r>
              <a:rPr lang="en-US" dirty="0"/>
              <a:t>~ 12</a:t>
            </a:r>
            <a:r>
              <a:rPr lang="en-US" baseline="30000" dirty="0"/>
              <a:t>o</a:t>
            </a:r>
            <a:r>
              <a:rPr lang="en-US" dirty="0"/>
              <a:t> ~ 5% 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onsistent w. </a:t>
            </a:r>
            <a:r>
              <a:rPr lang="en-US" dirty="0"/>
              <a:t>10cm spec for antenna positions, but could be other non-redundant </a:t>
            </a:r>
            <a:r>
              <a:rPr lang="en-US" dirty="0" smtClean="0"/>
              <a:t>effects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Casa tasks written (Nikolic) to easily generate phase, amp closure quantities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993" y="1346101"/>
            <a:ext cx="138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Raw Amp on shortest </a:t>
            </a:r>
            <a:r>
              <a:rPr lang="en-US" sz="1400" dirty="0" err="1" smtClean="0"/>
              <a:t>triade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8093" y="3657595"/>
            <a:ext cx="138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Raw phase on shortest </a:t>
            </a:r>
            <a:r>
              <a:rPr lang="en-US" sz="1400" dirty="0" err="1" smtClean="0"/>
              <a:t>triade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10800" y="2862590"/>
            <a:ext cx="15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Closure phase on shortest </a:t>
            </a:r>
            <a:r>
              <a:rPr lang="en-US" sz="1400" dirty="0" err="1" smtClean="0"/>
              <a:t>triades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28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24" y="653148"/>
            <a:ext cx="4050933" cy="3318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0" y="614066"/>
            <a:ext cx="4026688" cy="3318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8152" y="877331"/>
            <a:ext cx="265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Vis spectra to Ant. 10</a:t>
            </a:r>
          </a:p>
          <a:p>
            <a:r>
              <a:rPr lang="en-US" sz="1600" dirty="0" smtClean="0"/>
              <a:t>Amplitudes Uncalibrated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456711" y="902932"/>
            <a:ext cx="2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Amplitudes </a:t>
            </a:r>
          </a:p>
          <a:p>
            <a:r>
              <a:rPr lang="en-US" dirty="0" smtClean="0"/>
              <a:t>Bandpass Calibrated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08" y="4052552"/>
            <a:ext cx="3722263" cy="2805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4196" y="4266697"/>
            <a:ext cx="160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Bandpass </a:t>
            </a:r>
            <a:r>
              <a:rPr lang="en-US"/>
              <a:t>solns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3981" y="639633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0.5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0282" y="4343401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1" y="3555758"/>
            <a:ext cx="83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120MHz</a:t>
            </a:r>
            <a:endParaRPr lang="en-US" sz="14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14926" y="3556001"/>
            <a:ext cx="83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180MHz</a:t>
            </a:r>
            <a:endParaRPr lang="en-US" sz="1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61406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61014" y="126219"/>
            <a:ext cx="573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HERA19 – March data on Galactic 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30" y="4219449"/>
            <a:ext cx="6040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Galactic Center as calibrator</a:t>
            </a:r>
          </a:p>
          <a:p>
            <a:pPr marL="342900" indent="-342900">
              <a:buAutoNum type="arabicPeriod"/>
            </a:pPr>
            <a:r>
              <a:rPr lang="en-US" dirty="0" smtClean="0"/>
              <a:t>Read </a:t>
            </a:r>
            <a:r>
              <a:rPr lang="en-US" dirty="0" err="1" smtClean="0"/>
              <a:t>pyuvdata</a:t>
            </a:r>
            <a:r>
              <a:rPr lang="en-US" dirty="0" smtClean="0"/>
              <a:t>/FITS into </a:t>
            </a:r>
            <a:r>
              <a:rPr lang="en-US" dirty="0" err="1" smtClean="0"/>
              <a:t>CASA.ms</a:t>
            </a:r>
            <a:r>
              <a:rPr lang="en-US" dirty="0" smtClean="0"/>
              <a:t>, correct ant. ordering</a:t>
            </a:r>
          </a:p>
          <a:p>
            <a:pPr marL="342900" indent="-342900">
              <a:buAutoNum type="arabicPeriod"/>
            </a:pPr>
            <a:r>
              <a:rPr lang="en-US" dirty="0" smtClean="0"/>
              <a:t>Rotate GC to phase center</a:t>
            </a:r>
          </a:p>
          <a:p>
            <a:pPr marL="342900" indent="-342900">
              <a:buAutoNum type="arabicPeriod"/>
            </a:pPr>
            <a:r>
              <a:rPr lang="en-US" dirty="0" smtClean="0"/>
              <a:t>Point source model: delays, </a:t>
            </a:r>
            <a:r>
              <a:rPr lang="en-US" dirty="0" err="1" smtClean="0"/>
              <a:t>gaincal</a:t>
            </a:r>
            <a:r>
              <a:rPr lang="en-US" dirty="0" smtClean="0"/>
              <a:t> (amp, phase) mean offsets</a:t>
            </a:r>
          </a:p>
          <a:p>
            <a:pPr marL="342900" indent="-342900">
              <a:buAutoNum type="arabicPeriod"/>
            </a:pPr>
            <a:r>
              <a:rPr lang="en-US" dirty="0" smtClean="0"/>
              <a:t>Image with MFS, </a:t>
            </a:r>
            <a:r>
              <a:rPr lang="en-US" dirty="0" err="1" smtClean="0"/>
              <a:t>nterms</a:t>
            </a:r>
            <a:r>
              <a:rPr lang="en-US" dirty="0" smtClean="0"/>
              <a:t>=1  (flat spectrum)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CLEAN model to derive residual bandpass</a:t>
            </a:r>
          </a:p>
          <a:p>
            <a:pPr marL="342900" indent="-342900">
              <a:buAutoNum type="arabicPeriod"/>
            </a:pPr>
            <a:r>
              <a:rPr lang="en-US" dirty="0" smtClean="0"/>
              <a:t>Iterate BP once -- converges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062396"/>
            <a:ext cx="4455049" cy="2747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92" y="998094"/>
            <a:ext cx="4559309" cy="28119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152401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Galactic Center Sky Calibration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190" y="3810003"/>
            <a:ext cx="44526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5018" y="122180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</a:t>
            </a:r>
            <a:r>
              <a:rPr lang="en-US" sz="1400" baseline="30000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5018" y="329265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-200</a:t>
            </a:r>
            <a:r>
              <a:rPr lang="en-US" sz="1400" baseline="30000" dirty="0"/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1" y="1066802"/>
            <a:ext cx="160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Uncalibrated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2192" y="1066802"/>
            <a:ext cx="160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 </a:t>
            </a:r>
            <a:r>
              <a:rPr lang="en-US" dirty="0" smtClean="0"/>
              <a:t>Calibrated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57446" y="3842452"/>
            <a:ext cx="3516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Gain + </a:t>
            </a:r>
            <a:r>
              <a:rPr lang="en-US"/>
              <a:t>BP </a:t>
            </a:r>
            <a:r>
              <a:rPr lang="en-US" smtClean="0"/>
              <a:t>calibrated </a:t>
            </a:r>
            <a:r>
              <a:rPr lang="en-US" dirty="0"/>
              <a:t>spectra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821671"/>
            <a:ext cx="4538989" cy="30189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3232" y="3573110"/>
            <a:ext cx="83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120MHz</a:t>
            </a:r>
            <a:endParaRPr lang="en-US" sz="14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7700" y="3550012"/>
            <a:ext cx="83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180MHz</a:t>
            </a:r>
            <a:endParaRPr lang="en-US" sz="1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1600200" y="4035626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60</a:t>
            </a:r>
            <a:r>
              <a:rPr lang="en-US" sz="1400" baseline="30000" dirty="0"/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632460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-60</a:t>
            </a:r>
            <a:r>
              <a:rPr lang="en-US" sz="1400" baseline="30000"/>
              <a:t>o</a:t>
            </a:r>
            <a:endParaRPr lang="en-US" sz="14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33601" y="4114802"/>
            <a:ext cx="1602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Bandpass </a:t>
            </a:r>
            <a:r>
              <a:rPr lang="en-US" dirty="0" err="1"/>
              <a:t>solns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18511" y="110837"/>
            <a:ext cx="8021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Vis Phases  to Ant. 10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oint source delay </a:t>
            </a:r>
            <a:r>
              <a:rPr lang="en-US" sz="1600" dirty="0" err="1" smtClean="0"/>
              <a:t>cal</a:t>
            </a:r>
            <a:r>
              <a:rPr lang="en-US" sz="1600" dirty="0" smtClean="0"/>
              <a:t> model is incorrect on long N-S baselines =&gt; corrected in BP </a:t>
            </a:r>
            <a:r>
              <a:rPr lang="en-US" sz="1600" dirty="0" err="1" smtClean="0"/>
              <a:t>cal</a:t>
            </a:r>
            <a:r>
              <a:rPr lang="en-US" sz="1600" dirty="0" smtClean="0"/>
              <a:t> with more complete CLEAN model  (</a:t>
            </a:r>
            <a:r>
              <a:rPr lang="en-US" sz="1600" dirty="0" err="1" smtClean="0"/>
              <a:t>ie</a:t>
            </a:r>
            <a:r>
              <a:rPr lang="en-US" sz="1600" dirty="0" smtClean="0"/>
              <a:t>. slope in BP for some baselines is artificial due to delay </a:t>
            </a:r>
            <a:r>
              <a:rPr lang="en-US" sz="1600" dirty="0" err="1" smtClean="0"/>
              <a:t>cal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693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71736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HERA first image: Galactic Center </a:t>
            </a:r>
            <a:r>
              <a:rPr lang="en-US" sz="2400">
                <a:solidFill>
                  <a:schemeClr val="bg1"/>
                </a:solidFill>
              </a:rPr>
              <a:t>(Nikolic/Carilli)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9474" y="1422737"/>
            <a:ext cx="160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18ants</a:t>
            </a:r>
          </a:p>
          <a:p>
            <a:r>
              <a:rPr lang="en-US" dirty="0">
                <a:solidFill>
                  <a:schemeClr val="bg1"/>
                </a:solidFill>
              </a:rPr>
              <a:t>1.2</a:t>
            </a:r>
            <a:r>
              <a:rPr lang="en-US" baseline="30000" dirty="0">
                <a:solidFill>
                  <a:schemeClr val="bg1"/>
                </a:solidFill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res</a:t>
            </a:r>
          </a:p>
          <a:p>
            <a:r>
              <a:rPr lang="en-US" dirty="0">
                <a:solidFill>
                  <a:schemeClr val="bg1"/>
                </a:solidFill>
              </a:rPr>
              <a:t>DNR ~ 200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31" y="1064726"/>
            <a:ext cx="6524991" cy="2821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27" y="4114800"/>
            <a:ext cx="7010400" cy="2514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451764" y="762000"/>
            <a:ext cx="3082636" cy="305007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95300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PAPER 64 imaging, 20’ res (Stefan)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3124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</a:rPr>
              <a:t>PB</a:t>
            </a:r>
          </a:p>
        </p:txBody>
      </p:sp>
    </p:spTree>
    <p:extLst>
      <p:ext uri="{BB962C8B-B14F-4D97-AF65-F5344CB8AC3E}">
        <p14:creationId xmlns:p14="http://schemas.microsoft.com/office/powerpoint/2010/main" val="6313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32670" y="794342"/>
            <a:ext cx="9315742" cy="4718497"/>
            <a:chOff x="1932670" y="544958"/>
            <a:chExt cx="9315742" cy="4718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646" y="544958"/>
              <a:ext cx="4213766" cy="429720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670" y="571501"/>
              <a:ext cx="4187738" cy="427066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3906979" y="1922315"/>
              <a:ext cx="955968" cy="945573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026233" y="1918850"/>
              <a:ext cx="955968" cy="945573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111332" y="2130135"/>
              <a:ext cx="543955" cy="526467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230583" y="2126670"/>
              <a:ext cx="543955" cy="526467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4536" y="4894123"/>
              <a:ext cx="294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PSF: MFS inner 75%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55830" y="4865319"/>
              <a:ext cx="2992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PSF: Single Channel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88666" y="0"/>
            <a:ext cx="710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Synthesized beams</a:t>
            </a:r>
          </a:p>
          <a:p>
            <a:pPr algn="ctr"/>
            <a:r>
              <a:rPr lang="en-US" dirty="0" smtClean="0"/>
              <a:t>FT(UV sampling w. </a:t>
            </a:r>
            <a:r>
              <a:rPr lang="en-US" dirty="0" err="1" smtClean="0"/>
              <a:t>Unif</a:t>
            </a:r>
            <a:r>
              <a:rPr lang="en-US" dirty="0" smtClean="0"/>
              <a:t> Weighting), w/o Primary beam multiplication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08219" y="1194954"/>
            <a:ext cx="238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PB FWHM 120, 180MHz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5448" y="5860472"/>
            <a:ext cx="878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Challenge: need MFS to perform imaging, but</a:t>
            </a:r>
            <a:r>
              <a:rPr lang="is-IS" dirty="0" smtClean="0"/>
              <a:t>… resolution changes by factor 2 over band =&gt; single self-cal model for B</a:t>
            </a:r>
            <a:r>
              <a:rPr lang="en-US" dirty="0"/>
              <a:t>P</a:t>
            </a:r>
            <a:r>
              <a:rPr lang="is-IS" dirty="0" smtClean="0"/>
              <a:t>cal cannot represent highest frequencies vis?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0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78" y="3695898"/>
            <a:ext cx="4158153" cy="3133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02" y="3655985"/>
            <a:ext cx="4211110" cy="3173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6881" y="91685"/>
            <a:ext cx="80009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Diagnostics: Bandpass solutions vs. time  (10min) -- Ant 10,21,23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Note: part of difference could be due to model inadequacy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20" y="737758"/>
            <a:ext cx="4211112" cy="3173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301" y="737758"/>
            <a:ext cx="4211111" cy="3173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8345" y="3990112"/>
            <a:ext cx="75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</a:t>
            </a:r>
            <a:r>
              <a:rPr lang="en-US" sz="1400" baseline="30000" dirty="0" smtClean="0"/>
              <a:t>o</a:t>
            </a:r>
            <a:endParaRPr lang="en-US" sz="1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324099" y="6231085"/>
            <a:ext cx="758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-30</a:t>
            </a:r>
            <a:r>
              <a:rPr lang="en-US" sz="1400" baseline="30000" dirty="0" smtClean="0"/>
              <a:t>o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42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18" y="1278081"/>
            <a:ext cx="4842125" cy="3636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16" y="1278080"/>
            <a:ext cx="4842125" cy="3636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6718" y="197427"/>
            <a:ext cx="613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Diagnostics:  calibrated vis spectra. Ant 54 high </a:t>
            </a:r>
            <a:r>
              <a:rPr lang="en-US" dirty="0" err="1" smtClean="0"/>
              <a:t>freq</a:t>
            </a:r>
            <a:r>
              <a:rPr lang="en-US" dirty="0" smtClean="0"/>
              <a:t> ripple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4900" y="1381991"/>
            <a:ext cx="85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Ant 54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1798" y="1278080"/>
            <a:ext cx="85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91" y="519546"/>
            <a:ext cx="884266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Thoughts</a:t>
            </a:r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1. Can get from measured voltages through calibration and sky maps via </a:t>
            </a:r>
            <a:r>
              <a:rPr lang="en-US" dirty="0" err="1" smtClean="0"/>
              <a:t>pyuvdata</a:t>
            </a:r>
            <a:r>
              <a:rPr lang="en-US" dirty="0" smtClean="0"/>
              <a:t> to CASA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2. Currently clunky and idiosyncratic (conversion software = constantly moving target). Need to codify and establish robust path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3. Important to ensure RTP does not preclude GC sky </a:t>
            </a:r>
            <a:r>
              <a:rPr lang="en-US" dirty="0" err="1" smtClean="0"/>
              <a:t>cal</a:t>
            </a:r>
            <a:r>
              <a:rPr lang="en-US" dirty="0" smtClean="0"/>
              <a:t>, please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4. MFS is lifesaver </a:t>
            </a:r>
            <a:r>
              <a:rPr lang="en-US" dirty="0" err="1" smtClean="0"/>
              <a:t>wrt</a:t>
            </a:r>
            <a:r>
              <a:rPr lang="en-US" dirty="0" smtClean="0"/>
              <a:t> grating lobes.  Problem: changing resolution with </a:t>
            </a:r>
            <a:r>
              <a:rPr lang="en-US" dirty="0" err="1" smtClean="0"/>
              <a:t>freq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5. Working S/W =&gt; can now turn to array </a:t>
            </a:r>
            <a:r>
              <a:rPr lang="en-US" dirty="0" smtClean="0"/>
              <a:t>diagnosis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/>
              <a:t>6</a:t>
            </a:r>
            <a:r>
              <a:rPr lang="en-US" dirty="0" smtClean="0"/>
              <a:t>. Speculate: two stage Cal process</a:t>
            </a:r>
          </a:p>
          <a:p>
            <a:pPr marL="342900" indent="-342900">
              <a:spcBef>
                <a:spcPts val="600"/>
              </a:spcBef>
              <a:buAutoNum type="alphaLcPeriod"/>
            </a:pPr>
            <a:r>
              <a:rPr lang="en-US" dirty="0" smtClean="0"/>
              <a:t>Initial sky </a:t>
            </a:r>
            <a:r>
              <a:rPr lang="en-US" dirty="0" err="1" smtClean="0"/>
              <a:t>cal</a:t>
            </a:r>
            <a:r>
              <a:rPr lang="en-US" dirty="0" smtClean="0"/>
              <a:t> on GC for delays, absolute gains, </a:t>
            </a:r>
            <a:r>
              <a:rPr lang="en-US" dirty="0" err="1" smtClean="0"/>
              <a:t>bandpasses</a:t>
            </a:r>
            <a:r>
              <a:rPr lang="en-US" dirty="0" smtClean="0"/>
              <a:t> =&gt; remove gross offsets and shapes, tie to celestial frame and flux scale</a:t>
            </a:r>
          </a:p>
          <a:p>
            <a:pPr marL="342900" indent="-342900">
              <a:spcBef>
                <a:spcPts val="600"/>
              </a:spcBef>
              <a:buAutoNum type="alphaLcPeriod"/>
            </a:pPr>
            <a:r>
              <a:rPr lang="en-US" dirty="0" smtClean="0"/>
              <a:t>Subsequent redundant </a:t>
            </a:r>
            <a:r>
              <a:rPr lang="en-US" dirty="0" err="1" smtClean="0"/>
              <a:t>cal</a:t>
            </a:r>
            <a:r>
              <a:rPr lang="en-US" dirty="0"/>
              <a:t> </a:t>
            </a:r>
            <a:r>
              <a:rPr lang="en-US" dirty="0" smtClean="0"/>
              <a:t>per </a:t>
            </a:r>
            <a:r>
              <a:rPr lang="en-US" dirty="0" err="1" smtClean="0"/>
              <a:t>chan</a:t>
            </a:r>
            <a:r>
              <a:rPr lang="en-US" dirty="0" smtClean="0"/>
              <a:t> over day: remove time-dependence and model </a:t>
            </a:r>
            <a:r>
              <a:rPr lang="en-US" dirty="0" err="1" smtClean="0"/>
              <a:t>freq</a:t>
            </a:r>
            <a:r>
              <a:rPr lang="en-US" dirty="0" smtClean="0"/>
              <a:t> dependence (see 4)  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lphaLcPeriod"/>
            </a:pPr>
            <a:r>
              <a:rPr lang="en-US" dirty="0" smtClean="0"/>
              <a:t>Or vice versa (but GC is special field?)</a:t>
            </a:r>
          </a:p>
        </p:txBody>
      </p:sp>
    </p:spTree>
    <p:extLst>
      <p:ext uri="{BB962C8B-B14F-4D97-AF65-F5344CB8AC3E}">
        <p14:creationId xmlns:p14="http://schemas.microsoft.com/office/powerpoint/2010/main" val="1068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471</Words>
  <Application>Microsoft Macintosh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2016-10-23T10:04:24Z</dcterms:created>
  <dcterms:modified xsi:type="dcterms:W3CDTF">2016-10-24T09:15:37Z</dcterms:modified>
</cp:coreProperties>
</file>