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5"/>
  </p:handoutMasterIdLst>
  <p:sldIdLst>
    <p:sldId id="276" r:id="rId2"/>
    <p:sldId id="277" r:id="rId3"/>
    <p:sldId id="261" r:id="rId4"/>
    <p:sldId id="283" r:id="rId5"/>
    <p:sldId id="278" r:id="rId6"/>
    <p:sldId id="279" r:id="rId7"/>
    <p:sldId id="280" r:id="rId8"/>
    <p:sldId id="262" r:id="rId9"/>
    <p:sldId id="281" r:id="rId10"/>
    <p:sldId id="266" r:id="rId11"/>
    <p:sldId id="272" r:id="rId12"/>
    <p:sldId id="285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292"/>
    <p:restoredTop sz="94655"/>
  </p:normalViewPr>
  <p:slideViewPr>
    <p:cSldViewPr snapToGrid="0" snapToObjects="1">
      <p:cViewPr varScale="1">
        <p:scale>
          <a:sx n="115" d="100"/>
          <a:sy n="115" d="100"/>
        </p:scale>
        <p:origin x="21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7D27DF-A29F-2140-AEC0-C55770B3EF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EE68A1-9D29-7E43-B592-838C92DE3D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715E7-3705-BE45-9F75-CC5283002904}" type="datetimeFigureOut">
              <a:rPr lang="en-US" smtClean="0"/>
              <a:t>1/14/19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62ABA6-8822-4743-857C-8611E4914A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2EE156-18DA-7747-9825-BB721B4F38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FEA7A-DF15-E94E-9E7E-D4FD942E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91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A9E-7FA0-5744-A921-F5BB51F96038}" type="datetimeFigureOut">
              <a:rPr lang="en-US" smtClean="0"/>
              <a:t>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1E43-144E-F94C-8EB6-EF395654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4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A9E-7FA0-5744-A921-F5BB51F96038}" type="datetimeFigureOut">
              <a:rPr lang="en-US" smtClean="0"/>
              <a:t>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1E43-144E-F94C-8EB6-EF395654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0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A9E-7FA0-5744-A921-F5BB51F96038}" type="datetimeFigureOut">
              <a:rPr lang="en-US" smtClean="0"/>
              <a:t>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1E43-144E-F94C-8EB6-EF395654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06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A9E-7FA0-5744-A921-F5BB51F96038}" type="datetimeFigureOut">
              <a:rPr lang="en-US" smtClean="0"/>
              <a:t>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1E43-144E-F94C-8EB6-EF395654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64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A9E-7FA0-5744-A921-F5BB51F96038}" type="datetimeFigureOut">
              <a:rPr lang="en-US" smtClean="0"/>
              <a:t>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1E43-144E-F94C-8EB6-EF395654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6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A9E-7FA0-5744-A921-F5BB51F96038}" type="datetimeFigureOut">
              <a:rPr lang="en-US" smtClean="0"/>
              <a:t>1/14/19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1E43-144E-F94C-8EB6-EF395654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96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A9E-7FA0-5744-A921-F5BB51F96038}" type="datetimeFigureOut">
              <a:rPr lang="en-US" smtClean="0"/>
              <a:t>1/14/19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1E43-144E-F94C-8EB6-EF395654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7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A9E-7FA0-5744-A921-F5BB51F96038}" type="datetimeFigureOut">
              <a:rPr lang="en-US" smtClean="0"/>
              <a:t>1/14/19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1E43-144E-F94C-8EB6-EF395654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2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A9E-7FA0-5744-A921-F5BB51F96038}" type="datetimeFigureOut">
              <a:rPr lang="en-US" smtClean="0"/>
              <a:t>1/14/19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1E43-144E-F94C-8EB6-EF395654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31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A9E-7FA0-5744-A921-F5BB51F96038}" type="datetimeFigureOut">
              <a:rPr lang="en-US" smtClean="0"/>
              <a:t>1/14/19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1E43-144E-F94C-8EB6-EF395654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8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A9E-7FA0-5744-A921-F5BB51F96038}" type="datetimeFigureOut">
              <a:rPr lang="en-US" smtClean="0"/>
              <a:t>1/14/19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1E43-144E-F94C-8EB6-EF395654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7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BCA9E-7FA0-5744-A921-F5BB51F96038}" type="datetimeFigureOut">
              <a:rPr lang="en-US" smtClean="0"/>
              <a:t>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B1E43-144E-F94C-8EB6-EF395654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25 at 3.30.41 PM.png">
            <a:extLst>
              <a:ext uri="{FF2B5EF4-FFF2-40B4-BE49-F238E27FC236}">
                <a16:creationId xmlns:a16="http://schemas.microsoft.com/office/drawing/2014/main" id="{1989A34A-3CFC-A74C-98CD-3488E8A65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694" y="81844"/>
            <a:ext cx="4604306" cy="5029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F5EB9D-49B3-F44B-BB90-F2646B94E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626" y="3014133"/>
            <a:ext cx="5323226" cy="35503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4E7220-AEA4-F24A-A6F5-A7601746189A}"/>
              </a:ext>
            </a:extLst>
          </p:cNvPr>
          <p:cNvSpPr txBox="1"/>
          <p:nvPr/>
        </p:nvSpPr>
        <p:spPr>
          <a:xfrm>
            <a:off x="316089" y="81844"/>
            <a:ext cx="70329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Closure phase delay spectrum</a:t>
            </a:r>
          </a:p>
          <a:p>
            <a:pPr algn="ctr"/>
            <a:r>
              <a:rPr lang="en-US" sz="2800" dirty="0"/>
              <a:t>A new approach to the first detection of the HI 21cm signal from Cosmic Reionization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88B76D-8E80-0042-9C42-856CB81839E1}"/>
              </a:ext>
            </a:extLst>
          </p:cNvPr>
          <p:cNvSpPr txBox="1"/>
          <p:nvPr/>
        </p:nvSpPr>
        <p:spPr>
          <a:xfrm>
            <a:off x="772623" y="1794932"/>
            <a:ext cx="611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C. Carilli, N. </a:t>
            </a:r>
            <a:r>
              <a:rPr lang="en-US" sz="2000" dirty="0" err="1"/>
              <a:t>Thyagarajan</a:t>
            </a:r>
            <a:r>
              <a:rPr lang="en-US" sz="2000" dirty="0"/>
              <a:t>, B. Nikolic, J. Kent, K. Gale-Sides, S. </a:t>
            </a:r>
            <a:r>
              <a:rPr lang="en-US" sz="2000" dirty="0" err="1"/>
              <a:t>Matika</a:t>
            </a:r>
            <a:r>
              <a:rPr lang="en-US" sz="2000" dirty="0"/>
              <a:t>, G. </a:t>
            </a:r>
            <a:r>
              <a:rPr lang="en-US" sz="2000" dirty="0" err="1"/>
              <a:t>Bernardi</a:t>
            </a:r>
            <a:r>
              <a:rPr lang="en-US" sz="2000" dirty="0"/>
              <a:t>, N. Kern and the HERA TEAM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4B1AF-76AA-7E4B-9B28-0BA6661B535E}"/>
              </a:ext>
            </a:extLst>
          </p:cNvPr>
          <p:cNvSpPr txBox="1"/>
          <p:nvPr/>
        </p:nvSpPr>
        <p:spPr>
          <a:xfrm>
            <a:off x="9325038" y="2134155"/>
            <a:ext cx="953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150 MHz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</a:rPr>
              <a:t>z=8.5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8B9C7F-4253-0444-BC25-D37013F9BAD3}"/>
              </a:ext>
            </a:extLst>
          </p:cNvPr>
          <p:cNvSpPr txBox="1"/>
          <p:nvPr/>
        </p:nvSpPr>
        <p:spPr>
          <a:xfrm>
            <a:off x="7349067" y="5486400"/>
            <a:ext cx="454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Low frequency: need DNR ~ 10</a:t>
            </a:r>
            <a:r>
              <a:rPr lang="en-US" sz="2400" baseline="30000" dirty="0"/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520B0-E09A-B549-97FB-29B9F5CA5F3C}"/>
              </a:ext>
            </a:extLst>
          </p:cNvPr>
          <p:cNvSpPr txBox="1"/>
          <p:nvPr/>
        </p:nvSpPr>
        <p:spPr>
          <a:xfrm>
            <a:off x="1597305" y="3032565"/>
            <a:ext cx="505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Hydrogen Epoch of Reionization Array</a:t>
            </a:r>
          </a:p>
        </p:txBody>
      </p:sp>
    </p:spTree>
    <p:extLst>
      <p:ext uri="{BB962C8B-B14F-4D97-AF65-F5344CB8AC3E}">
        <p14:creationId xmlns:p14="http://schemas.microsoft.com/office/powerpoint/2010/main" val="1802799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A156D4-806B-EB45-A99D-F3AE3AAD0129}"/>
              </a:ext>
            </a:extLst>
          </p:cNvPr>
          <p:cNvSpPr txBox="1"/>
          <p:nvPr/>
        </p:nvSpPr>
        <p:spPr>
          <a:xfrm>
            <a:off x="3587262" y="17198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Incoherent averaging of 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A7701B-E5AF-784F-BCE9-6CB20FEB8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137" y="540418"/>
            <a:ext cx="7924800" cy="30863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7B2572-D0BE-DB4B-9147-75EBE3858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077" y="3601729"/>
            <a:ext cx="8135815" cy="32562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EC130D-8B1A-594A-8C6E-50C852F407DB}"/>
              </a:ext>
            </a:extLst>
          </p:cNvPr>
          <p:cNvSpPr txBox="1"/>
          <p:nvPr/>
        </p:nvSpPr>
        <p:spPr>
          <a:xfrm>
            <a:off x="3974125" y="1242646"/>
            <a:ext cx="1395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D053A1-B9BC-3A4E-9BE8-2E2B9D868E6A}"/>
              </a:ext>
            </a:extLst>
          </p:cNvPr>
          <p:cNvSpPr txBox="1"/>
          <p:nvPr/>
        </p:nvSpPr>
        <p:spPr>
          <a:xfrm>
            <a:off x="4009293" y="4303957"/>
            <a:ext cx="1395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37 Triads</a:t>
            </a:r>
          </a:p>
        </p:txBody>
      </p:sp>
    </p:spTree>
    <p:extLst>
      <p:ext uri="{BB962C8B-B14F-4D97-AF65-F5344CB8AC3E}">
        <p14:creationId xmlns:p14="http://schemas.microsoft.com/office/powerpoint/2010/main" val="1468734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B5E356-702E-5047-A34F-8A20F2589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7448" y="597879"/>
            <a:ext cx="5086905" cy="516987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E5485B6-2173-5F44-A750-7E14ED208E78}"/>
              </a:ext>
            </a:extLst>
          </p:cNvPr>
          <p:cNvGrpSpPr/>
          <p:nvPr/>
        </p:nvGrpSpPr>
        <p:grpSpPr>
          <a:xfrm>
            <a:off x="9226061" y="-128953"/>
            <a:ext cx="2992640" cy="6963507"/>
            <a:chOff x="8705901" y="-105507"/>
            <a:chExt cx="3501077" cy="734776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9D6A801-03A1-384D-991F-D317773A7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0245" y="4619707"/>
              <a:ext cx="3496733" cy="262255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419F53E-4D1B-D340-AF55-9C3C802C9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29349" y="2264944"/>
              <a:ext cx="3473215" cy="2604912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758CCF7-8637-4C4B-A17F-73617F345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05901" y="-105507"/>
              <a:ext cx="3473215" cy="2604911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B6E1DCF-C090-D84B-8174-85A963B1CAAE}"/>
              </a:ext>
            </a:extLst>
          </p:cNvPr>
          <p:cNvSpPr txBox="1"/>
          <p:nvPr/>
        </p:nvSpPr>
        <p:spPr>
          <a:xfrm>
            <a:off x="10761786" y="82062"/>
            <a:ext cx="1172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Vis Amp 28m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A8EFD0-9768-A444-B475-5CAE7BE9CB33}"/>
              </a:ext>
            </a:extLst>
          </p:cNvPr>
          <p:cNvSpPr txBox="1"/>
          <p:nvPr/>
        </p:nvSpPr>
        <p:spPr>
          <a:xfrm>
            <a:off x="9601200" y="2384019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Vis Phase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ED39CF-ABD6-DE4F-A360-707089C83896}"/>
              </a:ext>
            </a:extLst>
          </p:cNvPr>
          <p:cNvSpPr txBox="1"/>
          <p:nvPr/>
        </p:nvSpPr>
        <p:spPr>
          <a:xfrm>
            <a:off x="9601199" y="4662532"/>
            <a:ext cx="1688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Closure Phase EQ28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2055FF-08DC-E843-99F6-8ACF58997D30}"/>
              </a:ext>
            </a:extLst>
          </p:cNvPr>
          <p:cNvSpPr txBox="1"/>
          <p:nvPr/>
        </p:nvSpPr>
        <p:spPr>
          <a:xfrm>
            <a:off x="187569" y="82062"/>
            <a:ext cx="3587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Modeling for quantitative comparison and analysis: confusion limited imaging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B4812B-D1F0-B24D-9764-7732C75F1A82}"/>
              </a:ext>
            </a:extLst>
          </p:cNvPr>
          <p:cNvSpPr txBox="1"/>
          <p:nvPr/>
        </p:nvSpPr>
        <p:spPr>
          <a:xfrm>
            <a:off x="88010" y="1583265"/>
            <a:ext cx="3836728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HERA 51 IDR2 LST Binned data w. ‘Kern’ Sky Calibration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GLEAM sources at 150 MHz: 1300 sources in Primary Beam (100 deg</a:t>
            </a:r>
            <a:r>
              <a:rPr lang="en-US" baseline="30000" dirty="0"/>
              <a:t>2</a:t>
            </a:r>
            <a:r>
              <a:rPr lang="en-US" dirty="0"/>
              <a:t>) down to 50mJy + CASA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Syn</a:t>
            </a:r>
            <a:r>
              <a:rPr lang="en-US" dirty="0"/>
              <a:t> Beam FWHM ~ 0.55</a:t>
            </a:r>
            <a:r>
              <a:rPr lang="en-US" baseline="30000" dirty="0"/>
              <a:t>o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=&gt; 4 sources per syn. beam, or  &gt;200 </a:t>
            </a:r>
            <a:r>
              <a:rPr lang="en-US" dirty="0" err="1"/>
              <a:t>mJy</a:t>
            </a:r>
            <a:r>
              <a:rPr lang="en-US" dirty="0"/>
              <a:t>/beam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Thermal noise ~ 3.3 </a:t>
            </a:r>
            <a:r>
              <a:rPr lang="en-US" dirty="0" err="1"/>
              <a:t>mJy</a:t>
            </a:r>
            <a:r>
              <a:rPr lang="en-US" dirty="0"/>
              <a:t>/beam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Good agreement model and data =&gt;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600" dirty="0"/>
              <a:t>Model (sources + telescope) provides a good representation of sky seen by HERA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600" dirty="0"/>
              <a:t>Data is finding sources down to confusion limit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08E673-D6E2-7C46-BF61-526B95C7E1EC}"/>
              </a:ext>
            </a:extLst>
          </p:cNvPr>
          <p:cNvSpPr txBox="1"/>
          <p:nvPr/>
        </p:nvSpPr>
        <p:spPr>
          <a:xfrm>
            <a:off x="4537275" y="920723"/>
            <a:ext cx="2893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err="1"/>
              <a:t>cntr</a:t>
            </a:r>
            <a:r>
              <a:rPr lang="en-US" dirty="0"/>
              <a:t> = 0.4 </a:t>
            </a:r>
            <a:r>
              <a:rPr lang="en-US" dirty="0" err="1"/>
              <a:t>Jy</a:t>
            </a:r>
            <a:r>
              <a:rPr lang="en-US" dirty="0"/>
              <a:t>/beam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BA0266E-9A5D-F147-B4C7-C39EF2C50EF1}"/>
              </a:ext>
            </a:extLst>
          </p:cNvPr>
          <p:cNvCxnSpPr/>
          <p:nvPr/>
        </p:nvCxnSpPr>
        <p:spPr>
          <a:xfrm>
            <a:off x="9769032" y="5767757"/>
            <a:ext cx="532435" cy="0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405C0C5-4235-D149-AB6C-6095D8A24FF9}"/>
              </a:ext>
            </a:extLst>
          </p:cNvPr>
          <p:cNvCxnSpPr/>
          <p:nvPr/>
        </p:nvCxnSpPr>
        <p:spPr>
          <a:xfrm>
            <a:off x="10789531" y="5781260"/>
            <a:ext cx="532435" cy="0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55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04C1209-3AA9-A34E-84FF-F8638665DEA1}"/>
              </a:ext>
            </a:extLst>
          </p:cNvPr>
          <p:cNvGrpSpPr/>
          <p:nvPr/>
        </p:nvGrpSpPr>
        <p:grpSpPr>
          <a:xfrm>
            <a:off x="0" y="2025572"/>
            <a:ext cx="5486400" cy="4849793"/>
            <a:chOff x="6315457" y="1766954"/>
            <a:chExt cx="5580184" cy="514589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C32FE9B-523D-E248-8333-6AFA38D73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15457" y="1766954"/>
              <a:ext cx="5580184" cy="5145897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91D45F6-6B78-9C43-9BF8-7D83DF3259C2}"/>
                </a:ext>
              </a:extLst>
            </p:cNvPr>
            <p:cNvSpPr/>
            <p:nvPr/>
          </p:nvSpPr>
          <p:spPr>
            <a:xfrm>
              <a:off x="8889358" y="1944546"/>
              <a:ext cx="949124" cy="3612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BF9B497-FA8F-0948-AD3E-199516A7500C}"/>
              </a:ext>
            </a:extLst>
          </p:cNvPr>
          <p:cNvSpPr txBox="1"/>
          <p:nvPr/>
        </p:nvSpPr>
        <p:spPr>
          <a:xfrm>
            <a:off x="1375799" y="76468"/>
            <a:ext cx="9355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Preliminary ‘calibrated’ power spectrum</a:t>
            </a:r>
          </a:p>
          <a:p>
            <a:pPr algn="ctr"/>
            <a:r>
              <a:rPr lang="en-US" sz="2000" dirty="0"/>
              <a:t>HERA-51, 18 days, 34 EQ28 triads, +/-10min around Fornax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B90BE7-2DAB-F643-BB63-7FD773E3AB81}"/>
              </a:ext>
            </a:extLst>
          </p:cNvPr>
          <p:cNvSpPr txBox="1"/>
          <p:nvPr/>
        </p:nvSpPr>
        <p:spPr>
          <a:xfrm>
            <a:off x="502639" y="898644"/>
            <a:ext cx="592235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Appears noise limited; unresolved ‘core’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PS Dynamic range ~ 10</a:t>
            </a:r>
            <a:r>
              <a:rPr lang="en-US" sz="2000" baseline="30000" dirty="0"/>
              <a:t>8  </a:t>
            </a:r>
            <a:r>
              <a:rPr lang="en-US" sz="2000" dirty="0"/>
              <a:t>(need to get to 10</a:t>
            </a:r>
            <a:r>
              <a:rPr lang="en-US" sz="2000" baseline="30000" dirty="0"/>
              <a:t>10</a:t>
            </a:r>
            <a:r>
              <a:rPr lang="en-US" sz="2000" dirty="0"/>
              <a:t>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More data: 10x more time, 2pol, different triads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Next winter: 351 antennas!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597B7D-C68E-134A-9488-9D808A33DE68}"/>
              </a:ext>
            </a:extLst>
          </p:cNvPr>
          <p:cNvSpPr txBox="1"/>
          <p:nvPr/>
        </p:nvSpPr>
        <p:spPr>
          <a:xfrm>
            <a:off x="7002683" y="933368"/>
            <a:ext cx="4803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1usec bump: mitigated with </a:t>
            </a:r>
            <a:r>
              <a:rPr lang="en-US" dirty="0" err="1"/>
              <a:t>xcorr</a:t>
            </a:r>
            <a:r>
              <a:rPr lang="en-US" dirty="0"/>
              <a:t> of selected triads, and/or possibly time averaging. Should not be seen w. new Receivers (?)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AAD1AC-DA1D-2244-B095-93923B00C9EB}"/>
              </a:ext>
            </a:extLst>
          </p:cNvPr>
          <p:cNvSpPr txBox="1"/>
          <p:nvPr/>
        </p:nvSpPr>
        <p:spPr>
          <a:xfrm>
            <a:off x="3022920" y="4016416"/>
            <a:ext cx="123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FFFF"/>
                </a:solidFill>
              </a:rPr>
              <a:t>DNR ~ 10</a:t>
            </a:r>
            <a:r>
              <a:rPr lang="en-US" baseline="30000" dirty="0">
                <a:solidFill>
                  <a:srgbClr val="00FFFF"/>
                </a:solidFill>
              </a:rPr>
              <a:t>8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B957703-DFFE-0C43-90F9-1B2C7FF1ACB2}"/>
              </a:ext>
            </a:extLst>
          </p:cNvPr>
          <p:cNvGrpSpPr/>
          <p:nvPr/>
        </p:nvGrpSpPr>
        <p:grpSpPr>
          <a:xfrm>
            <a:off x="6350000" y="2097670"/>
            <a:ext cx="5842000" cy="4633388"/>
            <a:chOff x="6350000" y="2097670"/>
            <a:chExt cx="5842000" cy="463338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2263B6C-92B2-B64D-BE90-C8CCC3EA4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50000" y="2097670"/>
              <a:ext cx="5842000" cy="43815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A0579F9-4FA1-424F-8909-7B5B5B235556}"/>
                </a:ext>
              </a:extLst>
            </p:cNvPr>
            <p:cNvSpPr txBox="1"/>
            <p:nvPr/>
          </p:nvSpPr>
          <p:spPr>
            <a:xfrm>
              <a:off x="9641711" y="3889094"/>
              <a:ext cx="1238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DNR ~ 10</a:t>
              </a:r>
              <a:r>
                <a:rPr lang="en-US" baseline="30000" dirty="0"/>
                <a:t>8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1403768-7A8F-FD4D-BC88-0483FCC005A0}"/>
                </a:ext>
              </a:extLst>
            </p:cNvPr>
            <p:cNvSpPr txBox="1"/>
            <p:nvPr/>
          </p:nvSpPr>
          <p:spPr>
            <a:xfrm>
              <a:off x="7292051" y="2870522"/>
              <a:ext cx="11806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Fornax Model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ADA18C0-27B4-9943-B279-9EADB4D0A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10474" y="6019858"/>
              <a:ext cx="4483100" cy="71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2589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4229E2-327D-F44B-A1FB-A087913D4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407" y="0"/>
            <a:ext cx="4635593" cy="42748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BF0A12-1E95-3F42-BC90-A85E56C1DF61}"/>
              </a:ext>
            </a:extLst>
          </p:cNvPr>
          <p:cNvSpPr txBox="1"/>
          <p:nvPr/>
        </p:nvSpPr>
        <p:spPr>
          <a:xfrm>
            <a:off x="285750" y="228600"/>
            <a:ext cx="5509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Why Closure delay power spectrum?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10C904-0E0E-3B4D-8A51-9B4B22173A99}"/>
              </a:ext>
            </a:extLst>
          </p:cNvPr>
          <p:cNvSpPr txBox="1"/>
          <p:nvPr/>
        </p:nvSpPr>
        <p:spPr>
          <a:xfrm>
            <a:off x="285749" y="690265"/>
            <a:ext cx="727065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/>
              <a:t>Advantages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Independent of antenna-based gains, including direction dependent terms common to antennas (=ionosphere)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Independent and competitive approach (vital check!)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Extraordinarily simple, fast analysis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Narrow continuum PS core in Fornax, no wedge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400" dirty="0"/>
              <a:t>Disadvantage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Non-closing effects? (if due to PB =&gt; broad in frequency?)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Signal loss in triad </a:t>
            </a:r>
            <a:r>
              <a:rPr lang="en-US" sz="2000" dirty="0" err="1"/>
              <a:t>xcorr</a:t>
            </a:r>
            <a:r>
              <a:rPr lang="en-US" sz="2000" dirty="0"/>
              <a:t>? </a:t>
            </a:r>
          </a:p>
          <a:p>
            <a:pPr>
              <a:spcBef>
                <a:spcPts val="600"/>
              </a:spcBef>
            </a:pPr>
            <a:endParaRPr lang="en-US" sz="2400" i="1" dirty="0"/>
          </a:p>
          <a:p>
            <a:pPr>
              <a:spcBef>
                <a:spcPts val="600"/>
              </a:spcBef>
            </a:pPr>
            <a:r>
              <a:rPr lang="en-US" sz="2400" i="1" dirty="0"/>
              <a:t>Not substitute for long-term goal of direct imaging of HI, but a near-term method to obtain/verify the first statistical detection of HI PS</a:t>
            </a:r>
          </a:p>
        </p:txBody>
      </p:sp>
    </p:spTree>
    <p:extLst>
      <p:ext uri="{BB962C8B-B14F-4D97-AF65-F5344CB8AC3E}">
        <p14:creationId xmlns:p14="http://schemas.microsoft.com/office/powerpoint/2010/main" val="2621029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8F02E43-D2B0-1544-84DD-481D715B73D2}"/>
              </a:ext>
            </a:extLst>
          </p:cNvPr>
          <p:cNvGrpSpPr/>
          <p:nvPr/>
        </p:nvGrpSpPr>
        <p:grpSpPr>
          <a:xfrm>
            <a:off x="313689" y="885319"/>
            <a:ext cx="4617539" cy="3430122"/>
            <a:chOff x="313690" y="727397"/>
            <a:chExt cx="4219928" cy="303784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979CCDD-2FC0-E246-B349-8183B2416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690" y="727397"/>
              <a:ext cx="4219928" cy="3037840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5681C77-C2E7-3E4D-8DBB-D519059AC7FA}"/>
                </a:ext>
              </a:extLst>
            </p:cNvPr>
            <p:cNvCxnSpPr/>
            <p:nvPr/>
          </p:nvCxnSpPr>
          <p:spPr>
            <a:xfrm>
              <a:off x="1508760" y="2674620"/>
              <a:ext cx="3024858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0CE0FEE-BFA2-1A4E-9524-C75FC42DF0A6}"/>
                </a:ext>
              </a:extLst>
            </p:cNvPr>
            <p:cNvCxnSpPr>
              <a:cxnSpLocks/>
            </p:cNvCxnSpPr>
            <p:nvPr/>
          </p:nvCxnSpPr>
          <p:spPr>
            <a:xfrm>
              <a:off x="426720" y="2975610"/>
              <a:ext cx="231648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C04EE5B-0EF2-504F-82AF-519C11280861}"/>
                </a:ext>
              </a:extLst>
            </p:cNvPr>
            <p:cNvCxnSpPr/>
            <p:nvPr/>
          </p:nvCxnSpPr>
          <p:spPr>
            <a:xfrm>
              <a:off x="906780" y="2827020"/>
              <a:ext cx="3024858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86877" y="175665"/>
            <a:ext cx="559306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Closure phase: true sky-observable independent of antenna-based gains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D7B952-A526-B94D-81A9-D9DCD94E6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288" y="69005"/>
            <a:ext cx="6521467" cy="395257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960E107-05F0-D649-A39E-2300A9DC5E9E}"/>
              </a:ext>
            </a:extLst>
          </p:cNvPr>
          <p:cNvGrpSpPr/>
          <p:nvPr/>
        </p:nvGrpSpPr>
        <p:grpSpPr>
          <a:xfrm>
            <a:off x="757796" y="4455020"/>
            <a:ext cx="3719595" cy="2386308"/>
            <a:chOff x="5206953" y="966422"/>
            <a:chExt cx="4325500" cy="284453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F090DED-2D10-FF40-B08C-943E3CCDD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06953" y="1244287"/>
              <a:ext cx="4042653" cy="256667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E78DAD3-C852-3744-A7C9-4BC4E7178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7941" y="966422"/>
              <a:ext cx="3154512" cy="1366797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13C57018-B517-4B45-98EA-9157521A41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318" y="5285257"/>
            <a:ext cx="2669540" cy="67628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8355BC1-D649-6942-9FDA-F33DAD24C8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296" y="4754086"/>
            <a:ext cx="5869940" cy="6541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E6EC98-9A6F-9748-AD59-937F34FB225B}"/>
              </a:ext>
            </a:extLst>
          </p:cNvPr>
          <p:cNvSpPr txBox="1"/>
          <p:nvPr/>
        </p:nvSpPr>
        <p:spPr>
          <a:xfrm>
            <a:off x="3529537" y="1735384"/>
            <a:ext cx="947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1956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0F1F77-558C-654A-9910-E4A0E7DD69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923" y="5995673"/>
            <a:ext cx="2894330" cy="62021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7AD392-2B4C-D147-A88C-C2FD307B0818}"/>
              </a:ext>
            </a:extLst>
          </p:cNvPr>
          <p:cNvSpPr txBox="1"/>
          <p:nvPr/>
        </p:nvSpPr>
        <p:spPr>
          <a:xfrm>
            <a:off x="6991900" y="4298906"/>
            <a:ext cx="4015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Triple Product or </a:t>
            </a:r>
            <a:r>
              <a:rPr lang="en-US" sz="2400" dirty="0" err="1"/>
              <a:t>Bispectrum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2588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0111" y="27037"/>
            <a:ext cx="8842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Closure Phase: determine source structure with an interferometer in conditions when phase calibration is difficult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34C0923-E5A3-C949-B2D6-25BE9B76A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15" y="1880243"/>
            <a:ext cx="5626468" cy="384246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1E9D3811-426D-B44F-94B0-2E0A9EF876CC}"/>
              </a:ext>
            </a:extLst>
          </p:cNvPr>
          <p:cNvGrpSpPr/>
          <p:nvPr/>
        </p:nvGrpSpPr>
        <p:grpSpPr>
          <a:xfrm>
            <a:off x="6863467" y="1530475"/>
            <a:ext cx="5186245" cy="4125687"/>
            <a:chOff x="7568765" y="3437854"/>
            <a:chExt cx="4399280" cy="342014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556731D-E7E9-144A-8E1C-2C201B646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68765" y="3437854"/>
              <a:ext cx="4399280" cy="136636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C30C7F2-D759-3B4E-9106-FC6E297D3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7160" y="4784127"/>
              <a:ext cx="4210885" cy="2073873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F2A45CB-5009-9345-86C0-ACC0088E9A36}"/>
              </a:ext>
            </a:extLst>
          </p:cNvPr>
          <p:cNvSpPr txBox="1"/>
          <p:nvPr/>
        </p:nvSpPr>
        <p:spPr>
          <a:xfrm>
            <a:off x="740759" y="1054909"/>
            <a:ext cx="487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Optical Interferometry and aperture masking: stellar surfaces  (Baldwin 1976; Monnier 2006)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4F48A0-0429-B84E-8D01-BFDB3A9ACD5F}"/>
              </a:ext>
            </a:extLst>
          </p:cNvPr>
          <p:cNvSpPr txBox="1"/>
          <p:nvPr/>
        </p:nvSpPr>
        <p:spPr>
          <a:xfrm>
            <a:off x="7961871" y="1057769"/>
            <a:ext cx="3620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Submm VLBI: EHT and size of the Galactic SMBH (Lu 2018)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96BCC5-EDEF-7A44-84C3-97DA0F434E37}"/>
              </a:ext>
            </a:extLst>
          </p:cNvPr>
          <p:cNvSpPr txBox="1"/>
          <p:nvPr/>
        </p:nvSpPr>
        <p:spPr>
          <a:xfrm>
            <a:off x="2106593" y="6076709"/>
            <a:ext cx="8819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Can we exploit Closure phase in the context HI 21cm cosmology? </a:t>
            </a:r>
          </a:p>
        </p:txBody>
      </p:sp>
    </p:spTree>
    <p:extLst>
      <p:ext uri="{BB962C8B-B14F-4D97-AF65-F5344CB8AC3E}">
        <p14:creationId xmlns:p14="http://schemas.microsoft.com/office/powerpoint/2010/main" val="1068846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4326BE1-C4E6-5243-B9D8-5FCE1A30F300}"/>
              </a:ext>
            </a:extLst>
          </p:cNvPr>
          <p:cNvGrpSpPr/>
          <p:nvPr/>
        </p:nvGrpSpPr>
        <p:grpSpPr>
          <a:xfrm>
            <a:off x="6391910" y="185986"/>
            <a:ext cx="5637696" cy="3852047"/>
            <a:chOff x="783769" y="904815"/>
            <a:chExt cx="4637315" cy="296272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20A7FB-CFB5-E943-82A6-6B6ABAED9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3769" y="904815"/>
              <a:ext cx="4637315" cy="296272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03BC09-2C30-3148-B760-E8D34FDE9F1D}"/>
                </a:ext>
              </a:extLst>
            </p:cNvPr>
            <p:cNvSpPr txBox="1"/>
            <p:nvPr/>
          </p:nvSpPr>
          <p:spPr>
            <a:xfrm>
              <a:off x="3451951" y="1476559"/>
              <a:ext cx="152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Foregrounds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1BE020-FDBA-8C48-A2DC-320C05F532D0}"/>
                </a:ext>
              </a:extLst>
            </p:cNvPr>
            <p:cNvSpPr txBox="1"/>
            <p:nvPr/>
          </p:nvSpPr>
          <p:spPr>
            <a:xfrm>
              <a:off x="3441067" y="2228748"/>
              <a:ext cx="152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Noise 1 min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99B1391-E670-E544-90F4-984786138D34}"/>
                </a:ext>
              </a:extLst>
            </p:cNvPr>
            <p:cNvSpPr txBox="1"/>
            <p:nvPr/>
          </p:nvSpPr>
          <p:spPr>
            <a:xfrm>
              <a:off x="3473724" y="2956601"/>
              <a:ext cx="152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HI 21cm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155C584-F3CC-484A-8941-2F6871B41EDE}"/>
              </a:ext>
            </a:extLst>
          </p:cNvPr>
          <p:cNvSpPr txBox="1"/>
          <p:nvPr/>
        </p:nvSpPr>
        <p:spPr>
          <a:xfrm>
            <a:off x="1297325" y="56993"/>
            <a:ext cx="4177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Delay spectrum: review </a:t>
            </a:r>
          </a:p>
          <a:p>
            <a:pPr algn="ctr"/>
            <a:r>
              <a:rPr lang="en-US" sz="2000" i="1" dirty="0"/>
              <a:t>Parsons et al. 2014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57488A-65B9-4445-868F-740947CFF25E}"/>
              </a:ext>
            </a:extLst>
          </p:cNvPr>
          <p:cNvSpPr txBox="1"/>
          <p:nvPr/>
        </p:nvSpPr>
        <p:spPr>
          <a:xfrm>
            <a:off x="0" y="934659"/>
            <a:ext cx="601745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Foregrounds ~ 10</a:t>
            </a:r>
            <a:r>
              <a:rPr lang="en-US" sz="2000" baseline="30000" dirty="0"/>
              <a:t>5</a:t>
            </a:r>
            <a:r>
              <a:rPr lang="en-US" sz="2000" dirty="0"/>
              <a:t> x HI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Freq = </a:t>
            </a:r>
            <a:r>
              <a:rPr lang="en-US" sz="2000" dirty="0" err="1"/>
              <a:t>LoS</a:t>
            </a:r>
            <a:r>
              <a:rPr lang="en-US" sz="2000" dirty="0"/>
              <a:t> distance = </a:t>
            </a:r>
            <a:r>
              <a:rPr lang="en-US" sz="2000" i="1" dirty="0">
                <a:latin typeface="Lucida Calligraphy" panose="03010101010101010101" pitchFamily="66" charset="77"/>
                <a:cs typeface="Apple Chancery" panose="03020702040506060504" pitchFamily="66" charset="-79"/>
              </a:rPr>
              <a:t>k</a:t>
            </a:r>
            <a:r>
              <a:rPr lang="en-US" sz="2000" baseline="30000" dirty="0"/>
              <a:t>-1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F(</a:t>
            </a:r>
            <a:r>
              <a:rPr lang="en-US" sz="2000" dirty="0" err="1"/>
              <a:t>V</a:t>
            </a:r>
            <a:r>
              <a:rPr lang="en-US" sz="2000" baseline="-25000" dirty="0" err="1"/>
              <a:t>f</a:t>
            </a:r>
            <a:r>
              <a:rPr lang="en-US" sz="2000" dirty="0"/>
              <a:t>)</a:t>
            </a:r>
            <a:r>
              <a:rPr lang="en-US" sz="2000" baseline="30000" dirty="0"/>
              <a:t>2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 P(</a:t>
            </a:r>
            <a:r>
              <a:rPr lang="en-US" sz="2000" i="1" dirty="0">
                <a:latin typeface="Lucida Calligraphy" panose="03010101010101010101" pitchFamily="66" charset="77"/>
                <a:cs typeface="Apple Chancery" panose="03020702040506060504" pitchFamily="66" charset="-79"/>
              </a:rPr>
              <a:t>k</a:t>
            </a:r>
            <a:r>
              <a:rPr lang="en-US" sz="2000" dirty="0"/>
              <a:t>)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Spectral structure is smooth for foregrounds; noise-like for HI =&gt; separate in PS domain at large </a:t>
            </a:r>
            <a:r>
              <a:rPr lang="en-US" sz="2000" i="1" dirty="0">
                <a:latin typeface="Lucida Calligraphy" panose="03010101010101010101" pitchFamily="66" charset="77"/>
                <a:cs typeface="Apple Chancery" panose="03020702040506060504" pitchFamily="66" charset="-79"/>
              </a:rPr>
              <a:t>k</a:t>
            </a:r>
            <a:endParaRPr lang="en-US" sz="2000" dirty="0">
              <a:solidFill>
                <a:srgbClr val="C00000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B1AB992-62C8-7449-94B6-487F8839AF2D}"/>
              </a:ext>
            </a:extLst>
          </p:cNvPr>
          <p:cNvGrpSpPr/>
          <p:nvPr/>
        </p:nvGrpSpPr>
        <p:grpSpPr>
          <a:xfrm>
            <a:off x="2801073" y="3206189"/>
            <a:ext cx="3809008" cy="3582582"/>
            <a:chOff x="2337252" y="2684647"/>
            <a:chExt cx="4272829" cy="399995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312990B-9A71-4F43-81F6-AC5B88922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06463" y="5954825"/>
              <a:ext cx="3133236" cy="337258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96AEF55-60ED-4040-93E0-E916CFF98A34}"/>
                </a:ext>
              </a:extLst>
            </p:cNvPr>
            <p:cNvGrpSpPr/>
            <p:nvPr/>
          </p:nvGrpSpPr>
          <p:grpSpPr>
            <a:xfrm>
              <a:off x="2337252" y="2684647"/>
              <a:ext cx="4272829" cy="3490429"/>
              <a:chOff x="7830880" y="3076806"/>
              <a:chExt cx="4361120" cy="3451316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2F2813B0-5F3F-C441-B0EA-5561367022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30880" y="3608417"/>
                <a:ext cx="507321" cy="2258814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54855FB-C43A-324E-B5C5-33D6905CC7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29600" y="3076806"/>
                <a:ext cx="3962400" cy="3264937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AD16D28-6A79-A144-83A4-5E0CD00E0184}"/>
                  </a:ext>
                </a:extLst>
              </p:cNvPr>
              <p:cNvSpPr/>
              <p:nvPr/>
            </p:nvSpPr>
            <p:spPr>
              <a:xfrm>
                <a:off x="8229600" y="6169306"/>
                <a:ext cx="659757" cy="3588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F909D4-F183-954D-876B-CD3ECA2A36D1}"/>
                </a:ext>
              </a:extLst>
            </p:cNvPr>
            <p:cNvSpPr txBox="1"/>
            <p:nvPr/>
          </p:nvSpPr>
          <p:spPr>
            <a:xfrm>
              <a:off x="3459458" y="3288448"/>
              <a:ext cx="1395845" cy="37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Continuum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7510850-6BBD-2B48-BD54-B241C87890D2}"/>
                </a:ext>
              </a:extLst>
            </p:cNvPr>
            <p:cNvSpPr txBox="1"/>
            <p:nvPr/>
          </p:nvSpPr>
          <p:spPr>
            <a:xfrm>
              <a:off x="3498814" y="4414780"/>
              <a:ext cx="1223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FF"/>
                  </a:solidFill>
                </a:rPr>
                <a:t>HI line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B459ACE-EF65-3247-94C6-24C724A7F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90355" y="6249393"/>
              <a:ext cx="1765452" cy="435204"/>
            </a:xfrm>
            <a:prstGeom prst="rect">
              <a:avLst/>
            </a:prstGeom>
          </p:spPr>
        </p:pic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7B959CE-C513-B94C-AA4B-6AE56389CA9F}"/>
              </a:ext>
            </a:extLst>
          </p:cNvPr>
          <p:cNvCxnSpPr/>
          <p:nvPr/>
        </p:nvCxnSpPr>
        <p:spPr>
          <a:xfrm flipH="1">
            <a:off x="5706319" y="2204237"/>
            <a:ext cx="2720051" cy="183379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994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7BB0FF9-61BE-2343-9D2B-8BC4D80D6D80}"/>
              </a:ext>
            </a:extLst>
          </p:cNvPr>
          <p:cNvGrpSpPr/>
          <p:nvPr/>
        </p:nvGrpSpPr>
        <p:grpSpPr>
          <a:xfrm>
            <a:off x="1099580" y="3441206"/>
            <a:ext cx="9460122" cy="3428825"/>
            <a:chOff x="3289163" y="3972736"/>
            <a:chExt cx="8752113" cy="279397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88F164C-31FD-9D41-BD4A-84BDF0D79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9163" y="3972736"/>
              <a:ext cx="8752113" cy="279397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4886E5E-0DD7-2F4B-B05C-ECD1C7BDD853}"/>
                </a:ext>
              </a:extLst>
            </p:cNvPr>
            <p:cNvSpPr txBox="1"/>
            <p:nvPr/>
          </p:nvSpPr>
          <p:spPr>
            <a:xfrm>
              <a:off x="7249889" y="5722134"/>
              <a:ext cx="1807027" cy="300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Noise 10</a:t>
              </a:r>
              <a:r>
                <a:rPr lang="en-US" sz="1600" baseline="30000" dirty="0">
                  <a:solidFill>
                    <a:srgbClr val="FF0000"/>
                  </a:solidFill>
                </a:rPr>
                <a:t>6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sz="1600" dirty="0">
                  <a:solidFill>
                    <a:srgbClr val="FF0000"/>
                  </a:solidFill>
                </a:rPr>
                <a:t>records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3B925AB-5F6C-8A4C-BDC8-181565AE959F}"/>
                </a:ext>
              </a:extLst>
            </p:cNvPr>
            <p:cNvSpPr txBox="1"/>
            <p:nvPr/>
          </p:nvSpPr>
          <p:spPr>
            <a:xfrm>
              <a:off x="7399213" y="5527619"/>
              <a:ext cx="1591328" cy="275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HI Fiducial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14FC85B-1090-2F48-8EBC-D4BC379DF1A5}"/>
                </a:ext>
              </a:extLst>
            </p:cNvPr>
            <p:cNvSpPr txBox="1"/>
            <p:nvPr/>
          </p:nvSpPr>
          <p:spPr>
            <a:xfrm>
              <a:off x="7511092" y="5287704"/>
              <a:ext cx="914506" cy="275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10x HI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46FC6DA-4BA4-1F4D-9EC0-6586E3B6EE37}"/>
                </a:ext>
              </a:extLst>
            </p:cNvPr>
            <p:cNvSpPr txBox="1"/>
            <p:nvPr/>
          </p:nvSpPr>
          <p:spPr>
            <a:xfrm>
              <a:off x="6985600" y="5978709"/>
              <a:ext cx="1807027" cy="275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50000"/>
                    </a:schemeClr>
                  </a:solidFill>
                </a:rPr>
                <a:t>Foreground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155C584-F3CC-484A-8941-2F6871B41EDE}"/>
              </a:ext>
            </a:extLst>
          </p:cNvPr>
          <p:cNvSpPr txBox="1"/>
          <p:nvPr/>
        </p:nvSpPr>
        <p:spPr>
          <a:xfrm>
            <a:off x="-177434" y="-11580"/>
            <a:ext cx="6334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Closure Phase Delay Power Spectrum </a:t>
            </a:r>
            <a:r>
              <a:rPr lang="en-US" sz="2400" dirty="0"/>
              <a:t>Method (</a:t>
            </a:r>
            <a:r>
              <a:rPr lang="en-US" sz="2400" dirty="0" err="1"/>
              <a:t>PRISim</a:t>
            </a:r>
            <a:r>
              <a:rPr lang="en-US" sz="2400" dirty="0"/>
              <a:t> simulations)</a:t>
            </a:r>
          </a:p>
          <a:p>
            <a:pPr algn="ctr"/>
            <a:r>
              <a:rPr lang="en-US" sz="2000" dirty="0" err="1"/>
              <a:t>Thyagarajan</a:t>
            </a:r>
            <a:r>
              <a:rPr lang="en-US" sz="2000" dirty="0"/>
              <a:t> et al. PRL, 2018</a:t>
            </a:r>
            <a:endParaRPr lang="en-US" sz="2000" i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DA620E9-C881-3545-94A3-359EBD1739DC}"/>
              </a:ext>
            </a:extLst>
          </p:cNvPr>
          <p:cNvGrpSpPr/>
          <p:nvPr/>
        </p:nvGrpSpPr>
        <p:grpSpPr>
          <a:xfrm>
            <a:off x="6400800" y="-11580"/>
            <a:ext cx="5878283" cy="3847576"/>
            <a:chOff x="7489371" y="841831"/>
            <a:chExt cx="4789712" cy="319094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AFAC674-DC60-1D49-BC87-240DC252E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89371" y="841831"/>
              <a:ext cx="4789712" cy="319094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96A2E7E-B1A5-1349-8466-5DE6E6E03974}"/>
                </a:ext>
              </a:extLst>
            </p:cNvPr>
            <p:cNvSpPr txBox="1"/>
            <p:nvPr/>
          </p:nvSpPr>
          <p:spPr>
            <a:xfrm>
              <a:off x="9293639" y="1512925"/>
              <a:ext cx="1821118" cy="280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Foregrounds EQ14 triad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0BA4621-15FF-624F-917E-3AAC7423F013}"/>
                </a:ext>
              </a:extLst>
            </p:cNvPr>
            <p:cNvSpPr txBox="1"/>
            <p:nvPr/>
          </p:nvSpPr>
          <p:spPr>
            <a:xfrm>
              <a:off x="10490057" y="3064484"/>
              <a:ext cx="1613437" cy="280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HI </a:t>
              </a:r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0E0BC7E-407A-604F-9CA6-18A42F0C95ED}"/>
              </a:ext>
            </a:extLst>
          </p:cNvPr>
          <p:cNvCxnSpPr>
            <a:cxnSpLocks/>
          </p:cNvCxnSpPr>
          <p:nvPr/>
        </p:nvCxnSpPr>
        <p:spPr>
          <a:xfrm flipH="1">
            <a:off x="3588152" y="2548145"/>
            <a:ext cx="4752184" cy="189518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CC1BB48-0A11-944C-A1A7-B396E09DA3B6}"/>
              </a:ext>
            </a:extLst>
          </p:cNvPr>
          <p:cNvCxnSpPr>
            <a:cxnSpLocks/>
          </p:cNvCxnSpPr>
          <p:nvPr/>
        </p:nvCxnSpPr>
        <p:spPr>
          <a:xfrm flipH="1">
            <a:off x="6400800" y="2782484"/>
            <a:ext cx="3211291" cy="1660841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66EC830-4B53-124D-8A82-357723959EB3}"/>
              </a:ext>
            </a:extLst>
          </p:cNvPr>
          <p:cNvCxnSpPr>
            <a:cxnSpLocks/>
          </p:cNvCxnSpPr>
          <p:nvPr/>
        </p:nvCxnSpPr>
        <p:spPr>
          <a:xfrm flipH="1">
            <a:off x="9261852" y="2782484"/>
            <a:ext cx="1509561" cy="1660841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657488A-65B9-4445-868F-740947CFF25E}"/>
              </a:ext>
            </a:extLst>
          </p:cNvPr>
          <p:cNvSpPr txBox="1"/>
          <p:nvPr/>
        </p:nvSpPr>
        <p:spPr>
          <a:xfrm>
            <a:off x="121149" y="1251051"/>
            <a:ext cx="5808281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Goal: determine </a:t>
            </a:r>
            <a:r>
              <a:rPr lang="en-US" sz="2000" i="1" dirty="0">
                <a:solidFill>
                  <a:srgbClr val="C00000"/>
                </a:solidFill>
              </a:rPr>
              <a:t>statistics </a:t>
            </a:r>
            <a:r>
              <a:rPr lang="en-US" sz="2000" dirty="0">
                <a:solidFill>
                  <a:srgbClr val="C00000"/>
                </a:solidFill>
              </a:rPr>
              <a:t>of HI signal in frequency, not specific spatial structure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Required PS DNR ~ </a:t>
            </a:r>
            <a:r>
              <a:rPr lang="en-US" sz="2400" dirty="0"/>
              <a:t>10</a:t>
            </a:r>
            <a:r>
              <a:rPr lang="en-US" sz="2400" baseline="30000" dirty="0"/>
              <a:t>10</a:t>
            </a:r>
            <a:endParaRPr lang="en-US" sz="20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‘Core’ of PS due to foreground broadens with more structure FG spec.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Units? Closure PS ~ measure of S</a:t>
            </a:r>
            <a:r>
              <a:rPr lang="en-US" sz="2000" baseline="-25000" dirty="0"/>
              <a:t>FG</a:t>
            </a:r>
            <a:r>
              <a:rPr lang="en-US" sz="2000" dirty="0"/>
              <a:t>/S</a:t>
            </a:r>
            <a:r>
              <a:rPr lang="en-US" sz="2000" baseline="-25000" dirty="0"/>
              <a:t>HI</a:t>
            </a:r>
            <a:r>
              <a:rPr lang="en-US" sz="2000" dirty="0"/>
              <a:t>, and hence can be related back to </a:t>
            </a:r>
            <a:r>
              <a:rPr lang="en-US" sz="2000" dirty="0" err="1"/>
              <a:t>Jy</a:t>
            </a:r>
            <a:r>
              <a:rPr lang="en-US" sz="2000" dirty="0"/>
              <a:t> using S</a:t>
            </a:r>
            <a:r>
              <a:rPr lang="en-US" sz="2000" baseline="-25000" dirty="0"/>
              <a:t>FG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24107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010C59-748E-D347-9677-D4100CFB7BF5}"/>
              </a:ext>
            </a:extLst>
          </p:cNvPr>
          <p:cNvSpPr txBox="1"/>
          <p:nvPr/>
        </p:nvSpPr>
        <p:spPr>
          <a:xfrm>
            <a:off x="163287" y="185057"/>
            <a:ext cx="427808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HERA Data of Closure phase: independent of antenna-based gain calibration</a:t>
            </a:r>
          </a:p>
          <a:p>
            <a:endParaRPr lang="en-US" sz="2400" dirty="0"/>
          </a:p>
          <a:p>
            <a:r>
              <a:rPr lang="en-US" dirty="0"/>
              <a:t>Carilli et al. Radio Science, 2017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7F8807-AC40-3E4A-A312-5197B1ABF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722" y="169822"/>
            <a:ext cx="7242629" cy="32020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022AEF-402A-F644-8374-2CC4EDE1D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297" y="3626471"/>
            <a:ext cx="7356541" cy="31910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1276CB-F0F8-D141-8BBE-333F880CA67D}"/>
              </a:ext>
            </a:extLst>
          </p:cNvPr>
          <p:cNvSpPr txBox="1"/>
          <p:nvPr/>
        </p:nvSpPr>
        <p:spPr>
          <a:xfrm>
            <a:off x="7063574" y="23446"/>
            <a:ext cx="3369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Galactic Center: uncalibrated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F70177-E4F7-BF4E-87B6-4CFBB414EA75}"/>
              </a:ext>
            </a:extLst>
          </p:cNvPr>
          <p:cNvSpPr txBox="1"/>
          <p:nvPr/>
        </p:nvSpPr>
        <p:spPr>
          <a:xfrm>
            <a:off x="7221087" y="3441805"/>
            <a:ext cx="267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Galactic Center: calibrated</a:t>
            </a:r>
          </a:p>
        </p:txBody>
      </p:sp>
    </p:spTree>
    <p:extLst>
      <p:ext uri="{BB962C8B-B14F-4D97-AF65-F5344CB8AC3E}">
        <p14:creationId xmlns:p14="http://schemas.microsoft.com/office/powerpoint/2010/main" val="1887581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010C59-748E-D347-9677-D4100CFB7BF5}"/>
              </a:ext>
            </a:extLst>
          </p:cNvPr>
          <p:cNvSpPr txBox="1"/>
          <p:nvPr/>
        </p:nvSpPr>
        <p:spPr>
          <a:xfrm>
            <a:off x="2554795" y="216315"/>
            <a:ext cx="8221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HERA Closure array diagnostics: redundancy and time variations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AD16A5-C212-124F-A88B-F92AFB449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1229" y="840244"/>
            <a:ext cx="3549955" cy="30655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34ED71-BE29-F041-8520-1A32549A0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266" y="3772013"/>
            <a:ext cx="3224307" cy="29227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AB410A-1F15-0C44-97AF-2742278F3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4" y="1353644"/>
            <a:ext cx="4395562" cy="38477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3EA91B-AFEF-014A-A529-080C88CEB1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9816" y="1366437"/>
            <a:ext cx="4506230" cy="3822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6231EF-3548-0A48-9945-3D3C3AE41BBC}"/>
              </a:ext>
            </a:extLst>
          </p:cNvPr>
          <p:cNvSpPr txBox="1"/>
          <p:nvPr/>
        </p:nvSpPr>
        <p:spPr>
          <a:xfrm>
            <a:off x="1121227" y="1545771"/>
            <a:ext cx="1905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Redundancy EQ28 </a:t>
            </a:r>
            <a:r>
              <a:rPr lang="en-US" dirty="0" err="1"/>
              <a:t>rms</a:t>
            </a:r>
            <a:r>
              <a:rPr lang="en-US" dirty="0"/>
              <a:t> ~ 3deg ~ 1%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21BFE4-AE75-224B-A136-D5E5303D282D}"/>
              </a:ext>
            </a:extLst>
          </p:cNvPr>
          <p:cNvSpPr txBox="1"/>
          <p:nvPr/>
        </p:nvSpPr>
        <p:spPr>
          <a:xfrm>
            <a:off x="5442857" y="1621971"/>
            <a:ext cx="199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Variation: 2.5min records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CE73C3-301F-7C4D-A8AF-9AD27AC72160}"/>
              </a:ext>
            </a:extLst>
          </p:cNvPr>
          <p:cNvSpPr txBox="1"/>
          <p:nvPr/>
        </p:nvSpPr>
        <p:spPr>
          <a:xfrm>
            <a:off x="9677401" y="1164771"/>
            <a:ext cx="1970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Variation: Day to 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18FC72-5641-9845-B1F3-718197610426}"/>
              </a:ext>
            </a:extLst>
          </p:cNvPr>
          <p:cNvSpPr txBox="1"/>
          <p:nvPr/>
        </p:nvSpPr>
        <p:spPr>
          <a:xfrm>
            <a:off x="9677401" y="4039565"/>
            <a:ext cx="2151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=&gt; bin in LST day to day</a:t>
            </a:r>
          </a:p>
        </p:txBody>
      </p:sp>
    </p:spTree>
    <p:extLst>
      <p:ext uri="{BB962C8B-B14F-4D97-AF65-F5344CB8AC3E}">
        <p14:creationId xmlns:p14="http://schemas.microsoft.com/office/powerpoint/2010/main" val="4014814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14E17F2-4E51-AD49-BCEF-E6DD363BC1A2}"/>
              </a:ext>
            </a:extLst>
          </p:cNvPr>
          <p:cNvGrpSpPr/>
          <p:nvPr/>
        </p:nvGrpSpPr>
        <p:grpSpPr>
          <a:xfrm>
            <a:off x="5391251" y="464455"/>
            <a:ext cx="3923489" cy="3080283"/>
            <a:chOff x="49530" y="70267"/>
            <a:chExt cx="3923489" cy="308028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FABC12B-32DB-884D-9DBA-BF202A8A5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30" y="70267"/>
              <a:ext cx="3923489" cy="308028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081E412-8AFF-7546-92BF-CDCD1FDBE2F7}"/>
                </a:ext>
              </a:extLst>
            </p:cNvPr>
            <p:cNvSpPr txBox="1"/>
            <p:nvPr/>
          </p:nvSpPr>
          <p:spPr>
            <a:xfrm>
              <a:off x="2198906" y="1923917"/>
              <a:ext cx="620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160 </a:t>
              </a:r>
              <a:r>
                <a:rPr lang="en-US" sz="1200" dirty="0" err="1">
                  <a:solidFill>
                    <a:schemeClr val="bg1"/>
                  </a:solidFill>
                </a:rPr>
                <a:t>Jy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C6F25AA-9DB5-B442-BCD3-F8BEC03253C2}"/>
                </a:ext>
              </a:extLst>
            </p:cNvPr>
            <p:cNvSpPr txBox="1"/>
            <p:nvPr/>
          </p:nvSpPr>
          <p:spPr>
            <a:xfrm>
              <a:off x="1232502" y="805962"/>
              <a:ext cx="620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15 </a:t>
              </a:r>
              <a:r>
                <a:rPr lang="en-US" sz="1200" dirty="0" err="1">
                  <a:solidFill>
                    <a:schemeClr val="bg1"/>
                  </a:solidFill>
                </a:rPr>
                <a:t>Jy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D184E30-9A2A-A94D-9081-0FCB1F624053}"/>
              </a:ext>
            </a:extLst>
          </p:cNvPr>
          <p:cNvSpPr txBox="1"/>
          <p:nvPr/>
        </p:nvSpPr>
        <p:spPr>
          <a:xfrm>
            <a:off x="4777740" y="0"/>
            <a:ext cx="26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Fornax A: a Gift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441710-93B6-BD44-9E2A-A3E4B72AC0FA}"/>
              </a:ext>
            </a:extLst>
          </p:cNvPr>
          <p:cNvSpPr txBox="1"/>
          <p:nvPr/>
        </p:nvSpPr>
        <p:spPr>
          <a:xfrm>
            <a:off x="522575" y="3716952"/>
            <a:ext cx="50014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Dominant point source:  𝜃</a:t>
            </a:r>
            <a:r>
              <a:rPr lang="en-US" sz="2000" baseline="-25000" dirty="0">
                <a:solidFill>
                  <a:schemeClr val="bg1"/>
                </a:solidFill>
              </a:rPr>
              <a:t>cl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000" dirty="0">
                <a:solidFill>
                  <a:schemeClr val="bg1"/>
                </a:solidFill>
              </a:rPr>
              <a:t>0</a:t>
            </a:r>
            <a:r>
              <a:rPr lang="en-US" sz="2000" baseline="30000" dirty="0">
                <a:solidFill>
                  <a:schemeClr val="bg1"/>
                </a:solidFill>
              </a:rPr>
              <a:t>o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Middle of Cold patch: </a:t>
            </a:r>
            <a:r>
              <a:rPr lang="en-US" sz="2000" dirty="0" err="1">
                <a:solidFill>
                  <a:schemeClr val="bg1"/>
                </a:solidFill>
              </a:rPr>
              <a:t>dec</a:t>
            </a:r>
            <a:r>
              <a:rPr lang="en-US" sz="2000" dirty="0">
                <a:solidFill>
                  <a:schemeClr val="bg1"/>
                </a:solidFill>
              </a:rPr>
              <a:t> = -37</a:t>
            </a:r>
            <a:r>
              <a:rPr lang="en-US" sz="2000" baseline="30000" dirty="0">
                <a:solidFill>
                  <a:schemeClr val="bg1"/>
                </a:solidFill>
              </a:rPr>
              <a:t>o</a:t>
            </a:r>
            <a:r>
              <a:rPr lang="en-US" sz="2000" dirty="0">
                <a:solidFill>
                  <a:schemeClr val="bg1"/>
                </a:solidFill>
              </a:rPr>
              <a:t> =&gt; 20% PB =&gt; 160 </a:t>
            </a:r>
            <a:r>
              <a:rPr lang="en-US" sz="2000" dirty="0" err="1">
                <a:solidFill>
                  <a:schemeClr val="bg1"/>
                </a:solidFill>
              </a:rPr>
              <a:t>Jy</a:t>
            </a:r>
            <a:r>
              <a:rPr lang="en-US" sz="2000" dirty="0">
                <a:solidFill>
                  <a:schemeClr val="bg1"/>
                </a:solidFill>
              </a:rPr>
              <a:t> (not 700 </a:t>
            </a:r>
            <a:r>
              <a:rPr lang="en-US" sz="2000" dirty="0" err="1">
                <a:solidFill>
                  <a:schemeClr val="bg1"/>
                </a:solidFill>
              </a:rPr>
              <a:t>Jy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Improves redundancy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Easier modeling for PS analysis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Narrow ‘continuum core’ of  PS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EBF35E-4B42-594F-BEAD-B019ED827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268" y="749878"/>
            <a:ext cx="2955895" cy="21743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2DC6746-54C2-8A4C-A9C6-BF53A6482F92}"/>
              </a:ext>
            </a:extLst>
          </p:cNvPr>
          <p:cNvGrpSpPr/>
          <p:nvPr/>
        </p:nvGrpSpPr>
        <p:grpSpPr>
          <a:xfrm>
            <a:off x="5747657" y="3694635"/>
            <a:ext cx="6261628" cy="2720051"/>
            <a:chOff x="5334000" y="451063"/>
            <a:chExt cx="6858000" cy="272005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6E6762B-691A-3B4D-B86B-948A41B26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7402974" y="-1617911"/>
              <a:ext cx="2720051" cy="68580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2FB323-3BB2-F745-AE31-9362073FE07C}"/>
                </a:ext>
              </a:extLst>
            </p:cNvPr>
            <p:cNvSpPr txBox="1"/>
            <p:nvPr/>
          </p:nvSpPr>
          <p:spPr>
            <a:xfrm>
              <a:off x="7857846" y="752030"/>
              <a:ext cx="14699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𝜎 ~ </a:t>
              </a:r>
              <a:r>
                <a:rPr lang="en-US" sz="1400" b="1" dirty="0" err="1">
                  <a:solidFill>
                    <a:schemeClr val="bg1"/>
                  </a:solidFill>
                </a:rPr>
                <a:t>few</a:t>
              </a:r>
              <a:r>
                <a:rPr lang="en-US" sz="1400" b="1" baseline="30000" dirty="0" err="1">
                  <a:solidFill>
                    <a:schemeClr val="bg1"/>
                  </a:solidFill>
                </a:rPr>
                <a:t>o</a:t>
              </a:r>
              <a:endParaRPr lang="en-US" sz="1400" b="1" baseline="30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83AB252-09B4-CD4F-AC0B-0B81078D2102}"/>
              </a:ext>
            </a:extLst>
          </p:cNvPr>
          <p:cNvGrpSpPr/>
          <p:nvPr/>
        </p:nvGrpSpPr>
        <p:grpSpPr>
          <a:xfrm>
            <a:off x="257286" y="545132"/>
            <a:ext cx="5690408" cy="2875387"/>
            <a:chOff x="257286" y="545132"/>
            <a:chExt cx="5690408" cy="287538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2F6416A-FA41-D54B-97AA-7A0920151525}"/>
                </a:ext>
              </a:extLst>
            </p:cNvPr>
            <p:cNvGrpSpPr/>
            <p:nvPr/>
          </p:nvGrpSpPr>
          <p:grpSpPr>
            <a:xfrm>
              <a:off x="257286" y="545132"/>
              <a:ext cx="5690408" cy="2875387"/>
              <a:chOff x="5879077" y="3445371"/>
              <a:chExt cx="6312923" cy="3360006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BEBE5C3-FA85-FC42-8EC4-FB18B745FE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79077" y="3445371"/>
                <a:ext cx="6312923" cy="3360006"/>
              </a:xfrm>
              <a:prstGeom prst="rect">
                <a:avLst/>
              </a:prstGeom>
            </p:spPr>
          </p:pic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9FCF69C1-1B8F-784C-89E4-0A087FB55A6A}"/>
                  </a:ext>
                </a:extLst>
              </p:cNvPr>
              <p:cNvCxnSpPr/>
              <p:nvPr/>
            </p:nvCxnSpPr>
            <p:spPr>
              <a:xfrm flipH="1">
                <a:off x="11347482" y="5196078"/>
                <a:ext cx="266218" cy="230325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1B51653-F987-A34B-A71B-B66BD35F4DB7}"/>
                </a:ext>
              </a:extLst>
            </p:cNvPr>
            <p:cNvCxnSpPr/>
            <p:nvPr/>
          </p:nvCxnSpPr>
          <p:spPr>
            <a:xfrm>
              <a:off x="644769" y="2353274"/>
              <a:ext cx="5091164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E903D35-CAFB-E74E-9269-6D94C18E1B85}"/>
                </a:ext>
              </a:extLst>
            </p:cNvPr>
            <p:cNvCxnSpPr/>
            <p:nvPr/>
          </p:nvCxnSpPr>
          <p:spPr>
            <a:xfrm>
              <a:off x="656493" y="1954693"/>
              <a:ext cx="5091164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9231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F3341E-2714-6E44-A0E0-5E08A6CA9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6" y="481859"/>
            <a:ext cx="3853543" cy="28324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AD5B4B-B1B3-FD44-8F07-75C2B2ACA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372" y="469793"/>
            <a:ext cx="3995173" cy="29035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20DA72-70B5-8042-A281-420997463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259" y="479051"/>
            <a:ext cx="3929627" cy="30150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76855E-53AC-2B42-A649-21496632D32D}"/>
              </a:ext>
            </a:extLst>
          </p:cNvPr>
          <p:cNvSpPr txBox="1"/>
          <p:nvPr/>
        </p:nvSpPr>
        <p:spPr>
          <a:xfrm>
            <a:off x="2521257" y="6117321"/>
            <a:ext cx="806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IDR2 data (18days): 60sec </a:t>
            </a:r>
            <a:r>
              <a:rPr lang="en-US" dirty="0" err="1"/>
              <a:t>ave</a:t>
            </a:r>
            <a:r>
              <a:rPr lang="en-US" dirty="0"/>
              <a:t> of 𝜽</a:t>
            </a:r>
            <a:r>
              <a:rPr lang="en-US" baseline="-25000" dirty="0"/>
              <a:t>cl</a:t>
            </a:r>
            <a:r>
              <a:rPr lang="en-US" dirty="0"/>
              <a:t> bin in LST 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halves, then </a:t>
            </a:r>
            <a:r>
              <a:rPr lang="en-US" dirty="0" err="1"/>
              <a:t>Xcorr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Average PS incoherently over +/-10min around Fornax transit, and 34 triads 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D44488-B12D-EC44-955C-134AE77EE3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5106" y="3298992"/>
            <a:ext cx="6172200" cy="27141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8E07A6B-6605-7141-91B8-5429A78E24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11904"/>
            <a:ext cx="6145106" cy="275769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D0C1B7B-B596-2543-958A-427549552A07}"/>
              </a:ext>
            </a:extLst>
          </p:cNvPr>
          <p:cNvSpPr txBox="1"/>
          <p:nvPr/>
        </p:nvSpPr>
        <p:spPr>
          <a:xfrm>
            <a:off x="9884229" y="697759"/>
            <a:ext cx="2068286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2 RFI free ranges with ~ zero CL spectra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115 – 135 MHz,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151 – 170 MHz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D415C-39E7-6749-9493-9CDF46E6923E}"/>
              </a:ext>
            </a:extLst>
          </p:cNvPr>
          <p:cNvSpPr txBox="1"/>
          <p:nvPr/>
        </p:nvSpPr>
        <p:spPr>
          <a:xfrm>
            <a:off x="2377320" y="35702"/>
            <a:ext cx="8205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HERA-51 Closure spectra and Power Spectra (uncalibrated data)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09058D5-9C10-D94C-B4A2-E986E43EBB52}"/>
              </a:ext>
            </a:extLst>
          </p:cNvPr>
          <p:cNvCxnSpPr>
            <a:cxnSpLocks/>
          </p:cNvCxnSpPr>
          <p:nvPr/>
        </p:nvCxnSpPr>
        <p:spPr>
          <a:xfrm>
            <a:off x="8979877" y="2039815"/>
            <a:ext cx="773723" cy="0"/>
          </a:xfrm>
          <a:prstGeom prst="straightConnector1">
            <a:avLst/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DBA69C9-E605-9442-84D6-7CB73FDEF046}"/>
              </a:ext>
            </a:extLst>
          </p:cNvPr>
          <p:cNvCxnSpPr>
            <a:cxnSpLocks/>
          </p:cNvCxnSpPr>
          <p:nvPr/>
        </p:nvCxnSpPr>
        <p:spPr>
          <a:xfrm flipV="1">
            <a:off x="10386646" y="2063261"/>
            <a:ext cx="715108" cy="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2C566D3-573B-064A-8DBB-C8F6778990B9}"/>
              </a:ext>
            </a:extLst>
          </p:cNvPr>
          <p:cNvCxnSpPr>
            <a:cxnSpLocks/>
          </p:cNvCxnSpPr>
          <p:nvPr/>
        </p:nvCxnSpPr>
        <p:spPr>
          <a:xfrm>
            <a:off x="9355015" y="2157046"/>
            <a:ext cx="136226" cy="1604726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EEA7AAF-E867-CC4D-A724-8606DC4ACB41}"/>
              </a:ext>
            </a:extLst>
          </p:cNvPr>
          <p:cNvSpPr txBox="1"/>
          <p:nvPr/>
        </p:nvSpPr>
        <p:spPr>
          <a:xfrm>
            <a:off x="10284963" y="4268533"/>
            <a:ext cx="1784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1usec resonance in system (1MHz ripple)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B7904DF-2D28-C840-A4D2-85E7C5DD5273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10106967" y="4530143"/>
            <a:ext cx="177996" cy="14869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DC056D8-016B-F444-89F3-F5575E35B058}"/>
              </a:ext>
            </a:extLst>
          </p:cNvPr>
          <p:cNvCxnSpPr>
            <a:cxnSpLocks/>
          </p:cNvCxnSpPr>
          <p:nvPr/>
        </p:nvCxnSpPr>
        <p:spPr>
          <a:xfrm>
            <a:off x="5046413" y="1960722"/>
            <a:ext cx="773723" cy="0"/>
          </a:xfrm>
          <a:prstGeom prst="straightConnector1">
            <a:avLst/>
          </a:prstGeom>
          <a:ln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3FE5963-C963-2B40-AC51-26E2481F657A}"/>
              </a:ext>
            </a:extLst>
          </p:cNvPr>
          <p:cNvCxnSpPr>
            <a:cxnSpLocks/>
          </p:cNvCxnSpPr>
          <p:nvPr/>
        </p:nvCxnSpPr>
        <p:spPr>
          <a:xfrm>
            <a:off x="5428527" y="2039815"/>
            <a:ext cx="2844732" cy="1721957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A9996B-AC8E-134D-A849-F03BBB4A169B}"/>
              </a:ext>
            </a:extLst>
          </p:cNvPr>
          <p:cNvCxnSpPr>
            <a:cxnSpLocks/>
          </p:cNvCxnSpPr>
          <p:nvPr/>
        </p:nvCxnSpPr>
        <p:spPr>
          <a:xfrm>
            <a:off x="1504709" y="2268638"/>
            <a:ext cx="1504709" cy="1736203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3740AAC-1E60-0F4F-8600-FFADCB4A8649}"/>
              </a:ext>
            </a:extLst>
          </p:cNvPr>
          <p:cNvCxnSpPr>
            <a:cxnSpLocks/>
          </p:cNvCxnSpPr>
          <p:nvPr/>
        </p:nvCxnSpPr>
        <p:spPr>
          <a:xfrm>
            <a:off x="939328" y="2063261"/>
            <a:ext cx="773723" cy="0"/>
          </a:xfrm>
          <a:prstGeom prst="straightConnector1">
            <a:avLst/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381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769</Words>
  <Application>Microsoft Macintosh PowerPoint</Application>
  <PresentationFormat>Widescreen</PresentationFormat>
  <Paragraphs>101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Apple Chancery</vt:lpstr>
      <vt:lpstr>Arial</vt:lpstr>
      <vt:lpstr>Calibri</vt:lpstr>
      <vt:lpstr>Calibri Light</vt:lpstr>
      <vt:lpstr>Lucida Calligraphy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77</cp:revision>
  <cp:lastPrinted>2019-01-07T21:55:21Z</cp:lastPrinted>
  <dcterms:created xsi:type="dcterms:W3CDTF">2016-10-23T10:04:24Z</dcterms:created>
  <dcterms:modified xsi:type="dcterms:W3CDTF">2019-01-14T15:10:34Z</dcterms:modified>
</cp:coreProperties>
</file>