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76" r:id="rId2"/>
    <p:sldId id="277" r:id="rId3"/>
    <p:sldId id="261" r:id="rId4"/>
    <p:sldId id="279" r:id="rId5"/>
    <p:sldId id="283" r:id="rId6"/>
    <p:sldId id="278" r:id="rId7"/>
    <p:sldId id="290" r:id="rId8"/>
    <p:sldId id="281" r:id="rId9"/>
    <p:sldId id="272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4D"/>
    <a:srgbClr val="4E0AFF"/>
    <a:srgbClr val="C63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56"/>
    <p:restoredTop sz="94655"/>
  </p:normalViewPr>
  <p:slideViewPr>
    <p:cSldViewPr snapToGrid="0" snapToObjects="1">
      <p:cViewPr varScale="1">
        <p:scale>
          <a:sx n="127" d="100"/>
          <a:sy n="127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7D27DF-A29F-2140-AEC0-C55770B3EF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E68A1-9D29-7E43-B592-838C92DE3D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715E7-3705-BE45-9F75-CC5283002904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2ABA6-8822-4743-857C-8611E4914A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EE156-18DA-7747-9825-BB721B4F3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FEA7A-DF15-E94E-9E7E-D4FD942E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91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6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6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8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CA9E-7FA0-5744-A921-F5BB51F9603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4E7220-AEA4-F24A-A6F5-A7601746189A}"/>
              </a:ext>
            </a:extLst>
          </p:cNvPr>
          <p:cNvSpPr txBox="1"/>
          <p:nvPr/>
        </p:nvSpPr>
        <p:spPr>
          <a:xfrm>
            <a:off x="355981" y="290707"/>
            <a:ext cx="6199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HERA Imaging and Visibility Modeling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8B76D-8E80-0042-9C42-856CB81839E1}"/>
              </a:ext>
            </a:extLst>
          </p:cNvPr>
          <p:cNvSpPr txBox="1"/>
          <p:nvPr/>
        </p:nvSpPr>
        <p:spPr>
          <a:xfrm>
            <a:off x="179767" y="912723"/>
            <a:ext cx="611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C. Carilli, N. </a:t>
            </a:r>
            <a:r>
              <a:rPr lang="en-US" sz="2000" dirty="0" err="1"/>
              <a:t>Thyagarajan</a:t>
            </a:r>
            <a:r>
              <a:rPr lang="en-US" sz="2000" dirty="0"/>
              <a:t>, B. Nikolic, J. Kent, K. Gale-Sides, S. </a:t>
            </a:r>
            <a:r>
              <a:rPr lang="en-US" sz="2000" dirty="0" err="1"/>
              <a:t>Matika</a:t>
            </a:r>
            <a:r>
              <a:rPr lang="en-US" sz="2000" dirty="0"/>
              <a:t>, G. </a:t>
            </a:r>
            <a:r>
              <a:rPr lang="en-US" sz="2000" dirty="0" err="1"/>
              <a:t>Bernardi</a:t>
            </a:r>
            <a:r>
              <a:rPr lang="en-US" sz="2000" dirty="0"/>
              <a:t>, N. Kern and the HERA TEAM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CB9617-C96B-9E47-BFF1-D130B8C7323C}"/>
              </a:ext>
            </a:extLst>
          </p:cNvPr>
          <p:cNvGrpSpPr/>
          <p:nvPr/>
        </p:nvGrpSpPr>
        <p:grpSpPr>
          <a:xfrm>
            <a:off x="6789487" y="72220"/>
            <a:ext cx="5323226" cy="3550356"/>
            <a:chOff x="1550626" y="3014133"/>
            <a:chExt cx="5323226" cy="35503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F5EB9D-49B3-F44B-BB90-F2646B94E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0626" y="3014133"/>
              <a:ext cx="5323226" cy="355035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520B0-E09A-B549-97FB-29B9F5CA5F3C}"/>
                </a:ext>
              </a:extLst>
            </p:cNvPr>
            <p:cNvSpPr txBox="1"/>
            <p:nvPr/>
          </p:nvSpPr>
          <p:spPr>
            <a:xfrm>
              <a:off x="1597305" y="3032565"/>
              <a:ext cx="5058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Hydrogen Epoch of Reionization Array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875F9-392B-6B44-890B-6BECFCECC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488" y="3826423"/>
            <a:ext cx="3187000" cy="29593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D73A38-48B9-514F-9945-2A0744BF5128}"/>
              </a:ext>
            </a:extLst>
          </p:cNvPr>
          <p:cNvSpPr txBox="1"/>
          <p:nvPr/>
        </p:nvSpPr>
        <p:spPr>
          <a:xfrm>
            <a:off x="179767" y="1969477"/>
            <a:ext cx="637541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Present data and models used in Closure Phase Delay Spectrum approach to HI 21cm cosmology (</a:t>
            </a:r>
            <a:r>
              <a:rPr lang="en-US" dirty="0" err="1"/>
              <a:t>Thyagarajan</a:t>
            </a:r>
            <a:r>
              <a:rPr lang="en-US" dirty="0"/>
              <a:t> – next talk)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Close investigation of visibilities and images is critical for subsequent diagnosis of power spectral results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Models are needed for physical interpretation of CPDS results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Data-Model comparison leads to interesting implications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8CCF8-79C1-DD41-961E-AAFC5065DF30}"/>
              </a:ext>
            </a:extLst>
          </p:cNvPr>
          <p:cNvSpPr txBox="1"/>
          <p:nvPr/>
        </p:nvSpPr>
        <p:spPr>
          <a:xfrm>
            <a:off x="255501" y="4778126"/>
            <a:ext cx="736115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Karoo Radio Preserve, South Africa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51 x 14m ‘zenith’ antennas in close-packed hexagon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100 MHz to 200 MHz, 1024 channels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FoV</a:t>
            </a:r>
            <a:r>
              <a:rPr lang="en-US" dirty="0"/>
              <a:t> ~ 8deg =&gt; 20min per field </a:t>
            </a:r>
          </a:p>
        </p:txBody>
      </p:sp>
    </p:spTree>
    <p:extLst>
      <p:ext uri="{BB962C8B-B14F-4D97-AF65-F5344CB8AC3E}">
        <p14:creationId xmlns:p14="http://schemas.microsoft.com/office/powerpoint/2010/main" val="180279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FA82C7-D9B1-F344-852F-968AD813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952" y="0"/>
            <a:ext cx="3784499" cy="3498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7A2741-B215-1148-B61A-A11218B62A6D}"/>
              </a:ext>
            </a:extLst>
          </p:cNvPr>
          <p:cNvSpPr txBox="1"/>
          <p:nvPr/>
        </p:nvSpPr>
        <p:spPr>
          <a:xfrm>
            <a:off x="490888" y="125128"/>
            <a:ext cx="59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Summary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2AA85-5BA6-0C4D-8CCB-C095D3ADF413}"/>
              </a:ext>
            </a:extLst>
          </p:cNvPr>
          <p:cNvSpPr txBox="1"/>
          <p:nvPr/>
        </p:nvSpPr>
        <p:spPr>
          <a:xfrm>
            <a:off x="347295" y="962526"/>
            <a:ext cx="68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HERA imaging: point sources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Highly in-beam confusion limited by &gt; two orders of magnitude!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Model and data images agree to this confusion limit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8AA28-D38F-C748-B240-74BF9C83DE7D}"/>
              </a:ext>
            </a:extLst>
          </p:cNvPr>
          <p:cNvSpPr txBox="1"/>
          <p:nvPr/>
        </p:nvSpPr>
        <p:spPr>
          <a:xfrm>
            <a:off x="347295" y="2481943"/>
            <a:ext cx="7191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HERA Visibilities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Model – data agreement on broad frequency scales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Model missing ~ 10 MHz sinusoid of significant amplitude: likely diffuse Galactic emission filling far sidelobes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Modeling is difficult: beam unknown at zenith large angles, and impossible to measure with zenith telescope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Solution: steerable antenna. Perhaps one is enough for holography?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Deeper problem: double counting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Solution</a:t>
            </a:r>
            <a:r>
              <a:rPr lang="en-US" i="1"/>
              <a:t>: wide </a:t>
            </a:r>
            <a:r>
              <a:rPr lang="en-US" i="1" dirty="0"/>
              <a:t>field self-</a:t>
            </a:r>
            <a:r>
              <a:rPr lang="en-US" i="1" dirty="0" err="1"/>
              <a:t>cal</a:t>
            </a:r>
            <a:r>
              <a:rPr lang="en-US" i="1" dirty="0"/>
              <a:t>, but to get diffuse emission right is hard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Bad news: affects sky-based calibration on short B (BP; Kern)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Good news: 10 MHz =&gt;  k ~ 0.1 Mpc</a:t>
            </a:r>
            <a:r>
              <a:rPr lang="en-US" baseline="30000" dirty="0"/>
              <a:t>-1</a:t>
            </a:r>
            <a:r>
              <a:rPr lang="en-US" dirty="0"/>
              <a:t> &lt; Delay spectrum analysis 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FEEA7-633D-FB4E-A368-D419C742E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988" y="3687746"/>
            <a:ext cx="3769851" cy="29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4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F9B6E-9012-AA44-9822-5EB490F5F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542" y="703385"/>
            <a:ext cx="8819505" cy="53045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03969" y="180165"/>
            <a:ext cx="60074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Two Fields: Fornax A and J0137-307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09644-A5B6-D04A-9660-43BB5B766202}"/>
              </a:ext>
            </a:extLst>
          </p:cNvPr>
          <p:cNvSpPr txBox="1"/>
          <p:nvPr/>
        </p:nvSpPr>
        <p:spPr>
          <a:xfrm>
            <a:off x="190920" y="1215852"/>
            <a:ext cx="378822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Data</a:t>
            </a: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Cold patch: </a:t>
            </a:r>
            <a:r>
              <a:rPr lang="en-US" dirty="0" err="1"/>
              <a:t>T</a:t>
            </a:r>
            <a:r>
              <a:rPr lang="en-US" baseline="-25000" dirty="0" err="1"/>
              <a:t>sky</a:t>
            </a:r>
            <a:r>
              <a:rPr lang="en-US" dirty="0"/>
              <a:t> ~ 180 K at 150MHz</a:t>
            </a: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20min/day x 18 days; LST bin</a:t>
            </a: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IDR2 (Dillon, Kern…): Calibrated via (</a:t>
            </a:r>
            <a:r>
              <a:rPr lang="en-US" dirty="0" err="1"/>
              <a:t>i</a:t>
            </a:r>
            <a:r>
              <a:rPr lang="en-US" dirty="0"/>
              <a:t>) delay, (ii) redundant,  (iii) sky-BP</a:t>
            </a: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CASA MFS CLEAN 120-180 MHz</a:t>
            </a: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FWHM = 45’x35’</a:t>
            </a: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sz="2400" dirty="0"/>
              <a:t>Models</a:t>
            </a: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GLEAM point sources to 50 </a:t>
            </a:r>
            <a:r>
              <a:rPr lang="en-US" dirty="0" err="1"/>
              <a:t>mJy</a:t>
            </a:r>
            <a:r>
              <a:rPr lang="en-US" dirty="0"/>
              <a:t> =&gt; 8000 sources per 30</a:t>
            </a:r>
            <a:r>
              <a:rPr lang="en-US" baseline="30000" dirty="0"/>
              <a:t>o</a:t>
            </a:r>
            <a:r>
              <a:rPr lang="en-US" dirty="0"/>
              <a:t> field</a:t>
            </a: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PRISm</a:t>
            </a:r>
            <a:r>
              <a:rPr lang="en-US" dirty="0"/>
              <a:t> </a:t>
            </a:r>
            <a:r>
              <a:rPr lang="en-US" dirty="0" err="1"/>
              <a:t>uv</a:t>
            </a:r>
            <a:r>
              <a:rPr lang="en-US" dirty="0"/>
              <a:t>-simulator + HERA telescope model</a:t>
            </a:r>
          </a:p>
        </p:txBody>
      </p:sp>
    </p:spTree>
    <p:extLst>
      <p:ext uri="{BB962C8B-B14F-4D97-AF65-F5344CB8AC3E}">
        <p14:creationId xmlns:p14="http://schemas.microsoft.com/office/powerpoint/2010/main" val="286258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C8AF04-2C67-FA4E-B950-FC148D66E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19" y="488702"/>
            <a:ext cx="8047080" cy="4334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0111" y="107421"/>
            <a:ext cx="884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Images: Fornax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2A51F-DA3D-5F4A-B15C-E2C773106ABA}"/>
              </a:ext>
            </a:extLst>
          </p:cNvPr>
          <p:cNvSpPr txBox="1"/>
          <p:nvPr/>
        </p:nvSpPr>
        <p:spPr>
          <a:xfrm>
            <a:off x="170822" y="1065126"/>
            <a:ext cx="192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contour = 0.6 </a:t>
            </a:r>
            <a:r>
              <a:rPr lang="en-US" dirty="0" err="1"/>
              <a:t>Jy</a:t>
            </a:r>
            <a:r>
              <a:rPr lang="en-US" dirty="0"/>
              <a:t>/</a:t>
            </a:r>
            <a:r>
              <a:rPr lang="en-US" dirty="0" err="1"/>
              <a:t>bm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259A0-44B0-3F41-8479-28144003B5CD}"/>
              </a:ext>
            </a:extLst>
          </p:cNvPr>
          <p:cNvSpPr txBox="1"/>
          <p:nvPr/>
        </p:nvSpPr>
        <p:spPr>
          <a:xfrm>
            <a:off x="2125201" y="4822795"/>
            <a:ext cx="85830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Excellent match =&gt; Data OK; Model OK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Highly in-beam confusion limited: </a:t>
            </a:r>
            <a:r>
              <a:rPr lang="en-US" dirty="0" err="1"/>
              <a:t>rms</a:t>
            </a:r>
            <a:r>
              <a:rPr lang="en-US" baseline="-25000" dirty="0" err="1"/>
              <a:t>image</a:t>
            </a:r>
            <a:r>
              <a:rPr lang="en-US" baseline="-25000" dirty="0"/>
              <a:t> </a:t>
            </a:r>
            <a:r>
              <a:rPr lang="en-US" dirty="0"/>
              <a:t>= 0.4 </a:t>
            </a:r>
            <a:r>
              <a:rPr lang="en-US" dirty="0" err="1"/>
              <a:t>Jy</a:t>
            </a:r>
            <a:r>
              <a:rPr lang="en-US" dirty="0"/>
              <a:t>/</a:t>
            </a:r>
            <a:r>
              <a:rPr lang="en-US" dirty="0" err="1"/>
              <a:t>bm</a:t>
            </a:r>
            <a:r>
              <a:rPr lang="en-US" dirty="0"/>
              <a:t>;   </a:t>
            </a:r>
            <a:r>
              <a:rPr lang="en-US" dirty="0" err="1"/>
              <a:t>rms</a:t>
            </a:r>
            <a:r>
              <a:rPr lang="en-US" baseline="-25000" dirty="0" err="1"/>
              <a:t>theory</a:t>
            </a:r>
            <a:r>
              <a:rPr lang="en-US" dirty="0"/>
              <a:t> &lt; 1mJy/</a:t>
            </a:r>
            <a:r>
              <a:rPr lang="en-US" dirty="0" err="1"/>
              <a:t>bm</a:t>
            </a:r>
            <a:r>
              <a:rPr lang="en-US" dirty="0"/>
              <a:t> !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GLEAM counts =&gt;  at least 0.3 </a:t>
            </a:r>
            <a:r>
              <a:rPr lang="en-US" dirty="0" err="1"/>
              <a:t>Jy</a:t>
            </a:r>
            <a:r>
              <a:rPr lang="en-US" dirty="0"/>
              <a:t>/</a:t>
            </a:r>
            <a:r>
              <a:rPr lang="en-US" dirty="0" err="1"/>
              <a:t>bm</a:t>
            </a:r>
            <a:r>
              <a:rPr lang="en-US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Fornax = 173 </a:t>
            </a:r>
            <a:r>
              <a:rPr lang="en-US" dirty="0" err="1"/>
              <a:t>Jy</a:t>
            </a:r>
            <a:r>
              <a:rPr lang="en-US" dirty="0"/>
              <a:t> =&gt; 23% point of PB; slightly extended (40’)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Next brightest source = 8 </a:t>
            </a:r>
            <a:r>
              <a:rPr lang="en-US" dirty="0" err="1"/>
              <a:t>Jy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6D1D1-C9E3-CA45-B1A4-D5A085B4DF6F}"/>
              </a:ext>
            </a:extLst>
          </p:cNvPr>
          <p:cNvSpPr txBox="1"/>
          <p:nvPr/>
        </p:nvSpPr>
        <p:spPr>
          <a:xfrm>
            <a:off x="2843684" y="633049"/>
            <a:ext cx="243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Color = Data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Contours =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0AFC7-BE23-F547-9AC5-3C200B092972}"/>
              </a:ext>
            </a:extLst>
          </p:cNvPr>
          <p:cNvSpPr txBox="1"/>
          <p:nvPr/>
        </p:nvSpPr>
        <p:spPr>
          <a:xfrm>
            <a:off x="6693877" y="633048"/>
            <a:ext cx="243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Data – Model</a:t>
            </a:r>
          </a:p>
        </p:txBody>
      </p:sp>
    </p:spTree>
    <p:extLst>
      <p:ext uri="{BB962C8B-B14F-4D97-AF65-F5344CB8AC3E}">
        <p14:creationId xmlns:p14="http://schemas.microsoft.com/office/powerpoint/2010/main" val="106884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B033D4-3A8A-164B-AF0F-206361909A36}"/>
              </a:ext>
            </a:extLst>
          </p:cNvPr>
          <p:cNvSpPr txBox="1"/>
          <p:nvPr/>
        </p:nvSpPr>
        <p:spPr>
          <a:xfrm>
            <a:off x="270469" y="285541"/>
            <a:ext cx="582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Fornax Visibilities: Model vs. Data for 29m equilateral triad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A5EDB-79A2-4C4F-9BF7-B747AAAF9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342" y="0"/>
            <a:ext cx="6492658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7A6B11-86BD-2C4C-BCC9-2FB0870F1111}"/>
              </a:ext>
            </a:extLst>
          </p:cNvPr>
          <p:cNvSpPr txBox="1"/>
          <p:nvPr/>
        </p:nvSpPr>
        <p:spPr>
          <a:xfrm>
            <a:off x="6300316" y="161277"/>
            <a:ext cx="112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 29m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12E4E-5608-0E47-A3EC-C911A80C38EC}"/>
              </a:ext>
            </a:extLst>
          </p:cNvPr>
          <p:cNvSpPr txBox="1"/>
          <p:nvPr/>
        </p:nvSpPr>
        <p:spPr>
          <a:xfrm>
            <a:off x="9617947" y="147041"/>
            <a:ext cx="81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2DF8E0-C569-4345-AEF3-F5531130E321}"/>
              </a:ext>
            </a:extLst>
          </p:cNvPr>
          <p:cNvSpPr txBox="1"/>
          <p:nvPr/>
        </p:nvSpPr>
        <p:spPr>
          <a:xfrm>
            <a:off x="6300316" y="161277"/>
            <a:ext cx="81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BEF2C-BA80-1248-89C1-557C7C1495E4}"/>
              </a:ext>
            </a:extLst>
          </p:cNvPr>
          <p:cNvSpPr txBox="1"/>
          <p:nvPr/>
        </p:nvSpPr>
        <p:spPr>
          <a:xfrm>
            <a:off x="493333" y="1351839"/>
            <a:ext cx="4742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Broad agreement model-data on broad frequency scales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Data show structure on ~ 10 MHz scales at tens of percent amplitude not seen in models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Dominant point source =&gt; Closure phase ~ 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AB2532-E42F-764D-9B56-B092A8437C3A}"/>
              </a:ext>
            </a:extLst>
          </p:cNvPr>
          <p:cNvSpPr/>
          <p:nvPr/>
        </p:nvSpPr>
        <p:spPr>
          <a:xfrm>
            <a:off x="7707086" y="171325"/>
            <a:ext cx="361741" cy="1828297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3F83C6-A4D3-AD4F-AB63-1C4307774C41}"/>
              </a:ext>
            </a:extLst>
          </p:cNvPr>
          <p:cNvGrpSpPr/>
          <p:nvPr/>
        </p:nvGrpSpPr>
        <p:grpSpPr>
          <a:xfrm>
            <a:off x="894303" y="3326563"/>
            <a:ext cx="3878664" cy="2962277"/>
            <a:chOff x="894303" y="3326563"/>
            <a:chExt cx="3878664" cy="29622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F6D553-DE49-094E-85F7-92190627D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303" y="3326563"/>
              <a:ext cx="3878664" cy="296227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7C57C2-C4B2-9A44-A43E-CC8E05FC5515}"/>
                </a:ext>
              </a:extLst>
            </p:cNvPr>
            <p:cNvSpPr/>
            <p:nvPr/>
          </p:nvSpPr>
          <p:spPr>
            <a:xfrm>
              <a:off x="3326006" y="3516923"/>
              <a:ext cx="452174" cy="2450903"/>
            </a:xfrm>
            <a:prstGeom prst="rect">
              <a:avLst/>
            </a:prstGeom>
            <a:solidFill>
              <a:srgbClr val="FFC0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4A7368-0B9B-204E-B95D-5DAA86902A56}"/>
              </a:ext>
            </a:extLst>
          </p:cNvPr>
          <p:cNvSpPr txBox="1"/>
          <p:nvPr/>
        </p:nvSpPr>
        <p:spPr>
          <a:xfrm>
            <a:off x="1341457" y="3550363"/>
            <a:ext cx="153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Closure phase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22E2-BF01-5947-AFC5-D3BAB03F0496}"/>
              </a:ext>
            </a:extLst>
          </p:cNvPr>
          <p:cNvSpPr txBox="1"/>
          <p:nvPr/>
        </p:nvSpPr>
        <p:spPr>
          <a:xfrm>
            <a:off x="7898001" y="2451798"/>
            <a:ext cx="713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41-70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9E2D8-D53C-B64D-9C9B-E3A3408DC71C}"/>
              </a:ext>
            </a:extLst>
          </p:cNvPr>
          <p:cNvSpPr txBox="1"/>
          <p:nvPr/>
        </p:nvSpPr>
        <p:spPr>
          <a:xfrm>
            <a:off x="7909724" y="4764598"/>
            <a:ext cx="713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70-39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359617-C3A2-ED44-BA4B-3F90B46E78BB}"/>
              </a:ext>
            </a:extLst>
          </p:cNvPr>
          <p:cNvSpPr txBox="1"/>
          <p:nvPr/>
        </p:nvSpPr>
        <p:spPr>
          <a:xfrm>
            <a:off x="7970017" y="142349"/>
            <a:ext cx="713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39-41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56AE1-7CFF-FF4E-A57F-D6B4DD6EA056}"/>
              </a:ext>
            </a:extLst>
          </p:cNvPr>
          <p:cNvSpPr txBox="1"/>
          <p:nvPr/>
        </p:nvSpPr>
        <p:spPr>
          <a:xfrm>
            <a:off x="5440720" y="2749526"/>
            <a:ext cx="813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300 </a:t>
            </a:r>
            <a:r>
              <a:rPr lang="en-US" sz="1600" dirty="0" err="1"/>
              <a:t>Jy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758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5C584-F3CC-484A-8941-2F6871B41EDE}"/>
              </a:ext>
            </a:extLst>
          </p:cNvPr>
          <p:cNvSpPr txBox="1"/>
          <p:nvPr/>
        </p:nvSpPr>
        <p:spPr>
          <a:xfrm>
            <a:off x="3638591" y="77090"/>
            <a:ext cx="417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Images J0137-307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8387B-AD18-2D45-8DB5-90D0B02E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2" y="444267"/>
            <a:ext cx="8261923" cy="4589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63051F-D342-9440-9860-64DB0FC424F1}"/>
              </a:ext>
            </a:extLst>
          </p:cNvPr>
          <p:cNvSpPr txBox="1"/>
          <p:nvPr/>
        </p:nvSpPr>
        <p:spPr>
          <a:xfrm>
            <a:off x="3024554" y="5194998"/>
            <a:ext cx="63405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Good agreement model and data to in-beam confusion limit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Difference large scale residuals =&gt; Diffuse Galactic Emission (not in model)?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Strongest source ~ 10 </a:t>
            </a:r>
            <a:r>
              <a:rPr lang="en-US" dirty="0" err="1"/>
              <a:t>Jy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9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F7B211-A18A-1842-AB55-4852E98F4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89" y="3429000"/>
            <a:ext cx="3811297" cy="3009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753825-DD99-FA41-845C-84521CE54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681" y="0"/>
            <a:ext cx="6435319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6F6DE77-4A8C-3641-98D3-83A4B45C382E}"/>
              </a:ext>
            </a:extLst>
          </p:cNvPr>
          <p:cNvSpPr txBox="1"/>
          <p:nvPr/>
        </p:nvSpPr>
        <p:spPr>
          <a:xfrm>
            <a:off x="270469" y="285541"/>
            <a:ext cx="582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J0137 Visibilities: Model vs. Data for 29m equilateral triad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02C40-6FCA-694B-BB39-EBA37A233BA0}"/>
              </a:ext>
            </a:extLst>
          </p:cNvPr>
          <p:cNvSpPr txBox="1"/>
          <p:nvPr/>
        </p:nvSpPr>
        <p:spPr>
          <a:xfrm>
            <a:off x="904352" y="1336431"/>
            <a:ext cx="4139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Agreement on broad frequency scales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Differences on ~ 10 MHz scales: ‘sinusoidal’ fluctuations up to 100%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=&gt; Significant missing flux in the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76647-95C3-A34B-8429-145BACE72DBB}"/>
              </a:ext>
            </a:extLst>
          </p:cNvPr>
          <p:cNvSpPr txBox="1"/>
          <p:nvPr/>
        </p:nvSpPr>
        <p:spPr>
          <a:xfrm>
            <a:off x="5470866" y="2640407"/>
            <a:ext cx="594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80 </a:t>
            </a:r>
            <a:r>
              <a:rPr lang="en-US" sz="1600" dirty="0" err="1"/>
              <a:t>Jy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410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F9B6E-9012-AA44-9822-5EB490F5F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47" y="180165"/>
            <a:ext cx="8819505" cy="53045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68889" y="180165"/>
            <a:ext cx="82542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Galactic Plane is ALWAYS above Horizon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3919C0-01C0-C742-B618-538510E0CEC4}"/>
              </a:ext>
            </a:extLst>
          </p:cNvPr>
          <p:cNvSpPr txBox="1"/>
          <p:nvPr/>
        </p:nvSpPr>
        <p:spPr>
          <a:xfrm>
            <a:off x="2150347" y="5484708"/>
            <a:ext cx="895308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Way down in Primary Beam, but very large scale =&gt; fills far sidelobes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Hypothesis: Missing visibility structure = Galactic diffuse emission, in particularly, bright plane filling far sidelobes, beating against main beam emission on short baselines?</a:t>
            </a:r>
          </a:p>
        </p:txBody>
      </p:sp>
    </p:spTree>
    <p:extLst>
      <p:ext uri="{BB962C8B-B14F-4D97-AF65-F5344CB8AC3E}">
        <p14:creationId xmlns:p14="http://schemas.microsoft.com/office/powerpoint/2010/main" val="347139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C027414-F635-584E-BA9A-C1472BFDA5C1}"/>
              </a:ext>
            </a:extLst>
          </p:cNvPr>
          <p:cNvSpPr txBox="1"/>
          <p:nvPr/>
        </p:nvSpPr>
        <p:spPr>
          <a:xfrm>
            <a:off x="316360" y="160774"/>
            <a:ext cx="631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</a:t>
            </a:r>
            <a:r>
              <a:rPr lang="en-US" sz="2400"/>
              <a:t>: GLEAM </a:t>
            </a:r>
            <a:r>
              <a:rPr lang="en-US" sz="2400" dirty="0"/>
              <a:t>+ Full Sky GSM at J0137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C6E205-57C0-5D47-9B20-FA5896C6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" y="3756521"/>
            <a:ext cx="11967587" cy="30411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238C9F-E0D8-9A4B-8BA3-7AFDCDE3BC2D}"/>
              </a:ext>
            </a:extLst>
          </p:cNvPr>
          <p:cNvSpPr txBox="1"/>
          <p:nvPr/>
        </p:nvSpPr>
        <p:spPr>
          <a:xfrm>
            <a:off x="401937" y="803868"/>
            <a:ext cx="62098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Add full-sky GSM and use </a:t>
            </a:r>
            <a:r>
              <a:rPr lang="en-US" dirty="0" err="1"/>
              <a:t>Fagnoni</a:t>
            </a:r>
            <a:r>
              <a:rPr lang="en-US" dirty="0"/>
              <a:t> wide field beam EM model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Reproduces qualitatively similar structure as seen in the real data: 10 MHz sinusoidal in frequency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Problem: amplitude scaling is problematic. Beam is highly uncertain at very large zenith angles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Deeper problem: double counting of point sources </a:t>
            </a:r>
          </a:p>
          <a:p>
            <a:pPr algn="ctr">
              <a:spcBef>
                <a:spcPts val="600"/>
              </a:spcBef>
            </a:pPr>
            <a:r>
              <a:rPr lang="en-US" i="1" dirty="0"/>
              <a:t>[Diffuse – Points] + Points = Diffuse!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22409A-F750-3642-A4EC-56F84E0F3C2B}"/>
              </a:ext>
            </a:extLst>
          </p:cNvPr>
          <p:cNvGrpSpPr/>
          <p:nvPr/>
        </p:nvGrpSpPr>
        <p:grpSpPr>
          <a:xfrm>
            <a:off x="6842926" y="0"/>
            <a:ext cx="5032713" cy="3670525"/>
            <a:chOff x="6842926" y="0"/>
            <a:chExt cx="5032713" cy="36705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7AF80D-2FB7-A649-A04F-042CA5B7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2926" y="0"/>
              <a:ext cx="5032713" cy="36705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9BC0E0-4C90-9D4E-B834-5EE4FBB6BFB0}"/>
                </a:ext>
              </a:extLst>
            </p:cNvPr>
            <p:cNvSpPr txBox="1"/>
            <p:nvPr/>
          </p:nvSpPr>
          <p:spPr>
            <a:xfrm>
              <a:off x="10269416" y="206940"/>
              <a:ext cx="1457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 = 29m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D46A13-98F3-6949-A56E-FAE6D78C0C5C}"/>
                </a:ext>
              </a:extLst>
            </p:cNvPr>
            <p:cNvSpPr txBox="1"/>
            <p:nvPr/>
          </p:nvSpPr>
          <p:spPr>
            <a:xfrm>
              <a:off x="9326879" y="803868"/>
              <a:ext cx="1957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GLEAM + GSM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398A02-A935-5044-9CF0-D894BED18EBD}"/>
                </a:ext>
              </a:extLst>
            </p:cNvPr>
            <p:cNvSpPr txBox="1"/>
            <p:nvPr/>
          </p:nvSpPr>
          <p:spPr>
            <a:xfrm>
              <a:off x="7320578" y="2821614"/>
              <a:ext cx="2175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GLEAM + GSM/3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F6FF9B-1812-AA46-AD2F-19AD32B02523}"/>
              </a:ext>
            </a:extLst>
          </p:cNvPr>
          <p:cNvSpPr txBox="1"/>
          <p:nvPr/>
        </p:nvSpPr>
        <p:spPr>
          <a:xfrm>
            <a:off x="2999435" y="4079630"/>
            <a:ext cx="101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D46CAE-F0A9-EE4C-A56D-99B416DD7DA4}"/>
              </a:ext>
            </a:extLst>
          </p:cNvPr>
          <p:cNvSpPr txBox="1"/>
          <p:nvPr/>
        </p:nvSpPr>
        <p:spPr>
          <a:xfrm>
            <a:off x="7226071" y="4079629"/>
            <a:ext cx="101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8B305-12E8-4640-AC1B-B57904B79E3D}"/>
              </a:ext>
            </a:extLst>
          </p:cNvPr>
          <p:cNvSpPr txBox="1"/>
          <p:nvPr/>
        </p:nvSpPr>
        <p:spPr>
          <a:xfrm>
            <a:off x="10751737" y="4029388"/>
            <a:ext cx="161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Closure phase</a:t>
            </a:r>
          </a:p>
        </p:txBody>
      </p:sp>
    </p:spTree>
    <p:extLst>
      <p:ext uri="{BB962C8B-B14F-4D97-AF65-F5344CB8AC3E}">
        <p14:creationId xmlns:p14="http://schemas.microsoft.com/office/powerpoint/2010/main" val="298338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CE6E697-A865-CE4A-A1B2-022FC33A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16" y="2579570"/>
            <a:ext cx="9373166" cy="30626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761680-238A-C54E-950D-EF63F8F4810D}"/>
              </a:ext>
            </a:extLst>
          </p:cNvPr>
          <p:cNvSpPr txBox="1"/>
          <p:nvPr/>
        </p:nvSpPr>
        <p:spPr>
          <a:xfrm>
            <a:off x="2531444" y="0"/>
            <a:ext cx="609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Tests vs. Baseline length and Orientation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2A4C1-74FC-6341-9B02-8909976366BB}"/>
              </a:ext>
            </a:extLst>
          </p:cNvPr>
          <p:cNvSpPr txBox="1"/>
          <p:nvPr/>
        </p:nvSpPr>
        <p:spPr>
          <a:xfrm>
            <a:off x="3349591" y="3696101"/>
            <a:ext cx="68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29m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154305-02F4-7B4F-A48A-2E20B423F8F8}"/>
              </a:ext>
            </a:extLst>
          </p:cNvPr>
          <p:cNvSpPr txBox="1"/>
          <p:nvPr/>
        </p:nvSpPr>
        <p:spPr>
          <a:xfrm>
            <a:off x="1990826" y="4926530"/>
            <a:ext cx="68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44m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DFC6AD-D844-8640-B0CD-9C84ACA35B01}"/>
              </a:ext>
            </a:extLst>
          </p:cNvPr>
          <p:cNvSpPr txBox="1"/>
          <p:nvPr/>
        </p:nvSpPr>
        <p:spPr>
          <a:xfrm>
            <a:off x="9500135" y="2752825"/>
            <a:ext cx="133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26E615-BF11-FD48-8B2D-F08C04006D54}"/>
              </a:ext>
            </a:extLst>
          </p:cNvPr>
          <p:cNvSpPr txBox="1"/>
          <p:nvPr/>
        </p:nvSpPr>
        <p:spPr>
          <a:xfrm>
            <a:off x="7164404" y="2952880"/>
            <a:ext cx="60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+30</a:t>
            </a:r>
            <a:r>
              <a:rPr lang="en-US" sz="1600" baseline="30000" dirty="0"/>
              <a:t>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4068AE-5335-A447-8043-07363AAD93B5}"/>
              </a:ext>
            </a:extLst>
          </p:cNvPr>
          <p:cNvSpPr txBox="1"/>
          <p:nvPr/>
        </p:nvSpPr>
        <p:spPr>
          <a:xfrm>
            <a:off x="7342471" y="3822899"/>
            <a:ext cx="60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15420-8B01-314A-9D5B-D16D1F83309F}"/>
              </a:ext>
            </a:extLst>
          </p:cNvPr>
          <p:cNvSpPr txBox="1"/>
          <p:nvPr/>
        </p:nvSpPr>
        <p:spPr>
          <a:xfrm>
            <a:off x="7292740" y="4592670"/>
            <a:ext cx="60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-30</a:t>
            </a:r>
            <a:r>
              <a:rPr lang="en-US" sz="1600" baseline="300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CEC93F-0CD4-3D49-BE97-EABD7B940657}"/>
              </a:ext>
            </a:extLst>
          </p:cNvPr>
          <p:cNvSpPr txBox="1"/>
          <p:nvPr/>
        </p:nvSpPr>
        <p:spPr>
          <a:xfrm>
            <a:off x="1759713" y="1430969"/>
            <a:ext cx="335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Gets weaker and shorter 𝝺 with increasing 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4C608-2DA5-1C42-8935-5573DBAF8B13}"/>
              </a:ext>
            </a:extLst>
          </p:cNvPr>
          <p:cNvSpPr txBox="1"/>
          <p:nvPr/>
        </p:nvSpPr>
        <p:spPr>
          <a:xfrm>
            <a:off x="6816292" y="1298030"/>
            <a:ext cx="335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Depends strongly on orientation [but difficult to predict since GP skirts horizon over large angle]</a:t>
            </a:r>
          </a:p>
        </p:txBody>
      </p:sp>
    </p:spTree>
    <p:extLst>
      <p:ext uri="{BB962C8B-B14F-4D97-AF65-F5344CB8AC3E}">
        <p14:creationId xmlns:p14="http://schemas.microsoft.com/office/powerpoint/2010/main" val="33315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707</Words>
  <Application>Microsoft Macintosh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116</cp:revision>
  <cp:lastPrinted>2019-03-19T17:05:18Z</cp:lastPrinted>
  <dcterms:created xsi:type="dcterms:W3CDTF">2016-10-23T10:04:24Z</dcterms:created>
  <dcterms:modified xsi:type="dcterms:W3CDTF">2019-12-11T16:45:53Z</dcterms:modified>
</cp:coreProperties>
</file>