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390" r:id="rId2"/>
    <p:sldId id="1065" r:id="rId3"/>
    <p:sldId id="1246" r:id="rId4"/>
    <p:sldId id="318" r:id="rId5"/>
    <p:sldId id="616" r:id="rId6"/>
    <p:sldId id="625" r:id="rId7"/>
    <p:sldId id="1260" r:id="rId8"/>
    <p:sldId id="1052" r:id="rId9"/>
    <p:sldId id="1068" r:id="rId10"/>
    <p:sldId id="1257" r:id="rId11"/>
    <p:sldId id="1241" r:id="rId12"/>
    <p:sldId id="1252" r:id="rId13"/>
    <p:sldId id="1058" r:id="rId14"/>
    <p:sldId id="617" r:id="rId15"/>
    <p:sldId id="1056" r:id="rId16"/>
    <p:sldId id="1059" r:id="rId17"/>
    <p:sldId id="438" r:id="rId18"/>
    <p:sldId id="1253" r:id="rId19"/>
    <p:sldId id="292" r:id="rId20"/>
    <p:sldId id="749" r:id="rId21"/>
    <p:sldId id="1063" r:id="rId22"/>
    <p:sldId id="1245" r:id="rId23"/>
    <p:sldId id="1258" r:id="rId24"/>
    <p:sldId id="509" r:id="rId25"/>
    <p:sldId id="1259" r:id="rId26"/>
    <p:sldId id="1243" r:id="rId27"/>
    <p:sldId id="1256" r:id="rId28"/>
    <p:sldId id="1248" r:id="rId29"/>
    <p:sldId id="1057" r:id="rId30"/>
    <p:sldId id="1261" r:id="rId31"/>
    <p:sldId id="569" r:id="rId32"/>
    <p:sldId id="261" r:id="rId3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E48"/>
    <a:srgbClr val="008DF5"/>
    <a:srgbClr val="C55A28"/>
    <a:srgbClr val="DD662F"/>
    <a:srgbClr val="FBFAF9"/>
    <a:srgbClr val="CD5F2B"/>
    <a:srgbClr val="57C9F7"/>
    <a:srgbClr val="BF7FBF"/>
    <a:srgbClr val="EE7D3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1" autoAdjust="0"/>
    <p:restoredTop sz="96137" autoAdjust="0"/>
  </p:normalViewPr>
  <p:slideViewPr>
    <p:cSldViewPr snapToGrid="0" snapToObjects="1" showGuides="1">
      <p:cViewPr varScale="1">
        <p:scale>
          <a:sx n="156" d="100"/>
          <a:sy n="156" d="100"/>
        </p:scale>
        <p:origin x="28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6/14/24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6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1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7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2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simulation of ~3 complex organic molecules, not currently detected in the ISM, but which are good candidates for detection. 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assumes that the emission is coming from a compact, 1" hot core in Sgr B2(N), from molecules with column densities of 10^12 - 10^14 cm-2, at T = 200 K, and with a linewidth of 3 km/s.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does *not* contain any currently-detected species, meaning that a real spectrum in this frequency range would have many, many bright lines off the scale of this graph.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horizontal line is the ~rms of the current GBT PRIMOS observations.  These suffer greatly from beam dilution, as the 1" source is diluted in a 30" GBT beam.  This rms is about what we can reasonably get with reasonable integration times at the GBT.  Drilling deeper will take far longer than is feasible for a survey.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line is taken from the ngVLA tech specs page for line sensitivity at 10 km/s in 1 hr, degraded for 0.3 km/s channels.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blue shaded region is the area in which I project, from a statistical analysis of the PRIMOS observations, we will hit line-confusion in this frequency range.  There is little point in integrating more than 3 sigma deeper than this.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are the take-away messages here?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ngVLA will almost certainly provide access to a wealth of new molecular detections of molecules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representative species shown here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 ngVLA in reasonable integration times (say 4-20 hours) should hit line confusion in this most molecularly-rich galactic source at the 3 sigma level, something that the GBT and (J/E)VLA cannot hope to accomplish.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8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FD23-A51C-4C1D-A1C6-2DC4832FFA2D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BCCD-442F-4AA2-9924-9E30E2EC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6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2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78" r:id="rId9"/>
    <p:sldLayoutId id="2147483680" r:id="rId10"/>
    <p:sldLayoutId id="2147483681" r:id="rId11"/>
    <p:sldLayoutId id="2147483682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gvla.nrao.edu/page/scibook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F8EDB-9664-694F-AA83-C9B67532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391"/>
            <a:ext cx="9144001" cy="5150891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77655" y="4196"/>
            <a:ext cx="7184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The Very Large Array: Global Powerhouse for Radio astronomy for 40+ years (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C. </a:t>
            </a:r>
            <a:r>
              <a:rPr lang="en-US" altLang="en-US" sz="2000">
                <a:latin typeface="Times New Roman" charset="0"/>
                <a:ea typeface="Times New Roman" charset="0"/>
                <a:cs typeface="Times New Roman" charset="0"/>
              </a:rPr>
              <a:t>Carilli NRAO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4383" y="828300"/>
            <a:ext cx="4652437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2001 – Major upgrade approved by NSF (all new electronics)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2011 – </a:t>
            </a:r>
            <a:r>
              <a:rPr lang="en-IE" sz="1400" dirty="0" err="1">
                <a:latin typeface="Times New Roman" charset="0"/>
                <a:ea typeface="Times New Roman" charset="0"/>
                <a:cs typeface="Times New Roman" charset="0"/>
              </a:rPr>
              <a:t>Jansky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VLA full science ops</a:t>
            </a:r>
          </a:p>
        </p:txBody>
      </p:sp>
    </p:spTree>
    <p:extLst>
      <p:ext uri="{BB962C8B-B14F-4D97-AF65-F5344CB8AC3E}">
        <p14:creationId xmlns:p14="http://schemas.microsoft.com/office/powerpoint/2010/main" val="23396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49631" y="1023215"/>
            <a:ext cx="6289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2019 Reference Design: Build on ALMA, JVLA, SKA development =&gt; low-technical-risk, well costed, </a:t>
            </a:r>
            <a:r>
              <a:rPr lang="en-US" sz="1600" i="1" dirty="0"/>
              <a:t>optimize life-cycle cost</a:t>
            </a:r>
            <a:r>
              <a:rPr lang="en-US" sz="16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U.S. Multiagency Interest (DOD, NASA): ICRF, Space Situational Awareness (radar), Spacecraft tracking/imaging, `burst-telemetry’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International partners: Mexico, Japan, 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9C479-DA58-564B-815B-2F15A193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2666" y="47904"/>
            <a:ext cx="2749867" cy="2110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804477" y="110970"/>
            <a:ext cx="383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802489"/>
            <a:ext cx="1403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E7762-3757-B796-5126-6092C6722FA5}"/>
              </a:ext>
            </a:extLst>
          </p:cNvPr>
          <p:cNvSpPr txBox="1"/>
          <p:nvPr/>
        </p:nvSpPr>
        <p:spPr>
          <a:xfrm>
            <a:off x="4140373" y="2728088"/>
            <a:ext cx="497204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6 bands from 1 to 116 GHz;  BW up to 20 GHz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2 </a:t>
            </a:r>
            <a:r>
              <a:rPr lang="en-US" sz="1400" dirty="0" err="1"/>
              <a:t>cryo</a:t>
            </a:r>
            <a:r>
              <a:rPr lang="en-US" sz="1400" dirty="0"/>
              <a:t> units (current VLA = 8): </a:t>
            </a:r>
            <a:r>
              <a:rPr lang="en-US" sz="1400" dirty="0" err="1"/>
              <a:t>T</a:t>
            </a:r>
            <a:r>
              <a:rPr lang="en-US" sz="1400" baseline="-25000" dirty="0" err="1"/>
              <a:t>rx</a:t>
            </a:r>
            <a:r>
              <a:rPr lang="en-US" sz="1400" dirty="0"/>
              <a:t> ~ 10 – 20 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Integrated Receiver and Digitizer: RF signal -&gt; mix to baseband; sampled and digitized (8bit) to fiber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 compact and field replaceable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940565-3F14-59A1-0D62-F509F5BD8510}"/>
              </a:ext>
            </a:extLst>
          </p:cNvPr>
          <p:cNvGrpSpPr/>
          <p:nvPr/>
        </p:nvGrpSpPr>
        <p:grpSpPr>
          <a:xfrm>
            <a:off x="178472" y="2581791"/>
            <a:ext cx="3805699" cy="2562221"/>
            <a:chOff x="-50128" y="2257465"/>
            <a:chExt cx="3568936" cy="27965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BC59809-6C5C-A9BE-0F3A-0FC918922B24}"/>
                </a:ext>
              </a:extLst>
            </p:cNvPr>
            <p:cNvGrpSpPr/>
            <p:nvPr/>
          </p:nvGrpSpPr>
          <p:grpSpPr>
            <a:xfrm>
              <a:off x="-50128" y="2257465"/>
              <a:ext cx="3568936" cy="2796501"/>
              <a:chOff x="529536" y="2257465"/>
              <a:chExt cx="3568936" cy="279650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1A297B5-8DB7-5E08-9AF2-1EF6EA2F3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36" y="2257465"/>
                <a:ext cx="3568936" cy="279650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D2C3102-37A4-705A-CE96-6C0A96A15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36" y="4169093"/>
                <a:ext cx="859064" cy="884873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E2B87B-28C8-F71C-60A3-1B2CDED9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257" y="2257465"/>
              <a:ext cx="1407551" cy="10356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39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4044B9-2593-A1A7-790F-FA9C92448EDF}"/>
              </a:ext>
            </a:extLst>
          </p:cNvPr>
          <p:cNvSpPr txBox="1">
            <a:spLocks/>
          </p:cNvSpPr>
          <p:nvPr/>
        </p:nvSpPr>
        <p:spPr>
          <a:xfrm>
            <a:off x="100584" y="1082444"/>
            <a:ext cx="4065474" cy="205982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76 Al. Main Reflector Panels, 5-pt supports.</a:t>
            </a:r>
          </a:p>
          <a:p>
            <a:r>
              <a:rPr lang="en-US" sz="1400" dirty="0"/>
              <a:t>19 Al. Sub Reflector Panels w/ Hexapod </a:t>
            </a:r>
          </a:p>
          <a:p>
            <a:r>
              <a:rPr lang="en-US" sz="1400" dirty="0"/>
              <a:t>Tube and Node BUS</a:t>
            </a:r>
          </a:p>
          <a:p>
            <a:r>
              <a:rPr lang="en-US" sz="1400" dirty="0"/>
              <a:t>Steel Pedestal</a:t>
            </a:r>
          </a:p>
          <a:p>
            <a:r>
              <a:rPr lang="en-US" sz="1400" dirty="0"/>
              <a:t>RFI Chamber w/ Electronics/servo</a:t>
            </a:r>
          </a:p>
          <a:p>
            <a:r>
              <a:rPr lang="en-US" sz="1400" dirty="0"/>
              <a:t>CFRP Feed Arm</a:t>
            </a:r>
          </a:p>
          <a:p>
            <a:r>
              <a:rPr lang="en-US" sz="1400" dirty="0"/>
              <a:t>Metrology (Tilt meter, temp sensors)</a:t>
            </a:r>
          </a:p>
          <a:p>
            <a:endParaRPr lang="en-US" sz="1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4E3F16-01FB-564A-2E07-0D23C43B3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227798"/>
              </p:ext>
            </p:extLst>
          </p:nvPr>
        </p:nvGraphicFramePr>
        <p:xfrm>
          <a:off x="100584" y="3280476"/>
          <a:ext cx="3229228" cy="966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524">
                  <a:extLst>
                    <a:ext uri="{9D8B030D-6E8A-4147-A177-3AD203B41FA5}">
                      <a16:colId xmlns:a16="http://schemas.microsoft.com/office/drawing/2014/main" val="3039313669"/>
                    </a:ext>
                  </a:extLst>
                </a:gridCol>
                <a:gridCol w="1820704">
                  <a:extLst>
                    <a:ext uri="{9D8B030D-6E8A-4147-A177-3AD203B41FA5}">
                      <a16:colId xmlns:a16="http://schemas.microsoft.com/office/drawing/2014/main" val="3389131678"/>
                    </a:ext>
                  </a:extLst>
                </a:gridCol>
              </a:tblGrid>
              <a:tr h="210929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Key Specifications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0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30881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18m Aperture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Offset Gregorian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7830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Shaped Optics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3° Slew &amp; Settle</a:t>
                      </a:r>
                      <a:r>
                        <a:rPr lang="en-US" sz="1100" baseline="0" dirty="0"/>
                        <a:t> in 7 sec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78339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Surface: 160 µm </a:t>
                      </a:r>
                      <a:r>
                        <a:rPr lang="en-US" sz="1100" dirty="0" err="1"/>
                        <a:t>rms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Reference</a:t>
                      </a:r>
                      <a:r>
                        <a:rPr lang="en-US" sz="1100" baseline="0" dirty="0"/>
                        <a:t> pointing: 3” rms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42398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Precision conditions: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Total efficiency &gt;80% (X..Q)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2695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6158EC-FC07-9ACD-AD50-E2C776A4377F}"/>
              </a:ext>
            </a:extLst>
          </p:cNvPr>
          <p:cNvSpPr txBox="1">
            <a:spLocks/>
          </p:cNvSpPr>
          <p:nvPr/>
        </p:nvSpPr>
        <p:spPr>
          <a:xfrm>
            <a:off x="1515290" y="10601"/>
            <a:ext cx="7000059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18m Prototype Antenna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795C85-EDD3-56ED-82C9-CCF6DE41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23" y="894993"/>
            <a:ext cx="3309448" cy="36080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C9CBF3-5987-4542-B250-2B4EBF3B54AC}"/>
              </a:ext>
            </a:extLst>
          </p:cNvPr>
          <p:cNvSpPr/>
          <p:nvPr/>
        </p:nvSpPr>
        <p:spPr>
          <a:xfrm>
            <a:off x="6870717" y="1555070"/>
            <a:ext cx="2172699" cy="24776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Status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Antenna proto-type contract 2022 to MTEX: under construction in Germany &amp; Spain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Delivery to VLA site end 2024.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Testing includes correlation with VLA and VLBA antennas.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D280C-1EF6-7705-B465-F79EB0F09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50" y="593910"/>
            <a:ext cx="2172699" cy="8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C9D661-FDD0-2E0D-D29B-510252989A41}"/>
              </a:ext>
            </a:extLst>
          </p:cNvPr>
          <p:cNvSpPr txBox="1"/>
          <p:nvPr/>
        </p:nvSpPr>
        <p:spPr>
          <a:xfrm>
            <a:off x="74400" y="448090"/>
            <a:ext cx="3348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Fiber: real time VLBI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Dedicated lines &lt; 300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ISP leased bandwidth &gt; 300 km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Data 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rate into correlator ~ 800 Gbps per antenna =&gt; 210 </a:t>
            </a:r>
            <a:r>
              <a:rPr lang="en-US" sz="1600" dirty="0" err="1"/>
              <a:t>Tbps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Archive:  240 PB/</a:t>
            </a:r>
            <a:r>
              <a:rPr lang="en-US" sz="1600" dirty="0" err="1"/>
              <a:t>yr</a:t>
            </a:r>
            <a:r>
              <a:rPr lang="en-US" sz="16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Correlator ~ 1 MW, Antennas ~ 3.6MW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Exploring power purchasing agreement: on-site photovoltaic system</a:t>
            </a:r>
          </a:p>
        </p:txBody>
      </p:sp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7E11F7B4-A42E-FFAE-7041-721FA898B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436" y="384287"/>
            <a:ext cx="5345703" cy="404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4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0" y="1115395"/>
            <a:ext cx="5488457" cy="319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  <a:defRPr/>
            </a:pPr>
            <a:r>
              <a:rPr lang="en-US" sz="1800" dirty="0">
                <a:latin typeface="Gill Sans MT" panose="020B0502020104020203" pitchFamily="34" charset="77"/>
              </a:rPr>
              <a:t>Science Advisor Committee and Working Groups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>
                <a:latin typeface="Gill Sans MT" panose="020B0502020104020203" pitchFamily="34" charset="77"/>
              </a:rPr>
              <a:t>Chairs: D. </a:t>
            </a:r>
            <a:r>
              <a:rPr lang="en-US" sz="1600" dirty="0" err="1">
                <a:latin typeface="Gill Sans MT" panose="020B0502020104020203" pitchFamily="34" charset="77"/>
              </a:rPr>
              <a:t>Wilner</a:t>
            </a:r>
            <a:r>
              <a:rPr lang="en-US" sz="1600" dirty="0">
                <a:latin typeface="Gill Sans MT" panose="020B0502020104020203" pitchFamily="34" charset="77"/>
              </a:rPr>
              <a:t> and B. Matthews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SWG1: Stars, Planetary Systems, and their Origins [Co-Chairs: B. Matthews (NRC-Victoria) &amp; D.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Wilner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CfA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SWG2: Astrochemistry and the Molecular Emergence of Life </a:t>
            </a:r>
            <a:r>
              <a:rPr lang="en-US" sz="14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[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B. McGuire (MIT) &amp; J. Bergner (Chicago)]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SWG3: Galaxies and Galaxy Evolution [F. Walter (MPIA) &amp; R. Somerville (Flatiron/CCA)]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SWG4: Pulsars, Cosmology, and Fundamental Physics [M.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DeCesar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(George Mason) &amp; A. van der Horst (GWU)]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SWG5: Exploring the Dynamic Universe </a:t>
            </a:r>
            <a:r>
              <a:rPr lang="en-US" sz="14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[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R.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Osten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STScI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) &amp; A.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Corsi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 (TTU)]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B7A1-6913-654B-A9A2-3DC29F0E85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88" y="63618"/>
            <a:ext cx="3419581" cy="441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9705B-1610-BBE9-25F4-C26689FE362B}"/>
              </a:ext>
            </a:extLst>
          </p:cNvPr>
          <p:cNvSpPr txBox="1"/>
          <p:nvPr/>
        </p:nvSpPr>
        <p:spPr>
          <a:xfrm>
            <a:off x="5650788" y="-60944"/>
            <a:ext cx="3419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bg1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January 2019 Science Book published by the ASP:  90 chapters, 850 pages, 300 authors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1269508" y="48229"/>
            <a:ext cx="44079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Versatility: 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21B52-D3F4-8782-AEA1-2949D9EBC493}"/>
              </a:ext>
            </a:extLst>
          </p:cNvPr>
          <p:cNvSpPr txBox="1"/>
          <p:nvPr/>
        </p:nvSpPr>
        <p:spPr>
          <a:xfrm>
            <a:off x="6552997" y="67844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chemeClr val="bg2"/>
                </a:solidFill>
              </a:rPr>
              <a:t>ngvla.nrao.edu</a:t>
            </a:r>
            <a:endParaRPr lang="en-US" sz="18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1B4759-4E86-5A45-92D5-6560B2346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43566-FF7B-B841-B03B-E230BE1F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7115-1F3E-C642-B488-8FC71A55A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79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4C7FD-A80C-004B-90EC-2770E00DC2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t="-1803" r="498" b="60911"/>
          <a:stretch/>
        </p:blipFill>
        <p:spPr>
          <a:xfrm>
            <a:off x="154898" y="81036"/>
            <a:ext cx="1641796" cy="1362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E307D-6CAB-CC4F-ADF3-B88DCC12E47C}"/>
              </a:ext>
            </a:extLst>
          </p:cNvPr>
          <p:cNvSpPr txBox="1"/>
          <p:nvPr/>
        </p:nvSpPr>
        <p:spPr>
          <a:xfrm>
            <a:off x="1130161" y="1638761"/>
            <a:ext cx="7079621" cy="316266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Unveiling the Formation of Solar System Analogues on Terrestrial Scales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Probing the Initial Conditions for Planetary Systems and Life with Astrochemistry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Charting the Assembly, Structure, and Evolution of Galaxies Over Cosmic Time</a:t>
            </a:r>
            <a:endParaRPr lang="en-US" sz="1600" b="1" i="1" dirty="0">
              <a:latin typeface="+mj-lt"/>
            </a:endParaRP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Using Pulsars in the Galactic Center as Fundamental Tests of Gravity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Understanding the Formation and Evolution of Stellar and Supermassive </a:t>
            </a:r>
            <a:br>
              <a:rPr lang="en-US" sz="1600" b="1" i="1" dirty="0">
                <a:latin typeface="+mj-lt"/>
              </a:rPr>
            </a:br>
            <a:r>
              <a:rPr lang="en-US" sz="1600" b="1" i="1" dirty="0">
                <a:latin typeface="+mj-lt"/>
              </a:rPr>
              <a:t>BH’s  in the Era of Multi-Messenger Astronomy</a:t>
            </a:r>
            <a:endParaRPr lang="en-US" sz="1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0C599-BA74-8849-DA23-70DB1F68C68B}"/>
              </a:ext>
            </a:extLst>
          </p:cNvPr>
          <p:cNvSpPr txBox="1"/>
          <p:nvPr/>
        </p:nvSpPr>
        <p:spPr>
          <a:xfrm>
            <a:off x="1951592" y="81036"/>
            <a:ext cx="5939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Key Science Goals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https://ngvla.nrao.edu/page/scibook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15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462" y="408785"/>
            <a:ext cx="4353515" cy="355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KSG1: Unveiling the Formation of Solar System Analogues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60533" y="884872"/>
            <a:ext cx="479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The </a:t>
            </a:r>
            <a:r>
              <a:rPr lang="en-US" sz="1600" b="1" i="1" dirty="0" err="1"/>
              <a:t>ngVLA</a:t>
            </a:r>
            <a:r>
              <a:rPr lang="en-US" sz="1600" b="1" i="1" dirty="0"/>
              <a:t> will image planet formation in systems similar to our own Solar System, down to planet masses of a few earth masses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087-26EF-F81C-D476-74FC7BC5A618}"/>
              </a:ext>
            </a:extLst>
          </p:cNvPr>
          <p:cNvSpPr txBox="1"/>
          <p:nvPr/>
        </p:nvSpPr>
        <p:spPr>
          <a:xfrm>
            <a:off x="434407" y="2101311"/>
            <a:ext cx="47994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Required resolution: 7mas = 1 AU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ALMA has this resolution at &gt; 350 GHz but PP disks are optically thick in inner 10 AU!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ngVLA</a:t>
            </a:r>
            <a:r>
              <a:rPr lang="en-US" sz="1800" dirty="0"/>
              <a:t> can achieve the required sensitivity and resolution at 30 to 100 GHz, where inner disk is optically thin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F3841-4FF6-526F-9A4E-CB79063AB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5" y="0"/>
            <a:ext cx="265047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D8C19-6C1F-C4F5-99A6-888AFA6754B2}"/>
              </a:ext>
            </a:extLst>
          </p:cNvPr>
          <p:cNvSpPr txBox="1"/>
          <p:nvPr/>
        </p:nvSpPr>
        <p:spPr>
          <a:xfrm>
            <a:off x="6043747" y="4904931"/>
            <a:ext cx="108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Ricci, </a:t>
            </a:r>
            <a:r>
              <a:rPr lang="en-US" sz="1200" dirty="0" err="1">
                <a:solidFill>
                  <a:schemeClr val="bg1"/>
                </a:solidFill>
              </a:rPr>
              <a:t>Isella</a:t>
            </a:r>
            <a:r>
              <a:rPr lang="en-US" sz="1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58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281" y="1346330"/>
            <a:ext cx="43671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Forming Jupiter in 1Myr  solar mass protostar and disk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Monthly obs. over few years at 100 GHz, 7mas resolution (1 AU at 140pc)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Image dust gaps and traps, and potentially the circumplanetary disk = accretion onto planet itself!</a:t>
            </a:r>
          </a:p>
        </p:txBody>
      </p:sp>
      <p:pic>
        <p:nvPicPr>
          <p:cNvPr id="10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7D41D5B-A9CD-2E45-A9CB-0A9223E95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5023945" y="704608"/>
            <a:ext cx="3727201" cy="360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0EF7C-54C9-95DF-6F20-0955616BBC2A}"/>
              </a:ext>
            </a:extLst>
          </p:cNvPr>
          <p:cNvSpPr txBox="1"/>
          <p:nvPr/>
        </p:nvSpPr>
        <p:spPr>
          <a:xfrm>
            <a:off x="2598313" y="84911"/>
            <a:ext cx="489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Movies of Planet 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47C62-FFEC-C86B-92E7-3EC34DFE8987}"/>
              </a:ext>
            </a:extLst>
          </p:cNvPr>
          <p:cNvSpPr txBox="1"/>
          <p:nvPr/>
        </p:nvSpPr>
        <p:spPr>
          <a:xfrm>
            <a:off x="8029305" y="4545873"/>
            <a:ext cx="80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L. Ricci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990" y="1547667"/>
            <a:ext cx="7447554" cy="311278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888700" y="857250"/>
            <a:ext cx="7609840" cy="546100"/>
          </a:xfrm>
        </p:spPr>
        <p:txBody>
          <a:bodyPr>
            <a:normAutofit lnSpcReduction="10000"/>
          </a:bodyPr>
          <a:lstStyle/>
          <a:p>
            <a:pPr marL="3175" lvl="1" indent="0" algn="just">
              <a:buNone/>
            </a:pPr>
            <a:r>
              <a:rPr lang="en-US" dirty="0"/>
              <a:t>The ngVLA can detect complex pre-biotic molecules and provide the chemical initial conditions in forming solar systems and individual planets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980" y="5656"/>
            <a:ext cx="77825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KSG2: Probing the Initial Conditions for Life with Astrochemistry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9545" y="4441504"/>
            <a:ext cx="225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Brett McGuire (NRAO)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F3E6833-EBD6-3F4C-9AE0-241804BC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6137300-BB5F-5ED0-AC5B-24A23501160D}"/>
              </a:ext>
            </a:extLst>
          </p:cNvPr>
          <p:cNvGrpSpPr/>
          <p:nvPr/>
        </p:nvGrpSpPr>
        <p:grpSpPr>
          <a:xfrm>
            <a:off x="-1756861" y="751114"/>
            <a:ext cx="11815261" cy="3299368"/>
            <a:chOff x="-827948" y="1227480"/>
            <a:chExt cx="9641002" cy="264163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D596737-B114-8585-2A6C-B9C5586F4D8C}"/>
                </a:ext>
              </a:extLst>
            </p:cNvPr>
            <p:cNvGrpSpPr/>
            <p:nvPr/>
          </p:nvGrpSpPr>
          <p:grpSpPr>
            <a:xfrm>
              <a:off x="-827948" y="1341028"/>
              <a:ext cx="9530736" cy="2503859"/>
              <a:chOff x="-827948" y="1341028"/>
              <a:chExt cx="9530736" cy="250385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260D8F5-E422-7534-3F30-0094B7B13647}"/>
                  </a:ext>
                </a:extLst>
              </p:cNvPr>
              <p:cNvGrpSpPr/>
              <p:nvPr/>
            </p:nvGrpSpPr>
            <p:grpSpPr>
              <a:xfrm>
                <a:off x="-827948" y="1341028"/>
                <a:ext cx="9530736" cy="2503859"/>
                <a:chOff x="-827948" y="1341028"/>
                <a:chExt cx="9530736" cy="250385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77E0BCE-EFB7-AA49-1300-5914AC58FB5B}"/>
                    </a:ext>
                  </a:extLst>
                </p:cNvPr>
                <p:cNvGrpSpPr/>
                <p:nvPr/>
              </p:nvGrpSpPr>
              <p:grpSpPr>
                <a:xfrm>
                  <a:off x="-827948" y="1341028"/>
                  <a:ext cx="9530736" cy="2503859"/>
                  <a:chOff x="142074" y="1350207"/>
                  <a:chExt cx="8859852" cy="2146822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AAC9B5F7-F20A-5B3D-B145-6516987A0215}"/>
                      </a:ext>
                    </a:extLst>
                  </p:cNvPr>
                  <p:cNvGrpSpPr/>
                  <p:nvPr/>
                </p:nvGrpSpPr>
                <p:grpSpPr>
                  <a:xfrm>
                    <a:off x="142074" y="1350207"/>
                    <a:ext cx="8859852" cy="2146822"/>
                    <a:chOff x="587318" y="992221"/>
                    <a:chExt cx="8859852" cy="2146822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25A63F5F-9F88-3FB2-F68C-037476F3BE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7318" y="992221"/>
                      <a:ext cx="8859852" cy="2146822"/>
                      <a:chOff x="587318" y="992221"/>
                      <a:chExt cx="8859852" cy="2146822"/>
                    </a:xfrm>
                  </p:grpSpPr>
                  <p:pic>
                    <p:nvPicPr>
                      <p:cNvPr id="11" name="Picture 10">
                        <a:extLst>
                          <a:ext uri="{FF2B5EF4-FFF2-40B4-BE49-F238E27FC236}">
                            <a16:creationId xmlns:a16="http://schemas.microsoft.com/office/drawing/2014/main" id="{058D69C4-135B-2544-8C8E-2C866823B41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685936" y="1069831"/>
                        <a:ext cx="8761234" cy="20581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" name="Rectangle 6">
                        <a:extLst>
                          <a:ext uri="{FF2B5EF4-FFF2-40B4-BE49-F238E27FC236}">
                            <a16:creationId xmlns:a16="http://schemas.microsoft.com/office/drawing/2014/main" id="{1CA17A98-0C09-C83C-BA8E-58EA7BE793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318" y="992221"/>
                        <a:ext cx="6222044" cy="214682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018748AD-D1A0-13E0-CA0C-FF05E7DC80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368427" y="1352446"/>
                      <a:ext cx="1730791" cy="1580795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6D6DF3A3-005D-C424-6F79-D0A4BA49B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8578" y="1966506"/>
                    <a:ext cx="1359368" cy="457112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65A9967-2520-A7CA-C9D7-3C0F3BF38B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73253" y="1673248"/>
                    <a:ext cx="1832588" cy="1747087"/>
                  </a:xfrm>
                  <a:prstGeom prst="rect">
                    <a:avLst/>
                  </a:prstGeom>
                </p:spPr>
              </p:pic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073B7413-E6A1-4542-EEBC-B9817E4C76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8578" y="2651357"/>
                    <a:ext cx="1359368" cy="48977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AD045DED-0EA1-3031-4107-2DA7DFC7FC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67726" y="2546791"/>
                    <a:ext cx="1612514" cy="516112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CEDD457-4E53-3F04-C350-ED0FED61F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967726" y="1710278"/>
                    <a:ext cx="1677244" cy="76365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80EA040-A51E-3214-1BE5-8F619BDCF995}"/>
                    </a:ext>
                  </a:extLst>
                </p:cNvPr>
                <p:cNvSpPr/>
                <p:nvPr/>
              </p:nvSpPr>
              <p:spPr>
                <a:xfrm>
                  <a:off x="1056750" y="1615013"/>
                  <a:ext cx="1861850" cy="209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JWST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262131-1819-ECAE-5751-4C950B4E5678}"/>
                    </a:ext>
                  </a:extLst>
                </p:cNvPr>
                <p:cNvSpPr/>
                <p:nvPr/>
              </p:nvSpPr>
              <p:spPr>
                <a:xfrm>
                  <a:off x="3432186" y="1619290"/>
                  <a:ext cx="1861850" cy="209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ALMA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65889A1-76B0-BB7F-E0EF-BA06843CD501}"/>
                    </a:ext>
                  </a:extLst>
                </p:cNvPr>
                <p:cNvSpPr/>
                <p:nvPr/>
              </p:nvSpPr>
              <p:spPr>
                <a:xfrm>
                  <a:off x="5949761" y="1613054"/>
                  <a:ext cx="1861850" cy="2093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err="1"/>
                    <a:t>ngVLA</a:t>
                  </a:r>
                  <a:endParaRPr lang="en-US" dirty="0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CC09F2A-3673-F783-47AC-1A49725D8147}"/>
                    </a:ext>
                  </a:extLst>
                </p:cNvPr>
                <p:cNvSpPr/>
                <p:nvPr/>
              </p:nvSpPr>
              <p:spPr>
                <a:xfrm>
                  <a:off x="5949127" y="1578268"/>
                  <a:ext cx="1861850" cy="2093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err="1"/>
                    <a:t>ngVLA</a:t>
                  </a:r>
                  <a:endParaRPr lang="en-US" dirty="0"/>
                </a:p>
              </p:txBody>
            </p: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A969ED-776B-1EB2-1F4B-0984983158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1900" y="3694882"/>
                <a:ext cx="150019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3B5A5C-68A5-3E64-B839-2C3C73693978}"/>
                  </a:ext>
                </a:extLst>
              </p:cNvPr>
              <p:cNvSpPr/>
              <p:nvPr/>
            </p:nvSpPr>
            <p:spPr>
              <a:xfrm>
                <a:off x="3557459" y="3462364"/>
                <a:ext cx="1861850" cy="209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8000 AU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B346E65-C21D-EFDB-4764-B3373DDC1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6284" y="3684384"/>
                <a:ext cx="636315" cy="1049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78A762D-AC34-4E2B-F431-8AAEFEBF21B4}"/>
                  </a:ext>
                </a:extLst>
              </p:cNvPr>
              <p:cNvSpPr/>
              <p:nvPr/>
            </p:nvSpPr>
            <p:spPr>
              <a:xfrm>
                <a:off x="5992864" y="3429806"/>
                <a:ext cx="1861850" cy="209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0.5 AU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E0A929-8CB3-33AA-B104-4A9BBB6D0BED}"/>
                  </a:ext>
                </a:extLst>
              </p:cNvPr>
              <p:cNvSpPr/>
              <p:nvPr/>
            </p:nvSpPr>
            <p:spPr>
              <a:xfrm>
                <a:off x="1092132" y="3410234"/>
                <a:ext cx="1861850" cy="209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80000 AU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B489A9E-78E0-967E-D8CE-F4B1D0D73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1826" y="3671684"/>
                <a:ext cx="9906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756FC8-BE7F-E2EC-E25E-394A29388F25}"/>
                </a:ext>
              </a:extLst>
            </p:cNvPr>
            <p:cNvSpPr/>
            <p:nvPr/>
          </p:nvSpPr>
          <p:spPr>
            <a:xfrm>
              <a:off x="5856693" y="1399341"/>
              <a:ext cx="245375" cy="24326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CD0696-2493-35E8-ADE7-61B2A1C77BE1}"/>
                </a:ext>
              </a:extLst>
            </p:cNvPr>
            <p:cNvSpPr/>
            <p:nvPr/>
          </p:nvSpPr>
          <p:spPr>
            <a:xfrm>
              <a:off x="8037486" y="1227480"/>
              <a:ext cx="775568" cy="26416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F0A53D-05F5-3A43-6CAB-4743CAF994A4}"/>
                </a:ext>
              </a:extLst>
            </p:cNvPr>
            <p:cNvSpPr/>
            <p:nvPr/>
          </p:nvSpPr>
          <p:spPr>
            <a:xfrm rot="5400000">
              <a:off x="7002237" y="2615688"/>
              <a:ext cx="113789" cy="23580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1022413" y="4139453"/>
            <a:ext cx="7660631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 err="1">
                <a:solidFill>
                  <a:schemeClr val="bg1"/>
                </a:solidFill>
              </a:rPr>
              <a:t>ngVLA</a:t>
            </a:r>
            <a:r>
              <a:rPr lang="en-US" sz="1800" dirty="0">
                <a:solidFill>
                  <a:schemeClr val="bg1"/>
                </a:solidFill>
              </a:rPr>
              <a:t> imaging of ‘boiling’ AGB star atmosphere  (Akiyama &amp; Mathews 2021)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ngVLA</a:t>
            </a:r>
            <a:r>
              <a:rPr lang="en-US" sz="1600" dirty="0">
                <a:solidFill>
                  <a:schemeClr val="bg1"/>
                </a:solidFill>
              </a:rPr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1.3 year pulse period observed every 2-3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1552785" y="85358"/>
            <a:ext cx="6038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Stellar end-of-life: movie stars!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Movies of extreme mass-loss in evolved (‘AGB’) stars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Primary enrichment mechanism of ISM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424B2B-68BB-8944-836F-98CBB7482520}"/>
              </a:ext>
            </a:extLst>
          </p:cNvPr>
          <p:cNvSpPr txBox="1"/>
          <p:nvPr/>
        </p:nvSpPr>
        <p:spPr>
          <a:xfrm>
            <a:off x="362695" y="3188964"/>
            <a:ext cx="41043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latin typeface="Gill Sans MT" panose="020B0502020104020203" pitchFamily="34" charset="0"/>
              </a:rPr>
              <a:t>Gravitational Waves Source</a:t>
            </a:r>
            <a:r>
              <a:rPr lang="en-US" sz="1400" dirty="0">
                <a:latin typeface="Gill Sans MT" panose="020B0502020104020203" pitchFamily="34" charset="0"/>
              </a:rPr>
              <a:t>: The multi-wavelength campaign that discovered the EM counter-part to the merging binary ~ 30 M</a:t>
            </a:r>
            <a:r>
              <a:rPr lang="en-US" sz="1400" baseline="-25000" dirty="0">
                <a:latin typeface="Gill Sans MT" panose="020B0502020104020203" pitchFamily="34" charset="0"/>
              </a:rPr>
              <a:t>o</a:t>
            </a:r>
            <a:r>
              <a:rPr lang="en-US" sz="1400" dirty="0">
                <a:latin typeface="Gill Sans MT" panose="020B0502020104020203" pitchFamily="34" charset="0"/>
              </a:rPr>
              <a:t> black-holes, identified with a galaxy at z = 0.093.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7205E-7712-A24C-BD3E-053652BE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6" y="916544"/>
            <a:ext cx="3831819" cy="20776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1349995" y="107912"/>
            <a:ext cx="670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88129-2A9C-4F72-2983-B3329B0B86D8}"/>
              </a:ext>
            </a:extLst>
          </p:cNvPr>
          <p:cNvGrpSpPr/>
          <p:nvPr/>
        </p:nvGrpSpPr>
        <p:grpSpPr>
          <a:xfrm>
            <a:off x="5024844" y="705450"/>
            <a:ext cx="3716064" cy="3644255"/>
            <a:chOff x="5024844" y="705450"/>
            <a:chExt cx="3716064" cy="36442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26639A-C606-93F9-3804-C350087D1BDA}"/>
                </a:ext>
              </a:extLst>
            </p:cNvPr>
            <p:cNvGrpSpPr/>
            <p:nvPr/>
          </p:nvGrpSpPr>
          <p:grpSpPr>
            <a:xfrm>
              <a:off x="5038750" y="705450"/>
              <a:ext cx="3702158" cy="3644255"/>
              <a:chOff x="5038750" y="705450"/>
              <a:chExt cx="3702158" cy="364425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F074C77-E247-3433-A4AD-5E96E9F48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999" y="2391623"/>
                <a:ext cx="2195909" cy="194066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F109B64-1A1C-D958-38D5-5E0BB7740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6950" y="2409041"/>
                <a:ext cx="1831045" cy="194066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A4636C-1FD5-3E41-B46C-430776A3F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0542" y="705450"/>
                <a:ext cx="3690366" cy="1682996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0E6482-DBCD-D946-9155-39BBE0E0103C}"/>
                  </a:ext>
                </a:extLst>
              </p:cNvPr>
              <p:cNvSpPr txBox="1"/>
              <p:nvPr/>
            </p:nvSpPr>
            <p:spPr>
              <a:xfrm>
                <a:off x="5419945" y="3604463"/>
                <a:ext cx="1359022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100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Hallinan ea. 2017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B396E3-4EAE-E541-B698-260C5CDFE735}"/>
                  </a:ext>
                </a:extLst>
              </p:cNvPr>
              <p:cNvSpPr txBox="1"/>
              <p:nvPr/>
            </p:nvSpPr>
            <p:spPr>
              <a:xfrm>
                <a:off x="5038750" y="711059"/>
                <a:ext cx="1550894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100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Optical Pan ea. 2017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573F2-474D-4FA3-12C5-437277913DD0}"/>
                </a:ext>
              </a:extLst>
            </p:cNvPr>
            <p:cNvSpPr txBox="1"/>
            <p:nvPr/>
          </p:nvSpPr>
          <p:spPr>
            <a:xfrm>
              <a:off x="5024844" y="2690947"/>
              <a:ext cx="5312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10”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25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490040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8C5BF-7242-C3DC-C02B-12E7BDE52DD4}"/>
              </a:ext>
            </a:extLst>
          </p:cNvPr>
          <p:cNvSpPr/>
          <p:nvPr/>
        </p:nvSpPr>
        <p:spPr>
          <a:xfrm>
            <a:off x="2759102" y="1192696"/>
            <a:ext cx="3691394" cy="48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8463AE-4C05-91EB-33C8-B9E194CC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22" y="1353340"/>
            <a:ext cx="5828558" cy="36568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1683EE-A12B-8472-46B2-38E77CC855CA}"/>
              </a:ext>
            </a:extLst>
          </p:cNvPr>
          <p:cNvSpPr txBox="1"/>
          <p:nvPr/>
        </p:nvSpPr>
        <p:spPr>
          <a:xfrm>
            <a:off x="7590731" y="3385750"/>
            <a:ext cx="954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CO  z =4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40151-2280-0050-1093-5F65578BAA04}"/>
              </a:ext>
            </a:extLst>
          </p:cNvPr>
          <p:cNvSpPr txBox="1"/>
          <p:nvPr/>
        </p:nvSpPr>
        <p:spPr>
          <a:xfrm>
            <a:off x="1483022" y="22409"/>
            <a:ext cx="8051361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163B71"/>
                </a:solidFill>
                <a:latin typeface="Times New Roman"/>
                <a:cs typeface="Times New Roman"/>
              </a:rPr>
              <a:t>Among the most productive telescopes of all-time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rgbClr val="163B71"/>
                </a:solidFill>
                <a:latin typeface="Times New Roman"/>
                <a:cs typeface="Times New Roman"/>
              </a:rPr>
              <a:t>400 proposals per year, oversubscription ~ 2.5/1 for 4 decades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rgbClr val="163B71"/>
                </a:solidFill>
                <a:latin typeface="Times New Roman"/>
                <a:cs typeface="Times New Roman"/>
              </a:rPr>
              <a:t>&gt; 400 PhD theses</a:t>
            </a:r>
          </a:p>
        </p:txBody>
      </p:sp>
    </p:spTree>
    <p:extLst>
      <p:ext uri="{BB962C8B-B14F-4D97-AF65-F5344CB8AC3E}">
        <p14:creationId xmlns:p14="http://schemas.microsoft.com/office/powerpoint/2010/main" val="39296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453133" y="149964"/>
            <a:ext cx="8282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 resolution (mas), broad band radio was key to determining the physics:   A smothered, emerging relativistic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B060F-8956-ED4E-82B6-4B3BC6353BBD}"/>
              </a:ext>
            </a:extLst>
          </p:cNvPr>
          <p:cNvSpPr txBox="1"/>
          <p:nvPr/>
        </p:nvSpPr>
        <p:spPr>
          <a:xfrm>
            <a:off x="1040956" y="3663702"/>
            <a:ext cx="71072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Radio light curve and VLBA imaging =&gt; emerging relativistic jet from merging binary black holes: a wide angle jet which is trapped by the explosion debris (Dobie ea. 2018; </a:t>
            </a:r>
            <a:r>
              <a:rPr lang="en-US" sz="1600" dirty="0" err="1">
                <a:latin typeface="Gill Sans MT" panose="020B0502020104020203" pitchFamily="34" charset="77"/>
              </a:rPr>
              <a:t>Mooley</a:t>
            </a:r>
            <a:r>
              <a:rPr lang="en-US" sz="1600" dirty="0">
                <a:latin typeface="Gill Sans MT" panose="020B0502020104020203" pitchFamily="34" charset="77"/>
              </a:rPr>
              <a:t> ea. 2018).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98481-9539-06A5-93E3-388D7A2E9355}"/>
              </a:ext>
            </a:extLst>
          </p:cNvPr>
          <p:cNvGrpSpPr/>
          <p:nvPr/>
        </p:nvGrpSpPr>
        <p:grpSpPr>
          <a:xfrm>
            <a:off x="453134" y="1001485"/>
            <a:ext cx="8089976" cy="2481943"/>
            <a:chOff x="1143001" y="951492"/>
            <a:chExt cx="6694600" cy="2058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F47D1B-D587-1C49-9C6E-B8EF72E49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1223" y="951492"/>
              <a:ext cx="2026378" cy="2058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B0F5A-BC90-2F4A-AB87-615B06F9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1" y="1067123"/>
              <a:ext cx="2242064" cy="18586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2A9E05-DF0B-3845-A6BA-D56B056E2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6646" y="1009946"/>
              <a:ext cx="2415338" cy="190731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1CFABF-004C-D742-9961-F4A725B97E33}"/>
                </a:ext>
              </a:extLst>
            </p:cNvPr>
            <p:cNvSpPr txBox="1"/>
            <p:nvPr/>
          </p:nvSpPr>
          <p:spPr>
            <a:xfrm>
              <a:off x="4025489" y="2357438"/>
              <a:ext cx="951548" cy="313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v = 4c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84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37F28-C029-3592-097A-3BDE8A436163}"/>
              </a:ext>
            </a:extLst>
          </p:cNvPr>
          <p:cNvSpPr txBox="1"/>
          <p:nvPr/>
        </p:nvSpPr>
        <p:spPr>
          <a:xfrm>
            <a:off x="242407" y="967292"/>
            <a:ext cx="505029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VLA sensitivity limit =&gt; detect radio emission from merging neutron stars to 40 </a:t>
            </a:r>
            <a:r>
              <a:rPr lang="en-US" sz="1600" dirty="0" err="1">
                <a:latin typeface="Gill Sans MT" panose="020B0502020104020203" pitchFamily="34" charset="77"/>
              </a:rPr>
              <a:t>Mpc</a:t>
            </a:r>
            <a:r>
              <a:rPr lang="en-US" sz="1600" dirty="0">
                <a:latin typeface="Gill Sans MT" panose="020B0502020104020203" pitchFamily="34" charset="77"/>
              </a:rPr>
              <a:t>. 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Gill Sans MT" panose="020B0502020104020203" pitchFamily="34" charset="77"/>
              </a:rPr>
              <a:t>ngVLA</a:t>
            </a:r>
            <a:r>
              <a:rPr lang="en-US" sz="1600" dirty="0">
                <a:latin typeface="Gill Sans MT" panose="020B0502020104020203" pitchFamily="34" charset="77"/>
              </a:rPr>
              <a:t>: 10x sensitivity =&gt; 3x further =&gt; 30x search volume. Expect 10 to 20 searchable LIGO events/year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sub-mas resolution =&gt; ONLY method to determine EM source sizes and shapes on scales &lt; 0.6 pc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Multi-messenger, time-domain astronomy (LIGO, Blazar neutrino sources, LSST and Euclid synoptic surveys, GRBs, TDEs…): radio provides unique tools unlocking physics of the ‘explosive universe’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FB42C-AF62-4A7A-E390-BC4652D9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49" y="87086"/>
            <a:ext cx="3755651" cy="257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0A595-EE16-E92B-A436-D23D3F1EB1E3}"/>
              </a:ext>
            </a:extLst>
          </p:cNvPr>
          <p:cNvSpPr txBox="1"/>
          <p:nvPr/>
        </p:nvSpPr>
        <p:spPr>
          <a:xfrm>
            <a:off x="6601097" y="-8978"/>
            <a:ext cx="179396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GW170817 at 30 </a:t>
            </a:r>
            <a:r>
              <a:rPr lang="en-US" sz="1100" dirty="0" err="1"/>
              <a:t>Mpc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77E02-78E6-F60E-2A0C-173C279E3CEF}"/>
              </a:ext>
            </a:extLst>
          </p:cNvPr>
          <p:cNvSpPr txBox="1"/>
          <p:nvPr/>
        </p:nvSpPr>
        <p:spPr>
          <a:xfrm>
            <a:off x="5982788" y="1645920"/>
            <a:ext cx="1367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Corsi</a:t>
            </a:r>
            <a:r>
              <a:rPr lang="en-US" dirty="0"/>
              <a:t> ea.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9F781-222F-C44D-8BBB-6D46B8F0A39E}"/>
              </a:ext>
            </a:extLst>
          </p:cNvPr>
          <p:cNvSpPr txBox="1"/>
          <p:nvPr/>
        </p:nvSpPr>
        <p:spPr>
          <a:xfrm>
            <a:off x="383176" y="374552"/>
            <a:ext cx="445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ngVLA</a:t>
            </a:r>
            <a:r>
              <a:rPr lang="en-US" sz="2000" dirty="0"/>
              <a:t> and Gravitational Wave 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7073D-C4FA-C0F5-FED5-F8033DF42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49" y="2554332"/>
            <a:ext cx="3621040" cy="25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FCBD6ED-7181-252F-B660-8FB4FAF97E59}"/>
              </a:ext>
            </a:extLst>
          </p:cNvPr>
          <p:cNvGrpSpPr/>
          <p:nvPr/>
        </p:nvGrpSpPr>
        <p:grpSpPr>
          <a:xfrm>
            <a:off x="139333" y="1098393"/>
            <a:ext cx="3176993" cy="1699322"/>
            <a:chOff x="853436" y="618304"/>
            <a:chExt cx="3176993" cy="1699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29DC83-B528-54BA-3D2B-9348A5F5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36" y="618304"/>
              <a:ext cx="3176993" cy="16993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CFCD9D-76B7-328F-B6B2-2705A7C461A7}"/>
                </a:ext>
              </a:extLst>
            </p:cNvPr>
            <p:cNvCxnSpPr>
              <a:cxnSpLocks/>
            </p:cNvCxnSpPr>
            <p:nvPr/>
          </p:nvCxnSpPr>
          <p:spPr>
            <a:xfrm>
              <a:off x="2167755" y="2262291"/>
              <a:ext cx="5319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ECC55-0E45-1A3F-EAEF-2E7D6D1C5907}"/>
                </a:ext>
              </a:extLst>
            </p:cNvPr>
            <p:cNvSpPr txBox="1"/>
            <p:nvPr/>
          </p:nvSpPr>
          <p:spPr>
            <a:xfrm>
              <a:off x="1959430" y="2034695"/>
              <a:ext cx="14986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42uas = 5.6 R</a:t>
              </a:r>
              <a:r>
                <a:rPr lang="en-US" sz="1100" baseline="-25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CD7A81-065B-BE63-A988-16C391F1CB30}"/>
                </a:ext>
              </a:extLst>
            </p:cNvPr>
            <p:cNvSpPr txBox="1"/>
            <p:nvPr/>
          </p:nvSpPr>
          <p:spPr>
            <a:xfrm>
              <a:off x="853436" y="618304"/>
              <a:ext cx="1436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M87 EHT 230 GHz @ 20uas resolution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FBE940-76CB-89B4-EE75-4708B96D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76" y="135076"/>
            <a:ext cx="5647324" cy="28594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089B84-3A43-A35F-A3B5-6E8D9233C86A}"/>
              </a:ext>
            </a:extLst>
          </p:cNvPr>
          <p:cNvCxnSpPr>
            <a:cxnSpLocks/>
          </p:cNvCxnSpPr>
          <p:nvPr/>
        </p:nvCxnSpPr>
        <p:spPr>
          <a:xfrm flipH="1" flipV="1">
            <a:off x="2396870" y="2054811"/>
            <a:ext cx="1862432" cy="88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3C19FD-DC6F-F3FE-6387-A34959D686FF}"/>
              </a:ext>
            </a:extLst>
          </p:cNvPr>
          <p:cNvSpPr txBox="1"/>
          <p:nvPr/>
        </p:nvSpPr>
        <p:spPr>
          <a:xfrm>
            <a:off x="295113" y="61799"/>
            <a:ext cx="321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Imaging the Black Hole Disk – Jet connection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2D852-CAB2-F229-7E80-ACAC84539EFD}"/>
              </a:ext>
            </a:extLst>
          </p:cNvPr>
          <p:cNvSpPr txBox="1"/>
          <p:nvPr/>
        </p:nvSpPr>
        <p:spPr>
          <a:xfrm>
            <a:off x="1727829" y="1065004"/>
            <a:ext cx="2856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SMBH </a:t>
            </a:r>
            <a:r>
              <a:rPr lang="en-US" dirty="0">
                <a:solidFill>
                  <a:schemeClr val="bg1"/>
                </a:solidFill>
              </a:rPr>
              <a:t>= 6.5 x 10</a:t>
            </a:r>
            <a:r>
              <a:rPr lang="en-US" baseline="30000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-250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1D803D-94A8-A6C1-AB72-76D8C6CD1DBC}"/>
              </a:ext>
            </a:extLst>
          </p:cNvPr>
          <p:cNvSpPr txBox="1"/>
          <p:nvPr/>
        </p:nvSpPr>
        <p:spPr>
          <a:xfrm>
            <a:off x="7489371" y="2969449"/>
            <a:ext cx="112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10A11A-5E82-44C3-DB64-D89FB79AD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7" y="61799"/>
            <a:ext cx="1809669" cy="12300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C3C7D0-5F61-48BB-599B-0C3F6D22E2E8}"/>
              </a:ext>
            </a:extLst>
          </p:cNvPr>
          <p:cNvSpPr txBox="1"/>
          <p:nvPr/>
        </p:nvSpPr>
        <p:spPr>
          <a:xfrm>
            <a:off x="3821987" y="101145"/>
            <a:ext cx="1301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app</a:t>
            </a:r>
            <a:r>
              <a:rPr lang="en-US" dirty="0">
                <a:solidFill>
                  <a:schemeClr val="bg1"/>
                </a:solidFill>
              </a:rPr>
              <a:t> up to 6c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C4E3FE-0434-06A3-92F1-7BBD5AF0D38E}"/>
              </a:ext>
            </a:extLst>
          </p:cNvPr>
          <p:cNvSpPr txBox="1"/>
          <p:nvPr/>
        </p:nvSpPr>
        <p:spPr>
          <a:xfrm>
            <a:off x="29808" y="3009210"/>
            <a:ext cx="5228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Event Horizon Telescope  imaging of the general relativistic shadow of the SMBH in M87 and </a:t>
            </a:r>
            <a:r>
              <a:rPr lang="en-US" sz="1400" dirty="0" err="1"/>
              <a:t>Sgr</a:t>
            </a:r>
            <a:r>
              <a:rPr lang="en-US" sz="1400" dirty="0"/>
              <a:t> A* has reinvigorated interest in radio AGN and their accretion disks and relativistic jets.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GMVA 90 GHz imaging also shows ‘ring’ but 1.5x larger, plus jet on scales ~ 0.1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M87 90 GHz results open a new </a:t>
            </a:r>
            <a:r>
              <a:rPr lang="en-US" sz="1400" dirty="0" err="1"/>
              <a:t>ngVLA</a:t>
            </a:r>
            <a:r>
              <a:rPr lang="en-US" sz="1400" dirty="0"/>
              <a:t> key science program: imaging the accretion disk – jet connection  on scales ~ 10 R</a:t>
            </a:r>
            <a:r>
              <a:rPr lang="en-US" sz="1400" baseline="-25000" dirty="0"/>
              <a:t>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F69CF1-3FCE-1429-4691-0C8EA0C8C43B}"/>
              </a:ext>
            </a:extLst>
          </p:cNvPr>
          <p:cNvGrpSpPr/>
          <p:nvPr/>
        </p:nvGrpSpPr>
        <p:grpSpPr>
          <a:xfrm>
            <a:off x="5393389" y="2847195"/>
            <a:ext cx="3081635" cy="2151996"/>
            <a:chOff x="882273" y="528358"/>
            <a:chExt cx="3081635" cy="2151996"/>
          </a:xfrm>
        </p:grpSpPr>
        <p:pic>
          <p:nvPicPr>
            <p:cNvPr id="35" name="Picture 1">
              <a:extLst>
                <a:ext uri="{FF2B5EF4-FFF2-40B4-BE49-F238E27FC236}">
                  <a16:creationId xmlns:a16="http://schemas.microsoft.com/office/drawing/2014/main" id="{7ECBB7C4-535C-D3CF-5ED5-F5019612E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73" y="528358"/>
              <a:ext cx="2787814" cy="2151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931989-CDDB-201F-E9A8-26A51A48738B}"/>
                </a:ext>
              </a:extLst>
            </p:cNvPr>
            <p:cNvSpPr txBox="1"/>
            <p:nvPr/>
          </p:nvSpPr>
          <p:spPr>
            <a:xfrm>
              <a:off x="882273" y="2380272"/>
              <a:ext cx="125307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Lu et al. 2023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396BCB-7CCE-2257-6E13-8BC36F306C3C}"/>
                </a:ext>
              </a:extLst>
            </p:cNvPr>
            <p:cNvSpPr txBox="1"/>
            <p:nvPr/>
          </p:nvSpPr>
          <p:spPr>
            <a:xfrm>
              <a:off x="1062237" y="534677"/>
              <a:ext cx="29016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90 GHz GMVA @ 40uas: R ~ 8.4 R</a:t>
              </a:r>
              <a:r>
                <a:rPr lang="en-US" baseline="-25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A94C25-5F15-52C0-A471-D820954A3F7E}"/>
                </a:ext>
              </a:extLst>
            </p:cNvPr>
            <p:cNvSpPr/>
            <p:nvPr/>
          </p:nvSpPr>
          <p:spPr>
            <a:xfrm>
              <a:off x="1140404" y="1521817"/>
              <a:ext cx="15717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F77A06-457B-20BA-6FA4-90B1E4468C6C}"/>
                </a:ext>
              </a:extLst>
            </p:cNvPr>
            <p:cNvSpPr txBox="1"/>
            <p:nvPr/>
          </p:nvSpPr>
          <p:spPr>
            <a:xfrm>
              <a:off x="1026004" y="1433323"/>
              <a:ext cx="5573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50uas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E4DAEBA-F3EB-A917-4414-99130B402410}"/>
              </a:ext>
            </a:extLst>
          </p:cNvPr>
          <p:cNvSpPr txBox="1"/>
          <p:nvPr/>
        </p:nvSpPr>
        <p:spPr>
          <a:xfrm>
            <a:off x="7584917" y="1856510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14992-E863-724B-F0A7-01BED5BA5830}"/>
              </a:ext>
            </a:extLst>
          </p:cNvPr>
          <p:cNvSpPr txBox="1"/>
          <p:nvPr/>
        </p:nvSpPr>
        <p:spPr>
          <a:xfrm>
            <a:off x="7294613" y="4745275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0.5mas</a:t>
            </a:r>
          </a:p>
        </p:txBody>
      </p:sp>
    </p:spTree>
    <p:extLst>
      <p:ext uri="{BB962C8B-B14F-4D97-AF65-F5344CB8AC3E}">
        <p14:creationId xmlns:p14="http://schemas.microsoft.com/office/powerpoint/2010/main" val="3077255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B8C2FDD-E7FA-FE81-2405-273461F41723}"/>
              </a:ext>
            </a:extLst>
          </p:cNvPr>
          <p:cNvSpPr txBox="1"/>
          <p:nvPr/>
        </p:nvSpPr>
        <p:spPr>
          <a:xfrm>
            <a:off x="164903" y="77530"/>
            <a:ext cx="475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LEVERAGE: </a:t>
            </a:r>
            <a:r>
              <a:rPr lang="en-US" sz="2000" dirty="0" err="1"/>
              <a:t>ngVLA</a:t>
            </a:r>
            <a:r>
              <a:rPr lang="en-US" sz="2000" dirty="0"/>
              <a:t> stations in Germany</a:t>
            </a:r>
          </a:p>
          <a:p>
            <a:r>
              <a:rPr lang="en-US" sz="1600" dirty="0" err="1"/>
              <a:t>Kadler</a:t>
            </a:r>
            <a:r>
              <a:rPr lang="en-US" sz="1600" dirty="0"/>
              <a:t> et al.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C2A69-AE38-7EE9-8539-0DBB09EEBC49}"/>
              </a:ext>
            </a:extLst>
          </p:cNvPr>
          <p:cNvSpPr txBox="1"/>
          <p:nvPr/>
        </p:nvSpPr>
        <p:spPr>
          <a:xfrm>
            <a:off x="0" y="894367"/>
            <a:ext cx="355767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Include up to 4 </a:t>
            </a:r>
            <a:r>
              <a:rPr lang="en-US" sz="1600" dirty="0" err="1"/>
              <a:t>ngVLA</a:t>
            </a:r>
            <a:r>
              <a:rPr lang="en-US" sz="1600" dirty="0"/>
              <a:t> LONG stations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Increase </a:t>
            </a:r>
            <a:r>
              <a:rPr lang="en-US" sz="1600" dirty="0" err="1"/>
              <a:t>uv</a:t>
            </a:r>
            <a:r>
              <a:rPr lang="en-US" sz="1600" dirty="0"/>
              <a:t>-coverage to baselines ~ 6000 to 10000 km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Improve resolution to ~ 60 </a:t>
            </a:r>
            <a:r>
              <a:rPr lang="en-US" sz="1600" dirty="0" err="1"/>
              <a:t>uas</a:t>
            </a:r>
            <a:r>
              <a:rPr lang="en-US" sz="1600" dirty="0"/>
              <a:t> @ 90GHz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At lower frequency, also incorporate SKA for dramatic N-S improvement</a:t>
            </a:r>
          </a:p>
        </p:txBody>
      </p:sp>
      <p:pic>
        <p:nvPicPr>
          <p:cNvPr id="14" name="Picture 13" descr="A comparison of the earth's continents&#10;&#10;Description automatically generated">
            <a:extLst>
              <a:ext uri="{FF2B5EF4-FFF2-40B4-BE49-F238E27FC236}">
                <a16:creationId xmlns:a16="http://schemas.microsoft.com/office/drawing/2014/main" id="{B2091786-F680-F2FC-BF41-B0190E54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86" y="583967"/>
            <a:ext cx="5479814" cy="42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4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BF59456-DFA0-09A6-5F61-08BA1CE79111}"/>
              </a:ext>
            </a:extLst>
          </p:cNvPr>
          <p:cNvSpPr txBox="1"/>
          <p:nvPr/>
        </p:nvSpPr>
        <p:spPr>
          <a:xfrm>
            <a:off x="882273" y="2348557"/>
            <a:ext cx="1253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 et al.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C5442-CE63-BA0B-BE21-CA7744D768F6}"/>
              </a:ext>
            </a:extLst>
          </p:cNvPr>
          <p:cNvSpPr txBox="1"/>
          <p:nvPr/>
        </p:nvSpPr>
        <p:spPr>
          <a:xfrm>
            <a:off x="882272" y="553015"/>
            <a:ext cx="2787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M87 90 GHz GMVA @ 40uas: R ~ 8 R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B8BF9-480C-2E02-3416-4628CE467C1A}"/>
              </a:ext>
            </a:extLst>
          </p:cNvPr>
          <p:cNvSpPr txBox="1"/>
          <p:nvPr/>
        </p:nvSpPr>
        <p:spPr>
          <a:xfrm>
            <a:off x="48683" y="1921517"/>
            <a:ext cx="41733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Image GR shadow on scales down to 60 </a:t>
            </a:r>
            <a:r>
              <a:rPr lang="en-US" sz="1600" dirty="0" err="1"/>
              <a:t>uas</a:t>
            </a:r>
            <a:r>
              <a:rPr lang="en-US" sz="1600" dirty="0"/>
              <a:t> ~ 8 R</a:t>
            </a:r>
            <a:r>
              <a:rPr lang="en-US" sz="1600" baseline="-25000" dirty="0"/>
              <a:t>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Image Jet – accretion disk transition out to 1mas ~ 0.07pc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1F235-0730-F367-4469-E0964CD57BA2}"/>
              </a:ext>
            </a:extLst>
          </p:cNvPr>
          <p:cNvSpPr txBox="1"/>
          <p:nvPr/>
        </p:nvSpPr>
        <p:spPr>
          <a:xfrm>
            <a:off x="641032" y="703056"/>
            <a:ext cx="315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M87 90 GHz simulations</a:t>
            </a:r>
          </a:p>
          <a:p>
            <a:r>
              <a:rPr lang="en-US" sz="1600" dirty="0" err="1"/>
              <a:t>Kadler</a:t>
            </a:r>
            <a:r>
              <a:rPr lang="en-US" sz="1600" dirty="0"/>
              <a:t> et al.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C6CE85-4C6F-4AFA-1A22-41D9E0875DCE}"/>
              </a:ext>
            </a:extLst>
          </p:cNvPr>
          <p:cNvGrpSpPr/>
          <p:nvPr/>
        </p:nvGrpSpPr>
        <p:grpSpPr>
          <a:xfrm>
            <a:off x="4268248" y="0"/>
            <a:ext cx="4557235" cy="5143500"/>
            <a:chOff x="4268248" y="0"/>
            <a:chExt cx="4557235" cy="5143500"/>
          </a:xfrm>
        </p:grpSpPr>
        <p:pic>
          <p:nvPicPr>
            <p:cNvPr id="5" name="Picture 4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D6E4E40C-2599-BDBD-AA31-3A6DCC5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248" y="0"/>
              <a:ext cx="4557235" cy="5143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FDE788-238F-927D-A76A-2C3C312CC3E0}"/>
                </a:ext>
              </a:extLst>
            </p:cNvPr>
            <p:cNvSpPr txBox="1"/>
            <p:nvPr/>
          </p:nvSpPr>
          <p:spPr>
            <a:xfrm>
              <a:off x="5372100" y="2914650"/>
              <a:ext cx="8572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= 13 R</a:t>
              </a:r>
              <a:r>
                <a:rPr lang="en-US" baseline="-25000" dirty="0">
                  <a:solidFill>
                    <a:schemeClr val="bg1"/>
                  </a:solidFill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005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7200A25-B776-7C7F-8231-74E737392BDA}"/>
              </a:ext>
            </a:extLst>
          </p:cNvPr>
          <p:cNvGrpSpPr/>
          <p:nvPr/>
        </p:nvGrpSpPr>
        <p:grpSpPr>
          <a:xfrm>
            <a:off x="3306000" y="1777113"/>
            <a:ext cx="2935616" cy="2906764"/>
            <a:chOff x="3306000" y="1777113"/>
            <a:chExt cx="2935616" cy="29067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EA48199-BE53-B1D1-AC85-0334634B5CAF}"/>
                </a:ext>
              </a:extLst>
            </p:cNvPr>
            <p:cNvGrpSpPr/>
            <p:nvPr/>
          </p:nvGrpSpPr>
          <p:grpSpPr>
            <a:xfrm>
              <a:off x="3306000" y="1777113"/>
              <a:ext cx="2935616" cy="2906764"/>
              <a:chOff x="3606706" y="1755298"/>
              <a:chExt cx="2238433" cy="223227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EAA16F-1B35-5347-96B3-4AC4FC1A5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26675" y="1755298"/>
                <a:ext cx="2117799" cy="223227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6DF81C-6710-1F41-965E-1596C4A3FDB9}"/>
                  </a:ext>
                </a:extLst>
              </p:cNvPr>
              <p:cNvSpPr txBox="1"/>
              <p:nvPr/>
            </p:nvSpPr>
            <p:spPr>
              <a:xfrm>
                <a:off x="3606706" y="1755298"/>
                <a:ext cx="2238433" cy="200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ASPECS ALMA 200hrs: 36 CO galaxies z ~ 1 to 3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FAC23-3F46-C8A7-EB1B-1B0B625A3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6664" y="3523071"/>
              <a:ext cx="799780" cy="797273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8409B95-14FD-4154-74EC-1F5F6F2C6D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4994" y="3514907"/>
              <a:ext cx="357170" cy="2733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92" y="-26097"/>
            <a:ext cx="7000059" cy="9941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E1CCD-6E6A-8A2B-107F-D6372FF55CFD}"/>
              </a:ext>
            </a:extLst>
          </p:cNvPr>
          <p:cNvSpPr txBox="1"/>
          <p:nvPr/>
        </p:nvSpPr>
        <p:spPr>
          <a:xfrm>
            <a:off x="2947307" y="756421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Revealing the ‘missing half’ of galaxy formation: the molecular gas = fuel for star formation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2C262C-A87F-AB70-F92D-48BBB9A70885}"/>
              </a:ext>
            </a:extLst>
          </p:cNvPr>
          <p:cNvGrpSpPr/>
          <p:nvPr/>
        </p:nvGrpSpPr>
        <p:grpSpPr>
          <a:xfrm>
            <a:off x="6324" y="-17042"/>
            <a:ext cx="3274025" cy="4733575"/>
            <a:chOff x="6324" y="-8878"/>
            <a:chExt cx="3274025" cy="47335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5E54F4-29C0-27C1-BE6D-67CA6D742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2" y="1772716"/>
              <a:ext cx="3233407" cy="29519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E41DBD-B412-ED41-B0F3-FA52E0F2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-8878"/>
              <a:ext cx="2579711" cy="16690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680CC2-934E-4C21-AC4D-DB9A26E03F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1550" y="968075"/>
              <a:ext cx="147829" cy="7893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AECE4D-15B5-6F40-ED7A-0FB717D7D399}"/>
                </a:ext>
              </a:extLst>
            </p:cNvPr>
            <p:cNvSpPr txBox="1"/>
            <p:nvPr/>
          </p:nvSpPr>
          <p:spPr>
            <a:xfrm>
              <a:off x="275620" y="1772716"/>
              <a:ext cx="267168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UDF JWST: 5000 galaxies to z = 15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C65640-4007-AF39-51E4-CDF90D3C0FAB}"/>
              </a:ext>
            </a:extLst>
          </p:cNvPr>
          <p:cNvGrpSpPr/>
          <p:nvPr/>
        </p:nvGrpSpPr>
        <p:grpSpPr>
          <a:xfrm>
            <a:off x="1485464" y="1772716"/>
            <a:ext cx="7611594" cy="3241187"/>
            <a:chOff x="1485464" y="1772716"/>
            <a:chExt cx="7611594" cy="32411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AAA53-900A-8E42-8D70-5E774244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441" y="1772716"/>
              <a:ext cx="2935617" cy="25009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2818B1-81B4-3DF9-88F9-48CCEC7FC704}"/>
                </a:ext>
              </a:extLst>
            </p:cNvPr>
            <p:cNvSpPr txBox="1"/>
            <p:nvPr/>
          </p:nvSpPr>
          <p:spPr>
            <a:xfrm>
              <a:off x="6720198" y="3547703"/>
              <a:ext cx="181810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ngVLA</a:t>
              </a:r>
              <a:r>
                <a:rPr lang="en-US" sz="1200" dirty="0">
                  <a:solidFill>
                    <a:schemeClr val="bg1"/>
                  </a:solidFill>
                </a:rPr>
                <a:t> ~ 3000 CO galaxies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BC186-1941-F144-9686-7F38AE30A81A}"/>
                </a:ext>
              </a:extLst>
            </p:cNvPr>
            <p:cNvSpPr txBox="1"/>
            <p:nvPr/>
          </p:nvSpPr>
          <p:spPr>
            <a:xfrm>
              <a:off x="1485464" y="4429128"/>
              <a:ext cx="743445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10x sensitivity + 2.5x bandwidth =&gt; 100-fold increase in CO detection rate over VLA,  ALMA =&gt; </a:t>
              </a:r>
              <a:r>
                <a:rPr lang="en-US" sz="1600" i="1" dirty="0">
                  <a:latin typeface="Times New Roman"/>
                  <a:cs typeface="Times New Roman"/>
                </a:rPr>
                <a:t>Galaxy counts in CO ~ deepest optical fields, with redshifts!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8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702221" y="4109117"/>
            <a:ext cx="6138660" cy="71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kpc-scale imaging of gas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7469"/>
            <a:ext cx="4426882" cy="1936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24D1D-AF92-28E9-DBFD-759053586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52" y="2812261"/>
            <a:ext cx="1224066" cy="12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0EB6-0FA6-D946-88E2-81D76822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8" y="900924"/>
            <a:ext cx="1600200" cy="795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B7BD4-F575-F24C-B0B4-3535B1C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061" y="460758"/>
            <a:ext cx="1090103" cy="10657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50" y="1526522"/>
            <a:ext cx="1719578" cy="961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4724A6-B61A-444E-B5B1-B82ED7682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26" y="1670150"/>
            <a:ext cx="1234780" cy="819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30FD5C-9083-5446-B946-DBD8BCDDB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25" y="1652438"/>
            <a:ext cx="1219073" cy="8094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035529-0226-CE47-A073-DE6CADD51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90" y="439947"/>
            <a:ext cx="1462865" cy="1182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CBAA3E-B2C1-3144-B710-FB298A265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13" y="1703250"/>
            <a:ext cx="1591056" cy="7455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05" y="421760"/>
            <a:ext cx="1710023" cy="876934"/>
          </a:xfrm>
          <a:prstGeom prst="rect">
            <a:avLst/>
          </a:prstGeom>
        </p:spPr>
      </p:pic>
      <p:pic>
        <p:nvPicPr>
          <p:cNvPr id="37" name="Grafik 5">
            <a:extLst>
              <a:ext uri="{FF2B5EF4-FFF2-40B4-BE49-F238E27FC236}">
                <a16:creationId xmlns:a16="http://schemas.microsoft.com/office/drawing/2014/main" id="{805ACA5F-E611-D34C-8033-CBA478B684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386" y="679215"/>
            <a:ext cx="1902391" cy="189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E5028-AADF-CCC6-D200-D0AB3C30E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2" y="1747279"/>
            <a:ext cx="774778" cy="735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BE41E8-DDA5-2A2E-778E-A8A411C87820}"/>
              </a:ext>
            </a:extLst>
          </p:cNvPr>
          <p:cNvSpPr txBox="1"/>
          <p:nvPr/>
        </p:nvSpPr>
        <p:spPr>
          <a:xfrm>
            <a:off x="502420" y="4207514"/>
            <a:ext cx="82061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July 2023: ‘</a:t>
            </a:r>
            <a:r>
              <a:rPr lang="en-US" sz="1600" i="1" dirty="0">
                <a:solidFill>
                  <a:srgbClr val="FF0000"/>
                </a:solidFill>
              </a:rPr>
              <a:t>NSF has formally entered the </a:t>
            </a:r>
            <a:r>
              <a:rPr lang="en-US" sz="1600" i="1" dirty="0" err="1">
                <a:solidFill>
                  <a:srgbClr val="FF0000"/>
                </a:solidFill>
              </a:rPr>
              <a:t>ngVLA</a:t>
            </a:r>
            <a:r>
              <a:rPr lang="en-US" sz="1600" i="1" dirty="0">
                <a:solidFill>
                  <a:srgbClr val="FF0000"/>
                </a:solidFill>
              </a:rPr>
              <a:t> project into the MREFC design process at the Conceptual Design Phase. The NSF-led Conceptual Design Review is expected in Fall 2024.’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Sept 2023</a:t>
            </a:r>
            <a:r>
              <a:rPr lang="en-US" sz="1600" i="1" dirty="0">
                <a:solidFill>
                  <a:srgbClr val="FF0000"/>
                </a:solidFill>
              </a:rPr>
              <a:t>: ‘Three year NSF development funding at $7M/year.’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805685-583A-163B-879C-A9891B099035}"/>
              </a:ext>
            </a:extLst>
          </p:cNvPr>
          <p:cNvGrpSpPr/>
          <p:nvPr/>
        </p:nvGrpSpPr>
        <p:grpSpPr>
          <a:xfrm>
            <a:off x="-21569" y="2506952"/>
            <a:ext cx="9486030" cy="1709246"/>
            <a:chOff x="-21569" y="2506952"/>
            <a:chExt cx="9486030" cy="17092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AF6C243-4B3C-9531-9761-53433C088C36}"/>
                </a:ext>
              </a:extLst>
            </p:cNvPr>
            <p:cNvGrpSpPr/>
            <p:nvPr/>
          </p:nvGrpSpPr>
          <p:grpSpPr>
            <a:xfrm>
              <a:off x="-21569" y="2506952"/>
              <a:ext cx="9486030" cy="1658338"/>
              <a:chOff x="-92593" y="2844850"/>
              <a:chExt cx="9486030" cy="165833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2034DC8-C095-B144-BBF1-1A14C7DAF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604" y="3115961"/>
                <a:ext cx="0" cy="11079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2702BDD-C0F4-0943-A343-A392C9C79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335" y="3144932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EC0A24-5DE8-6848-9677-52B3227A5C5A}"/>
                  </a:ext>
                </a:extLst>
              </p:cNvPr>
              <p:cNvSpPr txBox="1"/>
              <p:nvPr/>
            </p:nvSpPr>
            <p:spPr>
              <a:xfrm>
                <a:off x="-33650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7535E0-E039-D042-B53F-52839E5CC729}"/>
                  </a:ext>
                </a:extLst>
              </p:cNvPr>
              <p:cNvSpPr txBox="1"/>
              <p:nvPr/>
            </p:nvSpPr>
            <p:spPr>
              <a:xfrm>
                <a:off x="947816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9D9AF8-3F67-B74F-8C52-9AB2D331EF30}"/>
                  </a:ext>
                </a:extLst>
              </p:cNvPr>
              <p:cNvSpPr txBox="1"/>
              <p:nvPr/>
            </p:nvSpPr>
            <p:spPr>
              <a:xfrm>
                <a:off x="5338705" y="2850565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2029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45D696-A484-B145-8B55-F3E6195BF1DA}"/>
                  </a:ext>
                </a:extLst>
              </p:cNvPr>
              <p:cNvSpPr txBox="1"/>
              <p:nvPr/>
            </p:nvSpPr>
            <p:spPr>
              <a:xfrm>
                <a:off x="7865028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2035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CD44B50-A103-9847-B461-17AE8311722A}"/>
                  </a:ext>
                </a:extLst>
              </p:cNvPr>
              <p:cNvSpPr/>
              <p:nvPr/>
            </p:nvSpPr>
            <p:spPr>
              <a:xfrm>
                <a:off x="-92593" y="3625564"/>
                <a:ext cx="1152144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Science Book</a:t>
                </a:r>
              </a:p>
              <a:p>
                <a:r>
                  <a:rPr lang="en-US" dirty="0"/>
                  <a:t>Ref. Design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6D9A641-49F7-334D-A018-05AF0B49E339}"/>
                  </a:ext>
                </a:extLst>
              </p:cNvPr>
              <p:cNvSpPr/>
              <p:nvPr/>
            </p:nvSpPr>
            <p:spPr>
              <a:xfrm>
                <a:off x="823242" y="4203106"/>
                <a:ext cx="2363750" cy="300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Astro2020 Report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B5240F0-9F2C-C743-83EB-5517BF719182}"/>
                  </a:ext>
                </a:extLst>
              </p:cNvPr>
              <p:cNvSpPr/>
              <p:nvPr/>
            </p:nvSpPr>
            <p:spPr>
              <a:xfrm>
                <a:off x="1345251" y="3707223"/>
                <a:ext cx="1515835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NSF development funds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8D49F6A-720F-6842-880F-5BC30EA37C48}"/>
                  </a:ext>
                </a:extLst>
              </p:cNvPr>
              <p:cNvSpPr/>
              <p:nvPr/>
            </p:nvSpPr>
            <p:spPr>
              <a:xfrm>
                <a:off x="1949744" y="3264394"/>
                <a:ext cx="1667815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Prototype antenna at VLA Site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20A78C-AA21-AC44-A375-A081C8EE5796}"/>
                  </a:ext>
                </a:extLst>
              </p:cNvPr>
              <p:cNvSpPr/>
              <p:nvPr/>
            </p:nvSpPr>
            <p:spPr>
              <a:xfrm>
                <a:off x="3648907" y="3207849"/>
                <a:ext cx="109004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Construction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F9FA14F-277F-9A43-8259-F7DD3468DE2B}"/>
                  </a:ext>
                </a:extLst>
              </p:cNvPr>
              <p:cNvSpPr/>
              <p:nvPr/>
            </p:nvSpPr>
            <p:spPr>
              <a:xfrm>
                <a:off x="5164204" y="3244365"/>
                <a:ext cx="2126329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Early Science Operations </a:t>
                </a:r>
                <a:br>
                  <a:rPr lang="en-US" dirty="0"/>
                </a:br>
                <a:r>
                  <a:rPr lang="en-US" dirty="0"/>
                  <a:t>(&gt; VLA capabilities)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63A6A94-3947-0D47-A9E5-1B217A10C35F}"/>
                  </a:ext>
                </a:extLst>
              </p:cNvPr>
              <p:cNvSpPr/>
              <p:nvPr/>
            </p:nvSpPr>
            <p:spPr>
              <a:xfrm>
                <a:off x="7790050" y="3466419"/>
                <a:ext cx="1603387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Full Science Operations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7E48420-AA5B-1B48-AD85-A3F3B19C0660}"/>
                  </a:ext>
                </a:extLst>
              </p:cNvPr>
              <p:cNvSpPr/>
              <p:nvPr/>
            </p:nvSpPr>
            <p:spPr>
              <a:xfrm>
                <a:off x="3034084" y="3588580"/>
                <a:ext cx="1342575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NSF/MREFC FDR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C93BA7B-48A8-3A41-B033-625541C47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0175" y="3137514"/>
                <a:ext cx="0" cy="552586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9EB41DA-E2CE-4741-8EE6-FF82335EB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6088" y="3094626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EBA5AE4-6273-2E47-AD3D-932D1B367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7296" y="3109550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C517ABE-D747-464C-8E72-9BDE22936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0424" y="3094626"/>
                <a:ext cx="0" cy="4633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17D4FF0-0DFA-6749-8596-CFB04FC93A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7423" y="3098687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E2A38C6-7DBE-FC44-BBE7-0DAF7951B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6573" y="3099500"/>
                <a:ext cx="0" cy="417356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36174F-D19F-3E4A-9CD9-5F1D28768B2C}"/>
                  </a:ext>
                </a:extLst>
              </p:cNvPr>
              <p:cNvSpPr txBox="1"/>
              <p:nvPr/>
            </p:nvSpPr>
            <p:spPr>
              <a:xfrm>
                <a:off x="1971536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2023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F2EF9BB-A9FA-5145-87A8-1790812DE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5894" y="3115961"/>
                <a:ext cx="8961120" cy="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4AC4B3-B80D-4A62-9E66-2ABAD559CF39}"/>
                  </a:ext>
                </a:extLst>
              </p:cNvPr>
              <p:cNvSpPr txBox="1"/>
              <p:nvPr/>
            </p:nvSpPr>
            <p:spPr>
              <a:xfrm>
                <a:off x="3378721" y="2853369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2026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1060B3-93F2-CC10-9266-F3CC51642212}"/>
                  </a:ext>
                </a:extLst>
              </p:cNvPr>
              <p:cNvSpPr txBox="1"/>
              <p:nvPr/>
            </p:nvSpPr>
            <p:spPr>
              <a:xfrm>
                <a:off x="411711" y="2846328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2019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8E8B6EA-02FE-9083-8216-0077BDE5C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10" y="3146412"/>
                <a:ext cx="0" cy="47283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8931AF3-28E6-AE32-8E53-4E76B02833FA}"/>
                  </a:ext>
                </a:extLst>
              </p:cNvPr>
              <p:cNvSpPr/>
              <p:nvPr/>
            </p:nvSpPr>
            <p:spPr>
              <a:xfrm>
                <a:off x="305308" y="3211759"/>
                <a:ext cx="1152144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Astro2020 submission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FBC0CF9-F6B9-5608-F8D9-4021AEC3B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155" y="3153451"/>
                <a:ext cx="0" cy="93863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2BF4DF-8D8B-3492-8761-A285960784CD}"/>
                  </a:ext>
                </a:extLst>
              </p:cNvPr>
              <p:cNvSpPr/>
              <p:nvPr/>
            </p:nvSpPr>
            <p:spPr>
              <a:xfrm>
                <a:off x="5788240" y="3145568"/>
                <a:ext cx="204187" cy="938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65CE9F8-8AF1-08E4-F1FE-3F36F538D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4217" y="3153451"/>
                <a:ext cx="0" cy="129245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D2F2CB-45F4-263C-CE37-05DAABF06E43}"/>
                  </a:ext>
                </a:extLst>
              </p:cNvPr>
              <p:cNvSpPr/>
              <p:nvPr/>
            </p:nvSpPr>
            <p:spPr>
              <a:xfrm>
                <a:off x="5442009" y="3155429"/>
                <a:ext cx="147181" cy="129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B3F201-8810-B85C-2B6B-675E849ACC8E}"/>
                </a:ext>
              </a:extLst>
            </p:cNvPr>
            <p:cNvSpPr txBox="1"/>
            <p:nvPr/>
          </p:nvSpPr>
          <p:spPr>
            <a:xfrm>
              <a:off x="2796581" y="3650715"/>
              <a:ext cx="5678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2000" dirty="0"/>
                <a:t>Construction full cost accounting:  $2.3B  [FY2018]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5969B0-D107-774A-6631-0AB43E48318D}"/>
                </a:ext>
              </a:extLst>
            </p:cNvPr>
            <p:cNvCxnSpPr>
              <a:cxnSpLocks/>
            </p:cNvCxnSpPr>
            <p:nvPr/>
          </p:nvCxnSpPr>
          <p:spPr>
            <a:xfrm>
              <a:off x="2330950" y="2804191"/>
              <a:ext cx="0" cy="14120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4E7BF50A-C740-07A8-675E-CC7EF9817E32}"/>
                </a:ext>
              </a:extLst>
            </p:cNvPr>
            <p:cNvCxnSpPr>
              <a:cxnSpLocks/>
            </p:cNvCxnSpPr>
            <p:nvPr/>
          </p:nvCxnSpPr>
          <p:spPr>
            <a:xfrm>
              <a:off x="2857044" y="2785766"/>
              <a:ext cx="0" cy="251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3421D6-A903-D4FA-2753-C23B63C976E1}"/>
                </a:ext>
              </a:extLst>
            </p:cNvPr>
            <p:cNvSpPr/>
            <p:nvPr/>
          </p:nvSpPr>
          <p:spPr>
            <a:xfrm>
              <a:off x="3837214" y="2802868"/>
              <a:ext cx="149858" cy="129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DF64C1-D145-74E1-7D49-112A8384BA85}"/>
                </a:ext>
              </a:extLst>
            </p:cNvPr>
            <p:cNvSpPr/>
            <p:nvPr/>
          </p:nvSpPr>
          <p:spPr>
            <a:xfrm>
              <a:off x="4360216" y="2802514"/>
              <a:ext cx="45719" cy="1377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07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6650D12-6307-4C26-9CE8-ECED8165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86BA5-88FA-934A-6855-872C6EEBA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8383" y="1154189"/>
            <a:ext cx="2548788" cy="15163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57EFFD-CE2D-83B9-30ED-C8DD517899E0}"/>
              </a:ext>
            </a:extLst>
          </p:cNvPr>
          <p:cNvGrpSpPr/>
          <p:nvPr/>
        </p:nvGrpSpPr>
        <p:grpSpPr>
          <a:xfrm>
            <a:off x="3520999" y="637949"/>
            <a:ext cx="3173715" cy="2391002"/>
            <a:chOff x="44161" y="588842"/>
            <a:chExt cx="3978758" cy="31679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377074-9FB8-6386-B4C8-750A010CA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1" y="588842"/>
              <a:ext cx="3978758" cy="31679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556371-6A95-5572-EE99-92E493DB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94" y="588842"/>
              <a:ext cx="893825" cy="109225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FB47BB-6503-0274-9B2F-0B862790D7C4}"/>
                </a:ext>
              </a:extLst>
            </p:cNvPr>
            <p:cNvSpPr txBox="1"/>
            <p:nvPr/>
          </p:nvSpPr>
          <p:spPr>
            <a:xfrm>
              <a:off x="183785" y="708400"/>
              <a:ext cx="2511959" cy="63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MTEX Saxony, DE</a:t>
              </a:r>
            </a:p>
            <a:p>
              <a:r>
                <a:rPr lang="en-US" dirty="0"/>
                <a:t>Delivery to Site end 2024</a:t>
              </a:r>
            </a:p>
          </p:txBody>
        </p:sp>
      </p:grpSp>
      <p:pic>
        <p:nvPicPr>
          <p:cNvPr id="9" name="Picture 8" descr="A satellite dish with a car&#10;&#10;Description automatically generated">
            <a:extLst>
              <a:ext uri="{FF2B5EF4-FFF2-40B4-BE49-F238E27FC236}">
                <a16:creationId xmlns:a16="http://schemas.microsoft.com/office/drawing/2014/main" id="{2B51C946-C57D-FC29-F7D1-0A9D20791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" y="1071972"/>
            <a:ext cx="3262977" cy="2756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2B473-3AB0-8D91-CE95-E2D4F01C4467}"/>
              </a:ext>
            </a:extLst>
          </p:cNvPr>
          <p:cNvSpPr txBox="1"/>
          <p:nvPr/>
        </p:nvSpPr>
        <p:spPr>
          <a:xfrm>
            <a:off x="315913" y="163718"/>
            <a:ext cx="87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/>
              <a:t>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4F570E-CAF4-380F-71AD-21CD80760F2C}"/>
              </a:ext>
            </a:extLst>
          </p:cNvPr>
          <p:cNvSpPr txBox="1">
            <a:spLocks/>
          </p:cNvSpPr>
          <p:nvPr/>
        </p:nvSpPr>
        <p:spPr>
          <a:xfrm>
            <a:off x="885669" y="148616"/>
            <a:ext cx="7835263" cy="4253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Prototype manufacturing and site antenna infrastructure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6D8716-1DF4-5817-DB90-E143DA0B64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93"/>
          <a:stretch/>
        </p:blipFill>
        <p:spPr>
          <a:xfrm>
            <a:off x="6694714" y="3656967"/>
            <a:ext cx="2247411" cy="1187003"/>
          </a:xfrm>
          <a:prstGeom prst="rect">
            <a:avLst/>
          </a:prstGeom>
        </p:spPr>
      </p:pic>
      <p:pic>
        <p:nvPicPr>
          <p:cNvPr id="11" name="Picture 10" descr="A person lifting a large white cylinder&#10;&#10;Description automatically generated with medium confidence">
            <a:extLst>
              <a:ext uri="{FF2B5EF4-FFF2-40B4-BE49-F238E27FC236}">
                <a16:creationId xmlns:a16="http://schemas.microsoft.com/office/drawing/2014/main" id="{42A924DE-ECBA-2CFA-7859-C0579FAED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32" y="3119185"/>
            <a:ext cx="2726432" cy="19568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0EEE68-2C27-B26E-B06E-9BC2103614E9}"/>
              </a:ext>
            </a:extLst>
          </p:cNvPr>
          <p:cNvSpPr txBox="1"/>
          <p:nvPr/>
        </p:nvSpPr>
        <p:spPr>
          <a:xfrm>
            <a:off x="3537085" y="3126215"/>
            <a:ext cx="22379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COMERSA, </a:t>
            </a:r>
            <a:r>
              <a:rPr lang="en-US" dirty="0" err="1">
                <a:solidFill>
                  <a:schemeClr val="bg1"/>
                </a:solidFill>
              </a:rPr>
              <a:t>Requena</a:t>
            </a:r>
            <a:r>
              <a:rPr lang="en-US" dirty="0">
                <a:solidFill>
                  <a:schemeClr val="bg1"/>
                </a:solidFill>
              </a:rPr>
              <a:t> Spain</a:t>
            </a:r>
          </a:p>
        </p:txBody>
      </p:sp>
    </p:spTree>
    <p:extLst>
      <p:ext uri="{BB962C8B-B14F-4D97-AF65-F5344CB8AC3E}">
        <p14:creationId xmlns:p14="http://schemas.microsoft.com/office/powerpoint/2010/main" val="24572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CB984-54BC-A141-61A3-A6ACA788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A close-up of a flag&#10;&#10;Description automatically generated">
            <a:extLst>
              <a:ext uri="{FF2B5EF4-FFF2-40B4-BE49-F238E27FC236}">
                <a16:creationId xmlns:a16="http://schemas.microsoft.com/office/drawing/2014/main" id="{E0D7DD65-9266-5F70-38AB-639EE1DC4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3" y="1212768"/>
            <a:ext cx="3602481" cy="2400349"/>
          </a:xfrm>
          <a:prstGeom prst="rect">
            <a:avLst/>
          </a:prstGeom>
        </p:spPr>
      </p:pic>
      <p:pic>
        <p:nvPicPr>
          <p:cNvPr id="6" name="Picture 5" descr="A building with lights on it&#10;&#10;Description automatically generated">
            <a:extLst>
              <a:ext uri="{FF2B5EF4-FFF2-40B4-BE49-F238E27FC236}">
                <a16:creationId xmlns:a16="http://schemas.microsoft.com/office/drawing/2014/main" id="{C700682C-1402-7B4C-C892-D571DE4B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61" y="551459"/>
            <a:ext cx="3355657" cy="36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065498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199902"/>
            <a:ext cx="409330" cy="332519"/>
          </a:xfrm>
        </p:spPr>
        <p:txBody>
          <a:bodyPr/>
          <a:lstStyle/>
          <a:p>
            <a:fld id="{C007A3FA-37C8-B64A-9EE6-D07431EEED58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47ACF5-C6A5-9903-C06D-71653F2178D0}"/>
              </a:ext>
            </a:extLst>
          </p:cNvPr>
          <p:cNvGrpSpPr/>
          <p:nvPr/>
        </p:nvGrpSpPr>
        <p:grpSpPr>
          <a:xfrm>
            <a:off x="2736900" y="680340"/>
            <a:ext cx="2336527" cy="2164965"/>
            <a:chOff x="3856382" y="935246"/>
            <a:chExt cx="2373726" cy="21959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9BC382-3DFE-EAA5-E1F7-D7DF38529C53}"/>
                </a:ext>
              </a:extLst>
            </p:cNvPr>
            <p:cNvGrpSpPr/>
            <p:nvPr/>
          </p:nvGrpSpPr>
          <p:grpSpPr>
            <a:xfrm>
              <a:off x="4039849" y="983069"/>
              <a:ext cx="2012496" cy="2012497"/>
              <a:chOff x="5386465" y="154506"/>
              <a:chExt cx="2683328" cy="26833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784FE9-469D-EEA5-07E5-3A820DDB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6465" y="154506"/>
                <a:ext cx="2683328" cy="2683329"/>
              </a:xfrm>
              <a:prstGeom prst="rect">
                <a:avLst/>
              </a:prstGeom>
              <a:ln>
                <a:solidFill>
                  <a:srgbClr val="1A3ACA"/>
                </a:solidFill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3A64FE-F0D0-E8F6-DD4D-1387BE486A5B}"/>
                  </a:ext>
                </a:extLst>
              </p:cNvPr>
              <p:cNvSpPr txBox="1"/>
              <p:nvPr/>
            </p:nvSpPr>
            <p:spPr>
              <a:xfrm>
                <a:off x="5455393" y="166513"/>
                <a:ext cx="900432" cy="499486"/>
              </a:xfrm>
              <a:prstGeom prst="rect">
                <a:avLst/>
              </a:prstGeom>
              <a:solidFill>
                <a:srgbClr val="00269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Planet formation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7CD006-4A68-BF5A-7B7D-10A7794A82D2}"/>
                  </a:ext>
                </a:extLst>
              </p:cNvPr>
              <p:cNvSpPr/>
              <p:nvPr/>
            </p:nvSpPr>
            <p:spPr>
              <a:xfrm>
                <a:off x="5497287" y="2405741"/>
                <a:ext cx="326570" cy="283029"/>
              </a:xfrm>
              <a:prstGeom prst="rect">
                <a:avLst/>
              </a:prstGeom>
              <a:solidFill>
                <a:srgbClr val="000839"/>
              </a:solidFill>
              <a:ln>
                <a:solidFill>
                  <a:srgbClr val="1A3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3B67F-51D9-0134-98A5-4DF2E7768119}"/>
                </a:ext>
              </a:extLst>
            </p:cNvPr>
            <p:cNvSpPr txBox="1"/>
            <p:nvPr/>
          </p:nvSpPr>
          <p:spPr>
            <a:xfrm>
              <a:off x="4060489" y="2723322"/>
              <a:ext cx="639425" cy="261611"/>
            </a:xfrm>
            <a:prstGeom prst="rect">
              <a:avLst/>
            </a:prstGeom>
            <a:noFill/>
            <a:ln>
              <a:solidFill>
                <a:srgbClr val="1A3AC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75" dirty="0" err="1">
                  <a:solidFill>
                    <a:schemeClr val="bg1"/>
                  </a:solidFill>
                </a:rPr>
                <a:t>Isella</a:t>
              </a:r>
              <a:r>
                <a:rPr lang="en-US" sz="675" dirty="0">
                  <a:solidFill>
                    <a:schemeClr val="bg1"/>
                  </a:solidFill>
                </a:rPr>
                <a:t> +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8DF864-ADBE-D527-F23D-1160A9819F74}"/>
                </a:ext>
              </a:extLst>
            </p:cNvPr>
            <p:cNvSpPr/>
            <p:nvPr/>
          </p:nvSpPr>
          <p:spPr>
            <a:xfrm>
              <a:off x="3856382" y="935246"/>
              <a:ext cx="2373726" cy="21959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A933671-0071-58A8-31FB-D5E1E30CEC89}"/>
              </a:ext>
            </a:extLst>
          </p:cNvPr>
          <p:cNvSpPr/>
          <p:nvPr/>
        </p:nvSpPr>
        <p:spPr>
          <a:xfrm>
            <a:off x="-18032" y="-8389"/>
            <a:ext cx="1435772" cy="1037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lar flares&#10;&#10;Description automatically generated">
            <a:extLst>
              <a:ext uri="{FF2B5EF4-FFF2-40B4-BE49-F238E27FC236}">
                <a16:creationId xmlns:a16="http://schemas.microsoft.com/office/drawing/2014/main" id="{1ED541DC-2AEE-0357-A6C8-949080793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4" y="1450808"/>
            <a:ext cx="2717694" cy="2670497"/>
          </a:xfrm>
          <a:prstGeom prst="rect">
            <a:avLst/>
          </a:prstGeom>
        </p:spPr>
      </p:pic>
      <p:pic>
        <p:nvPicPr>
          <p:cNvPr id="14" name="Picture 13" descr="A bright purple and orange nebula&#10;&#10;Description automatically generated with medium confidence">
            <a:extLst>
              <a:ext uri="{FF2B5EF4-FFF2-40B4-BE49-F238E27FC236}">
                <a16:creationId xmlns:a16="http://schemas.microsoft.com/office/drawing/2014/main" id="{5F1B03E2-1763-1C59-6F5D-53633DA3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37" y="711067"/>
            <a:ext cx="3932252" cy="2000687"/>
          </a:xfrm>
          <a:prstGeom prst="rect">
            <a:avLst/>
          </a:prstGeom>
        </p:spPr>
      </p:pic>
      <p:pic>
        <p:nvPicPr>
          <p:cNvPr id="26" name="Picture 25" descr="A close-up of a red light&#10;&#10;Description automatically generated">
            <a:extLst>
              <a:ext uri="{FF2B5EF4-FFF2-40B4-BE49-F238E27FC236}">
                <a16:creationId xmlns:a16="http://schemas.microsoft.com/office/drawing/2014/main" id="{7459D19B-3D47-F913-C00A-CC41BAA7A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65" y="2814031"/>
            <a:ext cx="3830880" cy="1780760"/>
          </a:xfrm>
          <a:prstGeom prst="rect">
            <a:avLst/>
          </a:prstGeom>
        </p:spPr>
      </p:pic>
      <p:pic>
        <p:nvPicPr>
          <p:cNvPr id="5" name="Picture 4" descr="A screenshot of a galaxy&#10;&#10;Description automatically generated">
            <a:extLst>
              <a:ext uri="{FF2B5EF4-FFF2-40B4-BE49-F238E27FC236}">
                <a16:creationId xmlns:a16="http://schemas.microsoft.com/office/drawing/2014/main" id="{A85486F8-FEB1-8A1B-1C9B-7999196AA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32" y="2735309"/>
            <a:ext cx="1960642" cy="1960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54D6D-0682-2C24-70C2-E3B9A52FA903}"/>
              </a:ext>
            </a:extLst>
          </p:cNvPr>
          <p:cNvSpPr txBox="1"/>
          <p:nvPr/>
        </p:nvSpPr>
        <p:spPr>
          <a:xfrm>
            <a:off x="3332499" y="106463"/>
            <a:ext cx="247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Why? Versatility!</a:t>
            </a:r>
          </a:p>
        </p:txBody>
      </p:sp>
    </p:spTree>
    <p:extLst>
      <p:ext uri="{BB962C8B-B14F-4D97-AF65-F5344CB8AC3E}">
        <p14:creationId xmlns:p14="http://schemas.microsoft.com/office/powerpoint/2010/main" val="23428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B8C2FDD-E7FA-FE81-2405-273461F41723}"/>
              </a:ext>
            </a:extLst>
          </p:cNvPr>
          <p:cNvSpPr txBox="1"/>
          <p:nvPr/>
        </p:nvSpPr>
        <p:spPr>
          <a:xfrm>
            <a:off x="287368" y="175502"/>
            <a:ext cx="5999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LEVERAGE-HR: </a:t>
            </a:r>
            <a:r>
              <a:rPr lang="en-US" sz="2000" dirty="0" err="1"/>
              <a:t>ngVLA</a:t>
            </a:r>
            <a:r>
              <a:rPr lang="en-US" sz="2000" dirty="0"/>
              <a:t> LONG station in Croatia (~ $30M)?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617C1-E4F7-CBCB-3B14-A280589D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70" y="965551"/>
            <a:ext cx="3925352" cy="3524806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7CDCB9F5-08FC-50A5-71D3-17F73C76033D}"/>
              </a:ext>
            </a:extLst>
          </p:cNvPr>
          <p:cNvSpPr/>
          <p:nvPr/>
        </p:nvSpPr>
        <p:spPr>
          <a:xfrm>
            <a:off x="7502979" y="2416629"/>
            <a:ext cx="146958" cy="10613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45CDA-3155-1611-E8B5-F93224437E3C}"/>
              </a:ext>
            </a:extLst>
          </p:cNvPr>
          <p:cNvSpPr txBox="1"/>
          <p:nvPr/>
        </p:nvSpPr>
        <p:spPr>
          <a:xfrm>
            <a:off x="425222" y="1363435"/>
            <a:ext cx="40912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Global VLBI w. real-time correlation to </a:t>
            </a:r>
            <a:r>
              <a:rPr lang="en-US" sz="1800" dirty="0" err="1"/>
              <a:t>ngVLA</a:t>
            </a:r>
            <a:endParaRPr lang="en-US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3 antennas =&gt; stand-alone station science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/>
              <a:t>Broad band (BW = 20GHz) Galactic plane astrochemistry surveys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/>
              <a:t>Stellar maser monitoring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/>
              <a:t>Time domain/transient science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FC8CCE-AF6D-3F60-2DFE-FC81AF77D31C}"/>
              </a:ext>
            </a:extLst>
          </p:cNvPr>
          <p:cNvCxnSpPr>
            <a:cxnSpLocks/>
          </p:cNvCxnSpPr>
          <p:nvPr/>
        </p:nvCxnSpPr>
        <p:spPr>
          <a:xfrm flipH="1">
            <a:off x="7600953" y="1861457"/>
            <a:ext cx="228598" cy="54841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933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C196DB-8A70-4FB6-03BE-64100F7CB438}"/>
              </a:ext>
            </a:extLst>
          </p:cNvPr>
          <p:cNvSpPr txBox="1"/>
          <p:nvPr/>
        </p:nvSpPr>
        <p:spPr>
          <a:xfrm>
            <a:off x="0" y="494304"/>
            <a:ext cx="88875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M-dwarfs: most likely stars to host habitable planets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. M-dwarfs are known to be very active (flares, aurora), w. strong mag. </a:t>
            </a: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f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ields ~ 3kG</a:t>
            </a: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 =&gt;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strong star-planet interactions</a:t>
            </a:r>
            <a:endParaRPr lang="en-US" sz="1600" dirty="0">
              <a:latin typeface="Gill Sans MT" panose="020B0502020104020203" pitchFamily="34" charset="77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Star-planet magnetospheric interactions =&gt; deleterious effect on life: 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key term in Drake equation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 err="1">
                <a:latin typeface="Gill Sans MT" panose="020B0502020104020203" pitchFamily="34" charset="77"/>
                <a:cs typeface="Times New Roman"/>
              </a:rPr>
              <a:t>ngVLA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: sub-</a:t>
            </a:r>
            <a:r>
              <a:rPr lang="en-US" sz="1600" i="1" dirty="0" err="1">
                <a:latin typeface="Gill Sans MT" panose="020B0502020104020203" pitchFamily="34" charset="77"/>
                <a:cs typeface="Times New Roman"/>
              </a:rPr>
              <a:t>uJy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 at sub-mas =&gt; increase searchable volume by factor ~30 =&gt; hundreds of dwarf targets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0B0B1-4091-EB63-2254-B0657EDE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8549" y="2537678"/>
            <a:ext cx="2586335" cy="1589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1D218-F873-B1B3-D161-6F7F1AB70F59}"/>
              </a:ext>
            </a:extLst>
          </p:cNvPr>
          <p:cNvSpPr txBox="1"/>
          <p:nvPr/>
        </p:nvSpPr>
        <p:spPr>
          <a:xfrm>
            <a:off x="121032" y="37018"/>
            <a:ext cx="682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Extreme Exo-space Weather: Impediment to Life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ACCA19-058C-F087-13B1-49FA34E0D312}"/>
              </a:ext>
            </a:extLst>
          </p:cNvPr>
          <p:cNvGrpSpPr/>
          <p:nvPr/>
        </p:nvGrpSpPr>
        <p:grpSpPr>
          <a:xfrm>
            <a:off x="1565043" y="1797269"/>
            <a:ext cx="3578499" cy="3309213"/>
            <a:chOff x="5801710" y="620771"/>
            <a:chExt cx="3411414" cy="3329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F1FE02-FDD9-5527-0199-179C9965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1710" y="620771"/>
              <a:ext cx="3179839" cy="33298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A76A6-14EE-2512-FE84-CD74F6F030FB}"/>
                </a:ext>
              </a:extLst>
            </p:cNvPr>
            <p:cNvSpPr txBox="1"/>
            <p:nvPr/>
          </p:nvSpPr>
          <p:spPr>
            <a:xfrm>
              <a:off x="7473500" y="3023177"/>
              <a:ext cx="1739624" cy="43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VLBA 8 GHz</a:t>
              </a:r>
            </a:p>
            <a:p>
              <a:r>
                <a:rPr lang="en-US" sz="1100" dirty="0"/>
                <a:t>rms ~ 12 </a:t>
              </a:r>
              <a:r>
                <a:rPr lang="en-US" sz="1100" dirty="0" err="1"/>
                <a:t>uJy</a:t>
              </a:r>
              <a:r>
                <a:rPr lang="en-US" sz="1100" dirty="0"/>
                <a:t>/beam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B6644D-9A48-8EAF-198C-51EA69865086}"/>
                </a:ext>
              </a:extLst>
            </p:cNvPr>
            <p:cNvSpPr txBox="1"/>
            <p:nvPr/>
          </p:nvSpPr>
          <p:spPr>
            <a:xfrm>
              <a:off x="6318701" y="1357578"/>
              <a:ext cx="13314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DF5"/>
                  </a:solidFill>
                </a:rPr>
                <a:t>Radiation belts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7C65F4-EB83-235C-36E8-39D238C816AD}"/>
                </a:ext>
              </a:extLst>
            </p:cNvPr>
            <p:cNvSpPr txBox="1"/>
            <p:nvPr/>
          </p:nvSpPr>
          <p:spPr>
            <a:xfrm>
              <a:off x="7794489" y="2564117"/>
              <a:ext cx="76104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Aurora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CB9768-38E4-A391-8C26-0C941992F1A2}"/>
                </a:ext>
              </a:extLst>
            </p:cNvPr>
            <p:cNvCxnSpPr/>
            <p:nvPr/>
          </p:nvCxnSpPr>
          <p:spPr>
            <a:xfrm>
              <a:off x="6863255" y="1637568"/>
              <a:ext cx="315311" cy="240952"/>
            </a:xfrm>
            <a:prstGeom prst="straightConnector1">
              <a:avLst/>
            </a:prstGeom>
            <a:ln>
              <a:solidFill>
                <a:srgbClr val="71AE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2C584BE-A5A5-CF4A-04B4-7416914ABE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2083" y="2201593"/>
              <a:ext cx="314389" cy="46395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2CA53B-CBE4-C8AB-0813-6DD7AEDAF592}"/>
              </a:ext>
            </a:extLst>
          </p:cNvPr>
          <p:cNvSpPr txBox="1"/>
          <p:nvPr/>
        </p:nvSpPr>
        <p:spPr>
          <a:xfrm>
            <a:off x="24430" y="2220768"/>
            <a:ext cx="17003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Gill Sans MT" panose="020B0502020104020203" pitchFamily="34" charset="77"/>
                <a:ea typeface="Times New Roman" panose="02020603050405020304" pitchFamily="18" charset="0"/>
              </a:rPr>
              <a:t>VLBA: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77M</a:t>
            </a:r>
            <a:r>
              <a:rPr lang="en-US" sz="1400" i="1" baseline="-250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J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ultra-cool dwarf star at 6pc. Contours: unpolarized radiation belt emission out to 18 R</a:t>
            </a:r>
            <a:r>
              <a:rPr lang="en-US" sz="1400" i="1" baseline="-250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*</a:t>
            </a:r>
            <a:r>
              <a:rPr lang="en-US" sz="1400" i="1" baseline="-25000" dirty="0">
                <a:latin typeface="Gill Sans MT" panose="020B0502020104020203" pitchFamily="34" charset="77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; Grayscale: polarized auroral emission; similar to Jupiter – Io </a:t>
            </a:r>
            <a:r>
              <a:rPr lang="en-US" sz="11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(Kao et al. 2023).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D9327-356C-9C53-7DCF-05753ADC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05" y="2403567"/>
            <a:ext cx="2512004" cy="22551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245BD9-C3A1-837F-4A8F-C83DC1AB07A2}"/>
              </a:ext>
            </a:extLst>
          </p:cNvPr>
          <p:cNvCxnSpPr>
            <a:cxnSpLocks/>
          </p:cNvCxnSpPr>
          <p:nvPr/>
        </p:nvCxnSpPr>
        <p:spPr>
          <a:xfrm flipV="1">
            <a:off x="4205160" y="3598855"/>
            <a:ext cx="1568623" cy="230541"/>
          </a:xfrm>
          <a:prstGeom prst="straightConnector1">
            <a:avLst/>
          </a:prstGeom>
          <a:ln>
            <a:solidFill>
              <a:srgbClr val="71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525602-23FF-8E4C-A3F4-21757B68199C}"/>
              </a:ext>
            </a:extLst>
          </p:cNvPr>
          <p:cNvCxnSpPr>
            <a:cxnSpLocks/>
          </p:cNvCxnSpPr>
          <p:nvPr/>
        </p:nvCxnSpPr>
        <p:spPr>
          <a:xfrm>
            <a:off x="3299412" y="2690949"/>
            <a:ext cx="1824828" cy="251339"/>
          </a:xfrm>
          <a:prstGeom prst="straightConnector1">
            <a:avLst/>
          </a:prstGeom>
          <a:ln>
            <a:solidFill>
              <a:srgbClr val="71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50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247" y="2701528"/>
            <a:ext cx="6858000" cy="1241822"/>
          </a:xfrm>
        </p:spPr>
        <p:txBody>
          <a:bodyPr/>
          <a:lstStyle/>
          <a:p>
            <a:r>
              <a:rPr lang="en-IE" dirty="0"/>
              <a:t>Contact / T4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7C01C-C777-D64B-80AE-F605E205B33A}"/>
              </a:ext>
            </a:extLst>
          </p:cNvPr>
          <p:cNvGrpSpPr/>
          <p:nvPr/>
        </p:nvGrpSpPr>
        <p:grpSpPr>
          <a:xfrm>
            <a:off x="1471082" y="0"/>
            <a:ext cx="6337195" cy="5143500"/>
            <a:chOff x="2327834" y="463102"/>
            <a:chExt cx="5700922" cy="4680398"/>
          </a:xfrm>
        </p:grpSpPr>
        <p:pic>
          <p:nvPicPr>
            <p:cNvPr id="2052" name="Picture 4" descr="http://gioviart.files.wordpress.com/2013/03/contact_fil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13204" r="413" b="18958"/>
            <a:stretch/>
          </p:blipFill>
          <p:spPr bwMode="auto">
            <a:xfrm>
              <a:off x="2327834" y="2971799"/>
              <a:ext cx="5691129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vignette3.wikia.nocookie.net/terminator/images/9/96/Tsf26.jpg/revision/latest?cb=200905111802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05"/>
            <a:stretch/>
          </p:blipFill>
          <p:spPr bwMode="auto">
            <a:xfrm>
              <a:off x="2337627" y="463102"/>
              <a:ext cx="5691129" cy="250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22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854088"/>
            <a:ext cx="559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facility for a new millennium: replace the VLA and VLBA to tackle new Scientific Frontiers into the mid-Century</a:t>
            </a:r>
          </a:p>
          <a:p>
            <a:r>
              <a:rPr lang="en-US" sz="1600" i="1" dirty="0"/>
              <a:t>Thermal imaging at milli-arcsec scales (&lt;10K @ 7mas, 3mm)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82928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The next-generation Very Large Array (</a:t>
            </a:r>
            <a:r>
              <a:rPr lang="en-US" sz="2800" b="1" dirty="0" err="1"/>
              <a:t>ngVLA</a:t>
            </a:r>
            <a:r>
              <a:rPr lang="en-US" sz="2800" b="1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85C0B-0863-6B08-8AC5-3682CF3D552C}"/>
              </a:ext>
            </a:extLst>
          </p:cNvPr>
          <p:cNvSpPr txBox="1"/>
          <p:nvPr/>
        </p:nvSpPr>
        <p:spPr>
          <a:xfrm>
            <a:off x="3546389" y="3241796"/>
            <a:ext cx="50869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 area of JVLA/ALMA/VLBA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1.2 - 116 GHz Frequency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244 x 18m + 19 x 6m offset Gregorian Antennas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Centered at VLA site, extending over USA &amp; MX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High and dry sites for 115 GHz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Fixed antenna locations 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01" y="0"/>
            <a:ext cx="7955797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whose construction should </a:t>
            </a:r>
            <a:r>
              <a:rPr lang="en-US" sz="2000" b="1" dirty="0"/>
              <a:t>start this 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decade.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352" y="100093"/>
            <a:ext cx="716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/>
              </a:rPr>
              <a:t>New Parameter (‘Discovery’)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76" y="3855847"/>
            <a:ext cx="84054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 wavelengths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4187F-CF12-BD9D-5E8E-E52772D0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9" t="8354" r="7488" b="4646"/>
          <a:stretch/>
        </p:blipFill>
        <p:spPr>
          <a:xfrm>
            <a:off x="2056815" y="545484"/>
            <a:ext cx="4751307" cy="31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9B799E-04B2-49B2-3677-21D420472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39" y="2251816"/>
            <a:ext cx="3574304" cy="2355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3B5D10-E9B8-F687-4027-54CBE6B8F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7" y="1737718"/>
            <a:ext cx="5030802" cy="3332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7BCAF-973D-995C-BE4B-6A0C60A11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" y="13020"/>
            <a:ext cx="5178157" cy="17173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09E4D-E8E2-F541-2DB5-34E5C2F7CD58}"/>
              </a:ext>
            </a:extLst>
          </p:cNvPr>
          <p:cNvCxnSpPr>
            <a:cxnSpLocks/>
          </p:cNvCxnSpPr>
          <p:nvPr/>
        </p:nvCxnSpPr>
        <p:spPr>
          <a:xfrm flipV="1">
            <a:off x="2181002" y="2251816"/>
            <a:ext cx="3207237" cy="9168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F4085D-2B60-F3E6-296C-D6616079F4B0}"/>
              </a:ext>
            </a:extLst>
          </p:cNvPr>
          <p:cNvCxnSpPr>
            <a:cxnSpLocks/>
          </p:cNvCxnSpPr>
          <p:nvPr/>
        </p:nvCxnSpPr>
        <p:spPr>
          <a:xfrm>
            <a:off x="2181002" y="3612334"/>
            <a:ext cx="3207237" cy="9873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75B0BFF-E277-F5F8-27F1-BF63456A2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0" y="175325"/>
            <a:ext cx="1978857" cy="164707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CA91A4-8503-0713-34C9-63E3AC61019E}"/>
              </a:ext>
            </a:extLst>
          </p:cNvPr>
          <p:cNvCxnSpPr/>
          <p:nvPr/>
        </p:nvCxnSpPr>
        <p:spPr>
          <a:xfrm flipV="1">
            <a:off x="7253056" y="1473693"/>
            <a:ext cx="106532" cy="18554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8D2195B-CBFF-9557-EFE9-F9ED3661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96" y="17756"/>
            <a:ext cx="7002549" cy="40235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E9A250-A3C1-068A-D9CF-BBA0C5E62713}"/>
              </a:ext>
            </a:extLst>
          </p:cNvPr>
          <p:cNvSpPr txBox="1"/>
          <p:nvPr/>
        </p:nvSpPr>
        <p:spPr>
          <a:xfrm>
            <a:off x="905522" y="4211332"/>
            <a:ext cx="73329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10m </a:t>
            </a:r>
            <a:r>
              <a:rPr lang="en-US" sz="1800"/>
              <a:t>to 8000km </a:t>
            </a:r>
            <a:r>
              <a:rPr lang="en-US" sz="1800" dirty="0"/>
              <a:t>=&gt; 200” to 0.2 mas @ 32GHz: subarrays will be key usage</a:t>
            </a:r>
          </a:p>
        </p:txBody>
      </p:sp>
    </p:spTree>
    <p:extLst>
      <p:ext uri="{BB962C8B-B14F-4D97-AF65-F5344CB8AC3E}">
        <p14:creationId xmlns:p14="http://schemas.microsoft.com/office/powerpoint/2010/main" val="7698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55085</TotalTime>
  <Words>2855</Words>
  <Application>Microsoft Macintosh PowerPoint</Application>
  <PresentationFormat>On-screen Show (16:9)</PresentationFormat>
  <Paragraphs>294</Paragraphs>
  <Slides>32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Gill Sans MT</vt:lpstr>
      <vt:lpstr>Helvetica</vt:lpstr>
      <vt:lpstr>Orbitron Medium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Astro2020 identified the ngVLA as a high-priority large, ground-based facility whose construction should start this decade.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Carilli</cp:lastModifiedBy>
  <cp:revision>825</cp:revision>
  <dcterms:created xsi:type="dcterms:W3CDTF">2016-12-02T21:40:55Z</dcterms:created>
  <dcterms:modified xsi:type="dcterms:W3CDTF">2024-06-14T08:40:48Z</dcterms:modified>
</cp:coreProperties>
</file>