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25"/>
  </p:notesMasterIdLst>
  <p:sldIdLst>
    <p:sldId id="390" r:id="rId2"/>
    <p:sldId id="616" r:id="rId3"/>
    <p:sldId id="1052" r:id="rId4"/>
    <p:sldId id="1049" r:id="rId5"/>
    <p:sldId id="625" r:id="rId6"/>
    <p:sldId id="1058" r:id="rId7"/>
    <p:sldId id="272" r:id="rId8"/>
    <p:sldId id="1057" r:id="rId9"/>
    <p:sldId id="617" r:id="rId10"/>
    <p:sldId id="1056" r:id="rId11"/>
    <p:sldId id="1059" r:id="rId12"/>
    <p:sldId id="438" r:id="rId13"/>
    <p:sldId id="261" r:id="rId14"/>
    <p:sldId id="1064" r:id="rId15"/>
    <p:sldId id="292" r:id="rId16"/>
    <p:sldId id="749" r:id="rId17"/>
    <p:sldId id="1063" r:id="rId18"/>
    <p:sldId id="1060" r:id="rId19"/>
    <p:sldId id="738" r:id="rId20"/>
    <p:sldId id="725" r:id="rId21"/>
    <p:sldId id="542" r:id="rId22"/>
    <p:sldId id="569" r:id="rId23"/>
    <p:sldId id="316" r:id="rId24"/>
  </p:sldIdLst>
  <p:sldSz cx="9144000" cy="5143500" type="screen16x9"/>
  <p:notesSz cx="6858000" cy="9144000"/>
  <p:defaultTextStyle>
    <a:defPPr>
      <a:defRPr lang="en-US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55A28"/>
    <a:srgbClr val="DD662F"/>
    <a:srgbClr val="FBFAF9"/>
    <a:srgbClr val="CD5F2B"/>
    <a:srgbClr val="57C9F7"/>
    <a:srgbClr val="BF7FBF"/>
    <a:srgbClr val="71AE48"/>
    <a:srgbClr val="EE7D33"/>
    <a:srgbClr val="5B9BD5"/>
    <a:srgbClr val="99846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583" autoAdjust="0"/>
    <p:restoredTop sz="96281" autoAdjust="0"/>
  </p:normalViewPr>
  <p:slideViewPr>
    <p:cSldViewPr snapToGrid="0" snapToObjects="1" showGuides="1">
      <p:cViewPr varScale="1">
        <p:scale>
          <a:sx n="144" d="100"/>
          <a:sy n="144" d="100"/>
        </p:scale>
        <p:origin x="200" y="360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-16448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 snapToObjects="1">
      <p:cViewPr varScale="1">
        <p:scale>
          <a:sx n="99" d="100"/>
          <a:sy n="99" d="100"/>
        </p:scale>
        <p:origin x="4272" y="1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502BE4-89DD-6548-82D3-2826A713AC64}" type="datetimeFigureOut">
              <a:rPr lang="en-US" smtClean="0"/>
              <a:t>8/1/23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CA6C1E-B574-9248-808E-C0199F1688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62872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Will be the next U.S. Flagship Radio Observatory.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CA6C1E-B574-9248-808E-C0199F16887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021821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CA6C1E-B574-9248-808E-C0199F168871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032106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CA6C1E-B574-9248-808E-C0199F168871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73359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CA6C1E-B574-9248-808E-C0199F168871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94489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CA6C1E-B574-9248-808E-C0199F168871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31539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Snapshot</a:t>
            </a:r>
            <a:r>
              <a:rPr lang="en-US" baseline="0" dirty="0"/>
              <a:t> c</a:t>
            </a:r>
            <a:r>
              <a:rPr lang="en-US" dirty="0"/>
              <a:t>omparison of effective collecting area for dish-arrays</a:t>
            </a:r>
            <a:r>
              <a:rPr lang="en-US" baseline="0" dirty="0"/>
              <a:t> expected in the 2030’s.  </a:t>
            </a:r>
          </a:p>
          <a:p>
            <a:endParaRPr lang="en-US" baseline="0" dirty="0"/>
          </a:p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CA6C1E-B574-9248-808E-C0199F168871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57088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ngVLA</a:t>
            </a:r>
            <a:r>
              <a:rPr lang="en-US" dirty="0"/>
              <a:t> essentially checked off every box of Astro2020 scientific priorities.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CA6C1E-B574-9248-808E-C0199F16887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90794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CA6C1E-B574-9248-808E-C0199F16887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49154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lang="en-US" dirty="0"/>
            </a:br>
            <a:r>
              <a:rPr lang="en-US" b="1" i="0" u="none" strike="noStrike" dirty="0">
                <a:solidFill>
                  <a:srgbClr val="212438"/>
                </a:solidFill>
                <a:effectLst/>
                <a:latin typeface="Quicksand"/>
              </a:rPr>
              <a:t>HD 163296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ALMA observation of HD163296 at 1mm along with a simulated 1 cm </a:t>
            </a:r>
            <a:r>
              <a:rPr lang="en-US" sz="1200" dirty="0" err="1"/>
              <a:t>ngVLA</a:t>
            </a:r>
            <a:r>
              <a:rPr lang="en-US" sz="1200" dirty="0"/>
              <a:t> observations (Ricci et al. 2019) of the innermost 24 au region at 1 au resolution for Jupiter-, Saturn-, and Neptune-like planets.  </a:t>
            </a: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The distribution of exoplanets and young planets embedded in circumstellar disks: Then </a:t>
            </a:r>
            <a:r>
              <a:rPr lang="en-US" sz="1200" dirty="0" err="1"/>
              <a:t>ngVLA</a:t>
            </a:r>
            <a:r>
              <a:rPr lang="en-US" sz="1200" dirty="0"/>
              <a:t> will discover many hundreds of planets with orbital periods &lt;10 yr.</a:t>
            </a: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i="1" dirty="0"/>
              <a:t>The </a:t>
            </a:r>
            <a:r>
              <a:rPr lang="en-US" sz="1200" b="1" i="1" dirty="0" err="1"/>
              <a:t>ngVLA</a:t>
            </a:r>
            <a:r>
              <a:rPr lang="en-US" sz="1200" b="1" i="1" dirty="0"/>
              <a:t> will measure the orbital motion of planets and related features on monthly timescales: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Simulated 100 GHz </a:t>
            </a:r>
            <a:r>
              <a:rPr lang="en-US" sz="1200" dirty="0" err="1"/>
              <a:t>ngVLA</a:t>
            </a:r>
            <a:r>
              <a:rPr lang="en-US" sz="1200" dirty="0"/>
              <a:t> observations of a newborn planetary system comprising a Jupiter analogue orbiting at 5 AU from a Solar type star.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599E6F-7BF3-B449-B9CC-EDC129FF190F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63270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lang="en-US" dirty="0"/>
            </a:br>
            <a:r>
              <a:rPr lang="en-US" b="1" i="0" u="none" strike="noStrike" dirty="0">
                <a:solidFill>
                  <a:srgbClr val="212438"/>
                </a:solidFill>
                <a:effectLst/>
                <a:latin typeface="Quicksand"/>
              </a:rPr>
              <a:t>HD 163296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ALMA observation of HD163296 at 1mm along with a simulated 1 cm </a:t>
            </a:r>
            <a:r>
              <a:rPr lang="en-US" sz="1200" dirty="0" err="1"/>
              <a:t>ngVLA</a:t>
            </a:r>
            <a:r>
              <a:rPr lang="en-US" sz="1200" dirty="0"/>
              <a:t> observations (Ricci et al. 2019) of the innermost 24 au region at 1 au resolution for Jupiter-, Saturn-, and Neptune-like planets.  </a:t>
            </a: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The distribution of exoplanets and young planets embedded in circumstellar disks: Then </a:t>
            </a:r>
            <a:r>
              <a:rPr lang="en-US" sz="1200" dirty="0" err="1"/>
              <a:t>ngVLA</a:t>
            </a:r>
            <a:r>
              <a:rPr lang="en-US" sz="1200" dirty="0"/>
              <a:t> will discover many hundreds of planets with orbital periods &lt;10 yr.</a:t>
            </a: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i="1" dirty="0"/>
              <a:t>The </a:t>
            </a:r>
            <a:r>
              <a:rPr lang="en-US" sz="1200" b="1" i="1" dirty="0" err="1"/>
              <a:t>ngVLA</a:t>
            </a:r>
            <a:r>
              <a:rPr lang="en-US" sz="1200" b="1" i="1" dirty="0"/>
              <a:t> will measure the orbital motion of planets and related features on monthly timescales: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Simulated 100 GHz </a:t>
            </a:r>
            <a:r>
              <a:rPr lang="en-US" sz="1200" dirty="0" err="1"/>
              <a:t>ngVLA</a:t>
            </a:r>
            <a:r>
              <a:rPr lang="en-US" sz="1200" dirty="0"/>
              <a:t> observations of a newborn planetary system comprising a Jupiter analogue orbiting at 5 AU from a Solar type star.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599E6F-7BF3-B449-B9CC-EDC129FF190F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10934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is a simulation of ~3 complex organic molecules, not currently detected in the ISM, but which are good candidates for detection.  </a:t>
            </a:r>
            <a:b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simulation assumes that the emission is coming from a compact, 1" hot core in Sgr B2(N), from molecules with column densities of 10^12 - 10^14 cm-2, at T = 200 K, and with a linewidth of 3 km/s.</a:t>
            </a:r>
          </a:p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simulation does *not* contain any currently-detected species, meaning that a real spectrum in this frequency range would have many, many bright lines off the scale of this graph.</a:t>
            </a:r>
          </a:p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red horizontal line is the ~rms of the current GBT PRIMOS observations.  These suffer greatly from beam dilution, as the 1" source is diluted in a 30" GBT beam.  This rms is about what we can reasonably get with reasonable integration times at the GBT.  Drilling deeper will take far longer than is feasible for a survey.</a:t>
            </a:r>
          </a:p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green line is taken from the ngVLA tech specs page for line sensitivity at 10 km/s in 1 hr, degraded for 0.3 km/s channels.</a:t>
            </a:r>
          </a:p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blue shaded region is the area in which I project, from a statistical analysis of the PRIMOS observations, we will hit line-confusion in this frequency range.  There is little point in integrating more than 3 sigma deeper than this.</a:t>
            </a:r>
          </a:p>
          <a:p>
            <a:b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 what are the take-away messages here?</a:t>
            </a:r>
          </a:p>
          <a:p>
            <a:b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1) the ngVLA will almost certainly provide access to a wealth of new molecular detections of molecules </a:t>
            </a: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similar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to the representative species shown here</a:t>
            </a:r>
          </a:p>
          <a:p>
            <a:b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2) the ngVLA in reasonable integration times (say 4-20 hours) should hit line confusion in this most molecularly-rich galactic source at the 3 sigma level, something that the GBT and (J/E)VLA cannot hope to accomplish.</a:t>
            </a:r>
          </a:p>
          <a:p>
            <a:br>
              <a:rPr lang="en-US" dirty="0"/>
            </a:b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599E6F-7BF3-B449-B9CC-EDC129FF190F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86804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Simulated movies of the gas motions in the radio photosphere of an asymptotic</a:t>
            </a:r>
          </a:p>
          <a:p>
            <a:r>
              <a:rPr lang="en-US" dirty="0"/>
              <a:t>giant branch (AGB) star as observed with the ngVLA Main Array at 46 GHz. The</a:t>
            </a:r>
          </a:p>
          <a:p>
            <a:r>
              <a:rPr lang="en-US" dirty="0"/>
              <a:t>angular resolution is ~1.5 mas, corresponding to roughly 0.04 stellar radii.</a:t>
            </a:r>
          </a:p>
          <a:p>
            <a:r>
              <a:rPr lang="en-US" dirty="0"/>
              <a:t>Each movie covers a single 1.3-year pulsation period for a model AGB star,</a:t>
            </a:r>
          </a:p>
          <a:p>
            <a:r>
              <a:rPr lang="en-US" dirty="0"/>
              <a:t>assuming observations every 2-3 weeks. The adopted distance was 150 pc.</a:t>
            </a:r>
          </a:p>
          <a:p>
            <a:endParaRPr lang="en-US" dirty="0"/>
          </a:p>
          <a:p>
            <a:r>
              <a:rPr lang="en-US" dirty="0"/>
              <a:t>AGB star atmospheres are highly dynamic owing to a combination of radial</a:t>
            </a:r>
          </a:p>
          <a:p>
            <a:r>
              <a:rPr lang="en-US" dirty="0"/>
              <a:t>pulsations, shocks, and large-scale convective processes. These stars also shed</a:t>
            </a:r>
          </a:p>
          <a:p>
            <a:r>
              <a:rPr lang="en-US" dirty="0"/>
              <a:t>large amounts of matter through cool, dense winds. Radio waves are emitted from</a:t>
            </a:r>
          </a:p>
          <a:p>
            <a:r>
              <a:rPr lang="en-US" dirty="0"/>
              <a:t>a portion of their atmospheres that lie at a radius of roughly twice the</a:t>
            </a:r>
          </a:p>
          <a:p>
            <a:r>
              <a:rPr lang="en-US" dirty="0"/>
              <a:t>visible photosphere, and just interior to the wind launch region.</a:t>
            </a:r>
          </a:p>
          <a:p>
            <a:endParaRPr lang="en-US" dirty="0"/>
          </a:p>
          <a:p>
            <a:r>
              <a:rPr lang="en-US" dirty="0"/>
              <a:t>The adopted brightness distribution for the radio photosphere model (the</a:t>
            </a:r>
          </a:p>
          <a:p>
            <a:r>
              <a:rPr lang="en-US" dirty="0"/>
              <a:t>"ground truth model" shown in the left hand frame) was based on a 3D</a:t>
            </a:r>
          </a:p>
          <a:p>
            <a:r>
              <a:rPr lang="en-US" dirty="0"/>
              <a:t>hydrodynamic model of an AGB star atmosphere from Freytag et al. (2017). The</a:t>
            </a:r>
          </a:p>
          <a:p>
            <a:r>
              <a:rPr lang="en-US" dirty="0"/>
              <a:t>Freytag et al. model is not specific to millimeter wavelengths, but was adapted</a:t>
            </a:r>
          </a:p>
          <a:p>
            <a:r>
              <a:rPr lang="en-US" dirty="0"/>
              <a:t>here for illustrative purposes. The second frame shows the ground truth model</a:t>
            </a:r>
          </a:p>
          <a:p>
            <a:r>
              <a:rPr lang="en-US" dirty="0"/>
              <a:t>blurred with a Gaussian kernel.</a:t>
            </a:r>
          </a:p>
          <a:p>
            <a:endParaRPr lang="en-US" dirty="0"/>
          </a:p>
          <a:p>
            <a:r>
              <a:rPr lang="en-US" dirty="0"/>
              <a:t>The two frames on the right show image reconstructions of the model based</a:t>
            </a:r>
          </a:p>
          <a:p>
            <a:r>
              <a:rPr lang="en-US" dirty="0"/>
              <a:t>on simulated ngVLA Main Array observations. The integration time was 2</a:t>
            </a:r>
          </a:p>
          <a:p>
            <a:r>
              <a:rPr lang="en-US" dirty="0"/>
              <a:t>hours per frame and the assumed bandwidth was 10 GHz in dual</a:t>
            </a:r>
          </a:p>
          <a:p>
            <a:r>
              <a:rPr lang="en-US" dirty="0"/>
              <a:t>polarizations. The second frame from the right shows a multi-scale CLEAN</a:t>
            </a:r>
          </a:p>
          <a:p>
            <a:r>
              <a:rPr lang="en-US" dirty="0"/>
              <a:t>reconstruction, while the frame on the right shows the result of a</a:t>
            </a:r>
          </a:p>
          <a:p>
            <a:r>
              <a:rPr lang="en-US" dirty="0"/>
              <a:t>regularized maximum likelihood reconstruction using the SMILI package of</a:t>
            </a:r>
          </a:p>
          <a:p>
            <a:r>
              <a:rPr lang="en-US" dirty="0"/>
              <a:t>Akiyama et al. (2019).  While both methods do well at reproducing many of</a:t>
            </a:r>
          </a:p>
          <a:p>
            <a:r>
              <a:rPr lang="en-US" dirty="0"/>
              <a:t>the key features of the model, the SMILI version achieves superior angular</a:t>
            </a:r>
          </a:p>
          <a:p>
            <a:r>
              <a:rPr lang="en-US" dirty="0"/>
              <a:t>resolution.</a:t>
            </a:r>
          </a:p>
          <a:p>
            <a:endParaRPr lang="en-US" dirty="0"/>
          </a:p>
          <a:p>
            <a:r>
              <a:rPr lang="en-US" dirty="0"/>
              <a:t>These results underscore that the exquisite sensitivity and resolution of the</a:t>
            </a:r>
          </a:p>
          <a:p>
            <a:r>
              <a:rPr lang="en-US" dirty="0"/>
              <a:t>ngVLA will enable studies of the physical properties and kinematics of the</a:t>
            </a:r>
          </a:p>
          <a:p>
            <a:r>
              <a:rPr lang="en-US" dirty="0"/>
              <a:t>atmospheres of evolved stars in unprecedented detail.</a:t>
            </a:r>
          </a:p>
          <a:p>
            <a:endParaRPr lang="en-US" dirty="0"/>
          </a:p>
          <a:p>
            <a:r>
              <a:rPr lang="en-US" dirty="0"/>
              <a:t>Credit: K. Akiyama and L. D. Matthews, based on models adapted from B.</a:t>
            </a:r>
          </a:p>
          <a:p>
            <a:r>
              <a:rPr lang="en-US" dirty="0"/>
              <a:t>Freytag.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599E6F-7BF3-B449-B9CC-EDC129FF190F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44002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5" Type="http://schemas.openxmlformats.org/officeDocument/2006/relationships/image" Target="../media/image9.emf"/><Relationship Id="rId4" Type="http://schemas.openxmlformats.org/officeDocument/2006/relationships/image" Target="../media/image8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emf"/><Relationship Id="rId4" Type="http://schemas.openxmlformats.org/officeDocument/2006/relationships/image" Target="../media/image8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9144000" cy="280035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5252010D-3405-684F-B2B0-49E8B74F020B}"/>
              </a:ext>
            </a:extLst>
          </p:cNvPr>
          <p:cNvSpPr/>
          <p:nvPr userDrawn="1"/>
        </p:nvSpPr>
        <p:spPr>
          <a:xfrm>
            <a:off x="1" y="2800350"/>
            <a:ext cx="9144000" cy="2343150"/>
          </a:xfrm>
          <a:prstGeom prst="rect">
            <a:avLst/>
          </a:prstGeom>
          <a:solidFill>
            <a:srgbClr val="0074A7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258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90758" y="4179807"/>
            <a:ext cx="999131" cy="59253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6339" y="4119802"/>
            <a:ext cx="712547" cy="71254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5962" y="2882504"/>
            <a:ext cx="6482924" cy="649410"/>
          </a:xfr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2800">
                <a:solidFill>
                  <a:schemeClr val="bg1"/>
                </a:solidFill>
                <a:latin typeface="Orbitron Medium" panose="020000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35157" y="4173202"/>
            <a:ext cx="466425" cy="605746"/>
          </a:xfrm>
          <a:prstGeom prst="rect">
            <a:avLst/>
          </a:prstGeom>
        </p:spPr>
      </p:pic>
      <p:sp>
        <p:nvSpPr>
          <p:cNvPr id="21" name="Text Placeholder 20"/>
          <p:cNvSpPr>
            <a:spLocks noGrp="1"/>
          </p:cNvSpPr>
          <p:nvPr>
            <p:ph type="body" sz="quarter" idx="13"/>
          </p:nvPr>
        </p:nvSpPr>
        <p:spPr>
          <a:xfrm>
            <a:off x="385962" y="3550577"/>
            <a:ext cx="2357238" cy="392113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pPr lvl="0"/>
            <a:r>
              <a:rPr lang="en-US" dirty="0"/>
              <a:t>Edit Master text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F2E95FC-F2FF-484C-B164-0B467A10D8E8}"/>
              </a:ext>
            </a:extLst>
          </p:cNvPr>
          <p:cNvSpPr/>
          <p:nvPr userDrawn="1"/>
        </p:nvSpPr>
        <p:spPr>
          <a:xfrm>
            <a:off x="-1" y="0"/>
            <a:ext cx="2286000" cy="1432677"/>
          </a:xfrm>
          <a:prstGeom prst="rect">
            <a:avLst/>
          </a:prstGeom>
          <a:solidFill>
            <a:srgbClr val="0074A7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258" dirty="0"/>
          </a:p>
        </p:txBody>
      </p:sp>
      <p:sp>
        <p:nvSpPr>
          <p:cNvPr id="18" name="Text Placeholder 20">
            <a:extLst>
              <a:ext uri="{FF2B5EF4-FFF2-40B4-BE49-F238E27FC236}">
                <a16:creationId xmlns:a16="http://schemas.microsoft.com/office/drawing/2014/main" id="{72849861-2E54-1342-94A6-59F8EF28BFC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5962" y="4440236"/>
            <a:ext cx="2357238" cy="392113"/>
          </a:xfrm>
        </p:spPr>
        <p:txBody>
          <a:bodyPr>
            <a:normAutofit/>
          </a:bodyPr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pPr lvl="0"/>
            <a:r>
              <a:rPr lang="en-US" dirty="0" err="1"/>
              <a:t>ngvla.nrao.edu</a:t>
            </a:r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5E1C94F-84F9-C04C-BF98-219DD097AA64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3079" y="173794"/>
            <a:ext cx="1259840" cy="1085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896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/>
    </mc:Choice>
    <mc:Fallback xmlns="">
      <p:transition/>
    </mc:Fallback>
  </mc:AlternateContent>
  <p:extLst>
    <p:ext uri="{DCECCB84-F9BA-43D5-87BE-67443E8EF086}">
      <p15:sldGuideLst xmlns:p15="http://schemas.microsoft.com/office/powerpoint/2012/main">
        <p15:guide id="1" pos="312">
          <p15:clr>
            <a:srgbClr val="FBAE40"/>
          </p15:clr>
        </p15:guide>
        <p15:guide id="2" orient="horz" pos="176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250208" y="109307"/>
            <a:ext cx="8636000" cy="35790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latin typeface="Gill Sans MT" panose="020B0502020104020203" pitchFamily="34" charset="0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373040" y="489632"/>
            <a:ext cx="8636000" cy="4026612"/>
          </a:xfrm>
          <a:prstGeom prst="rect">
            <a:avLst/>
          </a:prstGeom>
        </p:spPr>
        <p:txBody>
          <a:bodyPr/>
          <a:lstStyle>
            <a:lvl1pPr>
              <a:defRPr sz="1800">
                <a:latin typeface="Gill Sans MT" panose="020B0502020104020203" pitchFamily="34" charset="0"/>
              </a:defRPr>
            </a:lvl1pPr>
            <a:lvl2pPr>
              <a:defRPr sz="1650">
                <a:latin typeface="Gill Sans MT" panose="020B0502020104020203" pitchFamily="34" charset="0"/>
              </a:defRPr>
            </a:lvl2pPr>
            <a:lvl3pPr>
              <a:defRPr sz="1500">
                <a:latin typeface="Gill Sans MT" panose="020B0502020104020203" pitchFamily="34" charset="0"/>
              </a:defRPr>
            </a:lvl3pPr>
            <a:lvl4pPr>
              <a:defRPr sz="1350">
                <a:latin typeface="Gill Sans MT" panose="020B0502020104020203" pitchFamily="34" charset="0"/>
              </a:defRPr>
            </a:lvl4pPr>
            <a:lvl5pPr>
              <a:defRPr sz="1200">
                <a:latin typeface="Gill Sans MT" panose="020B0502020104020203" pitchFamily="34" charset="0"/>
              </a:defRPr>
            </a:lvl5pPr>
          </a:lstStyle>
          <a:p>
            <a:pPr lvl="0"/>
            <a:r>
              <a:rPr lang="en-US" dirty="0"/>
              <a:t>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952772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4C6E2085-C117-964A-A40E-3F5CA8BBFAD5}"/>
              </a:ext>
            </a:extLst>
          </p:cNvPr>
          <p:cNvSpPr/>
          <p:nvPr userDrawn="1"/>
        </p:nvSpPr>
        <p:spPr>
          <a:xfrm>
            <a:off x="0" y="4525617"/>
            <a:ext cx="9144000" cy="617883"/>
          </a:xfrm>
          <a:prstGeom prst="rect">
            <a:avLst/>
          </a:prstGeom>
          <a:solidFill>
            <a:srgbClr val="0074A7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258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15290" y="10601"/>
            <a:ext cx="7000059" cy="994172"/>
          </a:xfrm>
        </p:spPr>
        <p:txBody>
          <a:bodyPr>
            <a:normAutofit/>
          </a:bodyPr>
          <a:lstStyle>
            <a:lvl1pPr>
              <a:defRPr sz="3200">
                <a:latin typeface="Helvetica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7318" y="1215504"/>
            <a:ext cx="7886700" cy="3224985"/>
          </a:xfrm>
        </p:spPr>
        <p:txBody>
          <a:bodyPr/>
          <a:lstStyle>
            <a:lvl1pPr>
              <a:defRPr sz="2200">
                <a:latin typeface="Helvetica" pitchFamily="2" charset="0"/>
              </a:defRPr>
            </a:lvl1pPr>
            <a:lvl2pPr>
              <a:defRPr>
                <a:latin typeface="Helvetica" pitchFamily="2" charset="0"/>
              </a:defRPr>
            </a:lvl2pPr>
            <a:lvl3pPr>
              <a:defRPr>
                <a:latin typeface="Helvetica" pitchFamily="2" charset="0"/>
              </a:defRPr>
            </a:lvl3pPr>
            <a:lvl4pPr>
              <a:defRPr sz="1500">
                <a:latin typeface="Helvetica" pitchFamily="2" charset="0"/>
              </a:defRPr>
            </a:lvl4pPr>
            <a:lvl5pPr>
              <a:defRPr sz="1500">
                <a:latin typeface="Helvetica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14" name="Straight Connector 13"/>
          <p:cNvCxnSpPr/>
          <p:nvPr userDrawn="1"/>
        </p:nvCxnSpPr>
        <p:spPr>
          <a:xfrm flipH="1">
            <a:off x="0" y="4525617"/>
            <a:ext cx="9144000" cy="0"/>
          </a:xfrm>
          <a:prstGeom prst="line">
            <a:avLst/>
          </a:prstGeom>
          <a:ln>
            <a:solidFill>
              <a:srgbClr val="163B7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87318" y="4677711"/>
            <a:ext cx="409330" cy="33251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fld id="{C007A3FA-37C8-B64A-9EE6-D07431EEED58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3B898D1-904F-A747-9746-2F6C0ED482C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9191" y="4648409"/>
            <a:ext cx="627708" cy="37226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8C98605-B378-6346-BE9F-CF5DAF74B52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74965" y="4610711"/>
            <a:ext cx="447661" cy="44766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29556BB-8C9F-4B4C-9D18-6BA91B221FC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80985" y="4644259"/>
            <a:ext cx="293033" cy="380563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36AACEA5-9CA8-3F4B-97F3-EA0E9698AF54}"/>
              </a:ext>
            </a:extLst>
          </p:cNvPr>
          <p:cNvSpPr/>
          <p:nvPr userDrawn="1"/>
        </p:nvSpPr>
        <p:spPr>
          <a:xfrm>
            <a:off x="-1" y="0"/>
            <a:ext cx="1365070" cy="1004773"/>
          </a:xfrm>
          <a:prstGeom prst="rect">
            <a:avLst/>
          </a:prstGeom>
          <a:solidFill>
            <a:srgbClr val="0074A7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258" dirty="0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8E62934A-5B1A-544F-8458-304190AD60E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54991" y="5493122"/>
            <a:ext cx="627708" cy="372263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A85ACE8F-9047-C646-8934-B9B9FCA9035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30765" y="5455424"/>
            <a:ext cx="447661" cy="44766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F858F246-8B25-F143-B478-AD444D449F8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36785" y="5488972"/>
            <a:ext cx="293033" cy="380563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A590DC9C-4039-F045-B5B4-8C4EC6117B1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434" t="31786" r="23925" b="36341"/>
          <a:stretch/>
        </p:blipFill>
        <p:spPr>
          <a:xfrm>
            <a:off x="6439987" y="5454859"/>
            <a:ext cx="572758" cy="44878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2098921-102A-6447-8A72-EBE231E68EC5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9464" y="129387"/>
            <a:ext cx="866140" cy="745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6552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8E62934A-5B1A-544F-8458-304190AD60E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54991" y="5493122"/>
            <a:ext cx="627708" cy="372263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A85ACE8F-9047-C646-8934-B9B9FCA9035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30765" y="5455424"/>
            <a:ext cx="447661" cy="44766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F858F246-8B25-F143-B478-AD444D449F8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36785" y="5488972"/>
            <a:ext cx="293033" cy="380563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A590DC9C-4039-F045-B5B4-8C4EC6117B1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434" t="31786" r="23925" b="36341"/>
          <a:stretch/>
        </p:blipFill>
        <p:spPr>
          <a:xfrm>
            <a:off x="6439987" y="5454859"/>
            <a:ext cx="572758" cy="448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757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5039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1286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07283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927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13446CB6-96D0-AA45-943F-02AF19C01A6C}"/>
              </a:ext>
            </a:extLst>
          </p:cNvPr>
          <p:cNvSpPr/>
          <p:nvPr userDrawn="1"/>
        </p:nvSpPr>
        <p:spPr>
          <a:xfrm>
            <a:off x="0" y="4525617"/>
            <a:ext cx="9144000" cy="617883"/>
          </a:xfrm>
          <a:prstGeom prst="rect">
            <a:avLst/>
          </a:prstGeom>
          <a:solidFill>
            <a:srgbClr val="0074A7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258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62349" y="402192"/>
            <a:ext cx="4219303" cy="3668450"/>
          </a:xfrm>
          <a:prstGeom prst="rect">
            <a:avLst/>
          </a:prstGeom>
        </p:spPr>
      </p:pic>
      <p:sp>
        <p:nvSpPr>
          <p:cNvPr id="15" name="TextBox 14"/>
          <p:cNvSpPr txBox="1"/>
          <p:nvPr userDrawn="1"/>
        </p:nvSpPr>
        <p:spPr>
          <a:xfrm>
            <a:off x="668955" y="4732653"/>
            <a:ext cx="1641475" cy="22993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>
              <a:lnSpc>
                <a:spcPct val="80000"/>
              </a:lnSpc>
              <a:spcBef>
                <a:spcPct val="20000"/>
              </a:spcBef>
            </a:pPr>
            <a:r>
              <a:rPr lang="en-US" sz="1800" b="1" dirty="0" err="1">
                <a:solidFill>
                  <a:schemeClr val="bg1"/>
                </a:solidFill>
                <a:latin typeface="Helvetica" pitchFamily="2" charset="0"/>
                <a:cs typeface="Gill Sans" charset="0"/>
              </a:rPr>
              <a:t>ngvla.nrao.edu</a:t>
            </a:r>
            <a:endParaRPr lang="en-US" sz="1800" b="1" dirty="0">
              <a:solidFill>
                <a:schemeClr val="bg1"/>
              </a:solidFill>
              <a:latin typeface="Helvetica" pitchFamily="2" charset="0"/>
              <a:cs typeface="Gill Sans" charset="0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2661F793-CC53-E543-BB36-CE6236F0C7E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9191" y="4648409"/>
            <a:ext cx="627708" cy="372263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46FF8B86-738C-DC43-AC4A-2D8E275E294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74965" y="4610711"/>
            <a:ext cx="447661" cy="447661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8E344E05-8C7F-3D42-BC50-9CE635A9EDE4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80985" y="4644259"/>
            <a:ext cx="293033" cy="380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2632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52602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1_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703256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10601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004773"/>
            <a:ext cx="7886700" cy="36279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6792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62" r:id="rId2"/>
    <p:sldLayoutId id="2147483664" r:id="rId3"/>
    <p:sldLayoutId id="2147483666" r:id="rId4"/>
    <p:sldLayoutId id="2147483677" r:id="rId5"/>
    <p:sldLayoutId id="2147483676" r:id="rId6"/>
    <p:sldLayoutId id="2147483670" r:id="rId7"/>
    <p:sldLayoutId id="2147483673" r:id="rId8"/>
    <p:sldLayoutId id="2147483678" r:id="rId9"/>
    <p:sldLayoutId id="2147483680" r:id="rId10"/>
    <p:sldLayoutId id="2147483681" r:id="rId11"/>
  </p:sldLayoutIdLst>
  <mc:AlternateContent xmlns:mc="http://schemas.openxmlformats.org/markup-compatibility/2006" xmlns:p14="http://schemas.microsoft.com/office/powerpoint/2010/main">
    <mc:Choice Requires="p14">
      <p:transition p14:dur="200"/>
    </mc:Choice>
    <mc:Fallback xmlns="">
      <p:transition/>
    </mc:Fallback>
  </mc:AlternateConten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4.png"/><Relationship Id="rId4" Type="http://schemas.openxmlformats.org/officeDocument/2006/relationships/notesSlide" Target="../notesSlides/notesSlide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5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0.xml"/><Relationship Id="rId5" Type="http://schemas.microsoft.com/office/2007/relationships/hdphoto" Target="../media/hdphoto2.wdp"/><Relationship Id="rId4" Type="http://schemas.openxmlformats.org/officeDocument/2006/relationships/image" Target="../media/image4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3" Type="http://schemas.openxmlformats.org/officeDocument/2006/relationships/image" Target="../media/image55.jpeg"/><Relationship Id="rId7" Type="http://schemas.openxmlformats.org/officeDocument/2006/relationships/image" Target="../media/image59.jpeg"/><Relationship Id="rId12" Type="http://schemas.openxmlformats.org/officeDocument/2006/relationships/image" Target="../media/image6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8.jpeg"/><Relationship Id="rId11" Type="http://schemas.openxmlformats.org/officeDocument/2006/relationships/image" Target="../media/image63.png"/><Relationship Id="rId5" Type="http://schemas.openxmlformats.org/officeDocument/2006/relationships/image" Target="../media/image57.jpg"/><Relationship Id="rId10" Type="http://schemas.openxmlformats.org/officeDocument/2006/relationships/image" Target="../media/image62.jpeg"/><Relationship Id="rId4" Type="http://schemas.openxmlformats.org/officeDocument/2006/relationships/image" Target="../media/image56.png"/><Relationship Id="rId9" Type="http://schemas.openxmlformats.org/officeDocument/2006/relationships/image" Target="../media/image6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66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6" Type="http://schemas.openxmlformats.org/officeDocument/2006/relationships/hyperlink" Target="https://ngvla.nrao.edu/page/scibook" TargetMode="External"/><Relationship Id="rId5" Type="http://schemas.openxmlformats.org/officeDocument/2006/relationships/image" Target="../media/image32.emf"/><Relationship Id="rId4" Type="http://schemas.openxmlformats.org/officeDocument/2006/relationships/image" Target="../media/image3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F2F8EDB-9664-694F-AA83-C9B675320D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7391"/>
            <a:ext cx="9144001" cy="5150891"/>
          </a:xfrm>
          <a:prstGeom prst="rect">
            <a:avLst/>
          </a:prstGeom>
        </p:spPr>
      </p:pic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1657320" y="61346"/>
            <a:ext cx="57195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2400" dirty="0">
                <a:latin typeface="Times New Roman" charset="0"/>
                <a:ea typeface="Times New Roman" charset="0"/>
                <a:cs typeface="Times New Roman" charset="0"/>
              </a:rPr>
              <a:t>The Very Large Array: Global Powerhouse for Radio astronomy for 40+ years</a:t>
            </a:r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2724383" y="957872"/>
            <a:ext cx="4652437" cy="1240717"/>
          </a:xfrm>
          <a:prstGeom prst="rect">
            <a:avLst/>
          </a:prstGeom>
          <a:noFill/>
          <a:ln>
            <a:noFill/>
          </a:ln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IE" sz="1400" dirty="0">
                <a:latin typeface="Times New Roman" charset="0"/>
                <a:ea typeface="Times New Roman" charset="0"/>
                <a:cs typeface="Times New Roman" charset="0"/>
              </a:rPr>
              <a:t>1972 – Approved by Congress</a:t>
            </a:r>
          </a:p>
          <a:p>
            <a:pPr marL="0" indent="0">
              <a:buNone/>
            </a:pPr>
            <a:r>
              <a:rPr lang="en-IE" sz="1400" dirty="0">
                <a:latin typeface="Times New Roman" charset="0"/>
                <a:ea typeface="Times New Roman" charset="0"/>
                <a:cs typeface="Times New Roman" charset="0"/>
              </a:rPr>
              <a:t>1975 – 1</a:t>
            </a:r>
            <a:r>
              <a:rPr lang="en-IE" sz="1400" baseline="30000" dirty="0">
                <a:latin typeface="Times New Roman" charset="0"/>
                <a:ea typeface="Times New Roman" charset="0"/>
                <a:cs typeface="Times New Roman" charset="0"/>
              </a:rPr>
              <a:t>st</a:t>
            </a:r>
            <a:r>
              <a:rPr lang="en-IE" sz="1400" dirty="0">
                <a:latin typeface="Times New Roman" charset="0"/>
                <a:ea typeface="Times New Roman" charset="0"/>
                <a:cs typeface="Times New Roman" charset="0"/>
              </a:rPr>
              <a:t> antenna</a:t>
            </a:r>
          </a:p>
          <a:p>
            <a:pPr marL="0" indent="0">
              <a:buNone/>
            </a:pPr>
            <a:r>
              <a:rPr lang="en-IE" sz="1400" dirty="0">
                <a:latin typeface="Times New Roman" charset="0"/>
                <a:ea typeface="Times New Roman" charset="0"/>
                <a:cs typeface="Times New Roman" charset="0"/>
              </a:rPr>
              <a:t>1980 – Full science operations</a:t>
            </a:r>
          </a:p>
          <a:p>
            <a:pPr marL="0" indent="0">
              <a:buNone/>
            </a:pPr>
            <a:r>
              <a:rPr lang="en-IE" sz="1400" dirty="0">
                <a:latin typeface="Times New Roman" charset="0"/>
                <a:ea typeface="Times New Roman" charset="0"/>
                <a:cs typeface="Times New Roman" charset="0"/>
              </a:rPr>
              <a:t>2001 – Major upgrade approved by NSF (all new electronics)</a:t>
            </a:r>
          </a:p>
          <a:p>
            <a:pPr marL="0" indent="0">
              <a:buNone/>
            </a:pPr>
            <a:r>
              <a:rPr lang="en-IE" sz="1400" dirty="0">
                <a:latin typeface="Times New Roman" charset="0"/>
                <a:ea typeface="Times New Roman" charset="0"/>
                <a:cs typeface="Times New Roman" charset="0"/>
              </a:rPr>
              <a:t>2011 – </a:t>
            </a:r>
            <a:r>
              <a:rPr lang="en-IE" sz="1400" dirty="0" err="1">
                <a:latin typeface="Times New Roman" charset="0"/>
                <a:ea typeface="Times New Roman" charset="0"/>
                <a:cs typeface="Times New Roman" charset="0"/>
              </a:rPr>
              <a:t>Jansky</a:t>
            </a:r>
            <a:r>
              <a:rPr lang="en-IE" sz="1400" dirty="0">
                <a:latin typeface="Times New Roman" charset="0"/>
                <a:ea typeface="Times New Roman" charset="0"/>
                <a:cs typeface="Times New Roman" charset="0"/>
              </a:rPr>
              <a:t> VLA full science ops</a:t>
            </a:r>
          </a:p>
        </p:txBody>
      </p:sp>
    </p:spTree>
    <p:extLst>
      <p:ext uri="{BB962C8B-B14F-4D97-AF65-F5344CB8AC3E}">
        <p14:creationId xmlns:p14="http://schemas.microsoft.com/office/powerpoint/2010/main" val="2339682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 txBox="1">
            <a:spLocks/>
          </p:cNvSpPr>
          <p:nvPr/>
        </p:nvSpPr>
        <p:spPr>
          <a:xfrm>
            <a:off x="1651471" y="501846"/>
            <a:ext cx="7356348" cy="5458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1600" b="1" i="1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587318" y="4677711"/>
            <a:ext cx="409330" cy="33251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bg1"/>
                </a:solidFill>
                <a:latin typeface="Helvetica" pitchFamily="2" charset="0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007A3FA-37C8-B64A-9EE6-D07431EEED58}" type="slidenum">
              <a:rPr lang="en-US" smtClean="0"/>
              <a:pPr/>
              <a:t>10</a:t>
            </a:fld>
            <a:endParaRPr lang="en-US" dirty="0">
              <a:solidFill>
                <a:schemeClr val="bg1"/>
              </a:solidFill>
              <a:latin typeface="Helvetica" pitchFamily="2" charset="0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E167DF5-B157-BD41-B6FF-E8074A09C56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906462" y="408785"/>
            <a:ext cx="4353515" cy="355600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/>
            <a:r>
              <a:rPr lang="en-US" sz="2400" b="1" dirty="0"/>
              <a:t>KSG1: Unveiling the Formation of Solar System Analogues</a:t>
            </a:r>
            <a:br>
              <a:rPr lang="en-US" sz="2400" b="1" dirty="0"/>
            </a:br>
            <a:endParaRPr lang="en-US" sz="2400" b="1" dirty="0"/>
          </a:p>
        </p:txBody>
      </p:sp>
      <p:sp>
        <p:nvSpPr>
          <p:cNvPr id="3" name="Rectangle 2"/>
          <p:cNvSpPr/>
          <p:nvPr/>
        </p:nvSpPr>
        <p:spPr>
          <a:xfrm>
            <a:off x="460533" y="884872"/>
            <a:ext cx="479944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i="1" dirty="0"/>
              <a:t>The </a:t>
            </a:r>
            <a:r>
              <a:rPr lang="en-US" sz="1600" b="1" i="1" dirty="0" err="1"/>
              <a:t>ngVLA</a:t>
            </a:r>
            <a:r>
              <a:rPr lang="en-US" sz="1600" b="1" i="1" dirty="0"/>
              <a:t> will image planet formation in systems similar to our own Solar System, down to planet masses of a few earth masses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78A5087-26EF-F81C-D476-74FC7BC5A618}"/>
              </a:ext>
            </a:extLst>
          </p:cNvPr>
          <p:cNvSpPr txBox="1"/>
          <p:nvPr/>
        </p:nvSpPr>
        <p:spPr>
          <a:xfrm>
            <a:off x="434407" y="2101311"/>
            <a:ext cx="4799444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800" dirty="0"/>
              <a:t>Required resolution: 7mas = 1 AU at 140 pc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800" dirty="0"/>
              <a:t>ALMA has this resolution at &gt; 350 GHz but PP disks are optically thick in inner 10 AU!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800" dirty="0" err="1"/>
              <a:t>ngVLA</a:t>
            </a:r>
            <a:r>
              <a:rPr lang="en-US" sz="1800" dirty="0"/>
              <a:t> can achieve this sensitivity and resolution at 30 to 100 GHz, where inner disk is optically thin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F9F3841-4FF6-526F-9A4E-CB79063AB3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5815" y="0"/>
            <a:ext cx="2650477" cy="51435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42D8C19-6C1F-C4F5-99A6-888AFA6754B2}"/>
              </a:ext>
            </a:extLst>
          </p:cNvPr>
          <p:cNvSpPr txBox="1"/>
          <p:nvPr/>
        </p:nvSpPr>
        <p:spPr>
          <a:xfrm>
            <a:off x="6043747" y="4904931"/>
            <a:ext cx="10885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Ricci, </a:t>
            </a:r>
            <a:r>
              <a:rPr lang="en-US" sz="1200" dirty="0" err="1">
                <a:solidFill>
                  <a:schemeClr val="bg1"/>
                </a:solidFill>
              </a:rPr>
              <a:t>Isella</a:t>
            </a:r>
            <a:r>
              <a:rPr lang="en-US" sz="1200" dirty="0">
                <a:solidFill>
                  <a:schemeClr val="bg1"/>
                </a:solidFill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3765839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742"/>
    </mc:Choice>
    <mc:Fallback xmlns="">
      <p:transition spd="slow" advTm="67742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 txBox="1">
            <a:spLocks/>
          </p:cNvSpPr>
          <p:nvPr/>
        </p:nvSpPr>
        <p:spPr>
          <a:xfrm>
            <a:off x="1651471" y="501846"/>
            <a:ext cx="7356348" cy="5458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1600" b="1" i="1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587318" y="4677711"/>
            <a:ext cx="409330" cy="33251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bg1"/>
                </a:solidFill>
                <a:latin typeface="Helvetica" pitchFamily="2" charset="0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007A3FA-37C8-B64A-9EE6-D07431EEED58}" type="slidenum">
              <a:rPr lang="en-US" smtClean="0"/>
              <a:pPr/>
              <a:t>11</a:t>
            </a:fld>
            <a:endParaRPr lang="en-US" dirty="0">
              <a:solidFill>
                <a:schemeClr val="bg1"/>
              </a:solidFill>
              <a:latin typeface="Helvetica" pitchFamily="2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31281" y="1346330"/>
            <a:ext cx="4367146" cy="19697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latin typeface="Gill Sans MT" panose="020B0502020104020203" pitchFamily="34" charset="77"/>
              </a:rPr>
              <a:t>Forming Jupiter in 1Myr  solar mass protostar and disk at 140 pc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latin typeface="Gill Sans MT" panose="020B0502020104020203" pitchFamily="34" charset="77"/>
              </a:rPr>
              <a:t>Monthly obs. over few years at 100 GHz, 7mas resolution (1 AU at 140pc; L. Ricci)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latin typeface="Gill Sans MT" panose="020B0502020104020203" pitchFamily="34" charset="77"/>
              </a:rPr>
              <a:t>Image dust gaps and traps, and potentially the circumplanetary disk = accretion onto planet itself!</a:t>
            </a:r>
          </a:p>
        </p:txBody>
      </p:sp>
      <p:pic>
        <p:nvPicPr>
          <p:cNvPr id="10" name="ngvla_movie.mp4">
            <a:hlinkClick r:id="" action="ppaction://media"/>
            <a:extLst>
              <a:ext uri="{FF2B5EF4-FFF2-40B4-BE49-F238E27FC236}">
                <a16:creationId xmlns:a16="http://schemas.microsoft.com/office/drawing/2014/main" id="{17D41D5B-A9CD-2E45-A9CB-0A9223E9571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/>
          <a:stretch/>
        </p:blipFill>
        <p:spPr>
          <a:xfrm>
            <a:off x="5023945" y="704608"/>
            <a:ext cx="3727201" cy="360696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000EF7C-54C9-95DF-6F20-0955616BBC2A}"/>
              </a:ext>
            </a:extLst>
          </p:cNvPr>
          <p:cNvSpPr txBox="1"/>
          <p:nvPr/>
        </p:nvSpPr>
        <p:spPr>
          <a:xfrm>
            <a:off x="2598313" y="84911"/>
            <a:ext cx="48942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Movies of Planet Formation</a:t>
            </a:r>
          </a:p>
        </p:txBody>
      </p:sp>
    </p:spTree>
    <p:extLst>
      <p:ext uri="{BB962C8B-B14F-4D97-AF65-F5344CB8AC3E}">
        <p14:creationId xmlns:p14="http://schemas.microsoft.com/office/powerpoint/2010/main" val="4175104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742"/>
    </mc:Choice>
    <mc:Fallback xmlns="">
      <p:transition spd="slow" advTm="677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71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0">
                <p:cTn id="12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2990" y="1547667"/>
            <a:ext cx="7447554" cy="3112786"/>
          </a:xfrm>
          <a:prstGeom prst="rect">
            <a:avLst/>
          </a:prstGeom>
        </p:spPr>
      </p:pic>
      <p:sp>
        <p:nvSpPr>
          <p:cNvPr id="6" name="Content Placeholder 2"/>
          <p:cNvSpPr>
            <a:spLocks noGrp="1"/>
          </p:cNvSpPr>
          <p:nvPr>
            <p:ph idx="4294967295"/>
          </p:nvPr>
        </p:nvSpPr>
        <p:spPr>
          <a:xfrm>
            <a:off x="888700" y="857250"/>
            <a:ext cx="7609840" cy="546100"/>
          </a:xfrm>
        </p:spPr>
        <p:txBody>
          <a:bodyPr>
            <a:normAutofit lnSpcReduction="10000"/>
          </a:bodyPr>
          <a:lstStyle/>
          <a:p>
            <a:pPr marL="3175" lvl="1" indent="0" algn="just">
              <a:buNone/>
            </a:pPr>
            <a:r>
              <a:rPr lang="en-US" dirty="0"/>
              <a:t>The ngVLA can detect complex pre-biotic molecules and provide the chemical initial conditions in forming solar systems and individual planets</a:t>
            </a:r>
          </a:p>
        </p:txBody>
      </p:sp>
      <p:sp>
        <p:nvSpPr>
          <p:cNvPr id="7" name="Rectangle 6"/>
          <p:cNvSpPr/>
          <p:nvPr/>
        </p:nvSpPr>
        <p:spPr>
          <a:xfrm>
            <a:off x="715980" y="5656"/>
            <a:ext cx="7782560" cy="83099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latin typeface="+mj-lt"/>
              </a:rPr>
              <a:t>KSG2: Probing the Initial Conditions for Planetary Systems and Life with Astrochemistry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739545" y="4441504"/>
            <a:ext cx="225953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Credit: Brett McGuire (NRAO)</a:t>
            </a:r>
          </a:p>
        </p:txBody>
      </p:sp>
      <p:sp>
        <p:nvSpPr>
          <p:cNvPr id="9" name="Slide Number Placeholder 1">
            <a:extLst>
              <a:ext uri="{FF2B5EF4-FFF2-40B4-BE49-F238E27FC236}">
                <a16:creationId xmlns:a16="http://schemas.microsoft.com/office/drawing/2014/main" id="{6F3E6833-EBD6-3F4C-9AE0-241804BC4B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87318" y="4677711"/>
            <a:ext cx="409330" cy="33251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bg1"/>
                </a:solidFill>
                <a:latin typeface="Helvetica" pitchFamily="2" charset="0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007A3FA-37C8-B64A-9EE6-D07431EEED58}" type="slidenum">
              <a:rPr lang="en-US" smtClean="0"/>
              <a:pPr/>
              <a:t>12</a:t>
            </a:fld>
            <a:endParaRPr lang="en-US" dirty="0">
              <a:solidFill>
                <a:schemeClr val="bg1"/>
              </a:solidFill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8314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/>
    </mc:Choice>
    <mc:Fallback xmlns="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BC196DB-8A70-4FB6-03BE-64100F7CB438}"/>
              </a:ext>
            </a:extLst>
          </p:cNvPr>
          <p:cNvSpPr txBox="1"/>
          <p:nvPr/>
        </p:nvSpPr>
        <p:spPr>
          <a:xfrm>
            <a:off x="0" y="494304"/>
            <a:ext cx="8887547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latin typeface="Gill Sans MT" panose="020B0502020104020203" pitchFamily="34" charset="77"/>
                <a:ea typeface="Times New Roman" panose="02020603050405020304" pitchFamily="18" charset="0"/>
              </a:rPr>
              <a:t>M-dwarfs: most likely stars to host habitable planets</a:t>
            </a:r>
            <a:r>
              <a:rPr lang="en-US" sz="1600" dirty="0">
                <a:effectLst/>
                <a:latin typeface="Gill Sans MT" panose="020B0502020104020203" pitchFamily="34" charset="77"/>
                <a:ea typeface="Times New Roman" panose="02020603050405020304" pitchFamily="18" charset="0"/>
              </a:rPr>
              <a:t>. But M-dwarfs are known to be very active (flares, aurora), w. strong mag. </a:t>
            </a:r>
            <a:r>
              <a:rPr lang="en-US" sz="1600" dirty="0">
                <a:latin typeface="Gill Sans MT" panose="020B0502020104020203" pitchFamily="34" charset="77"/>
                <a:ea typeface="Times New Roman" panose="02020603050405020304" pitchFamily="18" charset="0"/>
              </a:rPr>
              <a:t>f</a:t>
            </a:r>
            <a:r>
              <a:rPr lang="en-US" sz="1600" dirty="0">
                <a:effectLst/>
                <a:latin typeface="Gill Sans MT" panose="020B0502020104020203" pitchFamily="34" charset="77"/>
                <a:ea typeface="Times New Roman" panose="02020603050405020304" pitchFamily="18" charset="0"/>
              </a:rPr>
              <a:t>ields ~ 3kG, indicating possible strong star-planet interactions</a:t>
            </a:r>
            <a:endParaRPr lang="en-US" sz="1600" dirty="0">
              <a:latin typeface="Gill Sans MT" panose="020B0502020104020203" pitchFamily="34" charset="77"/>
              <a:ea typeface="Times New Roman" panose="02020603050405020304" pitchFamily="18" charset="0"/>
            </a:endParaRP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latin typeface="Gill Sans MT" panose="020B0502020104020203" pitchFamily="34" charset="77"/>
                <a:cs typeface="Times New Roman"/>
              </a:rPr>
              <a:t>Star-planet magnetospheric interactions =&gt; deleterious effect on life: </a:t>
            </a:r>
            <a:r>
              <a:rPr lang="en-US" sz="1600" i="1" dirty="0">
                <a:latin typeface="Gill Sans MT" panose="020B0502020104020203" pitchFamily="34" charset="77"/>
                <a:cs typeface="Times New Roman"/>
              </a:rPr>
              <a:t>key term in Drake equation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i="1" dirty="0" err="1">
                <a:latin typeface="Gill Sans MT" panose="020B0502020104020203" pitchFamily="34" charset="77"/>
                <a:cs typeface="Times New Roman"/>
              </a:rPr>
              <a:t>ngVLA</a:t>
            </a:r>
            <a:r>
              <a:rPr lang="en-US" sz="1600" i="1" dirty="0">
                <a:latin typeface="Gill Sans MT" panose="020B0502020104020203" pitchFamily="34" charset="77"/>
                <a:cs typeface="Times New Roman"/>
              </a:rPr>
              <a:t>: sub-</a:t>
            </a:r>
            <a:r>
              <a:rPr lang="en-US" sz="1600" i="1" dirty="0" err="1">
                <a:latin typeface="Gill Sans MT" panose="020B0502020104020203" pitchFamily="34" charset="77"/>
                <a:cs typeface="Times New Roman"/>
              </a:rPr>
              <a:t>uJy</a:t>
            </a:r>
            <a:r>
              <a:rPr lang="en-US" sz="1600" i="1" dirty="0">
                <a:latin typeface="Gill Sans MT" panose="020B0502020104020203" pitchFamily="34" charset="77"/>
                <a:cs typeface="Times New Roman"/>
              </a:rPr>
              <a:t> at sub-mas =&gt; increase searchable volume by factor ~30 =&gt; hundreds of dwarf targets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7E0B0B1-4091-EB63-2254-B0657EDE7B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229" y="2024523"/>
            <a:ext cx="2306508" cy="141749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651D218-F873-B1B3-D161-6F7F1AB70F59}"/>
              </a:ext>
            </a:extLst>
          </p:cNvPr>
          <p:cNvSpPr txBox="1"/>
          <p:nvPr/>
        </p:nvSpPr>
        <p:spPr>
          <a:xfrm>
            <a:off x="121032" y="37018"/>
            <a:ext cx="68284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Extreme </a:t>
            </a:r>
            <a:r>
              <a:rPr lang="en-US" sz="2400" dirty="0" err="1"/>
              <a:t>Exospace</a:t>
            </a:r>
            <a:r>
              <a:rPr lang="en-US" sz="2400" dirty="0"/>
              <a:t> Weather and (obstacles to) Life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2ED9327-356C-9C53-7DCF-05753ADC64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8101" y="2323327"/>
            <a:ext cx="2438904" cy="2189528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CDACCA19-058C-F087-13B1-49FA34E0D312}"/>
              </a:ext>
            </a:extLst>
          </p:cNvPr>
          <p:cNvGrpSpPr/>
          <p:nvPr/>
        </p:nvGrpSpPr>
        <p:grpSpPr>
          <a:xfrm>
            <a:off x="2961679" y="1797269"/>
            <a:ext cx="3487017" cy="3309213"/>
            <a:chOff x="5801710" y="620771"/>
            <a:chExt cx="3324203" cy="3329806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94F1FE02-FDD9-5527-0199-179C9965404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801710" y="620771"/>
              <a:ext cx="3179839" cy="3329806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FEA76A6-14EE-2512-FE84-CD74F6F030FB}"/>
                </a:ext>
              </a:extLst>
            </p:cNvPr>
            <p:cNvSpPr txBox="1"/>
            <p:nvPr/>
          </p:nvSpPr>
          <p:spPr>
            <a:xfrm>
              <a:off x="7295337" y="2979454"/>
              <a:ext cx="1739624" cy="510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VLBA 8 GHz</a:t>
              </a:r>
            </a:p>
            <a:p>
              <a:r>
                <a:rPr lang="en-US" dirty="0"/>
                <a:t>rms ~ 12 </a:t>
              </a:r>
              <a:r>
                <a:rPr lang="en-US" dirty="0" err="1"/>
                <a:t>uJy</a:t>
              </a:r>
              <a:r>
                <a:rPr lang="en-US" dirty="0"/>
                <a:t>/beam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A4B6644D-9A48-8EAF-198C-51EA69865086}"/>
                </a:ext>
              </a:extLst>
            </p:cNvPr>
            <p:cNvSpPr txBox="1"/>
            <p:nvPr/>
          </p:nvSpPr>
          <p:spPr>
            <a:xfrm>
              <a:off x="6318701" y="1357578"/>
              <a:ext cx="1331424" cy="300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Radiation belts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BE7C65F4-EB83-235C-36E8-39D238C816AD}"/>
                </a:ext>
              </a:extLst>
            </p:cNvPr>
            <p:cNvSpPr txBox="1"/>
            <p:nvPr/>
          </p:nvSpPr>
          <p:spPr>
            <a:xfrm>
              <a:off x="7794489" y="2564117"/>
              <a:ext cx="1331424" cy="300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Aurora</a:t>
              </a:r>
            </a:p>
          </p:txBody>
        </p: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E2CB9768-38E4-A391-8C26-0C941992F1A2}"/>
                </a:ext>
              </a:extLst>
            </p:cNvPr>
            <p:cNvCxnSpPr/>
            <p:nvPr/>
          </p:nvCxnSpPr>
          <p:spPr>
            <a:xfrm>
              <a:off x="6863255" y="1637568"/>
              <a:ext cx="315311" cy="240952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12C584BE-A5A5-CF4A-04B4-7416914ABE8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562083" y="2201593"/>
              <a:ext cx="314389" cy="463951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A52CA53B-CBE4-C8AB-0813-6DD7AEDAF592}"/>
              </a:ext>
            </a:extLst>
          </p:cNvPr>
          <p:cNvSpPr txBox="1"/>
          <p:nvPr/>
        </p:nvSpPr>
        <p:spPr>
          <a:xfrm>
            <a:off x="102139" y="3623011"/>
            <a:ext cx="27887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latin typeface="Gill Sans MT" panose="020B0502020104020203" pitchFamily="34" charset="77"/>
                <a:ea typeface="Times New Roman" panose="02020603050405020304" pitchFamily="18" charset="0"/>
              </a:rPr>
              <a:t>VLBA image</a:t>
            </a:r>
            <a:r>
              <a:rPr lang="en-US" sz="1400" i="1" dirty="0">
                <a:effectLst/>
                <a:latin typeface="Gill Sans MT" panose="020B0502020104020203" pitchFamily="34" charset="77"/>
                <a:ea typeface="Times New Roman" panose="02020603050405020304" pitchFamily="18" charset="0"/>
              </a:rPr>
              <a:t> of an 77M</a:t>
            </a:r>
            <a:r>
              <a:rPr lang="en-US" sz="1400" i="1" baseline="-25000" dirty="0">
                <a:effectLst/>
                <a:latin typeface="Gill Sans MT" panose="020B0502020104020203" pitchFamily="34" charset="77"/>
                <a:ea typeface="Times New Roman" panose="02020603050405020304" pitchFamily="18" charset="0"/>
              </a:rPr>
              <a:t>J</a:t>
            </a:r>
            <a:r>
              <a:rPr lang="en-US" sz="1400" i="1" dirty="0">
                <a:effectLst/>
                <a:latin typeface="Gill Sans MT" panose="020B0502020104020203" pitchFamily="34" charset="77"/>
                <a:ea typeface="Times New Roman" panose="02020603050405020304" pitchFamily="18" charset="0"/>
              </a:rPr>
              <a:t> ultra-cool dwarf star at 6pc distance. Contours: unpolarized emission from the radiation belts out to 18 R</a:t>
            </a:r>
            <a:r>
              <a:rPr lang="en-US" sz="1400" i="1" baseline="-25000" dirty="0">
                <a:effectLst/>
                <a:latin typeface="Gill Sans MT" panose="020B0502020104020203" pitchFamily="34" charset="77"/>
                <a:ea typeface="Times New Roman" panose="02020603050405020304" pitchFamily="18" charset="0"/>
              </a:rPr>
              <a:t>*</a:t>
            </a:r>
            <a:r>
              <a:rPr lang="en-US" sz="1400" i="1" baseline="-25000" dirty="0">
                <a:latin typeface="Gill Sans MT" panose="020B0502020104020203" pitchFamily="34" charset="77"/>
                <a:ea typeface="Times New Roman" panose="02020603050405020304" pitchFamily="18" charset="0"/>
              </a:rPr>
              <a:t> </a:t>
            </a:r>
            <a:r>
              <a:rPr lang="en-US" sz="1400" i="1" dirty="0">
                <a:effectLst/>
                <a:latin typeface="Gill Sans MT" panose="020B0502020104020203" pitchFamily="34" charset="77"/>
                <a:ea typeface="Times New Roman" panose="02020603050405020304" pitchFamily="18" charset="0"/>
              </a:rPr>
              <a:t>; Grayscale: polarized auroral emission (Kao et al. 2023): similar to Jupiter - Io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25145055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 txBox="1">
            <a:spLocks/>
          </p:cNvSpPr>
          <p:nvPr/>
        </p:nvSpPr>
        <p:spPr>
          <a:xfrm>
            <a:off x="71617" y="513487"/>
            <a:ext cx="3988651" cy="5458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8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587318" y="4677711"/>
            <a:ext cx="409330" cy="33251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007A3FA-37C8-B64A-9EE6-D07431EEED58}" type="slidenum">
              <a:rPr lang="en-US" smtClean="0">
                <a:solidFill>
                  <a:schemeClr val="bg1"/>
                </a:solidFill>
                <a:latin typeface="Helvetica" pitchFamily="2" charset="0"/>
              </a:rPr>
              <a:pPr/>
              <a:t>14</a:t>
            </a:fld>
            <a:endParaRPr lang="en-US" dirty="0">
              <a:solidFill>
                <a:schemeClr val="bg1"/>
              </a:solidFill>
              <a:latin typeface="Helvetica" pitchFamily="2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58D69C4-135B-2544-8C8E-2C866823B4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5936" y="1290042"/>
            <a:ext cx="7870746" cy="184900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ECE603A-DF4F-834A-869B-45D3D761DF9A}"/>
              </a:ext>
            </a:extLst>
          </p:cNvPr>
          <p:cNvSpPr txBox="1"/>
          <p:nvPr/>
        </p:nvSpPr>
        <p:spPr>
          <a:xfrm>
            <a:off x="685936" y="3254401"/>
            <a:ext cx="7660631" cy="166199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sz="1800" dirty="0" err="1"/>
              <a:t>ngVLA</a:t>
            </a:r>
            <a:r>
              <a:rPr lang="en-US" sz="1800" dirty="0"/>
              <a:t> imaging of ‘boiling’ AGB star atmosphere  (Akiyama &amp; Mathews 2021)</a:t>
            </a:r>
          </a:p>
          <a:p>
            <a:pPr marL="628650" lvl="1" indent="-285750">
              <a:buFont typeface="Arial" panose="020B0604020202020204" pitchFamily="34" charset="0"/>
              <a:buChar char="•"/>
            </a:pPr>
            <a:r>
              <a:rPr lang="en-US" sz="1600" dirty="0" err="1"/>
              <a:t>ngVLA</a:t>
            </a:r>
            <a:r>
              <a:rPr lang="en-US" sz="1600" dirty="0"/>
              <a:t> @ 46 GHz; 1.5 mas ~ 0.04 stellar radii at d=150pc</a:t>
            </a:r>
          </a:p>
          <a:p>
            <a:pPr marL="6286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1.3 year pulse period observed every 2-3 weeks</a:t>
            </a:r>
          </a:p>
          <a:p>
            <a:pPr lvl="1"/>
            <a:endParaRPr lang="en-US" sz="1600" dirty="0"/>
          </a:p>
          <a:p>
            <a:pPr marL="285750" indent="-285750">
              <a:buFont typeface="Wingdings" pitchFamily="2" charset="2"/>
              <a:buChar char="Ø"/>
            </a:pPr>
            <a:r>
              <a:rPr lang="en-US" sz="1800" dirty="0" err="1"/>
              <a:t>ngVLA</a:t>
            </a:r>
            <a:r>
              <a:rPr lang="en-US" sz="1800" dirty="0"/>
              <a:t> can resolve and determine R</a:t>
            </a:r>
            <a:r>
              <a:rPr lang="en-US" sz="1800" baseline="-25000" dirty="0"/>
              <a:t>*</a:t>
            </a:r>
            <a:r>
              <a:rPr lang="en-US" sz="1800" dirty="0"/>
              <a:t>, T</a:t>
            </a:r>
            <a:r>
              <a:rPr lang="en-US" sz="1800" baseline="-25000" dirty="0"/>
              <a:t>B</a:t>
            </a:r>
            <a:r>
              <a:rPr lang="en-US" sz="1800" dirty="0"/>
              <a:t>  for &gt; 10000 stars, incl. 500 MS stars of all spectral types: Radio ‘HR diagram’ at 85 GHz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E625678-4025-CF77-3AC6-E28AA3D689D0}"/>
              </a:ext>
            </a:extLst>
          </p:cNvPr>
          <p:cNvSpPr txBox="1"/>
          <p:nvPr/>
        </p:nvSpPr>
        <p:spPr>
          <a:xfrm>
            <a:off x="1657016" y="97466"/>
            <a:ext cx="552123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Stellar Radio Photospheres</a:t>
            </a:r>
            <a:br>
              <a:rPr lang="en-US" sz="2000" dirty="0"/>
            </a:br>
            <a:r>
              <a:rPr lang="en-US" sz="2000" dirty="0"/>
              <a:t>Movies of extreme mass-loss in evolved stars</a:t>
            </a:r>
          </a:p>
          <a:p>
            <a:pPr algn="ctr"/>
            <a:r>
              <a:rPr lang="en-US" sz="2000" dirty="0"/>
              <a:t>Primary enrichment mechanism of ISM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900834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/>
    </mc:Choice>
    <mc:Fallback xmlns=""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4E424B2B-68BB-8944-836F-98CBB7482520}"/>
              </a:ext>
            </a:extLst>
          </p:cNvPr>
          <p:cNvSpPr txBox="1"/>
          <p:nvPr/>
        </p:nvSpPr>
        <p:spPr>
          <a:xfrm>
            <a:off x="362695" y="3188964"/>
            <a:ext cx="4104380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Bef>
                <a:spcPts val="450"/>
              </a:spcBef>
            </a:pPr>
            <a:r>
              <a:rPr lang="en-US" sz="1400" b="1" dirty="0">
                <a:latin typeface="Gill Sans MT" panose="020B0502020104020203" pitchFamily="34" charset="0"/>
              </a:rPr>
              <a:t>Gravitational Waves Source</a:t>
            </a:r>
            <a:r>
              <a:rPr lang="en-US" sz="1400" dirty="0">
                <a:latin typeface="Gill Sans MT" panose="020B0502020104020203" pitchFamily="34" charset="0"/>
              </a:rPr>
              <a:t>: The multi-wavelength campaign that discovered the EM counter-part to the merging binary ~ 30 M</a:t>
            </a:r>
            <a:r>
              <a:rPr lang="en-US" sz="1400" baseline="-25000" dirty="0">
                <a:latin typeface="Gill Sans MT" panose="020B0502020104020203" pitchFamily="34" charset="0"/>
              </a:rPr>
              <a:t>o</a:t>
            </a:r>
            <a:r>
              <a:rPr lang="en-US" sz="1400" dirty="0">
                <a:latin typeface="Gill Sans MT" panose="020B0502020104020203" pitchFamily="34" charset="0"/>
              </a:rPr>
              <a:t> black-holes, identified with a galaxy at z = 0.093.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D47205E-7712-A24C-BD3E-053652BE1D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256" y="916544"/>
            <a:ext cx="3831819" cy="2077625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B1B25AC4-B39C-454F-BE39-3114DA915BA9}"/>
              </a:ext>
            </a:extLst>
          </p:cNvPr>
          <p:cNvSpPr txBox="1"/>
          <p:nvPr/>
        </p:nvSpPr>
        <p:spPr>
          <a:xfrm>
            <a:off x="1349995" y="107912"/>
            <a:ext cx="670031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0" hangingPunct="0">
              <a:spcBef>
                <a:spcPts val="360"/>
              </a:spcBef>
            </a:pPr>
            <a:r>
              <a:rPr lang="en-US" sz="2400" dirty="0">
                <a:latin typeface="Gill Sans MT" pitchFamily="34" charset="0"/>
                <a:cs typeface="Gill Sans" pitchFamily="17" charset="0"/>
              </a:rPr>
              <a:t>KSG 5: New Windows on the Dynamic Universe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6B47532-9D02-567A-BF57-29A4CBB8179A}"/>
              </a:ext>
            </a:extLst>
          </p:cNvPr>
          <p:cNvGrpSpPr/>
          <p:nvPr/>
        </p:nvGrpSpPr>
        <p:grpSpPr>
          <a:xfrm>
            <a:off x="4636527" y="705450"/>
            <a:ext cx="4104380" cy="3714150"/>
            <a:chOff x="4636527" y="705450"/>
            <a:chExt cx="3120390" cy="3128080"/>
          </a:xfrm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635AEC96-C1C6-0949-A0F4-8F0FC43B8178}"/>
                </a:ext>
              </a:extLst>
            </p:cNvPr>
            <p:cNvGrpSpPr/>
            <p:nvPr/>
          </p:nvGrpSpPr>
          <p:grpSpPr>
            <a:xfrm>
              <a:off x="4636527" y="705450"/>
              <a:ext cx="3120390" cy="3128080"/>
              <a:chOff x="4994910" y="1039851"/>
              <a:chExt cx="4160520" cy="4170773"/>
            </a:xfrm>
          </p:grpSpPr>
          <p:pic>
            <p:nvPicPr>
              <p:cNvPr id="29" name="Picture 28">
                <a:extLst>
                  <a:ext uri="{FF2B5EF4-FFF2-40B4-BE49-F238E27FC236}">
                    <a16:creationId xmlns:a16="http://schemas.microsoft.com/office/drawing/2014/main" id="{73BDC926-590B-9F46-92E5-ADC6DBAE78D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994910" y="2877573"/>
                <a:ext cx="4160520" cy="2333051"/>
              </a:xfrm>
              <a:prstGeom prst="rect">
                <a:avLst/>
              </a:prstGeom>
            </p:spPr>
          </p:pic>
          <p:pic>
            <p:nvPicPr>
              <p:cNvPr id="33" name="Picture 32">
                <a:extLst>
                  <a:ext uri="{FF2B5EF4-FFF2-40B4-BE49-F238E27FC236}">
                    <a16:creationId xmlns:a16="http://schemas.microsoft.com/office/drawing/2014/main" id="{29A4636C-1FD5-3E41-B46C-430776A3F83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414587" y="1039851"/>
                <a:ext cx="3740843" cy="1889906"/>
              </a:xfrm>
              <a:prstGeom prst="rect">
                <a:avLst/>
              </a:prstGeom>
            </p:spPr>
          </p:pic>
        </p:grp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420E6482-DBCD-D946-9155-39BBE0E0103C}"/>
                </a:ext>
              </a:extLst>
            </p:cNvPr>
            <p:cNvSpPr txBox="1"/>
            <p:nvPr/>
          </p:nvSpPr>
          <p:spPr>
            <a:xfrm>
              <a:off x="5232127" y="3147017"/>
              <a:ext cx="1033208" cy="220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0" hangingPunct="0">
                <a:spcBef>
                  <a:spcPct val="20000"/>
                </a:spcBef>
              </a:pPr>
              <a:r>
                <a:rPr lang="en-US" sz="1100" dirty="0">
                  <a:solidFill>
                    <a:schemeClr val="bg1"/>
                  </a:solidFill>
                  <a:latin typeface="Gill Sans MT" pitchFamily="34" charset="0"/>
                  <a:cs typeface="Gill Sans" pitchFamily="17" charset="0"/>
                </a:rPr>
                <a:t>Hallinan ea. 2017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AB396E3-4EAE-E541-B698-260C5CDFE735}"/>
                </a:ext>
              </a:extLst>
            </p:cNvPr>
            <p:cNvSpPr txBox="1"/>
            <p:nvPr/>
          </p:nvSpPr>
          <p:spPr>
            <a:xfrm>
              <a:off x="4942320" y="710174"/>
              <a:ext cx="1179080" cy="220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0" hangingPunct="0">
                <a:spcBef>
                  <a:spcPct val="20000"/>
                </a:spcBef>
              </a:pPr>
              <a:r>
                <a:rPr lang="en-US" sz="1100" dirty="0">
                  <a:solidFill>
                    <a:schemeClr val="bg1"/>
                  </a:solidFill>
                  <a:latin typeface="Gill Sans MT" pitchFamily="34" charset="0"/>
                  <a:cs typeface="Gill Sans" pitchFamily="17" charset="0"/>
                </a:rPr>
                <a:t>Optical Pan ea. 2017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402598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extBox 35">
            <a:extLst>
              <a:ext uri="{FF2B5EF4-FFF2-40B4-BE49-F238E27FC236}">
                <a16:creationId xmlns:a16="http://schemas.microsoft.com/office/drawing/2014/main" id="{B1B25AC4-B39C-454F-BE39-3114DA915BA9}"/>
              </a:ext>
            </a:extLst>
          </p:cNvPr>
          <p:cNvSpPr txBox="1"/>
          <p:nvPr/>
        </p:nvSpPr>
        <p:spPr>
          <a:xfrm>
            <a:off x="453133" y="149964"/>
            <a:ext cx="828286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0" hangingPunct="0">
              <a:spcBef>
                <a:spcPts val="360"/>
              </a:spcBef>
            </a:pPr>
            <a:r>
              <a:rPr lang="en-US" sz="2000" dirty="0">
                <a:latin typeface="Gill Sans MT" pitchFamily="34" charset="0"/>
                <a:cs typeface="Gill Sans" pitchFamily="17" charset="0"/>
              </a:rPr>
              <a:t>High resolution (mas), broad band radio was key to determining the physics:   A smothered, emerging relativistic jet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1EB060F-8956-ED4E-82B6-4B3BC6353BBD}"/>
              </a:ext>
            </a:extLst>
          </p:cNvPr>
          <p:cNvSpPr txBox="1"/>
          <p:nvPr/>
        </p:nvSpPr>
        <p:spPr>
          <a:xfrm>
            <a:off x="1040956" y="3663702"/>
            <a:ext cx="7107219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latin typeface="Gill Sans MT" panose="020B0502020104020203" pitchFamily="34" charset="77"/>
              </a:rPr>
              <a:t>Radio light curve and VLBA imaging =&gt; emerging relativistic jet from merging binary black holes: a wide angle jet which is trapped by the explosion debris (Dobie ea. 2018; </a:t>
            </a:r>
            <a:r>
              <a:rPr lang="en-US" sz="1600" dirty="0" err="1">
                <a:latin typeface="Gill Sans MT" panose="020B0502020104020203" pitchFamily="34" charset="77"/>
              </a:rPr>
              <a:t>Mooley</a:t>
            </a:r>
            <a:r>
              <a:rPr lang="en-US" sz="1600" dirty="0">
                <a:latin typeface="Gill Sans MT" panose="020B0502020104020203" pitchFamily="34" charset="77"/>
              </a:rPr>
              <a:t> ea. 2018).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6C98481-9539-06A5-93E3-388D7A2E9355}"/>
              </a:ext>
            </a:extLst>
          </p:cNvPr>
          <p:cNvGrpSpPr/>
          <p:nvPr/>
        </p:nvGrpSpPr>
        <p:grpSpPr>
          <a:xfrm>
            <a:off x="837744" y="1001486"/>
            <a:ext cx="7705365" cy="2211832"/>
            <a:chOff x="1143001" y="951492"/>
            <a:chExt cx="6694600" cy="2058353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F2F47D1B-D587-1C49-9C6E-B8EF72E495D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811223" y="951492"/>
              <a:ext cx="2026378" cy="2058353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DEAB0F5A-BC90-2F4A-AB87-615B06F9567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43001" y="1067123"/>
              <a:ext cx="2242064" cy="1858605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102A9E05-DF0B-3845-A6BA-D56B056E22F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366646" y="1009946"/>
              <a:ext cx="2415338" cy="1907315"/>
            </a:xfrm>
            <a:prstGeom prst="rect">
              <a:avLst/>
            </a:prstGeom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C71CFABF-004C-D742-9961-F4A725B97E33}"/>
                </a:ext>
              </a:extLst>
            </p:cNvPr>
            <p:cNvSpPr txBox="1"/>
            <p:nvPr/>
          </p:nvSpPr>
          <p:spPr>
            <a:xfrm>
              <a:off x="4025489" y="2357438"/>
              <a:ext cx="951548" cy="3139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0" hangingPunct="0">
                <a:spcBef>
                  <a:spcPct val="20000"/>
                </a:spcBef>
              </a:pPr>
              <a:r>
                <a:rPr lang="en-US" sz="1600" dirty="0">
                  <a:latin typeface="Gill Sans MT" pitchFamily="34" charset="0"/>
                  <a:cs typeface="Gill Sans" pitchFamily="17" charset="0"/>
                </a:rPr>
                <a:t>v = 4c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638471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D237F28-C029-3592-097A-3BDE8A436163}"/>
              </a:ext>
            </a:extLst>
          </p:cNvPr>
          <p:cNvSpPr txBox="1"/>
          <p:nvPr/>
        </p:nvSpPr>
        <p:spPr>
          <a:xfrm>
            <a:off x="242407" y="967292"/>
            <a:ext cx="5050293" cy="30315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latin typeface="Gill Sans MT" panose="020B0502020104020203" pitchFamily="34" charset="77"/>
              </a:rPr>
              <a:t>VLA sensitivity limit =&gt; detect radio counter parts to typical GW sources (merging neutron stars) to 40 </a:t>
            </a:r>
            <a:r>
              <a:rPr lang="en-US" sz="1600" dirty="0" err="1">
                <a:latin typeface="Gill Sans MT" panose="020B0502020104020203" pitchFamily="34" charset="77"/>
              </a:rPr>
              <a:t>Mpc</a:t>
            </a:r>
            <a:r>
              <a:rPr lang="en-US" sz="1600" dirty="0">
                <a:latin typeface="Gill Sans MT" panose="020B0502020104020203" pitchFamily="34" charset="77"/>
              </a:rPr>
              <a:t>. </a:t>
            </a:r>
          </a:p>
          <a:p>
            <a:pPr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 err="1">
                <a:latin typeface="Gill Sans MT" panose="020B0502020104020203" pitchFamily="34" charset="77"/>
              </a:rPr>
              <a:t>ngVLA</a:t>
            </a:r>
            <a:r>
              <a:rPr lang="en-US" sz="1600" dirty="0">
                <a:latin typeface="Gill Sans MT" panose="020B0502020104020203" pitchFamily="34" charset="77"/>
              </a:rPr>
              <a:t>: 10x sensitivity =&gt; 3x further =&gt; 27x volume =&gt; increase expected event rate by factor 27 (expect 10 to 20 searchable LIGO events per year)</a:t>
            </a:r>
          </a:p>
          <a:p>
            <a:pPr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latin typeface="Gill Sans MT" panose="020B0502020104020203" pitchFamily="34" charset="77"/>
              </a:rPr>
              <a:t>sub-mas resolution =&gt; determine source sizes and shapes on scales &lt; 0.6 pc</a:t>
            </a:r>
          </a:p>
          <a:p>
            <a:pPr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latin typeface="Gill Sans MT" panose="020B0502020104020203" pitchFamily="34" charset="77"/>
              </a:rPr>
              <a:t>Multi-messenger, time-domain astronomy (Blazar neutrino sources, LSST and Euclid synoptic surveys, GRBs, TDEs…): radio observations are key to unlocking source physics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ADFB42C-AF62-4A7A-E390-BC4652D9A7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8349" y="87086"/>
            <a:ext cx="3755651" cy="25717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3121B96-04EE-DC1A-770E-2A0D6D55DA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3996" y="2571750"/>
            <a:ext cx="3564355" cy="257175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530A595-EE16-E92B-A436-D23D3F1EB1E3}"/>
              </a:ext>
            </a:extLst>
          </p:cNvPr>
          <p:cNvSpPr txBox="1"/>
          <p:nvPr/>
        </p:nvSpPr>
        <p:spPr>
          <a:xfrm>
            <a:off x="6601097" y="-8978"/>
            <a:ext cx="1793965" cy="2616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100" dirty="0"/>
              <a:t>GW170817 at 30 </a:t>
            </a:r>
            <a:r>
              <a:rPr lang="en-US" sz="1100" dirty="0" err="1"/>
              <a:t>Mpc</a:t>
            </a:r>
            <a:endParaRPr lang="en-US" sz="11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FD77E02-78E6-F60E-2A0C-173C279E3CEF}"/>
              </a:ext>
            </a:extLst>
          </p:cNvPr>
          <p:cNvSpPr txBox="1"/>
          <p:nvPr/>
        </p:nvSpPr>
        <p:spPr>
          <a:xfrm>
            <a:off x="5982788" y="1645920"/>
            <a:ext cx="1367246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Corsi</a:t>
            </a:r>
            <a:r>
              <a:rPr lang="en-US" dirty="0"/>
              <a:t> ea. 2019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459F781-222F-C44D-8BBB-6D46B8F0A39E}"/>
              </a:ext>
            </a:extLst>
          </p:cNvPr>
          <p:cNvSpPr txBox="1"/>
          <p:nvPr/>
        </p:nvSpPr>
        <p:spPr>
          <a:xfrm>
            <a:off x="383176" y="374552"/>
            <a:ext cx="44565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/>
              <a:t>ngVLA</a:t>
            </a:r>
            <a:r>
              <a:rPr lang="en-US" sz="2000" dirty="0"/>
              <a:t> and Gravitational Wave Sources</a:t>
            </a:r>
          </a:p>
        </p:txBody>
      </p:sp>
    </p:spTree>
    <p:extLst>
      <p:ext uri="{BB962C8B-B14F-4D97-AF65-F5344CB8AC3E}">
        <p14:creationId xmlns:p14="http://schemas.microsoft.com/office/powerpoint/2010/main" val="36101289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5" name="Picture 1">
            <a:extLst>
              <a:ext uri="{FF2B5EF4-FFF2-40B4-BE49-F238E27FC236}">
                <a16:creationId xmlns:a16="http://schemas.microsoft.com/office/drawing/2014/main" id="{097BF13C-F344-2A8A-4D05-84FF8A6855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4764" y="108857"/>
            <a:ext cx="3788553" cy="2924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615A812-0D8D-CEFC-20A8-6F983A861DA0}"/>
              </a:ext>
            </a:extLst>
          </p:cNvPr>
          <p:cNvSpPr txBox="1"/>
          <p:nvPr/>
        </p:nvSpPr>
        <p:spPr>
          <a:xfrm>
            <a:off x="80683" y="769387"/>
            <a:ext cx="4953000" cy="30315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en-US" sz="1600" dirty="0">
                <a:latin typeface="Gill Sans MT" panose="020B0502020104020203" pitchFamily="34" charset="77"/>
                <a:ea typeface="Times New Roman" panose="02020603050405020304" pitchFamily="18" charset="0"/>
              </a:rPr>
              <a:t>EHT 250 GHz imaging of GR shadow of the SMBH in M87 (R ~ 20uas ~ 6 </a:t>
            </a:r>
            <a:r>
              <a:rPr lang="en-US" altLang="en-US" sz="1600" dirty="0" err="1">
                <a:latin typeface="Gill Sans MT" panose="020B0502020104020203" pitchFamily="34" charset="77"/>
                <a:ea typeface="Times New Roman" panose="02020603050405020304" pitchFamily="18" charset="0"/>
              </a:rPr>
              <a:t>R</a:t>
            </a:r>
            <a:r>
              <a:rPr lang="en-US" altLang="en-US" sz="1600" baseline="-25000" dirty="0" err="1">
                <a:latin typeface="Gill Sans MT" panose="020B0502020104020203" pitchFamily="34" charset="77"/>
                <a:ea typeface="Times New Roman" panose="02020603050405020304" pitchFamily="18" charset="0"/>
              </a:rPr>
              <a:t>g</a:t>
            </a:r>
            <a:r>
              <a:rPr lang="en-US" altLang="en-US" sz="1600" dirty="0">
                <a:latin typeface="Gill Sans MT" panose="020B0502020104020203" pitchFamily="34" charset="77"/>
                <a:ea typeface="Times New Roman" panose="02020603050405020304" pitchFamily="18" charset="0"/>
              </a:rPr>
              <a:t>) has opened a era in AGN studies. </a:t>
            </a:r>
          </a:p>
          <a:p>
            <a:pPr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en-US" sz="1600" dirty="0">
                <a:latin typeface="Gill Sans MT" panose="020B0502020104020203" pitchFamily="34" charset="77"/>
                <a:ea typeface="Times New Roman" panose="02020603050405020304" pitchFamily="18" charset="0"/>
              </a:rPr>
              <a:t>GMVA observations of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Gill Sans MT" panose="020B0502020104020203" pitchFamily="34" charset="77"/>
                <a:ea typeface="Times New Roman" panose="02020603050405020304" pitchFamily="18" charset="0"/>
              </a:rPr>
              <a:t> M87 at 90 GHz show a larger ring, by a factor </a:t>
            </a:r>
            <a:r>
              <a:rPr lang="en-US" altLang="en-US" sz="1600" dirty="0">
                <a:latin typeface="Gill Sans MT" panose="020B0502020104020203" pitchFamily="34" charset="77"/>
                <a:ea typeface="Times New Roman" panose="02020603050405020304" pitchFamily="18" charset="0"/>
              </a:rPr>
              <a:t>1.5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Gill Sans MT" panose="020B0502020104020203" pitchFamily="34" charset="77"/>
                <a:ea typeface="Times New Roman" panose="02020603050405020304" pitchFamily="18" charset="0"/>
              </a:rPr>
              <a:t>, and continuity between the ring and jet, possibly indicating a wind driven by the accretion flow. </a:t>
            </a:r>
          </a:p>
          <a:p>
            <a:pPr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Gill Sans MT" panose="020B0502020104020203" pitchFamily="34" charset="77"/>
              </a:rPr>
              <a:t>The </a:t>
            </a:r>
            <a:r>
              <a:rPr lang="en-US" sz="1600" dirty="0" err="1">
                <a:latin typeface="Gill Sans MT" panose="020B0502020104020203" pitchFamily="34" charset="77"/>
              </a:rPr>
              <a:t>ngVLA</a:t>
            </a:r>
            <a:r>
              <a:rPr lang="en-US" sz="1600" dirty="0">
                <a:latin typeface="Gill Sans MT" panose="020B0502020104020203" pitchFamily="34" charset="77"/>
              </a:rPr>
              <a:t>, operating with the GMVA or </a:t>
            </a:r>
            <a:r>
              <a:rPr lang="en-US" sz="1600" dirty="0" err="1">
                <a:latin typeface="Gill Sans MT" panose="020B0502020104020203" pitchFamily="34" charset="77"/>
              </a:rPr>
              <a:t>ngEHT</a:t>
            </a:r>
            <a:r>
              <a:rPr lang="en-US" sz="1600" dirty="0">
                <a:latin typeface="Gill Sans MT" panose="020B0502020104020203" pitchFamily="34" charset="77"/>
              </a:rPr>
              <a:t> increases the sensitivity by an order of magnitude at 90 GHz, with dramatically improved UV-coverage: LONG sites are being selected for good 90 GHz performance. </a:t>
            </a:r>
          </a:p>
          <a:p>
            <a:pPr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Gill Sans MT" panose="020B0502020104020203" pitchFamily="34" charset="77"/>
              </a:rPr>
              <a:t>Resolve binary AGN down to 0.5 pc separation at all redshifts</a:t>
            </a:r>
            <a:endParaRPr lang="en-US" sz="16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39D49F2-4986-C925-D565-93535230C165}"/>
              </a:ext>
            </a:extLst>
          </p:cNvPr>
          <p:cNvSpPr txBox="1"/>
          <p:nvPr/>
        </p:nvSpPr>
        <p:spPr>
          <a:xfrm>
            <a:off x="5367454" y="3093100"/>
            <a:ext cx="360317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altLang="en-US" sz="14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Gill Sans MT" panose="020B0502020104020203" pitchFamily="34" charset="77"/>
                <a:ea typeface="Times New Roman" panose="02020603050405020304" pitchFamily="18" charset="0"/>
              </a:rPr>
              <a:t>Latest 3.5mm GMVA image down to 37uas resolution, rms ~ 0.1 </a:t>
            </a:r>
            <a:r>
              <a:rPr kumimoji="0" lang="en-US" altLang="en-US" sz="14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Gill Sans MT" panose="020B0502020104020203" pitchFamily="34" charset="77"/>
                <a:ea typeface="Times New Roman" panose="02020603050405020304" pitchFamily="18" charset="0"/>
              </a:rPr>
              <a:t>mJy</a:t>
            </a:r>
            <a:r>
              <a:rPr lang="en-US" altLang="en-US" sz="1400" i="1" dirty="0">
                <a:latin typeface="Gill Sans MT" panose="020B0502020104020203" pitchFamily="34" charset="77"/>
                <a:ea typeface="Times New Roman" panose="02020603050405020304" pitchFamily="18" charset="0"/>
              </a:rPr>
              <a:t>/beam</a:t>
            </a:r>
            <a:r>
              <a:rPr kumimoji="0" lang="en-US" altLang="en-US" sz="14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Gill Sans MT" panose="020B0502020104020203" pitchFamily="34" charset="77"/>
                <a:ea typeface="Times New Roman" panose="02020603050405020304" pitchFamily="18" charset="0"/>
              </a:rPr>
              <a:t>, including the VLBA and ALMA, of the SMBH and jet in M87 down to scales of a few gravitational radii (Lu et al. 2023). </a:t>
            </a: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76C8FEE-EC8A-F683-618D-7201FFD983D9}"/>
              </a:ext>
            </a:extLst>
          </p:cNvPr>
          <p:cNvSpPr txBox="1"/>
          <p:nvPr/>
        </p:nvSpPr>
        <p:spPr>
          <a:xfrm>
            <a:off x="163286" y="195944"/>
            <a:ext cx="45306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Imaging Supermassive Black Holes</a:t>
            </a:r>
          </a:p>
        </p:txBody>
      </p:sp>
    </p:spTree>
    <p:extLst>
      <p:ext uri="{BB962C8B-B14F-4D97-AF65-F5344CB8AC3E}">
        <p14:creationId xmlns:p14="http://schemas.microsoft.com/office/powerpoint/2010/main" val="29482798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DD5D8E-76DF-8746-8293-AB16E3C26F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87192" y="-26097"/>
            <a:ext cx="7000059" cy="994172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rgbClr val="163B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KSG3: </a:t>
            </a:r>
            <a:r>
              <a:rPr lang="en-US" sz="2400" i="1" dirty="0">
                <a:solidFill>
                  <a:srgbClr val="163B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Molecular Deep Fields in three dimensions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5D46967-8C06-5D4D-B141-2708621CC2AA}"/>
              </a:ext>
            </a:extLst>
          </p:cNvPr>
          <p:cNvGrpSpPr/>
          <p:nvPr/>
        </p:nvGrpSpPr>
        <p:grpSpPr>
          <a:xfrm>
            <a:off x="104720" y="1759532"/>
            <a:ext cx="3138012" cy="2232274"/>
            <a:chOff x="3796193" y="860840"/>
            <a:chExt cx="2895451" cy="1764717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F126B0EA-7099-B54F-8916-62D87C860F2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96193" y="860840"/>
              <a:ext cx="2895451" cy="1764717"/>
            </a:xfrm>
            <a:prstGeom prst="rect">
              <a:avLst/>
            </a:prstGeom>
            <a:ln>
              <a:solidFill>
                <a:srgbClr val="FF0000"/>
              </a:solidFill>
            </a:ln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1606E848-A95C-0A41-BE60-3B0E9F08F664}"/>
                </a:ext>
              </a:extLst>
            </p:cNvPr>
            <p:cNvSpPr txBox="1"/>
            <p:nvPr/>
          </p:nvSpPr>
          <p:spPr>
            <a:xfrm>
              <a:off x="4082363" y="2160353"/>
              <a:ext cx="2413978" cy="218981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chemeClr val="bg1"/>
                  </a:solidFill>
                </a:rPr>
                <a:t>HST UDF ~ 5000 galaxies over ~ 5’ field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A2FA96BD-5DBB-6046-A360-104F77AE14EF}"/>
              </a:ext>
            </a:extLst>
          </p:cNvPr>
          <p:cNvGrpSpPr/>
          <p:nvPr/>
        </p:nvGrpSpPr>
        <p:grpSpPr>
          <a:xfrm>
            <a:off x="6025076" y="1772716"/>
            <a:ext cx="3022599" cy="2234392"/>
            <a:chOff x="3796193" y="2652109"/>
            <a:chExt cx="2895451" cy="1766391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D71AAA53-900A-8E42-8D70-5E774244BA2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96193" y="2653783"/>
              <a:ext cx="2895451" cy="1764717"/>
            </a:xfrm>
            <a:prstGeom prst="rect">
              <a:avLst/>
            </a:prstGeom>
            <a:ln>
              <a:solidFill>
                <a:srgbClr val="FF0000"/>
              </a:solidFill>
            </a:ln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79824822-6B71-8546-8C9A-E464A164B400}"/>
                </a:ext>
              </a:extLst>
            </p:cNvPr>
            <p:cNvSpPr txBox="1"/>
            <p:nvPr/>
          </p:nvSpPr>
          <p:spPr>
            <a:xfrm>
              <a:off x="4392378" y="2652109"/>
              <a:ext cx="1904624" cy="218981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r>
                <a:rPr lang="en-US" sz="1200" dirty="0" err="1">
                  <a:solidFill>
                    <a:schemeClr val="bg1"/>
                  </a:solidFill>
                </a:rPr>
                <a:t>ngVLA</a:t>
              </a:r>
              <a:r>
                <a:rPr lang="en-US" sz="1200" dirty="0">
                  <a:solidFill>
                    <a:schemeClr val="bg1"/>
                  </a:solidFill>
                </a:rPr>
                <a:t> ~ 3000 CO galaxies</a:t>
              </a: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C6EAA16F-1B35-5347-96B3-4AC4FC1A50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20729" y="1757415"/>
            <a:ext cx="2117799" cy="223227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DBBC186-1941-F144-9686-7F38AE30A81A}"/>
              </a:ext>
            </a:extLst>
          </p:cNvPr>
          <p:cNvSpPr txBox="1"/>
          <p:nvPr/>
        </p:nvSpPr>
        <p:spPr>
          <a:xfrm>
            <a:off x="1036322" y="4219418"/>
            <a:ext cx="7434458" cy="584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Times New Roman"/>
                <a:cs typeface="Times New Roman"/>
              </a:rPr>
              <a:t>10x sensitivity + 2.5x bandwidth =&gt; 100-fold increase in CO detection rate over VLA,  ALMA =&gt; </a:t>
            </a:r>
            <a:r>
              <a:rPr lang="en-US" sz="1600" i="1" dirty="0">
                <a:latin typeface="Times New Roman"/>
                <a:cs typeface="Times New Roman"/>
              </a:rPr>
              <a:t>Galaxy counts in CO ~ deepest optical fields, with redshifts!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06DF81C-6710-1F41-965E-1596C4A3FDB9}"/>
              </a:ext>
            </a:extLst>
          </p:cNvPr>
          <p:cNvSpPr txBox="1"/>
          <p:nvPr/>
        </p:nvSpPr>
        <p:spPr>
          <a:xfrm>
            <a:off x="3637832" y="1755298"/>
            <a:ext cx="186833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</a:rPr>
              <a:t>ASPECS ALMA 200 </a:t>
            </a:r>
            <a:r>
              <a:rPr lang="en-US" sz="1100" dirty="0" err="1">
                <a:solidFill>
                  <a:schemeClr val="bg1"/>
                </a:solidFill>
              </a:rPr>
              <a:t>hrs</a:t>
            </a:r>
            <a:r>
              <a:rPr lang="en-US" sz="1100" dirty="0">
                <a:solidFill>
                  <a:schemeClr val="bg1"/>
                </a:solidFill>
              </a:rPr>
              <a:t>: 36 CO galaxies z ~ 1 to 3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83E1CCD-6E6A-8A2B-107F-D6372FF55CFD}"/>
              </a:ext>
            </a:extLst>
          </p:cNvPr>
          <p:cNvSpPr txBox="1"/>
          <p:nvPr/>
        </p:nvSpPr>
        <p:spPr>
          <a:xfrm>
            <a:off x="3194384" y="782449"/>
            <a:ext cx="52251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Revealing the ‘missing half’ of galaxy formation: the molecular gas = fuel for star formation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EE41DBD-B412-ED41-B0F3-FA52E0F2E2E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" y="-8878"/>
            <a:ext cx="2579711" cy="1669002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DD680CC2-934E-4C21-AC4D-DB9A26E03FCB}"/>
              </a:ext>
            </a:extLst>
          </p:cNvPr>
          <p:cNvCxnSpPr/>
          <p:nvPr/>
        </p:nvCxnSpPr>
        <p:spPr>
          <a:xfrm flipH="1" flipV="1">
            <a:off x="1411550" y="968075"/>
            <a:ext cx="142043" cy="121811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94132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46389" y="161629"/>
            <a:ext cx="5597611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600" b="1" dirty="0">
              <a:cs typeface="Helvetica" panose="020B0604020202020204" pitchFamily="34" charset="0"/>
            </a:endParaRPr>
          </a:p>
          <a:p>
            <a:endParaRPr lang="en-US" sz="1600" b="1" dirty="0">
              <a:cs typeface="Helvetica" panose="020B0604020202020204" pitchFamily="34" charset="0"/>
            </a:endParaRPr>
          </a:p>
          <a:p>
            <a:endParaRPr lang="en-US" sz="1600" b="1" dirty="0"/>
          </a:p>
          <a:p>
            <a:r>
              <a:rPr lang="en-US" sz="1600" dirty="0"/>
              <a:t>A new facility for a new millennium: replace the VLA and VLBA to tackle new Scientific Frontiers into the mid-Century</a:t>
            </a:r>
          </a:p>
          <a:p>
            <a:r>
              <a:rPr lang="en-US" sz="1600" i="1" dirty="0"/>
              <a:t>Thermal imaging at milli-arcsec scales (&lt;10K @ 7mas, 3mm)</a:t>
            </a:r>
          </a:p>
          <a:p>
            <a:endParaRPr lang="en-US" sz="2000" i="1" dirty="0">
              <a:cs typeface="Helvetica" panose="020B0604020202020204" pitchFamily="34" charset="0"/>
            </a:endParaRPr>
          </a:p>
          <a:p>
            <a:endParaRPr lang="en-US" sz="1600" b="1" dirty="0">
              <a:cs typeface="Helvetica" panose="020B0604020202020204" pitchFamily="34" charset="0"/>
            </a:endParaRPr>
          </a:p>
          <a:p>
            <a:endParaRPr lang="en-US" sz="1600" b="1" dirty="0">
              <a:cs typeface="Helvetica" panose="020B0604020202020204" pitchFamily="34" charset="0"/>
            </a:endParaRPr>
          </a:p>
          <a:p>
            <a:endParaRPr lang="en-US" sz="1600" b="1" dirty="0">
              <a:cs typeface="Helvetica" panose="020B0604020202020204" pitchFamily="34" charset="0"/>
            </a:endParaRPr>
          </a:p>
          <a:p>
            <a:endParaRPr lang="en-US" sz="2400" b="1" dirty="0">
              <a:cs typeface="Helvetica" panose="020B0604020202020204" pitchFamily="34" charset="0"/>
            </a:endParaRPr>
          </a:p>
          <a:p>
            <a:endParaRPr lang="en-US" sz="1800" b="1" dirty="0">
              <a:cs typeface="Helvetica" panose="020B0604020202020204" pitchFamily="34" charset="0"/>
            </a:endParaRPr>
          </a:p>
          <a:p>
            <a:endParaRPr lang="en-US" sz="1800" dirty="0">
              <a:cs typeface="Helvetica" panose="020B0604020202020204" pitchFamily="34" charset="0"/>
            </a:endParaRPr>
          </a:p>
          <a:p>
            <a:r>
              <a:rPr lang="en-US" sz="1800" dirty="0">
                <a:cs typeface="Helvetica" panose="020B0604020202020204" pitchFamily="34" charset="0"/>
              </a:rPr>
              <a:t>	10x the area of the JVLA/ALMA/VLBA</a:t>
            </a:r>
          </a:p>
          <a:p>
            <a:r>
              <a:rPr lang="en-US" sz="1800" dirty="0">
                <a:cs typeface="Helvetica" panose="020B0604020202020204" pitchFamily="34" charset="0"/>
              </a:rPr>
              <a:t>	1.2 - 116 GHz Frequency Coverage</a:t>
            </a:r>
          </a:p>
          <a:p>
            <a:r>
              <a:rPr lang="en-US" sz="1800" dirty="0">
                <a:cs typeface="Helvetica" panose="020B0604020202020204" pitchFamily="34" charset="0"/>
              </a:rPr>
              <a:t>	244 x 18m + 19 x 6m offset Gregorian Antennas</a:t>
            </a:r>
          </a:p>
          <a:p>
            <a:pPr marL="971550" lvl="2" indent="-285750">
              <a:buFont typeface="Arial" panose="020B0604020202020204" pitchFamily="34" charset="0"/>
              <a:buChar char="•"/>
            </a:pPr>
            <a:r>
              <a:rPr lang="en-US" sz="1500" dirty="0">
                <a:cs typeface="Helvetica" panose="020B0604020202020204" pitchFamily="34" charset="0"/>
              </a:rPr>
              <a:t>Centered at VLA site, extending over USA, MX, CA</a:t>
            </a:r>
          </a:p>
          <a:p>
            <a:pPr marL="971550" lvl="2" indent="-285750">
              <a:buFont typeface="Arial" panose="020B0604020202020204" pitchFamily="34" charset="0"/>
              <a:buChar char="•"/>
            </a:pPr>
            <a:r>
              <a:rPr lang="en-US" sz="1500" dirty="0">
                <a:cs typeface="Helvetica" panose="020B0604020202020204" pitchFamily="34" charset="0"/>
              </a:rPr>
              <a:t>Fixed antenna locations 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74ED987B-81D3-8E44-9548-94CC6E0DBE1C}"/>
              </a:ext>
            </a:extLst>
          </p:cNvPr>
          <p:cNvSpPr txBox="1">
            <a:spLocks/>
          </p:cNvSpPr>
          <p:nvPr/>
        </p:nvSpPr>
        <p:spPr>
          <a:xfrm>
            <a:off x="665756" y="115584"/>
            <a:ext cx="7812488" cy="83298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solidFill>
                  <a:schemeClr val="bg1"/>
                </a:solidFill>
              </a:rPr>
              <a:t>The next-generation Very Large Array (</a:t>
            </a:r>
            <a:r>
              <a:rPr lang="en-US" sz="3200" b="1" dirty="0" err="1">
                <a:solidFill>
                  <a:schemeClr val="bg1"/>
                </a:solidFill>
              </a:rPr>
              <a:t>ngVLA</a:t>
            </a:r>
            <a:r>
              <a:rPr lang="en-US" sz="3200" b="1" dirty="0">
                <a:solidFill>
                  <a:schemeClr val="bg1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740677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/>
    </mc:Choice>
    <mc:Fallback xmlns="">
      <p:transition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DD5D8E-76DF-8746-8293-AB16E3C26F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5290" y="10601"/>
            <a:ext cx="7247710" cy="994172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rgbClr val="163B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KSG3: </a:t>
            </a:r>
            <a:r>
              <a:rPr lang="en-US" sz="2400" i="1" dirty="0">
                <a:solidFill>
                  <a:srgbClr val="163B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Measuring the Dense Gas History of the Universe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87214B9-B4CF-6C4D-B40A-5025B69EC6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783" y="1073511"/>
            <a:ext cx="4164415" cy="2865945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F4F88E9A-DA11-2A4E-8D15-946872D16DA8}"/>
              </a:ext>
            </a:extLst>
          </p:cNvPr>
          <p:cNvSpPr txBox="1"/>
          <p:nvPr/>
        </p:nvSpPr>
        <p:spPr>
          <a:xfrm>
            <a:off x="1841558" y="4067292"/>
            <a:ext cx="6138660" cy="7104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45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latin typeface="Times New Roman"/>
                <a:cs typeface="Times New Roman"/>
              </a:rPr>
              <a:t>Precise measurement of Dense Gas History of Universe</a:t>
            </a:r>
          </a:p>
          <a:p>
            <a:pPr marL="285750" indent="-285750">
              <a:spcBef>
                <a:spcPts val="45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latin typeface="Times New Roman"/>
                <a:cs typeface="Times New Roman"/>
              </a:rPr>
              <a:t>kpc-scale imaging of gas dynamics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9AC2537-BF52-7A45-B88E-5B599FF164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1603525"/>
            <a:ext cx="4426882" cy="1936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109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/>
    </mc:Choice>
    <mc:Fallback xmlns="">
      <p:transition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260EB6-0FA6-D946-88E2-81D76822E4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C3D3DE0-C102-5543-9941-6B5E1BE3C43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798" y="900924"/>
            <a:ext cx="1600200" cy="79554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B7B7BD4-F575-F24C-B0B4-3535B1C3787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78061" y="460758"/>
            <a:ext cx="1090103" cy="106576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8F8979A-4EA6-4844-94FD-8DA02BCF29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05550" y="1526522"/>
            <a:ext cx="1719578" cy="961889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8E8653A0-D30E-8D4B-B45A-5EC13799BAF7}"/>
              </a:ext>
            </a:extLst>
          </p:cNvPr>
          <p:cNvSpPr txBox="1"/>
          <p:nvPr/>
        </p:nvSpPr>
        <p:spPr>
          <a:xfrm>
            <a:off x="3204054" y="-20134"/>
            <a:ext cx="22139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Project Timeline</a:t>
            </a: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9E4724A6-B61A-444E-B5B1-B82ED768238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19926" y="1670150"/>
            <a:ext cx="1234780" cy="819854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9F30FD5C-9083-5446-B946-DBD8BCDDB8F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89425" y="1652438"/>
            <a:ext cx="1219073" cy="809425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06035529-0226-CE47-A073-DE6CADD517B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75690" y="439947"/>
            <a:ext cx="1462865" cy="1182113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02CBAA3E-B2C1-3144-B710-FB298A265CD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66313" y="1703250"/>
            <a:ext cx="1591056" cy="745567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05FFBB42-63CD-154A-94FB-6A9DABF56AF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5105" y="421760"/>
            <a:ext cx="1710023" cy="876934"/>
          </a:xfrm>
          <a:prstGeom prst="rect">
            <a:avLst/>
          </a:prstGeom>
        </p:spPr>
      </p:pic>
      <p:pic>
        <p:nvPicPr>
          <p:cNvPr id="37" name="Grafik 5">
            <a:extLst>
              <a:ext uri="{FF2B5EF4-FFF2-40B4-BE49-F238E27FC236}">
                <a16:creationId xmlns:a16="http://schemas.microsoft.com/office/drawing/2014/main" id="{805ACA5F-E611-D34C-8033-CBA478B6846F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78386" y="679215"/>
            <a:ext cx="1902391" cy="189762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CEE5028-AADF-CCC6-D200-D0AB3C30EB0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702" y="1747279"/>
            <a:ext cx="774778" cy="735673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FAF6C243-4B3C-9531-9761-53433C088C36}"/>
              </a:ext>
            </a:extLst>
          </p:cNvPr>
          <p:cNvGrpSpPr/>
          <p:nvPr/>
        </p:nvGrpSpPr>
        <p:grpSpPr>
          <a:xfrm>
            <a:off x="-21569" y="2653256"/>
            <a:ext cx="9486030" cy="1658338"/>
            <a:chOff x="-92593" y="2844850"/>
            <a:chExt cx="9486030" cy="1658338"/>
          </a:xfrm>
        </p:grpSpPr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F2034DC8-C095-B144-BBF1-1A14C7DAF3B0}"/>
                </a:ext>
              </a:extLst>
            </p:cNvPr>
            <p:cNvCxnSpPr>
              <a:cxnSpLocks/>
            </p:cNvCxnSpPr>
            <p:nvPr/>
          </p:nvCxnSpPr>
          <p:spPr>
            <a:xfrm>
              <a:off x="1352604" y="3115961"/>
              <a:ext cx="0" cy="1107964"/>
            </a:xfrm>
            <a:prstGeom prst="line">
              <a:avLst/>
            </a:prstGeom>
            <a:ln w="3810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A2702BDD-C0F4-0943-A343-A392C9C796C5}"/>
                </a:ext>
              </a:extLst>
            </p:cNvPr>
            <p:cNvCxnSpPr>
              <a:cxnSpLocks/>
            </p:cNvCxnSpPr>
            <p:nvPr/>
          </p:nvCxnSpPr>
          <p:spPr>
            <a:xfrm>
              <a:off x="601335" y="3144932"/>
              <a:ext cx="0" cy="137764"/>
            </a:xfrm>
            <a:prstGeom prst="line">
              <a:avLst/>
            </a:prstGeom>
            <a:ln w="3810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F9EC0A24-5DE8-6848-9677-52B3227A5C5A}"/>
                </a:ext>
              </a:extLst>
            </p:cNvPr>
            <p:cNvSpPr txBox="1"/>
            <p:nvPr/>
          </p:nvSpPr>
          <p:spPr>
            <a:xfrm>
              <a:off x="-33650" y="2844850"/>
              <a:ext cx="537327" cy="3000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2018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C07535E0-E039-D042-B53F-52839E5CC729}"/>
                </a:ext>
              </a:extLst>
            </p:cNvPr>
            <p:cNvSpPr txBox="1"/>
            <p:nvPr/>
          </p:nvSpPr>
          <p:spPr>
            <a:xfrm>
              <a:off x="947816" y="2844850"/>
              <a:ext cx="537327" cy="3000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2021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899D9AF8-3F67-B74F-8C52-9AB2D331EF30}"/>
                </a:ext>
              </a:extLst>
            </p:cNvPr>
            <p:cNvSpPr txBox="1"/>
            <p:nvPr/>
          </p:nvSpPr>
          <p:spPr>
            <a:xfrm>
              <a:off x="5338705" y="2850565"/>
              <a:ext cx="537327" cy="3000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2029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0845D696-A484-B145-8B55-F3E6195BF1DA}"/>
                </a:ext>
              </a:extLst>
            </p:cNvPr>
            <p:cNvSpPr txBox="1"/>
            <p:nvPr/>
          </p:nvSpPr>
          <p:spPr>
            <a:xfrm>
              <a:off x="7865028" y="2844850"/>
              <a:ext cx="537327" cy="3000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2035</a:t>
              </a:r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ECD44B50-A103-9847-B461-17AE8311722A}"/>
                </a:ext>
              </a:extLst>
            </p:cNvPr>
            <p:cNvSpPr/>
            <p:nvPr/>
          </p:nvSpPr>
          <p:spPr>
            <a:xfrm>
              <a:off x="-92593" y="3625564"/>
              <a:ext cx="1152144" cy="30008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/>
                <a:t>Science Book</a:t>
              </a:r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F6D9A641-49F7-334D-A018-05AF0B49E339}"/>
                </a:ext>
              </a:extLst>
            </p:cNvPr>
            <p:cNvSpPr/>
            <p:nvPr/>
          </p:nvSpPr>
          <p:spPr>
            <a:xfrm>
              <a:off x="823242" y="4203106"/>
              <a:ext cx="2363750" cy="30008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>
              <a:spAutoFit/>
            </a:bodyPr>
            <a:lstStyle/>
            <a:p>
              <a:r>
                <a:rPr lang="en-US" dirty="0"/>
                <a:t>Astro2020 Report</a:t>
              </a:r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DB5240F0-9F2C-C743-83EB-5517BF719182}"/>
                </a:ext>
              </a:extLst>
            </p:cNvPr>
            <p:cNvSpPr/>
            <p:nvPr/>
          </p:nvSpPr>
          <p:spPr>
            <a:xfrm>
              <a:off x="1345251" y="3707223"/>
              <a:ext cx="1515835" cy="5078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/>
                <a:t>NSF development funds</a:t>
              </a:r>
            </a:p>
          </p:txBody>
        </p: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68D49F6A-720F-6842-880F-5BC30EA37C48}"/>
                </a:ext>
              </a:extLst>
            </p:cNvPr>
            <p:cNvSpPr/>
            <p:nvPr/>
          </p:nvSpPr>
          <p:spPr>
            <a:xfrm>
              <a:off x="1794296" y="3239484"/>
              <a:ext cx="1667815" cy="5078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/>
                <a:t>Prototype antenna at VLA Site</a:t>
              </a:r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2720A78C-AA21-AC44-A375-A081C8EE5796}"/>
                </a:ext>
              </a:extLst>
            </p:cNvPr>
            <p:cNvSpPr/>
            <p:nvPr/>
          </p:nvSpPr>
          <p:spPr>
            <a:xfrm>
              <a:off x="3648907" y="3207849"/>
              <a:ext cx="1090042" cy="30008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/>
                <a:t>Construction</a:t>
              </a:r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DF9FA14F-277F-9A43-8259-F7DD3468DE2B}"/>
                </a:ext>
              </a:extLst>
            </p:cNvPr>
            <p:cNvSpPr/>
            <p:nvPr/>
          </p:nvSpPr>
          <p:spPr>
            <a:xfrm>
              <a:off x="5164204" y="3244365"/>
              <a:ext cx="2126329" cy="5078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/>
                <a:t>Early Science Operations </a:t>
              </a:r>
              <a:br>
                <a:rPr lang="en-US" dirty="0"/>
              </a:br>
              <a:r>
                <a:rPr lang="en-US" dirty="0"/>
                <a:t>(&gt; VLA capabilities)</a:t>
              </a:r>
            </a:p>
          </p:txBody>
        </p: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463A6A94-3947-0D47-A9E5-1B217A10C35F}"/>
                </a:ext>
              </a:extLst>
            </p:cNvPr>
            <p:cNvSpPr/>
            <p:nvPr/>
          </p:nvSpPr>
          <p:spPr>
            <a:xfrm>
              <a:off x="7790050" y="3466419"/>
              <a:ext cx="1603387" cy="5078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/>
                <a:t>Full Science Operations</a:t>
              </a:r>
            </a:p>
          </p:txBody>
        </p: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C7E48420-AA5B-1B48-AD85-A3F3B19C0660}"/>
                </a:ext>
              </a:extLst>
            </p:cNvPr>
            <p:cNvSpPr/>
            <p:nvPr/>
          </p:nvSpPr>
          <p:spPr>
            <a:xfrm>
              <a:off x="3034084" y="3588580"/>
              <a:ext cx="1342575" cy="30008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/>
                <a:t>NSF/MREFC FDR</a:t>
              </a:r>
            </a:p>
          </p:txBody>
        </p: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5C93BA7B-48A8-3A41-B033-625541C4709C}"/>
                </a:ext>
              </a:extLst>
            </p:cNvPr>
            <p:cNvCxnSpPr>
              <a:cxnSpLocks/>
            </p:cNvCxnSpPr>
            <p:nvPr/>
          </p:nvCxnSpPr>
          <p:spPr>
            <a:xfrm>
              <a:off x="1610175" y="3137514"/>
              <a:ext cx="0" cy="552586"/>
            </a:xfrm>
            <a:prstGeom prst="line">
              <a:avLst/>
            </a:prstGeom>
            <a:ln w="3810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D9EB41DA-E2CE-4741-8EE6-FF82335EBFEE}"/>
                </a:ext>
              </a:extLst>
            </p:cNvPr>
            <p:cNvCxnSpPr>
              <a:cxnSpLocks/>
            </p:cNvCxnSpPr>
            <p:nvPr/>
          </p:nvCxnSpPr>
          <p:spPr>
            <a:xfrm>
              <a:off x="2636088" y="3094626"/>
              <a:ext cx="0" cy="137764"/>
            </a:xfrm>
            <a:prstGeom prst="line">
              <a:avLst/>
            </a:prstGeom>
            <a:ln w="3810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4EBA5AE4-6273-2E47-AD3D-932D1B36764A}"/>
                </a:ext>
              </a:extLst>
            </p:cNvPr>
            <p:cNvCxnSpPr>
              <a:cxnSpLocks/>
            </p:cNvCxnSpPr>
            <p:nvPr/>
          </p:nvCxnSpPr>
          <p:spPr>
            <a:xfrm>
              <a:off x="3827296" y="3109550"/>
              <a:ext cx="0" cy="137764"/>
            </a:xfrm>
            <a:prstGeom prst="line">
              <a:avLst/>
            </a:prstGeom>
            <a:ln w="3810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AC517ABE-D747-464C-8E72-9BDE22936690}"/>
                </a:ext>
              </a:extLst>
            </p:cNvPr>
            <p:cNvCxnSpPr>
              <a:cxnSpLocks/>
            </p:cNvCxnSpPr>
            <p:nvPr/>
          </p:nvCxnSpPr>
          <p:spPr>
            <a:xfrm>
              <a:off x="3610424" y="3094626"/>
              <a:ext cx="0" cy="463364"/>
            </a:xfrm>
            <a:prstGeom prst="line">
              <a:avLst/>
            </a:prstGeom>
            <a:ln w="3810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B17D4FF0-0DFA-6749-8596-CFB04FC93AE8}"/>
                </a:ext>
              </a:extLst>
            </p:cNvPr>
            <p:cNvCxnSpPr>
              <a:cxnSpLocks/>
            </p:cNvCxnSpPr>
            <p:nvPr/>
          </p:nvCxnSpPr>
          <p:spPr>
            <a:xfrm>
              <a:off x="5877423" y="3098687"/>
              <a:ext cx="0" cy="137764"/>
            </a:xfrm>
            <a:prstGeom prst="line">
              <a:avLst/>
            </a:prstGeom>
            <a:ln w="3810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9E2A38C6-7DBE-FC44-BBE7-0DAF7951BAA7}"/>
                </a:ext>
              </a:extLst>
            </p:cNvPr>
            <p:cNvCxnSpPr>
              <a:cxnSpLocks/>
            </p:cNvCxnSpPr>
            <p:nvPr/>
          </p:nvCxnSpPr>
          <p:spPr>
            <a:xfrm>
              <a:off x="8256573" y="3099500"/>
              <a:ext cx="0" cy="417356"/>
            </a:xfrm>
            <a:prstGeom prst="line">
              <a:avLst/>
            </a:prstGeom>
            <a:ln w="3810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1336174F-D19F-3E4A-9CD9-5F1D28768B2C}"/>
                </a:ext>
              </a:extLst>
            </p:cNvPr>
            <p:cNvSpPr txBox="1"/>
            <p:nvPr/>
          </p:nvSpPr>
          <p:spPr>
            <a:xfrm>
              <a:off x="1971536" y="2844850"/>
              <a:ext cx="537327" cy="3000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2023</a:t>
              </a:r>
            </a:p>
          </p:txBody>
        </p: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2F2EF9BB-A9FA-5145-87A8-1790812DE079}"/>
                </a:ext>
              </a:extLst>
            </p:cNvPr>
            <p:cNvCxnSpPr>
              <a:cxnSpLocks/>
            </p:cNvCxnSpPr>
            <p:nvPr/>
          </p:nvCxnSpPr>
          <p:spPr>
            <a:xfrm>
              <a:off x="-15894" y="3115961"/>
              <a:ext cx="8961120" cy="0"/>
            </a:xfrm>
            <a:prstGeom prst="line">
              <a:avLst/>
            </a:prstGeom>
            <a:ln w="635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3D4AC4B3-B80D-4A62-9E66-2ABAD559CF39}"/>
                </a:ext>
              </a:extLst>
            </p:cNvPr>
            <p:cNvSpPr txBox="1"/>
            <p:nvPr/>
          </p:nvSpPr>
          <p:spPr>
            <a:xfrm>
              <a:off x="3378721" y="2853369"/>
              <a:ext cx="537327" cy="3000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2026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31060B3-93F2-CC10-9266-F3CC51642212}"/>
                </a:ext>
              </a:extLst>
            </p:cNvPr>
            <p:cNvSpPr txBox="1"/>
            <p:nvPr/>
          </p:nvSpPr>
          <p:spPr>
            <a:xfrm>
              <a:off x="411711" y="2846328"/>
              <a:ext cx="537327" cy="3000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2019</a:t>
              </a:r>
            </a:p>
          </p:txBody>
        </p: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F8E8B6EA-02FE-9083-8216-0077BDE5C245}"/>
                </a:ext>
              </a:extLst>
            </p:cNvPr>
            <p:cNvCxnSpPr>
              <a:cxnSpLocks/>
            </p:cNvCxnSpPr>
            <p:nvPr/>
          </p:nvCxnSpPr>
          <p:spPr>
            <a:xfrm>
              <a:off x="87910" y="3146412"/>
              <a:ext cx="0" cy="472834"/>
            </a:xfrm>
            <a:prstGeom prst="line">
              <a:avLst/>
            </a:prstGeom>
            <a:ln w="3810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8931AF3-28E6-AE32-8E53-4E76B02833FA}"/>
                </a:ext>
              </a:extLst>
            </p:cNvPr>
            <p:cNvSpPr/>
            <p:nvPr/>
          </p:nvSpPr>
          <p:spPr>
            <a:xfrm>
              <a:off x="305308" y="3211759"/>
              <a:ext cx="1152144" cy="5078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/>
                <a:t>Astro2020 submission</a:t>
              </a:r>
            </a:p>
          </p:txBody>
        </p: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DFBC0CF9-F6B9-5608-F8D9-4021AEC3B22F}"/>
                </a:ext>
              </a:extLst>
            </p:cNvPr>
            <p:cNvCxnSpPr>
              <a:cxnSpLocks/>
            </p:cNvCxnSpPr>
            <p:nvPr/>
          </p:nvCxnSpPr>
          <p:spPr>
            <a:xfrm>
              <a:off x="5504155" y="3153451"/>
              <a:ext cx="0" cy="93863"/>
            </a:xfrm>
            <a:prstGeom prst="line">
              <a:avLst/>
            </a:prstGeom>
            <a:ln w="3810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3F2BF4DF-8D8B-3492-8761-A285960784CD}"/>
                </a:ext>
              </a:extLst>
            </p:cNvPr>
            <p:cNvSpPr/>
            <p:nvPr/>
          </p:nvSpPr>
          <p:spPr>
            <a:xfrm>
              <a:off x="5788240" y="3153451"/>
              <a:ext cx="204187" cy="9386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165CE9F8-8AF1-08E4-F1FE-3F36F538D385}"/>
                </a:ext>
              </a:extLst>
            </p:cNvPr>
            <p:cNvCxnSpPr>
              <a:cxnSpLocks/>
            </p:cNvCxnSpPr>
            <p:nvPr/>
          </p:nvCxnSpPr>
          <p:spPr>
            <a:xfrm>
              <a:off x="5374217" y="3153451"/>
              <a:ext cx="0" cy="129245"/>
            </a:xfrm>
            <a:prstGeom prst="line">
              <a:avLst/>
            </a:prstGeom>
            <a:ln w="3810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ECD2F2CB-45F4-263C-CE37-05DAABF06E43}"/>
                </a:ext>
              </a:extLst>
            </p:cNvPr>
            <p:cNvSpPr/>
            <p:nvPr/>
          </p:nvSpPr>
          <p:spPr>
            <a:xfrm>
              <a:off x="5442009" y="3155429"/>
              <a:ext cx="147181" cy="1292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CFB3F201-8810-B85C-2B6B-675E849ACC8E}"/>
              </a:ext>
            </a:extLst>
          </p:cNvPr>
          <p:cNvSpPr txBox="1"/>
          <p:nvPr/>
        </p:nvSpPr>
        <p:spPr>
          <a:xfrm>
            <a:off x="2796581" y="3797019"/>
            <a:ext cx="56788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sz="2000" dirty="0"/>
              <a:t>Construction full cost accounting:  $2.3B  [FY2018]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C15969B0-D107-774A-6631-0AB43E48318D}"/>
              </a:ext>
            </a:extLst>
          </p:cNvPr>
          <p:cNvCxnSpPr>
            <a:cxnSpLocks/>
          </p:cNvCxnSpPr>
          <p:nvPr/>
        </p:nvCxnSpPr>
        <p:spPr>
          <a:xfrm>
            <a:off x="2330950" y="2950495"/>
            <a:ext cx="0" cy="1412007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67BE41E8-DDA5-2A2E-778E-A8A411C87820}"/>
              </a:ext>
            </a:extLst>
          </p:cNvPr>
          <p:cNvSpPr txBox="1"/>
          <p:nvPr/>
        </p:nvSpPr>
        <p:spPr>
          <a:xfrm>
            <a:off x="502420" y="4353818"/>
            <a:ext cx="82061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July 2023: ‘</a:t>
            </a:r>
            <a:r>
              <a:rPr lang="en-US" sz="1600" i="1" dirty="0">
                <a:solidFill>
                  <a:srgbClr val="FF0000"/>
                </a:solidFill>
              </a:rPr>
              <a:t>NSF has formally entered the </a:t>
            </a:r>
            <a:r>
              <a:rPr lang="en-US" sz="1600" i="1" dirty="0" err="1">
                <a:solidFill>
                  <a:srgbClr val="FF0000"/>
                </a:solidFill>
              </a:rPr>
              <a:t>ngVLA</a:t>
            </a:r>
            <a:r>
              <a:rPr lang="en-US" sz="1600" i="1" dirty="0">
                <a:solidFill>
                  <a:srgbClr val="FF0000"/>
                </a:solidFill>
              </a:rPr>
              <a:t> project into the MREFC design process at the Conceptual Design Phase. The NSF-led Conceptual Design Review (CDR) is expected next Spring.’ </a:t>
            </a:r>
          </a:p>
        </p:txBody>
      </p:sp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4E7BF50A-C740-07A8-675E-CC7EF9817E32}"/>
              </a:ext>
            </a:extLst>
          </p:cNvPr>
          <p:cNvCxnSpPr>
            <a:cxnSpLocks/>
          </p:cNvCxnSpPr>
          <p:nvPr/>
        </p:nvCxnSpPr>
        <p:spPr>
          <a:xfrm>
            <a:off x="2698403" y="2900538"/>
            <a:ext cx="0" cy="251964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08204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/>
    </mc:Choice>
    <mc:Fallback xmlns="">
      <p:transition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0495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/>
    </mc:Choice>
    <mc:Fallback xmlns="">
      <p:transition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1465118" y="18083"/>
            <a:ext cx="7263246" cy="813187"/>
          </a:xfrm>
          <a:prstGeom prst="rect">
            <a:avLst/>
          </a:prstGeom>
        </p:spPr>
        <p:txBody>
          <a:bodyPr anchor="ctr">
            <a:normAutofit fontScale="975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cs typeface="Arial" panose="020B0604020202020204" pitchFamily="34" charset="0"/>
              </a:rPr>
              <a:t>Front End Concept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22084" y="1111827"/>
            <a:ext cx="6238846" cy="3341440"/>
          </a:xfrm>
          <a:prstGeom prst="rect">
            <a:avLst/>
          </a:prstGeom>
        </p:spPr>
        <p:txBody>
          <a:bodyPr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6 Bands in 2 Cryogenic Dewars.</a:t>
            </a: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1.2-3.5 GHz and 3.5-12.3 GHz Quad-Ridge Horns, 3.25:1 bandwidth, coaxial LNAs.</a:t>
            </a: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12.3-50.5 GHz using three 1.67:1 BW corrugated horns and waveguide LNAs.</a:t>
            </a: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70-116 GHz 1.67:1 BW corrugated horn and waveguide LNAs with block down conversion. </a:t>
            </a: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Single stage down-conversion to baseband for 5 bands. Direct SSB or IQ sampling using modular devices @ FE.</a:t>
            </a: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Two-stage Gifford-McMahon cryogenic system with variable-speed cryocoolers and compressors for reference design.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60930" y="182880"/>
            <a:ext cx="2746477" cy="193604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60930" y="2207167"/>
            <a:ext cx="2746477" cy="2222437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7A3FA-37C8-B64A-9EE6-D07431EEED58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7232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1732115" y="3509138"/>
            <a:ext cx="1895302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2181002" y="3500823"/>
            <a:ext cx="109728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350 miles</a:t>
            </a:r>
          </a:p>
        </p:txBody>
      </p:sp>
      <p:pic>
        <p:nvPicPr>
          <p:cNvPr id="12" name="Content Placeholder 5">
            <a:extLst>
              <a:ext uri="{FF2B5EF4-FFF2-40B4-BE49-F238E27FC236}">
                <a16:creationId xmlns:a16="http://schemas.microsoft.com/office/drawing/2014/main" id="{6F622C45-A3AA-0549-B3A6-4F71119772A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42929" y="2147572"/>
            <a:ext cx="4908218" cy="276952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6897068-238E-5949-9339-A51C15001E3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329" y="2532796"/>
            <a:ext cx="3794042" cy="214083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BD57DAC-62FF-674B-BCC1-375C117088D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2936"/>
            <a:ext cx="3818371" cy="215456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5E7BCAF-973D-995C-BE4B-6A0C60A11C0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4042" y="252095"/>
            <a:ext cx="5178157" cy="171731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4B93417-8008-69FC-E11D-E5FE1ABFF77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0855" y="109849"/>
            <a:ext cx="1400486" cy="127777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0BCA660-07D9-D6DA-4801-020429DC9A22}"/>
              </a:ext>
            </a:extLst>
          </p:cNvPr>
          <p:cNvSpPr txBox="1"/>
          <p:nvPr/>
        </p:nvSpPr>
        <p:spPr>
          <a:xfrm>
            <a:off x="4576499" y="208983"/>
            <a:ext cx="4171405" cy="3077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/>
              <a:t>10m to 9000km =&gt; 200” to 0.2 mas @ 32GHz</a:t>
            </a:r>
          </a:p>
        </p:txBody>
      </p:sp>
    </p:spTree>
    <p:extLst>
      <p:ext uri="{BB962C8B-B14F-4D97-AF65-F5344CB8AC3E}">
        <p14:creationId xmlns:p14="http://schemas.microsoft.com/office/powerpoint/2010/main" val="2056690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606224" y="96763"/>
            <a:ext cx="61278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+mj-lt"/>
                <a:cs typeface="Times New Roman"/>
              </a:rPr>
              <a:t>New Parameter Space for the mid-Century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69276" y="3855847"/>
            <a:ext cx="8405447" cy="110799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Bef>
                <a:spcPts val="450"/>
              </a:spcBef>
            </a:pPr>
            <a:r>
              <a:rPr lang="en-US" sz="1800" dirty="0">
                <a:cs typeface="Times New Roman"/>
              </a:rPr>
              <a:t>Complementary suite of arrays from meter to submm wavelengths</a:t>
            </a:r>
          </a:p>
          <a:p>
            <a:pPr marL="308610" indent="-182880">
              <a:buFont typeface="Arial" charset="0"/>
              <a:buChar char="•"/>
            </a:pPr>
            <a:r>
              <a:rPr lang="en-US" sz="1600" b="1" dirty="0">
                <a:cs typeface="Times New Roman"/>
              </a:rPr>
              <a:t>&gt; 120GHz: </a:t>
            </a:r>
            <a:r>
              <a:rPr lang="en-US" sz="1600" dirty="0">
                <a:cs typeface="Times New Roman"/>
              </a:rPr>
              <a:t>ALMA 2030 superb for chemistry, dust, fine structure lines</a:t>
            </a:r>
          </a:p>
          <a:p>
            <a:pPr marL="308610" lvl="1" indent="-182880">
              <a:buFont typeface="Arial" charset="0"/>
              <a:buChar char="•"/>
            </a:pPr>
            <a:r>
              <a:rPr lang="en-US" sz="1600" b="1" dirty="0">
                <a:cs typeface="Times New Roman"/>
              </a:rPr>
              <a:t>1.0 - 116GHz: </a:t>
            </a:r>
            <a:r>
              <a:rPr lang="en-US" sz="1600" dirty="0">
                <a:cs typeface="Times New Roman"/>
              </a:rPr>
              <a:t>ngVLA superb for terrestrial planet formation, dense gas history, black holes</a:t>
            </a:r>
          </a:p>
          <a:p>
            <a:pPr marL="308610" lvl="1" indent="-182880">
              <a:buFont typeface="Arial" charset="0"/>
              <a:buChar char="•"/>
            </a:pPr>
            <a:r>
              <a:rPr lang="en-US" sz="1600" b="1" dirty="0">
                <a:cs typeface="Times New Roman"/>
              </a:rPr>
              <a:t>&lt; 15 GHz: </a:t>
            </a:r>
            <a:r>
              <a:rPr lang="en-US" sz="1600" dirty="0">
                <a:cs typeface="Times New Roman"/>
              </a:rPr>
              <a:t>SKA superb for pulsars, reionization, HI + continuum imaging 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08D8F6B-578C-5751-A26E-52222DADFC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6047"/>
            <a:ext cx="4493292" cy="303560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84FC8B5-95C7-2C1A-B203-3D99ACB7AB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1602" y="596864"/>
            <a:ext cx="4608811" cy="3130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337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C3C6B9D6-49ED-A141-B53C-46FB83D867F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"/>
          <a:stretch/>
        </p:blipFill>
        <p:spPr>
          <a:xfrm>
            <a:off x="433916" y="1090613"/>
            <a:ext cx="3422650" cy="3336925"/>
          </a:xfrm>
          <a:prstGeom prst="rect">
            <a:avLst/>
          </a:prstGeom>
        </p:spPr>
      </p:pic>
      <p:pic>
        <p:nvPicPr>
          <p:cNvPr id="7" name="Picture 6" descr="Graphical user interface&#10;&#10;Description automatically generated">
            <a:extLst>
              <a:ext uri="{FF2B5EF4-FFF2-40B4-BE49-F238E27FC236}">
                <a16:creationId xmlns:a16="http://schemas.microsoft.com/office/drawing/2014/main" id="{4F8B3869-4BD3-FF4A-A762-1F58D21782A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23834" y="1192212"/>
            <a:ext cx="4286250" cy="333692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26826B0-F5E2-0E43-A11A-3E0CDA580AD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94101" y="0"/>
            <a:ext cx="7955797" cy="11303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/>
            <a:r>
              <a:rPr lang="en-US" sz="24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Astro2020 identified the </a:t>
            </a:r>
            <a:r>
              <a:rPr lang="en-US" sz="24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ngVLA</a:t>
            </a:r>
            <a:r>
              <a:rPr lang="en-US" sz="24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as a high-priority large, ground-based facility whose construction should </a:t>
            </a:r>
            <a:r>
              <a:rPr lang="en-US" sz="2400" b="1" dirty="0"/>
              <a:t>start this </a:t>
            </a:r>
            <a:r>
              <a:rPr lang="en-US" sz="24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decade.</a:t>
            </a:r>
          </a:p>
        </p:txBody>
      </p:sp>
    </p:spTree>
    <p:extLst>
      <p:ext uri="{BB962C8B-B14F-4D97-AF65-F5344CB8AC3E}">
        <p14:creationId xmlns:p14="http://schemas.microsoft.com/office/powerpoint/2010/main" val="3405948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19EBC67-09C3-8345-BBEA-691FFB8395CB}"/>
              </a:ext>
            </a:extLst>
          </p:cNvPr>
          <p:cNvSpPr txBox="1"/>
          <p:nvPr/>
        </p:nvSpPr>
        <p:spPr>
          <a:xfrm>
            <a:off x="0" y="1276071"/>
            <a:ext cx="5488457" cy="31931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>
              <a:spcBef>
                <a:spcPts val="338"/>
              </a:spcBef>
              <a:defRPr/>
            </a:pPr>
            <a:r>
              <a:rPr lang="en-US" sz="1800" dirty="0">
                <a:latin typeface="Gill Sans MT" panose="020B0502020104020203" pitchFamily="34" charset="77"/>
              </a:rPr>
              <a:t>Science Advisor Committee and Working Groups</a:t>
            </a:r>
          </a:p>
          <a:p>
            <a:pPr marL="214313" indent="-214313">
              <a:spcBef>
                <a:spcPts val="338"/>
              </a:spcBef>
              <a:buFont typeface="Arial" charset="0"/>
              <a:buChar char="•"/>
              <a:defRPr/>
            </a:pPr>
            <a:r>
              <a:rPr lang="en-US" sz="1600" dirty="0">
                <a:latin typeface="Gill Sans MT" panose="020B0502020104020203" pitchFamily="34" charset="77"/>
              </a:rPr>
              <a:t>Chairs: D. </a:t>
            </a:r>
            <a:r>
              <a:rPr lang="en-US" sz="1600" dirty="0" err="1">
                <a:latin typeface="Gill Sans MT" panose="020B0502020104020203" pitchFamily="34" charset="77"/>
              </a:rPr>
              <a:t>Wilner</a:t>
            </a:r>
            <a:r>
              <a:rPr lang="en-US" sz="1600" dirty="0">
                <a:latin typeface="Gill Sans MT" panose="020B0502020104020203" pitchFamily="34" charset="77"/>
              </a:rPr>
              <a:t> and B. Matthews</a:t>
            </a:r>
          </a:p>
          <a:p>
            <a:pPr marL="628650" lvl="1" indent="-285750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sz="1400" i="0" dirty="0">
                <a:solidFill>
                  <a:srgbClr val="333333"/>
                </a:solidFill>
                <a:effectLst/>
                <a:latin typeface="Gill Sans MT" panose="020B0502020104020203" pitchFamily="34" charset="77"/>
                <a:cs typeface="Times New Roman" panose="02020603050405020304" pitchFamily="18" charset="0"/>
              </a:rPr>
              <a:t>SWG1: Stars, Planetary Systems, and their Origins [Co-Chairs: B. Matthews (NRC-Victoria) &amp; D. </a:t>
            </a:r>
            <a:r>
              <a:rPr lang="en-US" sz="1400" i="0" dirty="0" err="1">
                <a:solidFill>
                  <a:srgbClr val="333333"/>
                </a:solidFill>
                <a:effectLst/>
                <a:latin typeface="Gill Sans MT" panose="020B0502020104020203" pitchFamily="34" charset="77"/>
                <a:cs typeface="Times New Roman" panose="02020603050405020304" pitchFamily="18" charset="0"/>
              </a:rPr>
              <a:t>Wilner</a:t>
            </a:r>
            <a:r>
              <a:rPr lang="en-US" sz="1400" i="0" dirty="0">
                <a:solidFill>
                  <a:srgbClr val="333333"/>
                </a:solidFill>
                <a:effectLst/>
                <a:latin typeface="Gill Sans MT" panose="020B0502020104020203" pitchFamily="34" charset="77"/>
                <a:cs typeface="Times New Roman" panose="02020603050405020304" pitchFamily="18" charset="0"/>
              </a:rPr>
              <a:t> (</a:t>
            </a:r>
            <a:r>
              <a:rPr lang="en-US" sz="1400" i="0" dirty="0" err="1">
                <a:solidFill>
                  <a:srgbClr val="333333"/>
                </a:solidFill>
                <a:effectLst/>
                <a:latin typeface="Gill Sans MT" panose="020B0502020104020203" pitchFamily="34" charset="77"/>
                <a:cs typeface="Times New Roman" panose="02020603050405020304" pitchFamily="18" charset="0"/>
              </a:rPr>
              <a:t>CfA</a:t>
            </a:r>
            <a:r>
              <a:rPr lang="en-US" sz="1400" i="0" dirty="0">
                <a:solidFill>
                  <a:srgbClr val="333333"/>
                </a:solidFill>
                <a:effectLst/>
                <a:latin typeface="Gill Sans MT" panose="020B0502020104020203" pitchFamily="34" charset="77"/>
                <a:cs typeface="Times New Roman" panose="02020603050405020304" pitchFamily="18" charset="0"/>
              </a:rPr>
              <a:t>)]</a:t>
            </a:r>
          </a:p>
          <a:p>
            <a:pPr marL="628650" lvl="1" indent="-285750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sz="1400" i="0" dirty="0">
                <a:solidFill>
                  <a:srgbClr val="333333"/>
                </a:solidFill>
                <a:effectLst/>
                <a:latin typeface="Gill Sans MT" panose="020B0502020104020203" pitchFamily="34" charset="77"/>
                <a:cs typeface="Times New Roman" panose="02020603050405020304" pitchFamily="18" charset="0"/>
              </a:rPr>
              <a:t>SWG2: Astrochemistry and the Molecular Emergence of Life </a:t>
            </a:r>
            <a:r>
              <a:rPr lang="en-US" sz="1400" dirty="0">
                <a:solidFill>
                  <a:srgbClr val="333333"/>
                </a:solidFill>
                <a:latin typeface="Gill Sans MT" panose="020B0502020104020203" pitchFamily="34" charset="77"/>
                <a:cs typeface="Times New Roman" panose="02020603050405020304" pitchFamily="18" charset="0"/>
              </a:rPr>
              <a:t>[</a:t>
            </a:r>
            <a:r>
              <a:rPr lang="en-US" sz="1400" i="0" dirty="0">
                <a:solidFill>
                  <a:srgbClr val="333333"/>
                </a:solidFill>
                <a:effectLst/>
                <a:latin typeface="Gill Sans MT" panose="020B0502020104020203" pitchFamily="34" charset="77"/>
                <a:cs typeface="Times New Roman" panose="02020603050405020304" pitchFamily="18" charset="0"/>
              </a:rPr>
              <a:t>B. McGuire (MIT) &amp; J. Bergner (Chicago)]</a:t>
            </a:r>
          </a:p>
          <a:p>
            <a:pPr marL="628650" lvl="1" indent="-285750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sz="1400" i="0" dirty="0">
                <a:solidFill>
                  <a:srgbClr val="333333"/>
                </a:solidFill>
                <a:effectLst/>
                <a:latin typeface="Gill Sans MT" panose="020B0502020104020203" pitchFamily="34" charset="77"/>
                <a:cs typeface="Times New Roman" panose="02020603050405020304" pitchFamily="18" charset="0"/>
              </a:rPr>
              <a:t>SWG3: Galaxies and Galaxy Evolution [F. Walter (MPIA) &amp; R. Somerville (Flatiron/CCA)]</a:t>
            </a:r>
          </a:p>
          <a:p>
            <a:pPr marL="628650" lvl="1" indent="-285750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sz="1400" i="0" dirty="0">
                <a:solidFill>
                  <a:srgbClr val="333333"/>
                </a:solidFill>
                <a:effectLst/>
                <a:latin typeface="Gill Sans MT" panose="020B0502020104020203" pitchFamily="34" charset="77"/>
                <a:cs typeface="Times New Roman" panose="02020603050405020304" pitchFamily="18" charset="0"/>
              </a:rPr>
              <a:t>SWG4: Pulsars, Cosmology, and Fundamental Physics [M. </a:t>
            </a:r>
            <a:r>
              <a:rPr lang="en-US" sz="1400" i="0" dirty="0" err="1">
                <a:solidFill>
                  <a:srgbClr val="333333"/>
                </a:solidFill>
                <a:effectLst/>
                <a:latin typeface="Gill Sans MT" panose="020B0502020104020203" pitchFamily="34" charset="77"/>
                <a:cs typeface="Times New Roman" panose="02020603050405020304" pitchFamily="18" charset="0"/>
              </a:rPr>
              <a:t>DeCesar</a:t>
            </a:r>
            <a:r>
              <a:rPr lang="en-US" sz="1400" i="0" dirty="0">
                <a:solidFill>
                  <a:srgbClr val="333333"/>
                </a:solidFill>
                <a:effectLst/>
                <a:latin typeface="Gill Sans MT" panose="020B0502020104020203" pitchFamily="34" charset="77"/>
                <a:cs typeface="Times New Roman" panose="02020603050405020304" pitchFamily="18" charset="0"/>
              </a:rPr>
              <a:t> (George Mason) &amp; A. van der Horst (GWU)]</a:t>
            </a:r>
          </a:p>
          <a:p>
            <a:pPr marL="628650" lvl="1" indent="-285750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sz="1400" i="0" dirty="0">
                <a:solidFill>
                  <a:srgbClr val="333333"/>
                </a:solidFill>
                <a:effectLst/>
                <a:latin typeface="Gill Sans MT" panose="020B0502020104020203" pitchFamily="34" charset="77"/>
                <a:cs typeface="Times New Roman" panose="02020603050405020304" pitchFamily="18" charset="0"/>
              </a:rPr>
              <a:t>SWG5: Exploring the Dynamic Universe </a:t>
            </a:r>
            <a:r>
              <a:rPr lang="en-US" sz="1400" dirty="0">
                <a:solidFill>
                  <a:srgbClr val="333333"/>
                </a:solidFill>
                <a:latin typeface="Gill Sans MT" panose="020B0502020104020203" pitchFamily="34" charset="77"/>
                <a:cs typeface="Times New Roman" panose="02020603050405020304" pitchFamily="18" charset="0"/>
              </a:rPr>
              <a:t>[</a:t>
            </a:r>
            <a:r>
              <a:rPr lang="en-US" sz="1400" i="0" dirty="0">
                <a:solidFill>
                  <a:srgbClr val="333333"/>
                </a:solidFill>
                <a:effectLst/>
                <a:latin typeface="Gill Sans MT" panose="020B0502020104020203" pitchFamily="34" charset="77"/>
                <a:cs typeface="Times New Roman" panose="02020603050405020304" pitchFamily="18" charset="0"/>
              </a:rPr>
              <a:t>R. </a:t>
            </a:r>
            <a:r>
              <a:rPr lang="en-US" sz="1400" i="0" dirty="0" err="1">
                <a:solidFill>
                  <a:srgbClr val="333333"/>
                </a:solidFill>
                <a:effectLst/>
                <a:latin typeface="Gill Sans MT" panose="020B0502020104020203" pitchFamily="34" charset="77"/>
                <a:cs typeface="Times New Roman" panose="02020603050405020304" pitchFamily="18" charset="0"/>
              </a:rPr>
              <a:t>Osten</a:t>
            </a:r>
            <a:r>
              <a:rPr lang="en-US" sz="1400" i="0" dirty="0">
                <a:solidFill>
                  <a:srgbClr val="333333"/>
                </a:solidFill>
                <a:effectLst/>
                <a:latin typeface="Gill Sans MT" panose="020B0502020104020203" pitchFamily="34" charset="77"/>
                <a:cs typeface="Times New Roman" panose="02020603050405020304" pitchFamily="18" charset="0"/>
              </a:rPr>
              <a:t> (</a:t>
            </a:r>
            <a:r>
              <a:rPr lang="en-US" sz="1400" i="0" dirty="0" err="1">
                <a:solidFill>
                  <a:srgbClr val="333333"/>
                </a:solidFill>
                <a:effectLst/>
                <a:latin typeface="Gill Sans MT" panose="020B0502020104020203" pitchFamily="34" charset="77"/>
                <a:cs typeface="Times New Roman" panose="02020603050405020304" pitchFamily="18" charset="0"/>
              </a:rPr>
              <a:t>STScI</a:t>
            </a:r>
            <a:r>
              <a:rPr lang="en-US" sz="1400" i="0" dirty="0">
                <a:solidFill>
                  <a:srgbClr val="333333"/>
                </a:solidFill>
                <a:effectLst/>
                <a:latin typeface="Gill Sans MT" panose="020B0502020104020203" pitchFamily="34" charset="77"/>
                <a:cs typeface="Times New Roman" panose="02020603050405020304" pitchFamily="18" charset="0"/>
              </a:rPr>
              <a:t>) &amp; A. </a:t>
            </a:r>
            <a:r>
              <a:rPr lang="en-US" sz="1400" i="0" dirty="0" err="1">
                <a:solidFill>
                  <a:srgbClr val="333333"/>
                </a:solidFill>
                <a:effectLst/>
                <a:latin typeface="Gill Sans MT" panose="020B0502020104020203" pitchFamily="34" charset="77"/>
                <a:cs typeface="Times New Roman" panose="02020603050405020304" pitchFamily="18" charset="0"/>
              </a:rPr>
              <a:t>Corsi</a:t>
            </a:r>
            <a:r>
              <a:rPr lang="en-US" sz="1400" i="0" dirty="0">
                <a:solidFill>
                  <a:srgbClr val="333333"/>
                </a:solidFill>
                <a:effectLst/>
                <a:latin typeface="Gill Sans MT" panose="020B0502020104020203" pitchFamily="34" charset="77"/>
                <a:cs typeface="Times New Roman" panose="02020603050405020304" pitchFamily="18" charset="0"/>
              </a:rPr>
              <a:t> (TTU)]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06FB7A1-6913-654B-A9A2-3DC29F0E8558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50788" y="63618"/>
            <a:ext cx="3419581" cy="441863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F49705B-1610-BBE9-25F4-C26689FE362B}"/>
              </a:ext>
            </a:extLst>
          </p:cNvPr>
          <p:cNvSpPr txBox="1"/>
          <p:nvPr/>
        </p:nvSpPr>
        <p:spPr>
          <a:xfrm>
            <a:off x="5650788" y="-60944"/>
            <a:ext cx="341958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28650" lvl="1" indent="-285750">
              <a:buFont typeface="Courier New" panose="02070309020205020404" pitchFamily="49" charset="0"/>
              <a:buChar char="o"/>
            </a:pPr>
            <a:endParaRPr lang="en-US" sz="1100" dirty="0">
              <a:solidFill>
                <a:schemeClr val="bg1"/>
              </a:solidFill>
              <a:latin typeface="Gill Sans MT" panose="020B0502020104020203" pitchFamily="34" charset="77"/>
              <a:cs typeface="Times New Roman" panose="02020603050405020304" pitchFamily="18" charset="0"/>
            </a:endParaRPr>
          </a:p>
          <a:p>
            <a:r>
              <a:rPr lang="en-US" sz="1400" dirty="0">
                <a:solidFill>
                  <a:schemeClr val="bg1"/>
                </a:solidFill>
                <a:latin typeface="Gill Sans MT" panose="020B0502020104020203" pitchFamily="34" charset="77"/>
              </a:rPr>
              <a:t>January 2019 Science Book published by the ASP:  90 chapters, 850 pages, 300 authors </a:t>
            </a:r>
          </a:p>
          <a:p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34A5A0D-7317-F74B-DFE8-8A107D8D9B4A}"/>
              </a:ext>
            </a:extLst>
          </p:cNvPr>
          <p:cNvSpPr txBox="1">
            <a:spLocks noChangeAspect="1"/>
          </p:cNvSpPr>
          <p:nvPr/>
        </p:nvSpPr>
        <p:spPr>
          <a:xfrm>
            <a:off x="1269508" y="48229"/>
            <a:ext cx="4407914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300" dirty="0" err="1">
                <a:solidFill>
                  <a:srgbClr val="163B71"/>
                </a:solidFill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</a:rPr>
              <a:t>ngVLA</a:t>
            </a:r>
            <a:r>
              <a:rPr lang="en-US" sz="3300" dirty="0">
                <a:solidFill>
                  <a:srgbClr val="163B71"/>
                </a:solidFill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</a:rPr>
              <a:t> Science</a:t>
            </a:r>
          </a:p>
          <a:p>
            <a:pPr algn="ctr"/>
            <a:r>
              <a:rPr lang="en-US" sz="1800" dirty="0"/>
              <a:t>Strength in Versatility: Planets to Cosmology</a:t>
            </a:r>
            <a:endParaRPr lang="en-US" sz="1800" dirty="0">
              <a:latin typeface="Times New Roman" panose="02020603050405020304" pitchFamily="18" charset="0"/>
              <a:ea typeface="Times New Roman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2021B52-D3F4-8782-AEA1-2949D9EBC493}"/>
              </a:ext>
            </a:extLst>
          </p:cNvPr>
          <p:cNvSpPr txBox="1"/>
          <p:nvPr/>
        </p:nvSpPr>
        <p:spPr>
          <a:xfrm>
            <a:off x="6552997" y="678445"/>
            <a:ext cx="16417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i="1" dirty="0" err="1">
                <a:solidFill>
                  <a:schemeClr val="bg2"/>
                </a:solidFill>
              </a:rPr>
              <a:t>ngvla.nrao.edu</a:t>
            </a:r>
            <a:endParaRPr lang="en-US" sz="1800" b="1" i="1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3709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40829767-4C4D-7246-8CB2-68EBEF0AA00D}"/>
              </a:ext>
            </a:extLst>
          </p:cNvPr>
          <p:cNvSpPr txBox="1"/>
          <p:nvPr/>
        </p:nvSpPr>
        <p:spPr>
          <a:xfrm>
            <a:off x="104170" y="1103303"/>
            <a:ext cx="628996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/>
              <a:t>2019 release Reference Design: Build on ALMA, JVLA, SKA development =&gt; low-technical-risk and costed concept 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/>
              <a:t>U.S. Multiagency Interest (DOD, NASA): ICRF, Space Situational Awareness (radar), Spacecraft tracking/imaging, `burst-telemetry’ 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i="1" dirty="0"/>
              <a:t>Antenna proto-type contract let in 2022 to MTEX in Saxony, Germany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AE9C479-DA58-564B-815B-2F15A19358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6394132" y="-8416"/>
            <a:ext cx="2749867" cy="211079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6404590-6865-6499-4EA3-D3EE662701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0703" y="2132668"/>
            <a:ext cx="2229127" cy="2969903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C461BC-772E-5595-20A5-88452781D64A}"/>
              </a:ext>
            </a:extLst>
          </p:cNvPr>
          <p:cNvSpPr txBox="1">
            <a:spLocks/>
          </p:cNvSpPr>
          <p:nvPr/>
        </p:nvSpPr>
        <p:spPr>
          <a:xfrm>
            <a:off x="104170" y="2796707"/>
            <a:ext cx="6540470" cy="2486979"/>
          </a:xfrm>
          <a:prstGeom prst="rect">
            <a:avLst/>
          </a:prstGeom>
        </p:spPr>
        <p:txBody>
          <a:bodyPr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b="1" dirty="0">
                <a:cs typeface="Arial" panose="020B0604020202020204" pitchFamily="34" charset="0"/>
              </a:rPr>
              <a:t>Feed Low</a:t>
            </a:r>
            <a:r>
              <a:rPr lang="en-US" sz="1400" dirty="0">
                <a:cs typeface="Arial" panose="020B0604020202020204" pitchFamily="34" charset="0"/>
              </a:rPr>
              <a:t>:  M</a:t>
            </a:r>
            <a:r>
              <a:rPr lang="en-US" sz="1400" dirty="0">
                <a:solidFill>
                  <a:prstClr val="black"/>
                </a:solidFill>
              </a:rPr>
              <a:t>aintenance requirements favor a receiver feed arm on the low side of the reflector.</a:t>
            </a:r>
          </a:p>
          <a:p>
            <a:r>
              <a:rPr lang="en-US" sz="1400" b="1" dirty="0">
                <a:cs typeface="Arial" panose="020B0604020202020204" pitchFamily="34" charset="0"/>
              </a:rPr>
              <a:t>Mount concept</a:t>
            </a:r>
            <a:r>
              <a:rPr lang="en-US" sz="1400" dirty="0">
                <a:cs typeface="Arial" panose="020B0604020202020204" pitchFamily="34" charset="0"/>
              </a:rPr>
              <a:t>:  Pedestal concepts for life-cycle cost. </a:t>
            </a:r>
          </a:p>
          <a:p>
            <a:r>
              <a:rPr lang="en-US" sz="1400" b="1" dirty="0">
                <a:cs typeface="Arial" panose="020B0604020202020204" pitchFamily="34" charset="0"/>
              </a:rPr>
              <a:t>Drives:  </a:t>
            </a:r>
            <a:r>
              <a:rPr lang="en-US" sz="1400" dirty="0">
                <a:cs typeface="Arial" panose="020B0604020202020204" pitchFamily="34" charset="0"/>
              </a:rPr>
              <a:t>All motor-gearbox; gearbox and linear drives; all direct drive</a:t>
            </a:r>
            <a:endParaRPr lang="en-US" sz="1400" b="1" dirty="0">
              <a:cs typeface="Arial" panose="020B0604020202020204" pitchFamily="34" charset="0"/>
            </a:endParaRPr>
          </a:p>
          <a:p>
            <a:r>
              <a:rPr lang="en-US" sz="1400" b="1" dirty="0">
                <a:cs typeface="Arial" panose="020B0604020202020204" pitchFamily="34" charset="0"/>
              </a:rPr>
              <a:t>Materials:</a:t>
            </a:r>
            <a:r>
              <a:rPr lang="en-US" sz="1400" dirty="0">
                <a:cs typeface="Arial" panose="020B0604020202020204" pitchFamily="34" charset="0"/>
              </a:rPr>
              <a:t> Traditional Al panels &amp; steel BUS; composite reflector and mix of steel and carbon BUS</a:t>
            </a:r>
            <a:endParaRPr lang="en-US" sz="1100" b="1" dirty="0"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DD8C746-AC7A-C155-08A6-3F2F7163A55E}"/>
              </a:ext>
            </a:extLst>
          </p:cNvPr>
          <p:cNvSpPr txBox="1"/>
          <p:nvPr/>
        </p:nvSpPr>
        <p:spPr>
          <a:xfrm>
            <a:off x="1804477" y="110970"/>
            <a:ext cx="38386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Technical Design: Well advanced and costed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EABBD9E-0899-D119-3AA6-FBE96F1AD196}"/>
              </a:ext>
            </a:extLst>
          </p:cNvPr>
          <p:cNvSpPr txBox="1"/>
          <p:nvPr/>
        </p:nvSpPr>
        <p:spPr>
          <a:xfrm>
            <a:off x="7627600" y="4802489"/>
            <a:ext cx="182880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Saxony, </a:t>
            </a:r>
            <a:r>
              <a:rPr lang="en-US" dirty="0" err="1"/>
              <a:t>Germay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7993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DCB984-54BC-A141-61A3-A6ACA788B1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7A3FA-37C8-B64A-9EE6-D07431EEED58}" type="slidenum">
              <a:rPr lang="en-US" smtClean="0"/>
              <a:pPr/>
              <a:t>8</a:t>
            </a:fld>
            <a:endParaRPr lang="en-US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8B210462-3AB4-5A89-C6C6-213B0C07B857}"/>
              </a:ext>
            </a:extLst>
          </p:cNvPr>
          <p:cNvGrpSpPr/>
          <p:nvPr/>
        </p:nvGrpSpPr>
        <p:grpSpPr>
          <a:xfrm>
            <a:off x="77410" y="1109500"/>
            <a:ext cx="5829201" cy="1950365"/>
            <a:chOff x="1232871" y="1736962"/>
            <a:chExt cx="6527392" cy="2051071"/>
          </a:xfrm>
        </p:grpSpPr>
        <p:pic>
          <p:nvPicPr>
            <p:cNvPr id="10" name="図 4">
              <a:extLst>
                <a:ext uri="{FF2B5EF4-FFF2-40B4-BE49-F238E27FC236}">
                  <a16:creationId xmlns:a16="http://schemas.microsoft.com/office/drawing/2014/main" id="{BDB51AAB-BF9D-EBD7-582E-ECF62A0359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32871" y="1736962"/>
              <a:ext cx="6527392" cy="2051071"/>
            </a:xfrm>
            <a:prstGeom prst="rect">
              <a:avLst/>
            </a:prstGeom>
            <a:scene3d>
              <a:camera prst="orthographicFront">
                <a:rot lat="0" lon="0" rev="0"/>
              </a:camera>
              <a:lightRig rig="threePt" dir="t"/>
            </a:scene3d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9AE4EF47-B5ED-650E-A8A7-A9E673AA0B2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070430" y="1751808"/>
              <a:ext cx="2615752" cy="763137"/>
            </a:xfrm>
            <a:prstGeom prst="rect">
              <a:avLst/>
            </a:prstGeom>
          </p:spPr>
        </p:pic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D26D64F0-2EF0-BAC7-0B27-D10C163283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10" y="3127133"/>
            <a:ext cx="5836322" cy="195036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670EB57-6F09-2D8E-EE1E-3BEC738A455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5370" y="817907"/>
            <a:ext cx="3167100" cy="417130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BDC927A-33F6-5FB2-4CF1-22B4B4ADA44B}"/>
              </a:ext>
            </a:extLst>
          </p:cNvPr>
          <p:cNvSpPr txBox="1"/>
          <p:nvPr/>
        </p:nvSpPr>
        <p:spPr>
          <a:xfrm>
            <a:off x="1555531" y="237420"/>
            <a:ext cx="61236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International Participation and Collaboration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4D05596-A7AD-8D13-D6BC-067541835373}"/>
              </a:ext>
            </a:extLst>
          </p:cNvPr>
          <p:cNvSpPr txBox="1"/>
          <p:nvPr/>
        </p:nvSpPr>
        <p:spPr>
          <a:xfrm>
            <a:off x="1860340" y="1443306"/>
            <a:ext cx="2017985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solidFill>
                  <a:schemeClr val="bg1"/>
                </a:solidFill>
              </a:rPr>
              <a:t>Mitaka</a:t>
            </a:r>
            <a:r>
              <a:rPr lang="en-US" dirty="0">
                <a:solidFill>
                  <a:schemeClr val="bg1"/>
                </a:solidFill>
              </a:rPr>
              <a:t> Japan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BBAEF2E-B821-E380-DD16-B1D09E23A587}"/>
              </a:ext>
            </a:extLst>
          </p:cNvPr>
          <p:cNvSpPr txBox="1"/>
          <p:nvPr/>
        </p:nvSpPr>
        <p:spPr>
          <a:xfrm>
            <a:off x="1572956" y="3218038"/>
            <a:ext cx="3291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chemeClr val="bg1"/>
                </a:solidFill>
              </a:rPr>
              <a:t>NRAO – UNAM MOU Nov 2022</a:t>
            </a:r>
          </a:p>
        </p:txBody>
      </p:sp>
    </p:spTree>
    <p:extLst>
      <p:ext uri="{BB962C8B-B14F-4D97-AF65-F5344CB8AC3E}">
        <p14:creationId xmlns:p14="http://schemas.microsoft.com/office/powerpoint/2010/main" val="3944208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51B4759-4E86-5A45-92D5-6560B234695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0601"/>
            <a:ext cx="9144000" cy="51435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0143566-FF7B-B841-B03B-E230BE1F72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CCE7115-1F3E-C642-B488-8FC71A55A1D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2879"/>
            <a:ext cx="9144000" cy="51435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6B4C7FD-A80C-004B-90EC-2770E00DC2D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98" t="-1803" r="498" b="60911"/>
          <a:stretch/>
        </p:blipFill>
        <p:spPr>
          <a:xfrm>
            <a:off x="154898" y="81036"/>
            <a:ext cx="1641796" cy="136205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3EE307D-6CAB-CC4F-ADF3-B88DCC12E47C}"/>
              </a:ext>
            </a:extLst>
          </p:cNvPr>
          <p:cNvSpPr txBox="1"/>
          <p:nvPr/>
        </p:nvSpPr>
        <p:spPr>
          <a:xfrm>
            <a:off x="307297" y="1562378"/>
            <a:ext cx="7079621" cy="3108543"/>
          </a:xfrm>
          <a:prstGeom prst="rect">
            <a:avLst/>
          </a:prstGeom>
          <a:solidFill>
            <a:schemeClr val="bg1">
              <a:lumMod val="95000"/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marL="445770" indent="-342900">
              <a:spcBef>
                <a:spcPts val="338"/>
              </a:spcBef>
              <a:buFont typeface="+mj-lt"/>
              <a:buAutoNum type="arabicPeriod"/>
            </a:pPr>
            <a:r>
              <a:rPr lang="en-US" sz="1600" b="1" i="1" dirty="0">
                <a:latin typeface="+mj-lt"/>
                <a:cs typeface="Times New Roman"/>
              </a:rPr>
              <a:t>Unveiling the Formation of Solar System Analogues on Terrestrial Scales</a:t>
            </a:r>
            <a:endParaRPr lang="en-US" sz="300" b="1" i="1" dirty="0">
              <a:latin typeface="+mj-lt"/>
              <a:cs typeface="Times New Roman"/>
            </a:endParaRPr>
          </a:p>
          <a:p>
            <a:pPr marL="445770" indent="-342900">
              <a:spcBef>
                <a:spcPts val="338"/>
              </a:spcBef>
              <a:buFont typeface="+mj-lt"/>
              <a:buAutoNum type="arabicPeriod"/>
            </a:pPr>
            <a:endParaRPr lang="en-US" sz="1600" b="1" i="1" dirty="0">
              <a:latin typeface="+mj-lt"/>
              <a:cs typeface="Times New Roman"/>
            </a:endParaRPr>
          </a:p>
          <a:p>
            <a:pPr marL="445770" indent="-342900">
              <a:spcBef>
                <a:spcPts val="338"/>
              </a:spcBef>
              <a:buFont typeface="+mj-lt"/>
              <a:buAutoNum type="arabicPeriod"/>
            </a:pPr>
            <a:r>
              <a:rPr lang="en-US" sz="1600" b="1" i="1" dirty="0">
                <a:latin typeface="+mj-lt"/>
                <a:cs typeface="Times New Roman"/>
              </a:rPr>
              <a:t>Probing the Initial Conditions for Planetary Systems and Life with Astrochemistry</a:t>
            </a:r>
            <a:endParaRPr lang="en-US" sz="300" b="1" i="1" dirty="0">
              <a:latin typeface="+mj-lt"/>
              <a:cs typeface="Times New Roman"/>
            </a:endParaRPr>
          </a:p>
          <a:p>
            <a:pPr marL="445770" indent="-342900">
              <a:spcBef>
                <a:spcPts val="338"/>
              </a:spcBef>
              <a:buFont typeface="+mj-lt"/>
              <a:buAutoNum type="arabicPeriod"/>
            </a:pPr>
            <a:endParaRPr lang="en-US" sz="1600" b="1" i="1" dirty="0">
              <a:latin typeface="+mj-lt"/>
              <a:cs typeface="Times New Roman"/>
            </a:endParaRPr>
          </a:p>
          <a:p>
            <a:pPr marL="445770" indent="-342900">
              <a:spcBef>
                <a:spcPts val="338"/>
              </a:spcBef>
              <a:buFont typeface="+mj-lt"/>
              <a:buAutoNum type="arabicPeriod"/>
            </a:pPr>
            <a:r>
              <a:rPr lang="en-US" sz="1600" b="1" i="1" dirty="0">
                <a:latin typeface="+mj-lt"/>
                <a:cs typeface="Times New Roman"/>
              </a:rPr>
              <a:t>Charting the Assembly, Structure, and Evolution of Galaxies Over Cosmic Time</a:t>
            </a:r>
            <a:endParaRPr lang="en-US" sz="300" dirty="0">
              <a:latin typeface="+mj-lt"/>
            </a:endParaRPr>
          </a:p>
          <a:p>
            <a:pPr marL="445770" indent="-342900">
              <a:spcBef>
                <a:spcPts val="338"/>
              </a:spcBef>
              <a:buFont typeface="+mj-lt"/>
              <a:buAutoNum type="arabicPeriod"/>
            </a:pPr>
            <a:endParaRPr lang="en-US" sz="1600" b="1" i="1" dirty="0">
              <a:latin typeface="+mj-lt"/>
            </a:endParaRPr>
          </a:p>
          <a:p>
            <a:pPr marL="445770" indent="-342900">
              <a:spcBef>
                <a:spcPts val="338"/>
              </a:spcBef>
              <a:buFont typeface="+mj-lt"/>
              <a:buAutoNum type="arabicPeriod"/>
            </a:pPr>
            <a:r>
              <a:rPr lang="en-US" sz="1600" b="1" i="1" dirty="0">
                <a:latin typeface="+mj-lt"/>
              </a:rPr>
              <a:t>Using Pulsars in the Galactic Center as Fundamental Tests of Gravity</a:t>
            </a:r>
            <a:endParaRPr lang="en-US" sz="300" dirty="0">
              <a:latin typeface="+mj-lt"/>
            </a:endParaRPr>
          </a:p>
          <a:p>
            <a:pPr marL="445770" indent="-342900">
              <a:spcBef>
                <a:spcPts val="338"/>
              </a:spcBef>
              <a:buFont typeface="+mj-lt"/>
              <a:buAutoNum type="arabicPeriod"/>
            </a:pPr>
            <a:endParaRPr lang="en-US" sz="1600" b="1" i="1" dirty="0">
              <a:latin typeface="+mj-lt"/>
            </a:endParaRPr>
          </a:p>
          <a:p>
            <a:pPr marL="445770" indent="-342900">
              <a:spcBef>
                <a:spcPts val="338"/>
              </a:spcBef>
              <a:buFont typeface="+mj-lt"/>
              <a:buAutoNum type="arabicPeriod"/>
            </a:pPr>
            <a:r>
              <a:rPr lang="en-US" sz="1600" b="1" i="1" dirty="0">
                <a:latin typeface="+mj-lt"/>
              </a:rPr>
              <a:t>Understanding the Formation and Evolution of Stellar and Supermassive </a:t>
            </a:r>
            <a:br>
              <a:rPr lang="en-US" sz="1600" b="1" i="1" dirty="0">
                <a:latin typeface="+mj-lt"/>
              </a:rPr>
            </a:br>
            <a:r>
              <a:rPr lang="en-US" sz="1600" b="1" i="1" dirty="0">
                <a:latin typeface="+mj-lt"/>
              </a:rPr>
              <a:t>BH’s  in the Era of Multi-Messenger Astronomy</a:t>
            </a:r>
            <a:endParaRPr lang="en-US" sz="1600" dirty="0">
              <a:latin typeface="+mj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F30C599-BA74-8849-DA23-70DB1F68C68B}"/>
              </a:ext>
            </a:extLst>
          </p:cNvPr>
          <p:cNvSpPr txBox="1"/>
          <p:nvPr/>
        </p:nvSpPr>
        <p:spPr>
          <a:xfrm>
            <a:off x="1951592" y="81036"/>
            <a:ext cx="593924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Key Science Goals</a:t>
            </a:r>
            <a:br>
              <a:rPr lang="en-US" sz="2000" dirty="0">
                <a:solidFill>
                  <a:schemeClr val="bg1"/>
                </a:solidFill>
              </a:rPr>
            </a:br>
            <a:r>
              <a:rPr lang="en-US" sz="1600" dirty="0">
                <a:solidFill>
                  <a:schemeClr val="bg1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https://ngvla.nrao.edu/page/scibook</a:t>
            </a:r>
            <a:endParaRPr 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2749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53755</TotalTime>
  <Words>2622</Words>
  <Application>Microsoft Macintosh PowerPoint</Application>
  <PresentationFormat>On-screen Show (16:9)</PresentationFormat>
  <Paragraphs>237</Paragraphs>
  <Slides>23</Slides>
  <Notes>12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4" baseType="lpstr">
      <vt:lpstr>Arial</vt:lpstr>
      <vt:lpstr>Calibri</vt:lpstr>
      <vt:lpstr>Calibri Light</vt:lpstr>
      <vt:lpstr>Courier New</vt:lpstr>
      <vt:lpstr>Gill Sans MT</vt:lpstr>
      <vt:lpstr>Helvetica</vt:lpstr>
      <vt:lpstr>Orbitron Medium</vt:lpstr>
      <vt:lpstr>Quicksand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Astro2020 identified the ngVLA as a high-priority large, ground-based facility whose construction should start this decade.</vt:lpstr>
      <vt:lpstr>PowerPoint Presentation</vt:lpstr>
      <vt:lpstr>PowerPoint Presentation</vt:lpstr>
      <vt:lpstr>PowerPoint Presentation</vt:lpstr>
      <vt:lpstr>PowerPoint Presentation</vt:lpstr>
      <vt:lpstr>KSG1: Unveiling the Formation of Solar System Analogues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KSG3: Molecular Deep Fields in three dimensions</vt:lpstr>
      <vt:lpstr>KSG3: Measuring the Dense Gas History of the Universe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787</cp:revision>
  <dcterms:created xsi:type="dcterms:W3CDTF">2016-12-02T21:40:55Z</dcterms:created>
  <dcterms:modified xsi:type="dcterms:W3CDTF">2023-08-01T10:17:18Z</dcterms:modified>
</cp:coreProperties>
</file>