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52.xml" ContentType="application/vnd.openxmlformats-officedocument.presentationml.slide+xml"/>
  <Override PartName="/ppt/slides/slide49.xml" ContentType="application/vnd.openxmlformats-officedocument.presentationml.slide+xml"/>
  <Override PartName="/ppt/slides/slide33.xml" ContentType="application/vnd.openxmlformats-officedocument.presentationml.slide+xml"/>
  <Default Extension="bin" ContentType="application/vnd.openxmlformats-officedocument.presentationml.printerSettings"/>
  <Override PartName="/ppt/notesSlides/notesSlide30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56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34.xml" ContentType="application/vnd.openxmlformats-officedocument.presentationml.notesSlide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slides/slide61.xml" ContentType="application/vnd.openxmlformats-officedocument.presentationml.slide+xml"/>
  <Override PartName="/ppt/theme/theme1.xml" ContentType="application/vnd.openxmlformats-officedocument.theme+xml"/>
  <Override PartName="/ppt/slideLayouts/slideLayout10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2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Default Extension="gif" ContentType="image/gif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65.xml" ContentType="application/vnd.openxmlformats-officedocument.presentationml.slide+xml"/>
  <Override PartName="/ppt/slides/slide46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26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53.xml" ContentType="application/vnd.openxmlformats-officedocument.presentationml.slide+xml"/>
  <Override PartName="/ppt/slides/slide15.xml" ContentType="application/vnd.openxmlformats-officedocument.presentationml.slide+xml"/>
  <Override PartName="/ppt/notesSlides/notesSlide31.xml" ContentType="application/vnd.openxmlformats-officedocument.presentationml.notes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notesSlides/notesSlide14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57.xml" ContentType="application/vnd.openxmlformats-officedocument.presentationml.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35.xml" ContentType="application/vnd.openxmlformats-officedocument.presentationml.notesSlide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slides/slide62.xml" ContentType="application/vnd.openxmlformats-officedocument.presentationml.slide+xml"/>
  <Override PartName="/ppt/theme/theme2.xml" ContentType="application/vnd.openxmlformats-officedocument.theme+xml"/>
  <Override PartName="/ppt/handoutMasters/handoutMaster1.xml" ContentType="application/vnd.openxmlformats-officedocument.presentationml.handoutMaster+xml"/>
  <Override PartName="/ppt/slideLayouts/slideLayout11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Default Extension="jpeg" ContentType="image/jpeg"/>
  <Default Extension="vml" ContentType="application/vnd.openxmlformats-officedocument.vmlDrawing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8.xml" ContentType="application/vnd.openxmlformats-officedocument.presentationml.slide+xml"/>
  <Override PartName="/ppt/slides/slide50.xml" ContentType="application/vnd.openxmlformats-officedocument.presentationml.slide+xml"/>
  <Override PartName="/ppt/slides/slide47.xml" ContentType="application/vnd.openxmlformats-officedocument.presentationml.slide+xml"/>
  <Override PartName="/ppt/slides/slide31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Default Extension="rels" ContentType="application/vnd.openxmlformats-package.relationships+xml"/>
  <Override PartName="/ppt/notesSlides/notesSlide27.xml" ContentType="application/vnd.openxmlformats-officedocument.presentationml.notesSlide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54.xml" ContentType="application/vnd.openxmlformats-officedocument.presentationml.slide+xml"/>
  <Override PartName="/ppt/slides/slide1.xml" ContentType="application/vnd.openxmlformats-officedocument.presentationml.slide+xml"/>
  <Override PartName="/ppt/notesSlides/notesSlide32.xml" ContentType="application/vnd.openxmlformats-officedocument.presentationml.notesSlide+xml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39.xml" ContentType="application/vnd.openxmlformats-officedocument.presentationml.slide+xml"/>
  <Override PartName="/ppt/slides/slide58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theme/theme3.xml" ContentType="application/vnd.openxmlformats-officedocument.theme+xml"/>
  <Override PartName="/ppt/slides/slide63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24.xml" ContentType="application/vnd.openxmlformats-officedocument.presentationml.notes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s/slide51.xml" ContentType="application/vnd.openxmlformats-officedocument.presentationml.slide+xml"/>
  <Override PartName="/ppt/slides/slide48.xml" ContentType="application/vnd.openxmlformats-officedocument.presentationml.slide+xml"/>
  <Override PartName="/ppt/notesSlides/notesSlide10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viewProps.xml" ContentType="application/vnd.openxmlformats-officedocument.presentationml.viewProps+xml"/>
  <Override PartName="/ppt/slides/slide29.xml" ContentType="application/vnd.openxmlformats-officedocument.presentationml.slide+xml"/>
  <Override PartName="/docProps/app.xml" ContentType="application/vnd.openxmlformats-officedocument.extended-properties+xml"/>
  <Override PartName="/ppt/notesMasters/notesMaster1.xml" ContentType="application/vnd.openxmlformats-officedocument.presentationml.notesMaster+xml"/>
  <Override PartName="/ppt/notesSlides/notesSlide12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slides/slide55.xml" ContentType="application/vnd.openxmlformats-officedocument.presentationml.slide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notesSlides/notesSlide33.xml" ContentType="application/vnd.openxmlformats-officedocument.presentationml.notesSlide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slides/slide60.xml" ContentType="application/vnd.openxmlformats-officedocument.presentationml.slide+xml"/>
  <Override PartName="/ppt/notesSlides/notesSlide16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59.xml" ContentType="application/vnd.openxmlformats-officedocument.presentationml.slide+xml"/>
  <Default Extension="pict" ContentType="image/pict"/>
  <Override PartName="/ppt/notesSlides/notesSlide2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slides/slide64.xml" ContentType="application/vnd.openxmlformats-officedocument.presentationml.slide+xml"/>
  <Override PartName="/ppt/slides/slide6.xml" ContentType="application/vnd.openxmlformats-officedocument.presentationml.slide+xml"/>
  <Override PartName="/ppt/embeddings/Microsoft_Equation1.bin" ContentType="application/vnd.openxmlformats-officedocument.oleObject"/>
  <Override PartName="/ppt/slideLayouts/slideLayout13.xml" ContentType="application/vnd.openxmlformats-officedocument.presentationml.slideLayout+xml"/>
  <Default Extension="pdf" ContentType="application/pdf"/>
  <Default Extension="png" ContentType="image/png"/>
  <Override PartName="/ppt/notesSlides/notesSlide2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67"/>
  </p:notesMasterIdLst>
  <p:handoutMasterIdLst>
    <p:handoutMasterId r:id="rId68"/>
  </p:handoutMasterIdLst>
  <p:sldIdLst>
    <p:sldId id="781" r:id="rId2"/>
    <p:sldId id="584" r:id="rId3"/>
    <p:sldId id="812" r:id="rId4"/>
    <p:sldId id="813" r:id="rId5"/>
    <p:sldId id="815" r:id="rId6"/>
    <p:sldId id="814" r:id="rId7"/>
    <p:sldId id="766" r:id="rId8"/>
    <p:sldId id="666" r:id="rId9"/>
    <p:sldId id="820" r:id="rId10"/>
    <p:sldId id="788" r:id="rId11"/>
    <p:sldId id="458" r:id="rId12"/>
    <p:sldId id="816" r:id="rId13"/>
    <p:sldId id="811" r:id="rId14"/>
    <p:sldId id="881" r:id="rId15"/>
    <p:sldId id="739" r:id="rId16"/>
    <p:sldId id="786" r:id="rId17"/>
    <p:sldId id="810" r:id="rId18"/>
    <p:sldId id="790" r:id="rId19"/>
    <p:sldId id="795" r:id="rId20"/>
    <p:sldId id="794" r:id="rId21"/>
    <p:sldId id="878" r:id="rId22"/>
    <p:sldId id="879" r:id="rId23"/>
    <p:sldId id="842" r:id="rId24"/>
    <p:sldId id="877" r:id="rId25"/>
    <p:sldId id="821" r:id="rId26"/>
    <p:sldId id="834" r:id="rId27"/>
    <p:sldId id="865" r:id="rId28"/>
    <p:sldId id="833" r:id="rId29"/>
    <p:sldId id="883" r:id="rId30"/>
    <p:sldId id="882" r:id="rId31"/>
    <p:sldId id="841" r:id="rId32"/>
    <p:sldId id="824" r:id="rId33"/>
    <p:sldId id="822" r:id="rId34"/>
    <p:sldId id="840" r:id="rId35"/>
    <p:sldId id="823" r:id="rId36"/>
    <p:sldId id="838" r:id="rId37"/>
    <p:sldId id="839" r:id="rId38"/>
    <p:sldId id="825" r:id="rId39"/>
    <p:sldId id="831" r:id="rId40"/>
    <p:sldId id="867" r:id="rId41"/>
    <p:sldId id="869" r:id="rId42"/>
    <p:sldId id="868" r:id="rId43"/>
    <p:sldId id="846" r:id="rId44"/>
    <p:sldId id="827" r:id="rId45"/>
    <p:sldId id="862" r:id="rId46"/>
    <p:sldId id="852" r:id="rId47"/>
    <p:sldId id="853" r:id="rId48"/>
    <p:sldId id="854" r:id="rId49"/>
    <p:sldId id="855" r:id="rId50"/>
    <p:sldId id="856" r:id="rId51"/>
    <p:sldId id="857" r:id="rId52"/>
    <p:sldId id="858" r:id="rId53"/>
    <p:sldId id="848" r:id="rId54"/>
    <p:sldId id="884" r:id="rId55"/>
    <p:sldId id="849" r:id="rId56"/>
    <p:sldId id="880" r:id="rId57"/>
    <p:sldId id="826" r:id="rId58"/>
    <p:sldId id="876" r:id="rId59"/>
    <p:sldId id="875" r:id="rId60"/>
    <p:sldId id="787" r:id="rId61"/>
    <p:sldId id="859" r:id="rId62"/>
    <p:sldId id="818" r:id="rId63"/>
    <p:sldId id="819" r:id="rId64"/>
    <p:sldId id="784" r:id="rId65"/>
    <p:sldId id="805" r:id="rId6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buFont typeface="Wingdings" charset="2"/>
      <a:defRPr sz="20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buFont typeface="Wingdings" charset="2"/>
      <a:defRPr sz="20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buFont typeface="Wingdings" charset="2"/>
      <a:defRPr sz="20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buFont typeface="Wingdings" charset="2"/>
      <a:defRPr sz="20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buFont typeface="Wingdings" charset="2"/>
      <a:defRPr sz="20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showPr showNarration="1" useTimings="0">
    <p:present/>
    <p:sldAll/>
    <p:penClr>
      <a:schemeClr val="tx1"/>
    </p:penClr>
  </p:showPr>
  <p:clrMru>
    <a:srgbClr val="7DBAF9"/>
    <a:srgbClr val="808100"/>
    <a:srgbClr val="E2EFE1"/>
    <a:srgbClr val="7FBDFA"/>
    <a:srgbClr val="8CCAFB"/>
    <a:srgbClr val="6A6A6A"/>
    <a:srgbClr val="2B2DF6"/>
    <a:srgbClr val="66D1D2"/>
    <a:srgbClr val="00FB4D"/>
    <a:srgbClr val="289A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horzBarState="maximized">
    <p:restoredLeft sz="11297" autoAdjust="0"/>
    <p:restoredTop sz="97773" autoAdjust="0"/>
  </p:normalViewPr>
  <p:slideViewPr>
    <p:cSldViewPr snapToObjects="1">
      <p:cViewPr>
        <p:scale>
          <a:sx n="100" d="100"/>
          <a:sy n="100" d="100"/>
        </p:scale>
        <p:origin x="-456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notesMaster" Target="notesMasters/notesMaster1.xml"/><Relationship Id="rId68" Type="http://schemas.openxmlformats.org/officeDocument/2006/relationships/handoutMaster" Target="handoutMasters/handoutMaster1.xml"/><Relationship Id="rId69" Type="http://schemas.openxmlformats.org/officeDocument/2006/relationships/printerSettings" Target="printerSettings/printerSettings1.bin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presProps" Target="presProps.xml"/><Relationship Id="rId71" Type="http://schemas.openxmlformats.org/officeDocument/2006/relationships/viewProps" Target="viewProps.xml"/><Relationship Id="rId72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ict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87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87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87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1"/>
            </a:lvl1pPr>
          </a:lstStyle>
          <a:p>
            <a:pPr>
              <a:defRPr/>
            </a:pPr>
            <a:fld id="{C0EC2D77-1F82-A848-BF22-F8C92AA0B8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rgbClr val="FFCC00"/>
                </a:solidFill>
                <a:latin typeface="Symbol" charset="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12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rgbClr val="FFCC00"/>
                </a:solidFill>
                <a:latin typeface="Symbol" charset="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12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12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rgbClr val="FFCC00"/>
                </a:solidFill>
                <a:latin typeface="Symbol" charset="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12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rgbClr val="FFCC00"/>
                </a:solidFill>
                <a:latin typeface="Symbol" charset="2"/>
              </a:defRPr>
            </a:lvl1pPr>
          </a:lstStyle>
          <a:p>
            <a:pPr>
              <a:defRPr/>
            </a:pPr>
            <a:fld id="{5285E6CE-FED2-E045-9577-4E5D0F7D81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buFont typeface="Wingdings" charset="2"/>
              <a:buNone/>
            </a:pPr>
            <a:fld id="{D83BCE48-1BB9-EF46-86A6-0819711F431C}" type="slidenum">
              <a:rPr lang="en-US">
                <a:latin typeface="Symbol" charset="2"/>
              </a:rPr>
              <a:pPr>
                <a:buFont typeface="Wingdings" charset="2"/>
                <a:buNone/>
              </a:pPr>
              <a:t>1</a:t>
            </a:fld>
            <a:endParaRPr lang="en-US">
              <a:latin typeface="Symbol" charset="2"/>
            </a:endParaRPr>
          </a:p>
        </p:txBody>
      </p:sp>
      <p:sp>
        <p:nvSpPr>
          <p:cNvPr id="1741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43025" y="503238"/>
            <a:ext cx="4154488" cy="3116262"/>
          </a:xfrm>
          <a:solidFill>
            <a:srgbClr val="FFFFFF"/>
          </a:solidFill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3657600"/>
            <a:ext cx="5029200" cy="494982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E169CD-E08D-1341-B19A-2CA98113DA45}" type="slidenum">
              <a:rPr lang="en-US"/>
              <a:pPr/>
              <a:t>11</a:t>
            </a:fld>
            <a:endParaRPr lang="en-US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B992FD-CA7C-5448-A165-8D488F2F7FB1}" type="slidenum">
              <a:rPr lang="en-US"/>
              <a:pPr/>
              <a:t>13</a:t>
            </a:fld>
            <a:endParaRPr lang="en-US"/>
          </a:p>
        </p:txBody>
      </p:sp>
      <p:sp>
        <p:nvSpPr>
          <p:cNvPr id="79875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43025" y="503238"/>
            <a:ext cx="4154488" cy="3116262"/>
          </a:xfrm>
          <a:solidFill>
            <a:srgbClr val="FFFFFF"/>
          </a:solidFill>
          <a:ln/>
        </p:spPr>
      </p:sp>
      <p:sp>
        <p:nvSpPr>
          <p:cNvPr id="79876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4400" y="3657600"/>
            <a:ext cx="5029200" cy="494982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buFont typeface="Wingdings" charset="2"/>
              <a:buNone/>
            </a:pPr>
            <a:fld id="{4766D2FE-7CF4-E54F-AF2D-6A7421991FFA}" type="slidenum">
              <a:rPr lang="en-US">
                <a:latin typeface="Symbol" charset="2"/>
              </a:rPr>
              <a:pPr>
                <a:buFont typeface="Wingdings" charset="2"/>
                <a:buNone/>
              </a:pPr>
              <a:t>14</a:t>
            </a:fld>
            <a:endParaRPr lang="en-US">
              <a:latin typeface="Symbol" charset="2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buFont typeface="Wingdings" charset="2"/>
              <a:buNone/>
            </a:pPr>
            <a:fld id="{BB596FBC-ECB6-BA47-B43C-DDA2103C2E61}" type="slidenum">
              <a:rPr lang="en-US">
                <a:latin typeface="Symbol" charset="2"/>
              </a:rPr>
              <a:pPr>
                <a:buFont typeface="Wingdings" charset="2"/>
                <a:buNone/>
              </a:pPr>
              <a:t>15</a:t>
            </a:fld>
            <a:endParaRPr lang="en-US">
              <a:latin typeface="Symbol" charset="2"/>
            </a:endParaRPr>
          </a:p>
        </p:txBody>
      </p:sp>
      <p:sp>
        <p:nvSpPr>
          <p:cNvPr id="409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27" tIns="45713" rIns="91427" bIns="45713"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buFont typeface="Wingdings" charset="2"/>
              <a:buNone/>
            </a:pPr>
            <a:fld id="{A65CC514-21F5-B84E-AB46-AA402CF52C4D}" type="slidenum">
              <a:rPr lang="en-US">
                <a:latin typeface="Symbol" charset="2"/>
              </a:rPr>
              <a:pPr>
                <a:buFont typeface="Wingdings" charset="2"/>
                <a:buNone/>
              </a:pPr>
              <a:t>16</a:t>
            </a:fld>
            <a:endParaRPr lang="en-US">
              <a:latin typeface="Symbol" charset="2"/>
            </a:endParaRPr>
          </a:p>
        </p:txBody>
      </p:sp>
      <p:sp>
        <p:nvSpPr>
          <p:cNvPr id="8806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27" tIns="45713" rIns="91427" bIns="45713"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B992FD-CA7C-5448-A165-8D488F2F7FB1}" type="slidenum">
              <a:rPr lang="en-US"/>
              <a:pPr/>
              <a:t>17</a:t>
            </a:fld>
            <a:endParaRPr lang="en-US"/>
          </a:p>
        </p:txBody>
      </p:sp>
      <p:sp>
        <p:nvSpPr>
          <p:cNvPr id="79875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43025" y="503238"/>
            <a:ext cx="4154488" cy="3116262"/>
          </a:xfrm>
          <a:solidFill>
            <a:srgbClr val="FFFFFF"/>
          </a:solidFill>
          <a:ln/>
        </p:spPr>
      </p:sp>
      <p:sp>
        <p:nvSpPr>
          <p:cNvPr id="79876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4400" y="3657600"/>
            <a:ext cx="5029200" cy="494982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B992FD-CA7C-5448-A165-8D488F2F7FB1}" type="slidenum">
              <a:rPr lang="en-US"/>
              <a:pPr/>
              <a:t>21</a:t>
            </a:fld>
            <a:endParaRPr lang="en-US"/>
          </a:p>
        </p:txBody>
      </p:sp>
      <p:sp>
        <p:nvSpPr>
          <p:cNvPr id="79875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43025" y="503238"/>
            <a:ext cx="4154488" cy="3116262"/>
          </a:xfrm>
          <a:solidFill>
            <a:srgbClr val="FFFFFF"/>
          </a:solidFill>
          <a:ln/>
        </p:spPr>
      </p:sp>
      <p:sp>
        <p:nvSpPr>
          <p:cNvPr id="79876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4400" y="3657600"/>
            <a:ext cx="5029200" cy="494982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B992FD-CA7C-5448-A165-8D488F2F7FB1}" type="slidenum">
              <a:rPr lang="en-US"/>
              <a:pPr/>
              <a:t>22</a:t>
            </a:fld>
            <a:endParaRPr lang="en-US"/>
          </a:p>
        </p:txBody>
      </p:sp>
      <p:sp>
        <p:nvSpPr>
          <p:cNvPr id="79875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43025" y="503238"/>
            <a:ext cx="4154488" cy="3116262"/>
          </a:xfrm>
          <a:solidFill>
            <a:srgbClr val="FFFFFF"/>
          </a:solidFill>
          <a:ln/>
        </p:spPr>
      </p:sp>
      <p:sp>
        <p:nvSpPr>
          <p:cNvPr id="79876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4400" y="3657600"/>
            <a:ext cx="5029200" cy="494982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320F49-3612-0C4C-93B2-9041EC33BAE9}" type="slidenum">
              <a:rPr lang="en-US"/>
              <a:pPr/>
              <a:t>23</a:t>
            </a:fld>
            <a:endParaRPr lang="en-US"/>
          </a:p>
        </p:txBody>
      </p:sp>
      <p:sp>
        <p:nvSpPr>
          <p:cNvPr id="550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0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E99C2D-F398-F44C-AFF3-9DCE5649D7EF}" type="slidenum">
              <a:rPr lang="en-US"/>
              <a:pPr/>
              <a:t>24</a:t>
            </a:fld>
            <a:endParaRPr lang="en-US"/>
          </a:p>
        </p:txBody>
      </p:sp>
      <p:sp>
        <p:nvSpPr>
          <p:cNvPr id="83971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972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8C6A25-92B6-FB45-97F8-816CF0E735A6}" type="slidenum">
              <a:rPr lang="en-US"/>
              <a:pPr/>
              <a:t>2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5E315D-8D78-0D49-81A6-3F0911838A4D}" type="slidenum">
              <a:rPr lang="en-US"/>
              <a:pPr/>
              <a:t>26</a:t>
            </a:fld>
            <a:endParaRPr lang="en-US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5E315D-8D78-0D49-81A6-3F0911838A4D}" type="slidenum">
              <a:rPr lang="en-US"/>
              <a:pPr/>
              <a:t>27</a:t>
            </a:fld>
            <a:endParaRPr lang="en-US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DC107F-A219-3949-877B-D5A0F0E9BE28}" type="slidenum">
              <a:rPr lang="en-US"/>
              <a:pPr/>
              <a:t>28</a:t>
            </a:fld>
            <a:endParaRPr lang="en-US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02FB04-AC59-4546-B95E-145A15033530}" type="slidenum">
              <a:rPr lang="en-US"/>
              <a:pPr/>
              <a:t>29</a:t>
            </a:fld>
            <a:endParaRPr lang="en-US"/>
          </a:p>
        </p:txBody>
      </p:sp>
      <p:sp>
        <p:nvSpPr>
          <p:cNvPr id="558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8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1B1F96-DB94-C545-BE0B-2F8246D0D9BC}" type="slidenum">
              <a:rPr lang="en-US"/>
              <a:pPr/>
              <a:t>30</a:t>
            </a:fld>
            <a:endParaRPr lang="en-US"/>
          </a:p>
        </p:txBody>
      </p:sp>
      <p:sp>
        <p:nvSpPr>
          <p:cNvPr id="557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7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A514D4-1481-C941-9DDC-47ACDAA08064}" type="slidenum">
              <a:rPr lang="en-US"/>
              <a:pPr/>
              <a:t>34</a:t>
            </a:fld>
            <a:endParaRPr lang="en-US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8003AE-B3C9-1B4D-8133-8DA72ABB5D10}" type="slidenum">
              <a:rPr lang="en-US"/>
              <a:pPr/>
              <a:t>36</a:t>
            </a:fld>
            <a:endParaRPr lang="en-US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042F62-A35E-8D48-8481-98E29CA9925F}" type="slidenum">
              <a:rPr lang="en-US"/>
              <a:pPr/>
              <a:t>37</a:t>
            </a:fld>
            <a:endParaRPr lang="en-US"/>
          </a:p>
        </p:txBody>
      </p:sp>
      <p:sp>
        <p:nvSpPr>
          <p:cNvPr id="560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0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7E4B04-96F5-4648-912B-7640C1EB0A4A}" type="slidenum">
              <a:rPr lang="en-US"/>
              <a:pPr/>
              <a:t>38</a:t>
            </a:fld>
            <a:endParaRPr lang="en-US"/>
          </a:p>
        </p:txBody>
      </p:sp>
      <p:sp>
        <p:nvSpPr>
          <p:cNvPr id="1095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BC2065-FE47-E74A-A879-52667428F8F6}" type="slidenum">
              <a:rPr lang="en-US"/>
              <a:pPr/>
              <a:t>40</a:t>
            </a:fld>
            <a:endParaRPr lang="en-US"/>
          </a:p>
        </p:txBody>
      </p:sp>
      <p:sp>
        <p:nvSpPr>
          <p:cNvPr id="3072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2525" y="703263"/>
            <a:ext cx="4591050" cy="3443287"/>
          </a:xfrm>
          <a:solidFill>
            <a:srgbClr val="FFFFFF"/>
          </a:solidFill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8688" y="4357688"/>
            <a:ext cx="5035550" cy="40767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8C6A25-92B6-FB45-97F8-816CF0E735A6}" type="slidenum">
              <a:rPr lang="en-US"/>
              <a:pPr/>
              <a:t>3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BC2065-FE47-E74A-A879-52667428F8F6}" type="slidenum">
              <a:rPr lang="en-US"/>
              <a:pPr/>
              <a:t>41</a:t>
            </a:fld>
            <a:endParaRPr lang="en-US"/>
          </a:p>
        </p:txBody>
      </p:sp>
      <p:sp>
        <p:nvSpPr>
          <p:cNvPr id="3072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2525" y="703263"/>
            <a:ext cx="4591050" cy="3443287"/>
          </a:xfrm>
          <a:solidFill>
            <a:srgbClr val="FFFFFF"/>
          </a:solidFill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8688" y="4357688"/>
            <a:ext cx="5035550" cy="40767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BC2065-FE47-E74A-A879-52667428F8F6}" type="slidenum">
              <a:rPr lang="en-US"/>
              <a:pPr/>
              <a:t>42</a:t>
            </a:fld>
            <a:endParaRPr lang="en-US"/>
          </a:p>
        </p:txBody>
      </p:sp>
      <p:sp>
        <p:nvSpPr>
          <p:cNvPr id="3072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2525" y="703263"/>
            <a:ext cx="4591050" cy="3443287"/>
          </a:xfrm>
          <a:solidFill>
            <a:srgbClr val="FFFFFF"/>
          </a:solidFill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8688" y="4357688"/>
            <a:ext cx="5035550" cy="40767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8C6A25-92B6-FB45-97F8-816CF0E735A6}" type="slidenum">
              <a:rPr lang="en-US"/>
              <a:pPr/>
              <a:t>56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7E4B04-96F5-4648-912B-7640C1EB0A4A}" type="slidenum">
              <a:rPr lang="en-US"/>
              <a:pPr/>
              <a:t>57</a:t>
            </a:fld>
            <a:endParaRPr lang="en-US"/>
          </a:p>
        </p:txBody>
      </p:sp>
      <p:sp>
        <p:nvSpPr>
          <p:cNvPr id="1095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65775D-A3D0-2D43-8629-9F7D3FD6122E}" type="slidenum">
              <a:rPr lang="en-US"/>
              <a:pPr/>
              <a:t>58</a:t>
            </a:fld>
            <a:endParaRPr lang="en-US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65775D-A3D0-2D43-8629-9F7D3FD6122E}" type="slidenum">
              <a:rPr lang="en-US"/>
              <a:pPr/>
              <a:t>59</a:t>
            </a:fld>
            <a:endParaRPr lang="en-US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B992FD-CA7C-5448-A165-8D488F2F7FB1}" type="slidenum">
              <a:rPr lang="en-US"/>
              <a:pPr/>
              <a:t>62</a:t>
            </a:fld>
            <a:endParaRPr lang="en-US"/>
          </a:p>
        </p:txBody>
      </p:sp>
      <p:sp>
        <p:nvSpPr>
          <p:cNvPr id="79875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43025" y="503238"/>
            <a:ext cx="4154488" cy="3116262"/>
          </a:xfrm>
          <a:solidFill>
            <a:srgbClr val="FFFFFF"/>
          </a:solidFill>
          <a:ln/>
        </p:spPr>
      </p:sp>
      <p:sp>
        <p:nvSpPr>
          <p:cNvPr id="79876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4400" y="3657600"/>
            <a:ext cx="5029200" cy="494982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B992FD-CA7C-5448-A165-8D488F2F7FB1}" type="slidenum">
              <a:rPr lang="en-US"/>
              <a:pPr/>
              <a:t>63</a:t>
            </a:fld>
            <a:endParaRPr lang="en-US"/>
          </a:p>
        </p:txBody>
      </p:sp>
      <p:sp>
        <p:nvSpPr>
          <p:cNvPr id="79875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43025" y="503238"/>
            <a:ext cx="4154488" cy="3116262"/>
          </a:xfrm>
          <a:solidFill>
            <a:srgbClr val="FFFFFF"/>
          </a:solidFill>
          <a:ln/>
        </p:spPr>
      </p:sp>
      <p:sp>
        <p:nvSpPr>
          <p:cNvPr id="79876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4400" y="3657600"/>
            <a:ext cx="5029200" cy="494982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buFont typeface="Wingdings" charset="2"/>
              <a:buNone/>
            </a:pPr>
            <a:fld id="{E0409AE3-7CA7-9348-B0A7-D9433EB0DA74}" type="slidenum">
              <a:rPr lang="en-US">
                <a:latin typeface="Symbol" charset="2"/>
              </a:rPr>
              <a:pPr>
                <a:buFont typeface="Wingdings" charset="2"/>
                <a:buNone/>
              </a:pPr>
              <a:t>64</a:t>
            </a:fld>
            <a:endParaRPr lang="en-US">
              <a:latin typeface="Symbol" charset="2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8C6A25-92B6-FB45-97F8-816CF0E735A6}" type="slidenum">
              <a:rPr lang="en-US"/>
              <a:pPr/>
              <a:t>4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8C6A25-92B6-FB45-97F8-816CF0E735A6}" type="slidenum">
              <a:rPr lang="en-US"/>
              <a:pPr/>
              <a:t>5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EB8B1D-D1CA-BE4F-ADB3-2448C55E290F}" type="slidenum">
              <a:rPr lang="en-US"/>
              <a:pPr/>
              <a:t>7</a:t>
            </a:fld>
            <a:endParaRPr lang="en-US"/>
          </a:p>
        </p:txBody>
      </p:sp>
      <p:sp>
        <p:nvSpPr>
          <p:cNvPr id="75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36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1FD38B-A345-D34D-AF56-97F07621F3E2}" type="slidenum">
              <a:rPr lang="en-US"/>
              <a:pPr/>
              <a:t>8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A3930A-7017-724F-8387-869A4C100F97}" type="slidenum">
              <a:rPr lang="en-US"/>
              <a:pPr/>
              <a:t>9</a:t>
            </a:fld>
            <a:endParaRPr lang="en-US"/>
          </a:p>
        </p:txBody>
      </p:sp>
      <p:sp>
        <p:nvSpPr>
          <p:cNvPr id="286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A3930A-7017-724F-8387-869A4C100F97}" type="slidenum">
              <a:rPr lang="en-US"/>
              <a:pPr/>
              <a:t>10</a:t>
            </a:fld>
            <a:endParaRPr lang="en-US"/>
          </a:p>
        </p:txBody>
      </p:sp>
      <p:sp>
        <p:nvSpPr>
          <p:cNvPr id="286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78F4A2-7C4F-8644-8DB5-1FDA312039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46EE56-A6B1-834E-8CE5-7E67E99293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D69659-AA7D-8345-BFDD-1D3A5498B0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BF80CD-9B26-EB42-9E1D-10B1181CAF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0BA38A-892C-2940-9CC6-2FB426810C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B525EE-1574-0A43-90C5-BD4E6736DB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D586D-9899-DD46-AA53-157047B420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C8D771-1CC6-A943-B1E8-549A2EEC54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BCFEE3-DB4E-4C49-8B3C-93153B1B13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922CC1-917D-7047-B59C-4AA1AB5FEC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6845E9-AD86-4B4D-A6A0-BC52199FE4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0EB960-0A6B-E549-8AE0-D9A0690265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7E319A-5358-5F47-893B-05F4A8A1AE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1C1D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Tx/>
              <a:buNone/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400"/>
            </a:lvl1pPr>
          </a:lstStyle>
          <a:p>
            <a:pPr>
              <a:defRPr/>
            </a:pPr>
            <a:fld id="{CC598629-E3F2-AE4F-8F79-9F5C751C16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3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4" Type="http://schemas.openxmlformats.org/officeDocument/2006/relationships/image" Target="../media/image1.png"/><Relationship Id="rId5" Type="http://schemas.openxmlformats.org/officeDocument/2006/relationships/image" Target="../media/image36.png"/><Relationship Id="rId6" Type="http://schemas.openxmlformats.org/officeDocument/2006/relationships/oleObject" Target="../embeddings/Microsoft_Equation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3.png"/><Relationship Id="rId5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9.jpe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3.png"/><Relationship Id="rId5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5.jpeg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jpeg"/><Relationship Id="rId5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jpeg"/><Relationship Id="rId3" Type="http://schemas.openxmlformats.org/officeDocument/2006/relationships/image" Target="../media/image7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4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jpeg"/><Relationship Id="rId3" Type="http://schemas.openxmlformats.org/officeDocument/2006/relationships/image" Target="../media/image85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png"/><Relationship Id="rId3" Type="http://schemas.openxmlformats.org/officeDocument/2006/relationships/image" Target="../media/image87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8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89.png"/><Relationship Id="rId5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4" Type="http://schemas.openxmlformats.org/officeDocument/2006/relationships/image" Target="../media/image92.png"/><Relationship Id="rId5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df"/><Relationship Id="rId4" Type="http://schemas.openxmlformats.org/officeDocument/2006/relationships/image" Target="../media/image95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8.png"/><Relationship Id="rId1" Type="http://schemas.openxmlformats.org/officeDocument/2006/relationships/video" Target="file://localhost/Users/ccarilli/TALKS/EOR/ifrit_REI1.mpg" TargetMode="External"/><Relationship Id="rId2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9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5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5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sp>
        <p:nvSpPr>
          <p:cNvPr id="16388" name="TextBox 4"/>
          <p:cNvSpPr txBox="1">
            <a:spLocks noChangeArrowheads="1"/>
          </p:cNvSpPr>
          <p:nvPr/>
        </p:nvSpPr>
        <p:spPr bwMode="auto">
          <a:xfrm>
            <a:off x="76200" y="18871"/>
            <a:ext cx="89154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0" dirty="0" smtClean="0">
                <a:solidFill>
                  <a:schemeClr val="bg1"/>
                </a:solidFill>
              </a:rPr>
              <a:t>Precision Array to Probe the Epoch of </a:t>
            </a:r>
            <a:r>
              <a:rPr lang="en-US" sz="3200" b="0" dirty="0" err="1" smtClean="0">
                <a:solidFill>
                  <a:schemeClr val="bg1"/>
                </a:solidFill>
              </a:rPr>
              <a:t>Reionization</a:t>
            </a:r>
            <a:r>
              <a:rPr lang="en-US" sz="3200" b="0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2400" b="0" dirty="0" smtClean="0">
                <a:solidFill>
                  <a:schemeClr val="bg1"/>
                </a:solidFill>
              </a:rPr>
              <a:t>Chris </a:t>
            </a:r>
            <a:r>
              <a:rPr lang="en-US" sz="2400" b="0" dirty="0">
                <a:solidFill>
                  <a:schemeClr val="bg1"/>
                </a:solidFill>
              </a:rPr>
              <a:t>Carilli</a:t>
            </a:r>
            <a:r>
              <a:rPr lang="en-US" sz="2400" b="0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ESO </a:t>
            </a:r>
            <a:r>
              <a:rPr lang="en-US" sz="2400" dirty="0" err="1" smtClean="0">
                <a:solidFill>
                  <a:schemeClr val="bg1"/>
                </a:solidFill>
              </a:rPr>
              <a:t>Garching</a:t>
            </a:r>
            <a:r>
              <a:rPr lang="en-US" sz="2400" dirty="0" smtClean="0">
                <a:solidFill>
                  <a:schemeClr val="bg1"/>
                </a:solidFill>
              </a:rPr>
              <a:t>, March 2012</a:t>
            </a:r>
            <a:endParaRPr lang="en-US" sz="2400" b="0" dirty="0">
              <a:solidFill>
                <a:schemeClr val="bg1"/>
              </a:solidFill>
            </a:endParaRPr>
          </a:p>
        </p:txBody>
      </p:sp>
      <p:sp>
        <p:nvSpPr>
          <p:cNvPr id="16389" name="TextBox 4"/>
          <p:cNvSpPr txBox="1">
            <a:spLocks noChangeArrowheads="1"/>
          </p:cNvSpPr>
          <p:nvPr/>
        </p:nvSpPr>
        <p:spPr bwMode="auto">
          <a:xfrm>
            <a:off x="228600" y="1451044"/>
            <a:ext cx="8229600" cy="2816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800" dirty="0" smtClean="0">
                <a:solidFill>
                  <a:schemeClr val="bg1"/>
                </a:solidFill>
              </a:rPr>
              <a:t>I. Introduction: Cosmic </a:t>
            </a:r>
            <a:r>
              <a:rPr lang="en-US" sz="2800" dirty="0" err="1" smtClean="0">
                <a:solidFill>
                  <a:schemeClr val="bg1"/>
                </a:solidFill>
              </a:rPr>
              <a:t>Reionization</a:t>
            </a:r>
            <a:endParaRPr lang="en-US" sz="2800" dirty="0" smtClean="0">
              <a:solidFill>
                <a:schemeClr val="bg1"/>
              </a:solidFill>
            </a:endParaRP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sz="2400" dirty="0" smtClean="0">
                <a:solidFill>
                  <a:schemeClr val="bg1"/>
                </a:solidFill>
              </a:rPr>
              <a:t> Concept </a:t>
            </a: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sz="2400" dirty="0" smtClean="0">
                <a:solidFill>
                  <a:schemeClr val="bg1"/>
                </a:solidFill>
              </a:rPr>
              <a:t> Constraints on evolution of neutral IGM</a:t>
            </a:r>
          </a:p>
          <a:p>
            <a:pPr algn="l">
              <a:spcAft>
                <a:spcPts val="600"/>
              </a:spcAft>
            </a:pPr>
            <a:r>
              <a:rPr lang="en-US" sz="2800" dirty="0" smtClean="0">
                <a:solidFill>
                  <a:schemeClr val="bg1"/>
                </a:solidFill>
              </a:rPr>
              <a:t>II. HI 21cm line</a:t>
            </a: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sz="2400" dirty="0" smtClean="0">
                <a:solidFill>
                  <a:schemeClr val="bg1"/>
                </a:solidFill>
              </a:rPr>
              <a:t> Potential for direct detection of the neutral IGM</a:t>
            </a: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sz="2400" dirty="0" smtClean="0">
                <a:solidFill>
                  <a:schemeClr val="bg1"/>
                </a:solidFill>
              </a:rPr>
              <a:t> PAPER design and status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4876800"/>
            <a:ext cx="8763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 Fan, Carilli, Keating 2006, ‘Observational constrains on cosmic </a:t>
            </a:r>
            <a:r>
              <a:rPr lang="en-US" dirty="0" err="1" smtClean="0">
                <a:solidFill>
                  <a:srgbClr val="FFFFFF"/>
                </a:solidFill>
              </a:rPr>
              <a:t>reionization</a:t>
            </a:r>
            <a:r>
              <a:rPr lang="en-US" dirty="0" smtClean="0">
                <a:solidFill>
                  <a:srgbClr val="FFFFFF"/>
                </a:solidFill>
              </a:rPr>
              <a:t>,’ ARAA, 44, 415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Furlanetto</a:t>
            </a:r>
            <a:r>
              <a:rPr lang="en-US" dirty="0" smtClean="0">
                <a:solidFill>
                  <a:srgbClr val="FFFFFF"/>
                </a:solidFill>
              </a:rPr>
              <a:t> et al. 2006, ‘Cosmology at low frequencies: The 21 cm transition and the high-</a:t>
            </a:r>
            <a:r>
              <a:rPr lang="en-US" dirty="0" err="1" smtClean="0">
                <a:solidFill>
                  <a:srgbClr val="FFFFFF"/>
                </a:solidFill>
              </a:rPr>
              <a:t>redshift</a:t>
            </a:r>
            <a:r>
              <a:rPr lang="en-US" dirty="0" smtClean="0">
                <a:solidFill>
                  <a:srgbClr val="FFFFFF"/>
                </a:solidFill>
              </a:rPr>
              <a:t> Universe,’ Phys. Reports, 433, 181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Wyithe</a:t>
            </a:r>
            <a:r>
              <a:rPr lang="en-US" dirty="0" smtClean="0">
                <a:solidFill>
                  <a:srgbClr val="FFFFFF"/>
                </a:solidFill>
              </a:rPr>
              <a:t> &amp; Morales 2010, ARAA, 48, 127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13" name="Picture 12" descr="forest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200" y="774700"/>
            <a:ext cx="5257800" cy="4523293"/>
          </a:xfrm>
          <a:prstGeom prst="rect">
            <a:avLst/>
          </a:prstGeom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914400"/>
            <a:ext cx="4114800" cy="3093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 err="1" smtClean="0">
                <a:solidFill>
                  <a:schemeClr val="bg1"/>
                </a:solidFill>
              </a:rPr>
              <a:t>Lya</a:t>
            </a:r>
            <a:r>
              <a:rPr lang="en-US" sz="2400" dirty="0" smtClean="0">
                <a:solidFill>
                  <a:schemeClr val="bg1"/>
                </a:solidFill>
              </a:rPr>
              <a:t> resonant scattering by neutral gas in IGM clouds</a:t>
            </a:r>
          </a:p>
          <a:p>
            <a:pPr>
              <a:spcBef>
                <a:spcPct val="50000"/>
              </a:spcBef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Linear density </a:t>
            </a:r>
            <a:r>
              <a:rPr lang="en-US" sz="2400" dirty="0" err="1" smtClean="0">
                <a:solidFill>
                  <a:schemeClr val="bg1"/>
                </a:solidFill>
              </a:rPr>
              <a:t>inhomogeneities</a:t>
            </a:r>
            <a:r>
              <a:rPr lang="en-US" sz="2400" dirty="0" smtClean="0">
                <a:solidFill>
                  <a:schemeClr val="bg1"/>
                </a:solidFill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</a:rPr>
              <a:t>δ</a:t>
            </a:r>
            <a:r>
              <a:rPr lang="en-US" sz="2400" dirty="0" smtClean="0">
                <a:solidFill>
                  <a:schemeClr val="bg1"/>
                </a:solidFill>
              </a:rPr>
              <a:t>~ 10</a:t>
            </a:r>
          </a:p>
          <a:p>
            <a:pPr>
              <a:spcBef>
                <a:spcPct val="50000"/>
              </a:spcBef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N(HI) = 10</a:t>
            </a:r>
            <a:r>
              <a:rPr lang="en-US" sz="2400" baseline="30000" dirty="0" smtClean="0">
                <a:solidFill>
                  <a:schemeClr val="bg1"/>
                </a:solidFill>
              </a:rPr>
              <a:t>13</a:t>
            </a:r>
            <a:r>
              <a:rPr lang="en-US" sz="2400" dirty="0" smtClean="0">
                <a:solidFill>
                  <a:schemeClr val="bg1"/>
                </a:solidFill>
              </a:rPr>
              <a:t> – 10</a:t>
            </a:r>
            <a:r>
              <a:rPr lang="en-US" sz="2400" baseline="30000" dirty="0" smtClean="0">
                <a:solidFill>
                  <a:schemeClr val="bg1"/>
                </a:solidFill>
              </a:rPr>
              <a:t>15</a:t>
            </a:r>
            <a:r>
              <a:rPr lang="en-US" sz="2400" dirty="0" smtClean="0">
                <a:solidFill>
                  <a:schemeClr val="bg1"/>
                </a:solidFill>
              </a:rPr>
              <a:t> cm</a:t>
            </a:r>
            <a:r>
              <a:rPr lang="en-US" sz="2400" baseline="30000" dirty="0" smtClean="0">
                <a:solidFill>
                  <a:schemeClr val="bg1"/>
                </a:solidFill>
              </a:rPr>
              <a:t>-2   </a:t>
            </a:r>
          </a:p>
          <a:p>
            <a:pPr>
              <a:spcBef>
                <a:spcPct val="50000"/>
              </a:spcBef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F(HI) ~ 10</a:t>
            </a:r>
            <a:r>
              <a:rPr lang="en-US" sz="2400" baseline="30000" dirty="0" smtClean="0">
                <a:solidFill>
                  <a:schemeClr val="bg1"/>
                </a:solidFill>
              </a:rPr>
              <a:t>-5</a:t>
            </a:r>
            <a:endParaRPr lang="en-US" baseline="300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43800" y="1082219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z</a:t>
            </a:r>
            <a:r>
              <a:rPr lang="en-US" dirty="0" smtClean="0"/>
              <a:t>=0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96200" y="3486090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z</a:t>
            </a:r>
            <a:r>
              <a:rPr lang="en-US" dirty="0" smtClean="0"/>
              <a:t>=3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28600" y="0"/>
            <a:ext cx="769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Neutral IGM after </a:t>
            </a:r>
            <a:r>
              <a:rPr lang="en-US" sz="2800" dirty="0" err="1" smtClean="0">
                <a:solidFill>
                  <a:schemeClr val="bg1"/>
                </a:solidFill>
              </a:rPr>
              <a:t>reionization</a:t>
            </a:r>
            <a:r>
              <a:rPr lang="en-US" sz="2800" dirty="0" smtClean="0">
                <a:solidFill>
                  <a:schemeClr val="bg1"/>
                </a:solidFill>
              </a:rPr>
              <a:t> = </a:t>
            </a:r>
            <a:r>
              <a:rPr lang="en-US" sz="2800" dirty="0" err="1" smtClean="0">
                <a:solidFill>
                  <a:schemeClr val="bg1"/>
                </a:solidFill>
              </a:rPr>
              <a:t>Lya</a:t>
            </a:r>
            <a:r>
              <a:rPr lang="en-US" sz="2800" dirty="0" smtClean="0">
                <a:solidFill>
                  <a:schemeClr val="bg1"/>
                </a:solidFill>
              </a:rPr>
              <a:t> forest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29698" name="Picture 17" descr="Fa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57578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 Box 2"/>
          <p:cNvSpPr txBox="1">
            <a:spLocks noChangeArrowheads="1"/>
          </p:cNvSpPr>
          <p:nvPr/>
        </p:nvSpPr>
        <p:spPr bwMode="auto">
          <a:xfrm>
            <a:off x="5867400" y="152400"/>
            <a:ext cx="338613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800" dirty="0" smtClean="0">
                <a:solidFill>
                  <a:schemeClr val="bg1"/>
                </a:solidFill>
                <a:latin typeface="+mn-lt"/>
              </a:rPr>
              <a:t>Gunn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-Peterson</a:t>
            </a:r>
            <a:r>
              <a:rPr lang="en-US" sz="2800" dirty="0" smtClean="0">
                <a:solidFill>
                  <a:schemeClr val="bg1"/>
                </a:solidFill>
                <a:latin typeface="+mn-lt"/>
              </a:rPr>
              <a:t> effect</a:t>
            </a:r>
            <a:endParaRPr lang="en-US" sz="2800" dirty="0">
              <a:solidFill>
                <a:schemeClr val="folHlink"/>
              </a:solidFill>
              <a:latin typeface="+mn-lt"/>
            </a:endParaRP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 rot="-4406">
            <a:off x="5715453" y="6021338"/>
            <a:ext cx="24003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dirty="0" smtClean="0">
                <a:solidFill>
                  <a:schemeClr val="bg1"/>
                </a:solidFill>
                <a:latin typeface="Courier New" charset="0"/>
              </a:rPr>
              <a:t>SDSS quasars</a:t>
            </a:r>
          </a:p>
          <a:p>
            <a:pPr>
              <a:buFontTx/>
              <a:buNone/>
            </a:pPr>
            <a:r>
              <a:rPr lang="en-US" dirty="0" smtClean="0">
                <a:solidFill>
                  <a:schemeClr val="bg1"/>
                </a:solidFill>
                <a:latin typeface="Courier New" charset="0"/>
              </a:rPr>
              <a:t>Fan </a:t>
            </a:r>
            <a:r>
              <a:rPr lang="en-US" dirty="0">
                <a:solidFill>
                  <a:schemeClr val="bg1"/>
                </a:solidFill>
                <a:latin typeface="Courier New" charset="0"/>
              </a:rPr>
              <a:t>et al 2006</a:t>
            </a:r>
            <a:endParaRPr lang="en-US" b="1" dirty="0">
              <a:solidFill>
                <a:srgbClr val="FFFF00"/>
              </a:solidFill>
              <a:latin typeface="Courier New" charset="0"/>
            </a:endParaRPr>
          </a:p>
        </p:txBody>
      </p:sp>
      <p:sp>
        <p:nvSpPr>
          <p:cNvPr id="29702" name="Line 18"/>
          <p:cNvSpPr>
            <a:spLocks noChangeShapeType="1"/>
          </p:cNvSpPr>
          <p:nvPr/>
        </p:nvSpPr>
        <p:spPr bwMode="auto">
          <a:xfrm flipH="1" flipV="1">
            <a:off x="3733798" y="685800"/>
            <a:ext cx="2024063" cy="914400"/>
          </a:xfrm>
          <a:prstGeom prst="line">
            <a:avLst/>
          </a:prstGeom>
          <a:noFill/>
          <a:ln w="28575" cap="flat" cmpd="sng" algn="ctr">
            <a:solidFill>
              <a:srgbClr val="E000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6200" y="601980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5.7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6200" y="30480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6.4</a:t>
            </a:r>
            <a:endParaRPr lang="en-US" b="1" dirty="0"/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5715000" y="838200"/>
            <a:ext cx="3429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SDSS z~6 quasars</a:t>
            </a:r>
          </a:p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Opaque (</a:t>
            </a:r>
            <a:r>
              <a:rPr lang="en-US" sz="2400" dirty="0" err="1" smtClean="0">
                <a:solidFill>
                  <a:schemeClr val="bg1"/>
                </a:solidFill>
              </a:rPr>
              <a:t>τ</a:t>
            </a:r>
            <a:r>
              <a:rPr lang="en-US" sz="2400" dirty="0" smtClean="0">
                <a:solidFill>
                  <a:schemeClr val="bg1"/>
                </a:solidFill>
              </a:rPr>
              <a:t>  &gt; 5) at </a:t>
            </a:r>
            <a:r>
              <a:rPr lang="en-US" sz="2400" dirty="0" err="1" smtClean="0">
                <a:solidFill>
                  <a:schemeClr val="bg1"/>
                </a:solidFill>
              </a:rPr>
              <a:t>z</a:t>
            </a:r>
            <a:r>
              <a:rPr lang="en-US" sz="2400" dirty="0" smtClean="0">
                <a:solidFill>
                  <a:schemeClr val="bg1"/>
                </a:solidFill>
              </a:rPr>
              <a:t>&gt;6</a:t>
            </a:r>
          </a:p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 =&gt; pushing into </a:t>
            </a:r>
            <a:r>
              <a:rPr lang="en-US" sz="2400" dirty="0" err="1" smtClean="0">
                <a:solidFill>
                  <a:schemeClr val="bg1"/>
                </a:solidFill>
              </a:rPr>
              <a:t>reionization</a:t>
            </a:r>
            <a:r>
              <a:rPr lang="en-US" sz="2400" dirty="0" smtClean="0">
                <a:solidFill>
                  <a:schemeClr val="bg1"/>
                </a:solidFill>
              </a:rPr>
              <a:t>?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8" name="Picture 7" descr="Screen shot 2011-11-03 at 10.36.42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1" y="23562"/>
            <a:ext cx="5257799" cy="42245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76200"/>
            <a:ext cx="6781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Gunn-Peterson constraints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on F(HI) </a:t>
            </a:r>
            <a:endParaRPr lang="en-US" sz="2800" dirty="0" smtClean="0">
              <a:solidFill>
                <a:schemeClr val="accent3"/>
              </a:solidFill>
            </a:endParaRPr>
          </a:p>
        </p:txBody>
      </p:sp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-1" y="1195149"/>
            <a:ext cx="3962402" cy="4139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accent3"/>
                </a:solidFill>
                <a:sym typeface="Symbol" charset="2"/>
              </a:rPr>
              <a:t> Diffuse IGM: </a:t>
            </a:r>
          </a:p>
          <a:p>
            <a:pPr algn="ctr">
              <a:spcBef>
                <a:spcPct val="50000"/>
              </a:spcBef>
            </a:pPr>
            <a:r>
              <a:rPr lang="en-US" sz="2400" dirty="0" smtClean="0">
                <a:solidFill>
                  <a:schemeClr val="accent3"/>
                </a:solidFill>
                <a:sym typeface="Symbol" charset="2"/>
              </a:rPr>
              <a:t></a:t>
            </a:r>
            <a:r>
              <a:rPr lang="en-US" sz="2400" baseline="-25000" dirty="0" smtClean="0">
                <a:solidFill>
                  <a:schemeClr val="accent3"/>
                </a:solidFill>
              </a:rPr>
              <a:t>GP </a:t>
            </a:r>
            <a:r>
              <a:rPr lang="en-US" sz="2400" dirty="0" smtClean="0">
                <a:solidFill>
                  <a:schemeClr val="accent3"/>
                </a:solidFill>
              </a:rPr>
              <a:t>= 2.6e4 F(HI) (1+z)</a:t>
            </a:r>
            <a:r>
              <a:rPr lang="en-US" sz="2400" baseline="30000" dirty="0" smtClean="0">
                <a:solidFill>
                  <a:schemeClr val="accent3"/>
                </a:solidFill>
              </a:rPr>
              <a:t>3/2 </a:t>
            </a: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accent3"/>
                </a:solidFill>
              </a:rPr>
              <a:t> Clumping: </a:t>
            </a:r>
            <a:r>
              <a:rPr lang="en-US" sz="2400" dirty="0" smtClean="0">
                <a:solidFill>
                  <a:schemeClr val="accent3"/>
                </a:solidFill>
                <a:sym typeface="Symbol" charset="2"/>
              </a:rPr>
              <a:t></a:t>
            </a:r>
            <a:r>
              <a:rPr lang="en-US" sz="2400" baseline="-25000" dirty="0" smtClean="0">
                <a:solidFill>
                  <a:schemeClr val="accent3"/>
                </a:solidFill>
              </a:rPr>
              <a:t>GP </a:t>
            </a:r>
            <a:r>
              <a:rPr lang="en-US" sz="2400" dirty="0" smtClean="0">
                <a:solidFill>
                  <a:schemeClr val="accent3"/>
                </a:solidFill>
              </a:rPr>
              <a:t>dominated by higher density regions =&gt;</a:t>
            </a:r>
            <a:r>
              <a:rPr lang="en-US" sz="2400" baseline="-25000" dirty="0" smtClean="0">
                <a:solidFill>
                  <a:schemeClr val="accent3"/>
                </a:solidFill>
              </a:rPr>
              <a:t> </a:t>
            </a:r>
            <a:r>
              <a:rPr lang="en-US" sz="2400" dirty="0" smtClean="0">
                <a:solidFill>
                  <a:schemeClr val="accent3"/>
                </a:solidFill>
              </a:rPr>
              <a:t>need models of  </a:t>
            </a:r>
            <a:r>
              <a:rPr lang="en-US" sz="2400" dirty="0" err="1" smtClean="0">
                <a:solidFill>
                  <a:schemeClr val="accent3"/>
                </a:solidFill>
              </a:rPr>
              <a:t>ρ</a:t>
            </a:r>
            <a:r>
              <a:rPr lang="en-US" sz="2400" dirty="0" smtClean="0">
                <a:solidFill>
                  <a:schemeClr val="accent3"/>
                </a:solidFill>
              </a:rPr>
              <a:t>, T, UV</a:t>
            </a:r>
            <a:r>
              <a:rPr lang="en-US" sz="2400" baseline="-25000" dirty="0" smtClean="0">
                <a:solidFill>
                  <a:schemeClr val="accent3"/>
                </a:solidFill>
              </a:rPr>
              <a:t>BG</a:t>
            </a:r>
            <a:r>
              <a:rPr lang="en-US" sz="2800" dirty="0" smtClean="0">
                <a:solidFill>
                  <a:schemeClr val="accent3"/>
                </a:solidFill>
              </a:rPr>
              <a:t> </a:t>
            </a:r>
            <a:r>
              <a:rPr lang="en-US" sz="2400" dirty="0" smtClean="0">
                <a:solidFill>
                  <a:schemeClr val="accent3"/>
                </a:solidFill>
              </a:rPr>
              <a:t> to derive F(HI)</a:t>
            </a: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Challenges: </a:t>
            </a: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sz="2400" dirty="0" smtClean="0">
                <a:solidFill>
                  <a:schemeClr val="bg1"/>
                </a:solidFill>
              </a:rPr>
              <a:t>Continuum extrapolation</a:t>
            </a: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sz="2400" dirty="0" smtClean="0">
                <a:solidFill>
                  <a:schemeClr val="bg1"/>
                </a:solidFill>
              </a:rPr>
              <a:t>Saturates at low F(HI)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43500" y="4248090"/>
            <a:ext cx="3276600" cy="70788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Becker ea 2007, </a:t>
            </a:r>
            <a:r>
              <a:rPr lang="en-US" dirty="0" err="1" smtClean="0"/>
              <a:t>ApJ</a:t>
            </a:r>
            <a:r>
              <a:rPr lang="en-US" dirty="0" smtClean="0"/>
              <a:t>,  662, 72</a:t>
            </a:r>
          </a:p>
          <a:p>
            <a:r>
              <a:rPr lang="en-US" dirty="0" smtClean="0"/>
              <a:t>Fan ea 2006, AJ, 132, 117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 bwMode="auto">
          <a:xfrm rot="5400000" flipH="1" flipV="1">
            <a:off x="7404100" y="920690"/>
            <a:ext cx="2057400" cy="99060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3962401" y="1944469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τ</a:t>
            </a:r>
            <a:r>
              <a:rPr lang="en-US" sz="3600" baseline="-25000" dirty="0" err="1" smtClean="0"/>
              <a:t>eff</a:t>
            </a:r>
            <a:endParaRPr lang="en-US" sz="3600" baseline="-25000" dirty="0"/>
          </a:p>
        </p:txBody>
      </p:sp>
      <p:sp>
        <p:nvSpPr>
          <p:cNvPr id="13" name="TextBox 12"/>
          <p:cNvSpPr txBox="1"/>
          <p:nvPr/>
        </p:nvSpPr>
        <p:spPr>
          <a:xfrm>
            <a:off x="4483100" y="228600"/>
            <a:ext cx="3517900" cy="9079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/>
              <a:t> </a:t>
            </a:r>
            <a:r>
              <a:rPr lang="en-US" sz="2400" dirty="0" err="1" smtClean="0"/>
              <a:t>F(HI)</a:t>
            </a:r>
            <a:r>
              <a:rPr lang="en-US" sz="2400" baseline="-25000" dirty="0" err="1" smtClean="0"/>
              <a:t>v</a:t>
            </a:r>
            <a:r>
              <a:rPr lang="en-US" sz="2400" baseline="-25000" dirty="0" smtClean="0"/>
              <a:t> </a:t>
            </a:r>
            <a:r>
              <a:rPr lang="en-US" sz="2400" dirty="0" smtClean="0"/>
              <a:t>~ 10</a:t>
            </a:r>
            <a:r>
              <a:rPr lang="en-US" sz="2400" baseline="30000" dirty="0" smtClean="0"/>
              <a:t>-5</a:t>
            </a:r>
            <a:r>
              <a:rPr lang="en-US" sz="2400" dirty="0" smtClean="0"/>
              <a:t> at </a:t>
            </a:r>
            <a:r>
              <a:rPr lang="en-US" sz="2400" dirty="0" err="1" smtClean="0"/>
              <a:t>z</a:t>
            </a:r>
            <a:r>
              <a:rPr lang="en-US" sz="2400" dirty="0" smtClean="0"/>
              <a:t> &lt; 4 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/>
              <a:t> </a:t>
            </a:r>
            <a:r>
              <a:rPr lang="en-US" sz="2400" dirty="0" err="1" smtClean="0"/>
              <a:t>F(HI)</a:t>
            </a:r>
            <a:r>
              <a:rPr lang="en-US" sz="2400" baseline="-25000" dirty="0" err="1" smtClean="0"/>
              <a:t>v</a:t>
            </a:r>
            <a:r>
              <a:rPr lang="en-US" sz="2400" baseline="-25000" dirty="0" smtClean="0"/>
              <a:t> </a:t>
            </a:r>
            <a:r>
              <a:rPr lang="en-US" sz="2400" dirty="0" smtClean="0"/>
              <a:t>≥ 10</a:t>
            </a:r>
            <a:r>
              <a:rPr lang="en-US" sz="2400" baseline="30000" dirty="0" smtClean="0"/>
              <a:t>-4 </a:t>
            </a:r>
            <a:r>
              <a:rPr lang="en-US" sz="2400" dirty="0" smtClean="0"/>
              <a:t>at </a:t>
            </a:r>
            <a:r>
              <a:rPr lang="en-US" sz="2400" dirty="0" err="1" smtClean="0"/>
              <a:t>z</a:t>
            </a:r>
            <a:r>
              <a:rPr lang="en-US" sz="2400" dirty="0" smtClean="0"/>
              <a:t> ~ 6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295400" y="0"/>
            <a:ext cx="6858000" cy="5198249"/>
            <a:chOff x="1295400" y="0"/>
            <a:chExt cx="6858000" cy="5198249"/>
          </a:xfrm>
        </p:grpSpPr>
        <p:pic>
          <p:nvPicPr>
            <p:cNvPr id="8" name="Picture 7" descr="Screen shot 2011-11-02 at 9.54.29 AM.png"/>
            <p:cNvPicPr>
              <a:picLocks noChangeAspect="1"/>
            </p:cNvPicPr>
            <p:nvPr/>
          </p:nvPicPr>
          <p:blipFill>
            <a:blip r:embed="rId4">
              <a:lum bright="-28000" contrast="44000"/>
            </a:blip>
            <a:stretch>
              <a:fillRect/>
            </a:stretch>
          </p:blipFill>
          <p:spPr>
            <a:xfrm rot="5400000">
              <a:off x="2125275" y="-829875"/>
              <a:ext cx="5198249" cy="6858000"/>
            </a:xfrm>
            <a:prstGeom prst="rect">
              <a:avLst/>
            </a:prstGeom>
          </p:spPr>
        </p:pic>
        <p:cxnSp>
          <p:nvCxnSpPr>
            <p:cNvPr id="10" name="Straight Connector 9"/>
            <p:cNvCxnSpPr/>
            <p:nvPr/>
          </p:nvCxnSpPr>
          <p:spPr bwMode="auto">
            <a:xfrm>
              <a:off x="4648200" y="533400"/>
              <a:ext cx="914400" cy="914400"/>
            </a:xfrm>
            <a:prstGeom prst="line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 bwMode="auto">
            <a:xfrm>
              <a:off x="4711700" y="533400"/>
              <a:ext cx="2768600" cy="1588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Arrow Connector 15"/>
            <p:cNvCxnSpPr/>
            <p:nvPr/>
          </p:nvCxnSpPr>
          <p:spPr bwMode="auto">
            <a:xfrm rot="5400000" flipH="1" flipV="1">
              <a:off x="3923505" y="3199606"/>
              <a:ext cx="533400" cy="1589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 rot="10800000" flipV="1">
              <a:off x="4114801" y="3467101"/>
              <a:ext cx="152400" cy="1588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5" name="TextBox 24"/>
            <p:cNvSpPr txBox="1"/>
            <p:nvPr/>
          </p:nvSpPr>
          <p:spPr>
            <a:xfrm>
              <a:off x="5638800" y="533400"/>
              <a:ext cx="1600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FF0000"/>
                  </a:solidFill>
                </a:rPr>
                <a:t>CMB</a:t>
              </a:r>
              <a:r>
                <a:rPr lang="en-US" baseline="-25000" dirty="0" err="1" smtClean="0">
                  <a:solidFill>
                    <a:srgbClr val="FF0000"/>
                  </a:solidFill>
                </a:rPr>
                <a:t>pol</a:t>
              </a:r>
              <a:endParaRPr lang="en-US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4089400" y="685800"/>
              <a:ext cx="533400" cy="21717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124200" y="3886200"/>
              <a:ext cx="685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GP</a:t>
              </a:r>
              <a:endParaRPr lang="en-US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04800" y="5257800"/>
            <a:ext cx="8839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 GP =&gt; systematic rise of F(HI) to </a:t>
            </a:r>
            <a:r>
              <a:rPr lang="en-US" sz="2800" dirty="0" err="1" smtClean="0">
                <a:solidFill>
                  <a:schemeClr val="bg1"/>
                </a:solidFill>
              </a:rPr>
              <a:t>z</a:t>
            </a:r>
            <a:r>
              <a:rPr lang="en-US" sz="2800" dirty="0" smtClean="0">
                <a:solidFill>
                  <a:schemeClr val="bg1"/>
                </a:solidFill>
              </a:rPr>
              <a:t> ~ 6.5 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CMB</a:t>
            </a:r>
            <a:r>
              <a:rPr lang="en-US" sz="2800" baseline="-25000" dirty="0" err="1" smtClean="0">
                <a:solidFill>
                  <a:schemeClr val="bg1"/>
                </a:solidFill>
              </a:rPr>
              <a:t>pol</a:t>
            </a:r>
            <a:r>
              <a:rPr lang="en-US" sz="2800" dirty="0" smtClean="0">
                <a:solidFill>
                  <a:schemeClr val="bg1"/>
                </a:solidFill>
              </a:rPr>
              <a:t> =&gt; mostly neutral at </a:t>
            </a:r>
            <a:r>
              <a:rPr lang="en-US" sz="2800" dirty="0" err="1" smtClean="0">
                <a:solidFill>
                  <a:schemeClr val="bg1"/>
                </a:solidFill>
              </a:rPr>
              <a:t>z</a:t>
            </a:r>
            <a:r>
              <a:rPr lang="en-US" sz="2800" dirty="0" smtClean="0">
                <a:solidFill>
                  <a:schemeClr val="bg1"/>
                </a:solidFill>
              </a:rPr>
              <a:t>&gt;15, mostly ionized at </a:t>
            </a:r>
            <a:r>
              <a:rPr lang="en-US" sz="2800" dirty="0" err="1" smtClean="0">
                <a:solidFill>
                  <a:schemeClr val="bg1"/>
                </a:solidFill>
              </a:rPr>
              <a:t>z</a:t>
            </a:r>
            <a:r>
              <a:rPr lang="en-US" sz="2800" dirty="0" smtClean="0">
                <a:solidFill>
                  <a:schemeClr val="bg1"/>
                </a:solidFill>
              </a:rPr>
              <a:t> &lt; 8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8601" y="1295400"/>
            <a:ext cx="1295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accent3"/>
                </a:solidFill>
              </a:rPr>
              <a:t>F(HI)</a:t>
            </a:r>
            <a:r>
              <a:rPr lang="en-US" sz="2800" baseline="-25000" dirty="0" err="1" smtClean="0">
                <a:solidFill>
                  <a:schemeClr val="accent3"/>
                </a:solidFill>
              </a:rPr>
              <a:t>v</a:t>
            </a:r>
            <a:endParaRPr lang="en-US" sz="2800" baseline="-25000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78850" name="Picture 17" descr="Screen shot 2010-07-08 at 9.10.43 A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40138" y="1736725"/>
            <a:ext cx="5503862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1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962150"/>
            <a:ext cx="35814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2" name="Text Box 3"/>
          <p:cNvSpPr txBox="1">
            <a:spLocks noChangeArrowheads="1"/>
          </p:cNvSpPr>
          <p:nvPr/>
        </p:nvSpPr>
        <p:spPr bwMode="auto">
          <a:xfrm>
            <a:off x="223838" y="163513"/>
            <a:ext cx="85772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800" b="0" dirty="0">
                <a:solidFill>
                  <a:srgbClr val="FFFFFF"/>
                </a:solidFill>
              </a:rPr>
              <a:t>Quasar Near Zones: J1148+5251 </a:t>
            </a:r>
          </a:p>
        </p:txBody>
      </p:sp>
      <p:sp>
        <p:nvSpPr>
          <p:cNvPr id="78853" name="Text Box 5"/>
          <p:cNvSpPr txBox="1">
            <a:spLocks noChangeArrowheads="1"/>
          </p:cNvSpPr>
          <p:nvPr/>
        </p:nvSpPr>
        <p:spPr bwMode="auto">
          <a:xfrm>
            <a:off x="161925" y="762000"/>
            <a:ext cx="8791575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b="0" dirty="0" smtClean="0">
                <a:solidFill>
                  <a:srgbClr val="FFFFFF"/>
                </a:solidFill>
              </a:rPr>
              <a:t>Accurate </a:t>
            </a:r>
            <a:r>
              <a:rPr lang="en-US" sz="2400" b="0" dirty="0">
                <a:solidFill>
                  <a:srgbClr val="FFFFFF"/>
                </a:solidFill>
              </a:rPr>
              <a:t>host galaxy </a:t>
            </a:r>
            <a:r>
              <a:rPr lang="en-US" sz="2400" b="0" dirty="0" err="1">
                <a:solidFill>
                  <a:srgbClr val="FFFFFF"/>
                </a:solidFill>
              </a:rPr>
              <a:t>redshift</a:t>
            </a:r>
            <a:r>
              <a:rPr lang="en-US" sz="2400" b="0" dirty="0">
                <a:solidFill>
                  <a:srgbClr val="FFFFFF"/>
                </a:solidFill>
              </a:rPr>
              <a:t> from CO: </a:t>
            </a:r>
            <a:r>
              <a:rPr lang="en-US" sz="2400" b="0" dirty="0" err="1">
                <a:solidFill>
                  <a:srgbClr val="FFFFFF"/>
                </a:solidFill>
              </a:rPr>
              <a:t>z</a:t>
            </a:r>
            <a:r>
              <a:rPr lang="en-US" sz="2400" b="0" dirty="0">
                <a:solidFill>
                  <a:srgbClr val="FFFFFF"/>
                </a:solidFill>
              </a:rPr>
              <a:t>=6.419</a:t>
            </a:r>
          </a:p>
          <a:p>
            <a:pPr algn="l">
              <a:spcAft>
                <a:spcPts val="600"/>
              </a:spcAft>
              <a:buFont typeface="Arial"/>
              <a:buChar char="•"/>
            </a:pPr>
            <a:r>
              <a:rPr lang="en-US" sz="2400" b="0" dirty="0">
                <a:solidFill>
                  <a:srgbClr val="FFFFFF"/>
                </a:solidFill>
              </a:rPr>
              <a:t> Quasar spectrum =&gt; photons leaking down to </a:t>
            </a:r>
            <a:r>
              <a:rPr lang="en-US" sz="2400" b="0" dirty="0" err="1">
                <a:solidFill>
                  <a:srgbClr val="FFFFFF"/>
                </a:solidFill>
              </a:rPr>
              <a:t>z</a:t>
            </a:r>
            <a:r>
              <a:rPr lang="en-US" sz="2400" b="0" dirty="0">
                <a:solidFill>
                  <a:srgbClr val="FFFFFF"/>
                </a:solidFill>
              </a:rPr>
              <a:t>=6.32</a:t>
            </a:r>
          </a:p>
        </p:txBody>
      </p:sp>
      <p:sp>
        <p:nvSpPr>
          <p:cNvPr id="78854" name="Rectangle 6"/>
          <p:cNvSpPr>
            <a:spLocks noChangeArrowheads="1"/>
          </p:cNvSpPr>
          <p:nvPr/>
        </p:nvSpPr>
        <p:spPr bwMode="auto">
          <a:xfrm>
            <a:off x="1697038" y="3117850"/>
            <a:ext cx="320675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855" name="Rectangle 8"/>
          <p:cNvSpPr>
            <a:spLocks noChangeArrowheads="1"/>
          </p:cNvSpPr>
          <p:nvPr/>
        </p:nvSpPr>
        <p:spPr bwMode="auto">
          <a:xfrm>
            <a:off x="2070100" y="2836863"/>
            <a:ext cx="522288" cy="3429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856" name="Line 9"/>
          <p:cNvSpPr>
            <a:spLocks noChangeShapeType="1"/>
          </p:cNvSpPr>
          <p:nvPr/>
        </p:nvSpPr>
        <p:spPr bwMode="auto">
          <a:xfrm>
            <a:off x="2592388" y="3179763"/>
            <a:ext cx="1293812" cy="422275"/>
          </a:xfrm>
          <a:prstGeom prst="line">
            <a:avLst/>
          </a:prstGeom>
          <a:noFill/>
          <a:ln w="19050">
            <a:solidFill>
              <a:srgbClr val="E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857" name="Rectangle 10"/>
          <p:cNvSpPr>
            <a:spLocks noChangeArrowheads="1"/>
          </p:cNvSpPr>
          <p:nvPr/>
        </p:nvSpPr>
        <p:spPr bwMode="auto">
          <a:xfrm>
            <a:off x="4129088" y="1962150"/>
            <a:ext cx="4583112" cy="12176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858" name="Line 11"/>
          <p:cNvSpPr>
            <a:spLocks noChangeShapeType="1"/>
          </p:cNvSpPr>
          <p:nvPr/>
        </p:nvSpPr>
        <p:spPr bwMode="auto">
          <a:xfrm flipV="1">
            <a:off x="8686800" y="1895475"/>
            <a:ext cx="0" cy="1706563"/>
          </a:xfrm>
          <a:prstGeom prst="line">
            <a:avLst/>
          </a:prstGeom>
          <a:noFill/>
          <a:ln w="28575">
            <a:solidFill>
              <a:srgbClr val="E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859" name="Line 13"/>
          <p:cNvSpPr>
            <a:spLocks noChangeShapeType="1"/>
          </p:cNvSpPr>
          <p:nvPr/>
        </p:nvSpPr>
        <p:spPr bwMode="auto">
          <a:xfrm flipH="1" flipV="1">
            <a:off x="6858000" y="1592996"/>
            <a:ext cx="1752600" cy="640615"/>
          </a:xfrm>
          <a:prstGeom prst="line">
            <a:avLst/>
          </a:prstGeom>
          <a:noFill/>
          <a:ln w="19050">
            <a:solidFill>
              <a:srgbClr val="E00000"/>
            </a:solidFill>
            <a:round/>
            <a:headEnd type="triangle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860" name="Line 15"/>
          <p:cNvSpPr>
            <a:spLocks noChangeShapeType="1"/>
          </p:cNvSpPr>
          <p:nvPr/>
        </p:nvSpPr>
        <p:spPr bwMode="auto">
          <a:xfrm flipV="1">
            <a:off x="2592388" y="1895475"/>
            <a:ext cx="1293812" cy="941388"/>
          </a:xfrm>
          <a:prstGeom prst="line">
            <a:avLst/>
          </a:prstGeom>
          <a:noFill/>
          <a:ln w="19050">
            <a:solidFill>
              <a:srgbClr val="E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861" name="Rectangle 16"/>
          <p:cNvSpPr>
            <a:spLocks noChangeArrowheads="1"/>
          </p:cNvSpPr>
          <p:nvPr/>
        </p:nvSpPr>
        <p:spPr bwMode="auto">
          <a:xfrm>
            <a:off x="6692900" y="3063875"/>
            <a:ext cx="958850" cy="2873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862" name="Text Box 17"/>
          <p:cNvSpPr txBox="1">
            <a:spLocks noChangeArrowheads="1"/>
          </p:cNvSpPr>
          <p:nvPr/>
        </p:nvSpPr>
        <p:spPr bwMode="auto">
          <a:xfrm>
            <a:off x="4129088" y="2049463"/>
            <a:ext cx="22717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0"/>
              <a:t>White et al. 2003</a:t>
            </a:r>
          </a:p>
        </p:txBody>
      </p:sp>
      <p:sp>
        <p:nvSpPr>
          <p:cNvPr id="78863" name="Text Box 14"/>
          <p:cNvSpPr txBox="1">
            <a:spLocks noChangeArrowheads="1"/>
          </p:cNvSpPr>
          <p:nvPr/>
        </p:nvSpPr>
        <p:spPr bwMode="auto">
          <a:xfrm>
            <a:off x="0" y="4079319"/>
            <a:ext cx="4800600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2400" b="0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Time bounded </a:t>
            </a:r>
            <a:r>
              <a:rPr lang="en-US" sz="2400" dirty="0" err="1" smtClean="0">
                <a:solidFill>
                  <a:schemeClr val="bg1"/>
                </a:solidFill>
              </a:rPr>
              <a:t>Stromgren</a:t>
            </a:r>
            <a:r>
              <a:rPr lang="en-US" sz="2400" dirty="0" smtClean="0">
                <a:solidFill>
                  <a:schemeClr val="bg1"/>
                </a:solidFill>
              </a:rPr>
              <a:t> sphere ionized by quasar</a:t>
            </a:r>
            <a:endParaRPr lang="en-US" sz="2400" b="0" dirty="0" smtClean="0">
              <a:solidFill>
                <a:schemeClr val="bg1"/>
              </a:solidFill>
            </a:endParaRPr>
          </a:p>
          <a:p>
            <a:pPr algn="l">
              <a:spcAft>
                <a:spcPts val="12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b="0" dirty="0" smtClean="0">
                <a:solidFill>
                  <a:srgbClr val="FFFFFF"/>
                </a:solidFill>
              </a:rPr>
              <a:t>Difference </a:t>
            </a:r>
            <a:r>
              <a:rPr lang="en-US" sz="2400" b="0" dirty="0">
                <a:solidFill>
                  <a:srgbClr val="FFFFFF"/>
                </a:solidFill>
              </a:rPr>
              <a:t>in </a:t>
            </a:r>
            <a:r>
              <a:rPr lang="en-US" sz="2400" b="0" dirty="0" err="1">
                <a:solidFill>
                  <a:srgbClr val="FFFFFF"/>
                </a:solidFill>
              </a:rPr>
              <a:t>z</a:t>
            </a:r>
            <a:r>
              <a:rPr lang="en-US" sz="2400" b="0" baseline="-25000" dirty="0" err="1">
                <a:solidFill>
                  <a:srgbClr val="FFFFFF"/>
                </a:solidFill>
              </a:rPr>
              <a:t>host</a:t>
            </a:r>
            <a:r>
              <a:rPr lang="en-US" sz="2400" b="0" dirty="0">
                <a:solidFill>
                  <a:srgbClr val="FFFFFF"/>
                </a:solidFill>
              </a:rPr>
              <a:t> and </a:t>
            </a:r>
            <a:r>
              <a:rPr lang="en-US" sz="2400" b="0" dirty="0" err="1">
                <a:solidFill>
                  <a:srgbClr val="FFFFFF"/>
                </a:solidFill>
              </a:rPr>
              <a:t>z</a:t>
            </a:r>
            <a:r>
              <a:rPr lang="en-US" sz="2400" b="0" baseline="-25000" dirty="0" err="1">
                <a:solidFill>
                  <a:srgbClr val="FFFFFF"/>
                </a:solidFill>
              </a:rPr>
              <a:t>GP</a:t>
            </a:r>
            <a:r>
              <a:rPr lang="en-US" sz="2400" b="0" dirty="0">
                <a:solidFill>
                  <a:srgbClr val="FFFFFF"/>
                </a:solidFill>
              </a:rPr>
              <a:t> =</a:t>
            </a:r>
            <a:r>
              <a:rPr lang="en-US" sz="2400" b="0" dirty="0" smtClean="0">
                <a:solidFill>
                  <a:srgbClr val="FFFFFF"/>
                </a:solidFill>
              </a:rPr>
              <a:t>&gt;</a:t>
            </a:r>
          </a:p>
          <a:p>
            <a:pPr algn="l">
              <a:spcAft>
                <a:spcPts val="2400"/>
              </a:spcAft>
            </a:pPr>
            <a:r>
              <a:rPr lang="en-US" sz="2400" b="0" dirty="0" smtClean="0">
                <a:solidFill>
                  <a:srgbClr val="FFFFFF"/>
                </a:solidFill>
              </a:rPr>
              <a:t> R</a:t>
            </a:r>
            <a:r>
              <a:rPr lang="en-US" sz="2400" b="0" baseline="-25000" dirty="0" smtClean="0">
                <a:solidFill>
                  <a:srgbClr val="FFFFFF"/>
                </a:solidFill>
              </a:rPr>
              <a:t>NZ</a:t>
            </a:r>
            <a:r>
              <a:rPr lang="en-US" sz="2400" b="0" dirty="0" smtClean="0">
                <a:solidFill>
                  <a:srgbClr val="FFFFFF"/>
                </a:solidFill>
              </a:rPr>
              <a:t> =4.7Mpc </a:t>
            </a:r>
            <a:r>
              <a:rPr lang="en-US" sz="2400" dirty="0" smtClean="0">
                <a:solidFill>
                  <a:srgbClr val="FFFFFF"/>
                </a:solidFill>
              </a:rPr>
              <a:t>~ </a:t>
            </a:r>
            <a:r>
              <a:rPr lang="en-US" sz="2400" b="0" dirty="0" smtClean="0">
                <a:solidFill>
                  <a:srgbClr val="FFFFFF"/>
                </a:solidFill>
              </a:rPr>
              <a:t>[L</a:t>
            </a:r>
            <a:r>
              <a:rPr lang="en-US" sz="2400" b="0" baseline="-25000" dirty="0" smtClean="0">
                <a:solidFill>
                  <a:srgbClr val="FFFFFF"/>
                </a:solidFill>
              </a:rPr>
              <a:t>γ</a:t>
            </a:r>
            <a:r>
              <a:rPr lang="en-US" sz="2400" b="0" dirty="0" smtClean="0">
                <a:solidFill>
                  <a:srgbClr val="FFFFFF"/>
                </a:solidFill>
              </a:rPr>
              <a:t> t</a:t>
            </a:r>
            <a:r>
              <a:rPr lang="en-US" sz="2400" b="0" baseline="-25000" dirty="0" smtClean="0">
                <a:solidFill>
                  <a:srgbClr val="FFFFFF"/>
                </a:solidFill>
              </a:rPr>
              <a:t>Q</a:t>
            </a:r>
            <a:r>
              <a:rPr lang="en-US" sz="2400" b="0" dirty="0" smtClean="0">
                <a:solidFill>
                  <a:srgbClr val="FFFFFF"/>
                </a:solidFill>
              </a:rPr>
              <a:t>/F</a:t>
            </a:r>
            <a:r>
              <a:rPr lang="en-US" sz="2400" b="0" baseline="-25000" dirty="0" smtClean="0">
                <a:solidFill>
                  <a:srgbClr val="FFFFFF"/>
                </a:solidFill>
              </a:rPr>
              <a:t>HI</a:t>
            </a:r>
            <a:r>
              <a:rPr lang="en-US" sz="2400" b="0" dirty="0" smtClean="0">
                <a:solidFill>
                  <a:srgbClr val="FFFFFF"/>
                </a:solidFill>
              </a:rPr>
              <a:t>]</a:t>
            </a:r>
            <a:r>
              <a:rPr lang="en-US" sz="2400" b="0" baseline="30000" dirty="0">
                <a:solidFill>
                  <a:srgbClr val="FFFFFF"/>
                </a:solidFill>
              </a:rPr>
              <a:t>1/3 </a:t>
            </a:r>
            <a:r>
              <a:rPr lang="en-US" sz="2400" b="0" dirty="0">
                <a:solidFill>
                  <a:srgbClr val="FFFFFF"/>
                </a:solidFill>
              </a:rPr>
              <a:t>(1+z)</a:t>
            </a:r>
            <a:r>
              <a:rPr lang="en-US" sz="2400" b="0" baseline="30000" dirty="0">
                <a:solidFill>
                  <a:srgbClr val="FFFFFF"/>
                </a:solidFill>
              </a:rPr>
              <a:t>-</a:t>
            </a:r>
            <a:r>
              <a:rPr lang="en-US" sz="2400" b="0" baseline="30000" dirty="0" smtClean="0">
                <a:solidFill>
                  <a:srgbClr val="FFFFFF"/>
                </a:solidFill>
              </a:rPr>
              <a:t>1</a:t>
            </a:r>
            <a:endParaRPr lang="en-US" sz="2400" dirty="0" smtClean="0">
              <a:solidFill>
                <a:srgbClr val="FFFFFF"/>
              </a:solidFill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4832350" y="4038600"/>
            <a:ext cx="4311650" cy="2819400"/>
            <a:chOff x="381000" y="381000"/>
            <a:chExt cx="8229600" cy="5416550"/>
          </a:xfrm>
        </p:grpSpPr>
        <p:pic>
          <p:nvPicPr>
            <p:cNvPr id="17" name="Picture 16" descr="Lyahalos"/>
            <p:cNvPicPr>
              <a:picLocks noChangeAspect="1" noChangeArrowheads="1"/>
            </p:cNvPicPr>
            <p:nvPr/>
          </p:nvPicPr>
          <p:blipFill>
            <a:blip r:embed="rId6">
              <a:lum bright="-28000" contrast="86000"/>
            </a:blip>
            <a:srcRect/>
            <a:stretch>
              <a:fillRect/>
            </a:stretch>
          </p:blipFill>
          <p:spPr bwMode="auto">
            <a:xfrm>
              <a:off x="381000" y="381000"/>
              <a:ext cx="8229600" cy="541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Text Box 3"/>
            <p:cNvSpPr txBox="1">
              <a:spLocks noChangeArrowheads="1"/>
            </p:cNvSpPr>
            <p:nvPr/>
          </p:nvSpPr>
          <p:spPr bwMode="auto">
            <a:xfrm>
              <a:off x="5867400" y="990600"/>
              <a:ext cx="1066800" cy="36671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sz="1800" b="1"/>
            </a:p>
          </p:txBody>
        </p:sp>
        <p:sp>
          <p:nvSpPr>
            <p:cNvPr id="19" name="Text Box 4"/>
            <p:cNvSpPr txBox="1">
              <a:spLocks noChangeArrowheads="1"/>
            </p:cNvSpPr>
            <p:nvPr/>
          </p:nvSpPr>
          <p:spPr bwMode="auto">
            <a:xfrm>
              <a:off x="5867400" y="1828800"/>
              <a:ext cx="1066800" cy="36671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sz="1800" b="1"/>
            </a:p>
          </p:txBody>
        </p:sp>
        <p:sp>
          <p:nvSpPr>
            <p:cNvPr id="20" name="Text Box 5"/>
            <p:cNvSpPr txBox="1">
              <a:spLocks noChangeArrowheads="1"/>
            </p:cNvSpPr>
            <p:nvPr/>
          </p:nvSpPr>
          <p:spPr bwMode="auto">
            <a:xfrm flipV="1">
              <a:off x="5181600" y="1828800"/>
              <a:ext cx="457200" cy="36671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rot="10800000"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sz="1800" b="1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7721600" y="4191000"/>
            <a:ext cx="76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HII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86600" y="4309646"/>
            <a:ext cx="76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2"/>
                </a:solidFill>
              </a:rPr>
              <a:t>HI</a:t>
            </a:r>
            <a:endParaRPr lang="en-US" sz="1600" b="1" dirty="0">
              <a:solidFill>
                <a:schemeClr val="accent2"/>
              </a:solidFill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6400800" y="6172200"/>
            <a:ext cx="1186215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sp>
        <p:nvSpPr>
          <p:cNvPr id="39942" name="TextBox 11"/>
          <p:cNvSpPr txBox="1">
            <a:spLocks noChangeArrowheads="1"/>
          </p:cNvSpPr>
          <p:nvPr/>
        </p:nvSpPr>
        <p:spPr bwMode="auto">
          <a:xfrm>
            <a:off x="152400" y="71438"/>
            <a:ext cx="7543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b="0" dirty="0">
                <a:solidFill>
                  <a:srgbClr val="FFFFFF"/>
                </a:solidFill>
              </a:rPr>
              <a:t>Quasar Near-</a:t>
            </a:r>
            <a:r>
              <a:rPr lang="en-US" sz="2800" b="0" dirty="0" smtClean="0">
                <a:solidFill>
                  <a:srgbClr val="FFFFFF"/>
                </a:solidFill>
              </a:rPr>
              <a:t>Zones: 28 GP quasars at </a:t>
            </a:r>
            <a:r>
              <a:rPr lang="en-US" sz="2800" b="0" dirty="0" err="1" smtClean="0">
                <a:solidFill>
                  <a:srgbClr val="FFFFFF"/>
                </a:solidFill>
              </a:rPr>
              <a:t>z</a:t>
            </a:r>
            <a:r>
              <a:rPr lang="en-US" sz="2800" b="0" dirty="0" smtClean="0">
                <a:solidFill>
                  <a:srgbClr val="FFFFFF"/>
                </a:solidFill>
              </a:rPr>
              <a:t>=5.7 to 6.5 </a:t>
            </a:r>
            <a:endParaRPr lang="en-US" sz="2800" b="0" baseline="-2500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5181600"/>
            <a:ext cx="800100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Wingdings" charset="2"/>
              <a:buChar char="ü"/>
            </a:pPr>
            <a:r>
              <a:rPr lang="en-US" sz="2800" dirty="0" smtClean="0">
                <a:solidFill>
                  <a:srgbClr val="FFFFFF"/>
                </a:solidFill>
              </a:rPr>
              <a:t> No correlation of UV luminosity with </a:t>
            </a:r>
            <a:r>
              <a:rPr lang="en-US" sz="2800" dirty="0" err="1" smtClean="0">
                <a:solidFill>
                  <a:srgbClr val="FFFFFF"/>
                </a:solidFill>
              </a:rPr>
              <a:t>redshift</a:t>
            </a:r>
            <a:endParaRPr lang="en-US" sz="2800" dirty="0" smtClean="0">
              <a:solidFill>
                <a:srgbClr val="FFFFFF"/>
              </a:solidFill>
            </a:endParaRPr>
          </a:p>
          <a:p>
            <a:pPr>
              <a:spcAft>
                <a:spcPts val="1200"/>
              </a:spcAft>
              <a:buFont typeface="Wingdings" charset="2"/>
              <a:buChar char="ü"/>
            </a:pPr>
            <a:r>
              <a:rPr lang="en-US" sz="2800" dirty="0" smtClean="0">
                <a:solidFill>
                  <a:srgbClr val="FFFFFF"/>
                </a:solidFill>
              </a:rPr>
              <a:t> Correlation of R</a:t>
            </a:r>
            <a:r>
              <a:rPr lang="en-US" sz="2800" baseline="-25000" dirty="0" smtClean="0">
                <a:solidFill>
                  <a:srgbClr val="FFFFFF"/>
                </a:solidFill>
              </a:rPr>
              <a:t>NZ</a:t>
            </a:r>
            <a:r>
              <a:rPr lang="en-US" sz="2800" dirty="0" smtClean="0">
                <a:solidFill>
                  <a:srgbClr val="FFFFFF"/>
                </a:solidFill>
              </a:rPr>
              <a:t> with UV luminosity</a:t>
            </a:r>
          </a:p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rgbClr val="FFFFFF"/>
                </a:solidFill>
              </a:rPr>
              <a:t>Note: significant intrinsic scatter due to local environ., </a:t>
            </a:r>
            <a:r>
              <a:rPr lang="en-US" sz="2400" dirty="0" err="1" smtClean="0">
                <a:solidFill>
                  <a:srgbClr val="FFFFFF"/>
                </a:solidFill>
              </a:rPr>
              <a:t>t</a:t>
            </a:r>
            <a:r>
              <a:rPr lang="en-US" sz="2400" baseline="-25000" dirty="0" err="1" smtClean="0">
                <a:solidFill>
                  <a:srgbClr val="FFFFFF"/>
                </a:solidFill>
              </a:rPr>
              <a:t>q</a:t>
            </a:r>
            <a:endParaRPr lang="en-US" sz="2400" baseline="-25000" dirty="0" smtClean="0">
              <a:solidFill>
                <a:srgbClr val="FFFFFF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596911" y="609600"/>
            <a:ext cx="4547089" cy="4270375"/>
            <a:chOff x="-51289" y="660400"/>
            <a:chExt cx="4547089" cy="4270375"/>
          </a:xfrm>
        </p:grpSpPr>
        <p:pic>
          <p:nvPicPr>
            <p:cNvPr id="13" name="Picture 11" descr="Screen shot 2010-07-08 at 8.04.30 AM.png"/>
            <p:cNvPicPr>
              <a:picLocks noChangeAspect="1"/>
            </p:cNvPicPr>
            <p:nvPr/>
          </p:nvPicPr>
          <p:blipFill>
            <a:blip r:embed="rId4">
              <a:lum bright="-32000" contrast="54000"/>
            </a:blip>
            <a:srcRect/>
            <a:stretch>
              <a:fillRect/>
            </a:stretch>
          </p:blipFill>
          <p:spPr bwMode="auto">
            <a:xfrm>
              <a:off x="-51289" y="660400"/>
              <a:ext cx="4547089" cy="4270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4" name="Group 13"/>
            <p:cNvGrpSpPr/>
            <p:nvPr/>
          </p:nvGrpSpPr>
          <p:grpSpPr>
            <a:xfrm>
              <a:off x="844550" y="2819400"/>
              <a:ext cx="1365250" cy="400110"/>
              <a:chOff x="3073400" y="1638300"/>
              <a:chExt cx="1365250" cy="400110"/>
            </a:xfrm>
          </p:grpSpPr>
          <p:sp>
            <p:nvSpPr>
              <p:cNvPr id="39947" name="TextBox 11"/>
              <p:cNvSpPr txBox="1">
                <a:spLocks noChangeArrowheads="1"/>
              </p:cNvSpPr>
              <p:nvPr/>
            </p:nvSpPr>
            <p:spPr bwMode="auto">
              <a:xfrm>
                <a:off x="3073400" y="1638300"/>
                <a:ext cx="1365250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 b="0" dirty="0" smtClean="0"/>
                  <a:t>R</a:t>
                </a:r>
                <a:r>
                  <a:rPr lang="en-US" dirty="0" smtClean="0"/>
                  <a:t>    </a:t>
                </a:r>
                <a:r>
                  <a:rPr lang="en-US" sz="1800" dirty="0" smtClean="0"/>
                  <a:t> L</a:t>
                </a:r>
                <a:r>
                  <a:rPr lang="en-US" sz="1800" b="0" baseline="-25000" dirty="0" smtClean="0"/>
                  <a:t>γ</a:t>
                </a:r>
                <a:r>
                  <a:rPr lang="en-US" sz="1800" b="0" baseline="30000" dirty="0" smtClean="0"/>
                  <a:t>1</a:t>
                </a:r>
                <a:r>
                  <a:rPr lang="en-US" sz="1800" b="0" baseline="30000" dirty="0"/>
                  <a:t>/3</a:t>
                </a:r>
              </a:p>
            </p:txBody>
          </p:sp>
          <p:pic>
            <p:nvPicPr>
              <p:cNvPr id="10" name="Picture 9" descr="Screen shot 2010-03-23 at 2.37.52 PM.pn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14700" y="1727200"/>
                <a:ext cx="330200" cy="292100"/>
              </a:xfrm>
              <a:prstGeom prst="rect">
                <a:avLst/>
              </a:prstGeom>
            </p:spPr>
          </p:pic>
        </p:grpSp>
        <p:sp>
          <p:nvSpPr>
            <p:cNvPr id="11" name="TextBox 10"/>
            <p:cNvSpPr txBox="1"/>
            <p:nvPr/>
          </p:nvSpPr>
          <p:spPr>
            <a:xfrm>
              <a:off x="3048000" y="4495800"/>
              <a:ext cx="1066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</a:t>
              </a:r>
              <a:r>
                <a:rPr lang="en-US" baseline="-25000" dirty="0" smtClean="0"/>
                <a:t>UV</a:t>
              </a:r>
              <a:endParaRPr lang="en-US" baseline="-250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0" y="609600"/>
            <a:ext cx="4495800" cy="4410103"/>
            <a:chOff x="4495800" y="609600"/>
            <a:chExt cx="4495800" cy="4410103"/>
          </a:xfrm>
        </p:grpSpPr>
        <p:pic>
          <p:nvPicPr>
            <p:cNvPr id="16" name="Picture 15" descr="Screen shot 2011-07-12 at 3.55.26 PM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95800" y="609600"/>
              <a:ext cx="4495800" cy="441010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495800" y="1295400"/>
              <a:ext cx="1066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</a:t>
              </a:r>
              <a:r>
                <a:rPr lang="en-US" baseline="-25000" dirty="0" smtClean="0"/>
                <a:t>UV</a:t>
              </a:r>
              <a:endParaRPr lang="en-US" baseline="-25000" dirty="0"/>
            </a:p>
          </p:txBody>
        </p:sp>
      </p:grpSp>
      <p:sp>
        <p:nvSpPr>
          <p:cNvPr id="19" name="Rectangle 18"/>
          <p:cNvSpPr/>
          <p:nvPr/>
        </p:nvSpPr>
        <p:spPr bwMode="auto">
          <a:xfrm>
            <a:off x="5492750" y="990600"/>
            <a:ext cx="2432050" cy="70491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12" name="Picture 11" descr="Screen shot 2011-07-12 at 3.53.23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679" y="1106468"/>
            <a:ext cx="4503521" cy="4276725"/>
          </a:xfrm>
          <a:prstGeom prst="rect">
            <a:avLst/>
          </a:prstGeom>
        </p:spPr>
      </p:pic>
      <p:sp>
        <p:nvSpPr>
          <p:cNvPr id="87043" name="TextBox 14"/>
          <p:cNvSpPr txBox="1">
            <a:spLocks noChangeArrowheads="1"/>
          </p:cNvSpPr>
          <p:nvPr/>
        </p:nvSpPr>
        <p:spPr bwMode="auto">
          <a:xfrm>
            <a:off x="457200" y="5522893"/>
            <a:ext cx="8686800" cy="1031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Aft>
                <a:spcPts val="600"/>
              </a:spcAft>
              <a:buFont typeface="Arial"/>
              <a:buChar char="•"/>
            </a:pPr>
            <a:r>
              <a:rPr lang="en-US" sz="2800" b="0" dirty="0" smtClean="0">
                <a:solidFill>
                  <a:srgbClr val="FFFFFF"/>
                </a:solidFill>
              </a:rPr>
              <a:t> &lt;</a:t>
            </a:r>
            <a:r>
              <a:rPr lang="en-US" sz="2800" b="0" dirty="0">
                <a:solidFill>
                  <a:srgbClr val="FFFFFF"/>
                </a:solidFill>
              </a:rPr>
              <a:t>R</a:t>
            </a:r>
            <a:r>
              <a:rPr lang="en-US" b="0" baseline="-25000" dirty="0">
                <a:solidFill>
                  <a:srgbClr val="FFFFFF"/>
                </a:solidFill>
              </a:rPr>
              <a:t>NZ</a:t>
            </a:r>
            <a:r>
              <a:rPr lang="en-US" sz="2800" b="0" dirty="0">
                <a:solidFill>
                  <a:srgbClr val="FFFFFF"/>
                </a:solidFill>
              </a:rPr>
              <a:t>&gt; decreases by factor 2.3 from </a:t>
            </a:r>
            <a:r>
              <a:rPr lang="en-US" sz="2800" b="0" dirty="0" err="1">
                <a:solidFill>
                  <a:srgbClr val="FFFFFF"/>
                </a:solidFill>
              </a:rPr>
              <a:t>z</a:t>
            </a:r>
            <a:r>
              <a:rPr lang="en-US" sz="2800" b="0" dirty="0">
                <a:solidFill>
                  <a:srgbClr val="FFFFFF"/>
                </a:solidFill>
              </a:rPr>
              <a:t>=5.7 to </a:t>
            </a:r>
            <a:r>
              <a:rPr lang="en-US" sz="2800" b="0" dirty="0" smtClean="0">
                <a:solidFill>
                  <a:srgbClr val="FFFFFF"/>
                </a:solidFill>
              </a:rPr>
              <a:t>6.5</a:t>
            </a:r>
          </a:p>
          <a:p>
            <a:pPr algn="l">
              <a:spcAft>
                <a:spcPts val="600"/>
              </a:spcAft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 If CSS</a:t>
            </a:r>
            <a:r>
              <a:rPr lang="en-US" sz="2800" b="0" dirty="0" smtClean="0">
                <a:solidFill>
                  <a:srgbClr val="FFFFFF"/>
                </a:solidFill>
              </a:rPr>
              <a:t> </a:t>
            </a:r>
            <a:r>
              <a:rPr lang="en-US" sz="2800" b="0" dirty="0">
                <a:solidFill>
                  <a:srgbClr val="FFFFFF"/>
                </a:solidFill>
              </a:rPr>
              <a:t>=</a:t>
            </a:r>
            <a:r>
              <a:rPr lang="en-US" sz="2800" b="0" dirty="0" smtClean="0">
                <a:solidFill>
                  <a:srgbClr val="FFFFFF"/>
                </a:solidFill>
              </a:rPr>
              <a:t>&gt;</a:t>
            </a:r>
            <a:r>
              <a:rPr lang="en-US" sz="2800" dirty="0" smtClean="0">
                <a:solidFill>
                  <a:srgbClr val="FFFFFF"/>
                </a:solidFill>
              </a:rPr>
              <a:t> F(HI)</a:t>
            </a:r>
            <a:r>
              <a:rPr lang="en-US" sz="2800" b="0" baseline="-25000" dirty="0" smtClean="0">
                <a:solidFill>
                  <a:srgbClr val="FFFFFF"/>
                </a:solidFill>
              </a:rPr>
              <a:t> </a:t>
            </a:r>
            <a:r>
              <a:rPr lang="en-US" sz="2800" b="0" dirty="0">
                <a:solidFill>
                  <a:srgbClr val="FFFFFF"/>
                </a:solidFill>
              </a:rPr>
              <a:t>increases by factor</a:t>
            </a:r>
            <a:r>
              <a:rPr lang="en-US" sz="2800" b="0" dirty="0" smtClean="0">
                <a:solidFill>
                  <a:srgbClr val="FFFFFF"/>
                </a:solidFill>
              </a:rPr>
              <a:t> ~ 10  </a:t>
            </a:r>
            <a:endParaRPr lang="en-US" sz="2800" b="0" dirty="0">
              <a:solidFill>
                <a:srgbClr val="FFFFFF"/>
              </a:solidFill>
            </a:endParaRPr>
          </a:p>
        </p:txBody>
      </p:sp>
      <p:sp>
        <p:nvSpPr>
          <p:cNvPr id="87044" name="Rectangle 15"/>
          <p:cNvSpPr>
            <a:spLocks noChangeArrowheads="1"/>
          </p:cNvSpPr>
          <p:nvPr/>
        </p:nvSpPr>
        <p:spPr bwMode="auto">
          <a:xfrm>
            <a:off x="1524000" y="1471593"/>
            <a:ext cx="2743200" cy="635000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045" name="TextBox 12"/>
          <p:cNvSpPr txBox="1">
            <a:spLocks noChangeArrowheads="1"/>
          </p:cNvSpPr>
          <p:nvPr/>
        </p:nvSpPr>
        <p:spPr bwMode="auto">
          <a:xfrm>
            <a:off x="1371600" y="1420793"/>
            <a:ext cx="2895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0"/>
              <a:t>R</a:t>
            </a:r>
            <a:r>
              <a:rPr lang="en-US" sz="2000" b="0" baseline="-25000"/>
              <a:t>NZ</a:t>
            </a:r>
            <a:r>
              <a:rPr lang="en-US" sz="2000" b="0"/>
              <a:t> = 7.3 – 6.5(z-6)</a:t>
            </a:r>
          </a:p>
        </p:txBody>
      </p:sp>
      <p:pic>
        <p:nvPicPr>
          <p:cNvPr id="87046" name="Picture 20" descr="Screen shot 2010-03-02 at 11.42.24 A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0775" y="1212831"/>
            <a:ext cx="4022725" cy="401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7" name="TextBox 6"/>
          <p:cNvSpPr txBox="1">
            <a:spLocks noChangeArrowheads="1"/>
          </p:cNvSpPr>
          <p:nvPr/>
        </p:nvSpPr>
        <p:spPr bwMode="auto">
          <a:xfrm>
            <a:off x="152400" y="76200"/>
            <a:ext cx="8686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0" dirty="0">
                <a:solidFill>
                  <a:srgbClr val="FFFFFF"/>
                </a:solidFill>
              </a:rPr>
              <a:t>Quasar Near-Zones:  R</a:t>
            </a:r>
            <a:r>
              <a:rPr lang="en-US" sz="2800" b="0" baseline="-25000" dirty="0">
                <a:solidFill>
                  <a:srgbClr val="FFFFFF"/>
                </a:solidFill>
              </a:rPr>
              <a:t>NZ</a:t>
            </a:r>
            <a:r>
              <a:rPr lang="en-US" sz="2800" b="0" dirty="0">
                <a:solidFill>
                  <a:srgbClr val="FFFFFF"/>
                </a:solidFill>
              </a:rPr>
              <a:t> </a:t>
            </a:r>
            <a:r>
              <a:rPr lang="en-US" sz="2800" b="0" dirty="0" err="1">
                <a:solidFill>
                  <a:srgbClr val="FFFFFF"/>
                </a:solidFill>
              </a:rPr>
              <a:t>vs</a:t>
            </a:r>
            <a:r>
              <a:rPr lang="en-US" sz="2800" b="0" dirty="0">
                <a:solidFill>
                  <a:srgbClr val="FFFFFF"/>
                </a:solidFill>
              </a:rPr>
              <a:t> </a:t>
            </a:r>
            <a:r>
              <a:rPr lang="en-US" sz="2800" b="0" dirty="0" err="1" smtClean="0">
                <a:solidFill>
                  <a:srgbClr val="FFFFFF"/>
                </a:solidFill>
              </a:rPr>
              <a:t>redshift</a:t>
            </a:r>
            <a:r>
              <a:rPr lang="en-US" sz="2800" b="0" dirty="0" smtClean="0">
                <a:solidFill>
                  <a:srgbClr val="FFFFFF"/>
                </a:solidFill>
              </a:rPr>
              <a:t> </a:t>
            </a:r>
          </a:p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[</a:t>
            </a:r>
            <a:r>
              <a:rPr lang="en-US" sz="2800" b="0" dirty="0" smtClean="0">
                <a:solidFill>
                  <a:srgbClr val="FFFFFF"/>
                </a:solidFill>
              </a:rPr>
              <a:t>normalized to M</a:t>
            </a:r>
            <a:r>
              <a:rPr lang="en-US" sz="2800" b="0" baseline="-25000" dirty="0" smtClean="0">
                <a:solidFill>
                  <a:srgbClr val="FFFFFF"/>
                </a:solidFill>
              </a:rPr>
              <a:t>1450</a:t>
            </a:r>
            <a:r>
              <a:rPr lang="en-US" sz="2800" b="0" dirty="0" smtClean="0">
                <a:solidFill>
                  <a:srgbClr val="FFFFFF"/>
                </a:solidFill>
              </a:rPr>
              <a:t> = -27]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87048" name="TextBox 7"/>
          <p:cNvSpPr txBox="1">
            <a:spLocks noChangeArrowheads="1"/>
          </p:cNvSpPr>
          <p:nvPr/>
        </p:nvSpPr>
        <p:spPr bwMode="auto">
          <a:xfrm>
            <a:off x="8039100" y="3935393"/>
            <a:ext cx="952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b="0" dirty="0" err="1">
                <a:solidFill>
                  <a:srgbClr val="FF0000"/>
                </a:solidFill>
              </a:rPr>
              <a:t>z</a:t>
            </a:r>
            <a:r>
              <a:rPr lang="en-US" sz="1800" b="0" dirty="0">
                <a:solidFill>
                  <a:srgbClr val="FF0000"/>
                </a:solidFill>
              </a:rPr>
              <a:t>&gt;6.15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143000" y="0"/>
            <a:ext cx="6858000" cy="5198249"/>
            <a:chOff x="1143000" y="0"/>
            <a:chExt cx="6858000" cy="5198249"/>
          </a:xfrm>
        </p:grpSpPr>
        <p:pic>
          <p:nvPicPr>
            <p:cNvPr id="8" name="Picture 7" descr="Screen shot 2011-11-02 at 9.54.29 AM.png"/>
            <p:cNvPicPr>
              <a:picLocks noChangeAspect="1"/>
            </p:cNvPicPr>
            <p:nvPr/>
          </p:nvPicPr>
          <p:blipFill>
            <a:blip r:embed="rId4">
              <a:lum bright="-28000" contrast="44000"/>
            </a:blip>
            <a:stretch>
              <a:fillRect/>
            </a:stretch>
          </p:blipFill>
          <p:spPr>
            <a:xfrm rot="5400000">
              <a:off x="1972875" y="-829875"/>
              <a:ext cx="5198249" cy="685800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4191000" y="2349500"/>
              <a:ext cx="1066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QNZ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 bwMode="auto">
            <a:xfrm>
              <a:off x="4495800" y="533400"/>
              <a:ext cx="914400" cy="914400"/>
            </a:xfrm>
            <a:prstGeom prst="line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 bwMode="auto">
            <a:xfrm>
              <a:off x="4559300" y="533400"/>
              <a:ext cx="2768600" cy="1588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Arrow Connector 15"/>
            <p:cNvCxnSpPr/>
            <p:nvPr/>
          </p:nvCxnSpPr>
          <p:spPr bwMode="auto">
            <a:xfrm rot="5400000" flipH="1" flipV="1">
              <a:off x="3771105" y="3199606"/>
              <a:ext cx="533400" cy="1589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 rot="10800000" flipV="1">
              <a:off x="3962401" y="3467101"/>
              <a:ext cx="152400" cy="1588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5" name="TextBox 24"/>
            <p:cNvSpPr txBox="1"/>
            <p:nvPr/>
          </p:nvSpPr>
          <p:spPr>
            <a:xfrm>
              <a:off x="5486400" y="533400"/>
              <a:ext cx="1600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FF0000"/>
                  </a:solidFill>
                </a:rPr>
                <a:t>CMB</a:t>
              </a:r>
              <a:r>
                <a:rPr lang="en-US" baseline="-25000" dirty="0" err="1" smtClean="0">
                  <a:solidFill>
                    <a:srgbClr val="FF0000"/>
                  </a:solidFill>
                </a:rPr>
                <a:t>pol</a:t>
              </a:r>
              <a:endParaRPr lang="en-US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4114800" y="838200"/>
              <a:ext cx="381000" cy="316468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971800" y="3886200"/>
              <a:ext cx="685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GP</a:t>
              </a:r>
              <a:endParaRPr lang="en-US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533401" y="5410200"/>
            <a:ext cx="8534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 QNZ =&gt; fairly rapid rise in F(HI) at </a:t>
            </a:r>
            <a:r>
              <a:rPr lang="en-US" sz="2800" dirty="0" err="1" smtClean="0">
                <a:solidFill>
                  <a:schemeClr val="bg1"/>
                </a:solidFill>
              </a:rPr>
              <a:t>z</a:t>
            </a:r>
            <a:r>
              <a:rPr lang="en-US" sz="2800" dirty="0" smtClean="0">
                <a:solidFill>
                  <a:schemeClr val="bg1"/>
                </a:solidFill>
              </a:rPr>
              <a:t> ~ 6?</a:t>
            </a:r>
          </a:p>
          <a:p>
            <a:pPr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 Challenges: relative measure of size, pre-ionization, internal clumping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74371"/>
          </a:xfrm>
          <a:prstGeom prst="rect">
            <a:avLst/>
          </a:prstGeom>
        </p:spPr>
      </p:pic>
      <p:pic>
        <p:nvPicPr>
          <p:cNvPr id="2" name="Picture 1" descr="Screen shot 2011-07-06 at 1.47.11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401085"/>
            <a:ext cx="6858000" cy="3145515"/>
          </a:xfrm>
          <a:prstGeom prst="rect">
            <a:avLst/>
          </a:prstGeom>
        </p:spPr>
      </p:pic>
      <p:pic>
        <p:nvPicPr>
          <p:cNvPr id="3" name="Picture 2" descr="Screen shot 2011-07-06 at 1.47.20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4560991"/>
            <a:ext cx="4114800" cy="2277899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 bwMode="auto">
          <a:xfrm rot="16200000" flipH="1">
            <a:off x="1943100" y="4076700"/>
            <a:ext cx="1752600" cy="137160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457200" y="97304"/>
            <a:ext cx="876300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rgbClr val="FFFFFF"/>
                </a:solidFill>
              </a:rPr>
              <a:t>Highest </a:t>
            </a:r>
            <a:r>
              <a:rPr lang="en-US" sz="2800" dirty="0" err="1" smtClean="0">
                <a:solidFill>
                  <a:srgbClr val="FFFFFF"/>
                </a:solidFill>
              </a:rPr>
              <a:t>redshift</a:t>
            </a:r>
            <a:r>
              <a:rPr lang="en-US" sz="2800" dirty="0" smtClean="0">
                <a:solidFill>
                  <a:srgbClr val="FFFFFF"/>
                </a:solidFill>
              </a:rPr>
              <a:t> quasar, </a:t>
            </a:r>
            <a:r>
              <a:rPr lang="en-US" sz="2800" dirty="0" err="1" smtClean="0">
                <a:solidFill>
                  <a:srgbClr val="FFFFFF"/>
                </a:solidFill>
              </a:rPr>
              <a:t>z</a:t>
            </a:r>
            <a:r>
              <a:rPr lang="en-US" sz="2800" dirty="0" smtClean="0">
                <a:solidFill>
                  <a:srgbClr val="FFFFFF"/>
                </a:solidFill>
              </a:rPr>
              <a:t>=7.1: revolutionary result?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rgbClr val="FFFFFF"/>
                </a:solidFill>
              </a:rPr>
              <a:t>Clear GP absorption trough: </a:t>
            </a:r>
            <a:r>
              <a:rPr lang="en-US" sz="2400" dirty="0" err="1" smtClean="0">
                <a:solidFill>
                  <a:srgbClr val="FFFFFF"/>
                </a:solidFill>
              </a:rPr>
              <a:t>τ</a:t>
            </a:r>
            <a:r>
              <a:rPr lang="en-US" sz="2400" dirty="0" smtClean="0">
                <a:solidFill>
                  <a:srgbClr val="FFFFFF"/>
                </a:solidFill>
              </a:rPr>
              <a:t> &gt; 5 =&gt; IGM opaque to </a:t>
            </a:r>
            <a:r>
              <a:rPr lang="en-US" sz="2400" dirty="0" err="1" smtClean="0">
                <a:solidFill>
                  <a:srgbClr val="FFFFFF"/>
                </a:solidFill>
              </a:rPr>
              <a:t>Lya</a:t>
            </a:r>
            <a:r>
              <a:rPr lang="en-US" sz="2400" dirty="0" smtClean="0">
                <a:solidFill>
                  <a:srgbClr val="FFFFFF"/>
                </a:solidFill>
              </a:rPr>
              <a:t> at </a:t>
            </a:r>
            <a:r>
              <a:rPr lang="en-US" sz="2400" dirty="0" err="1" smtClean="0">
                <a:solidFill>
                  <a:srgbClr val="FFFFFF"/>
                </a:solidFill>
              </a:rPr>
              <a:t>z</a:t>
            </a:r>
            <a:r>
              <a:rPr lang="en-US" sz="2400" dirty="0" smtClean="0">
                <a:solidFill>
                  <a:srgbClr val="FFFFFF"/>
                </a:solidFill>
              </a:rPr>
              <a:t> ≥ 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62600" y="4654659"/>
            <a:ext cx="358140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 err="1" smtClean="0">
                <a:solidFill>
                  <a:schemeClr val="bg1"/>
                </a:solidFill>
              </a:rPr>
              <a:t>Mortlock</a:t>
            </a:r>
            <a:r>
              <a:rPr lang="en-US" sz="2400" dirty="0" smtClean="0">
                <a:solidFill>
                  <a:schemeClr val="bg1"/>
                </a:solidFill>
              </a:rPr>
              <a:t> ea. Nat 474,616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chemeClr val="bg1"/>
                </a:solidFill>
              </a:rPr>
              <a:t>Bolton ea. MNRAS, 466, L270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00199" y="4659868"/>
            <a:ext cx="1295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6.2</a:t>
            </a:r>
            <a:r>
              <a:rPr lang="en-US" sz="1800" dirty="0" smtClean="0"/>
              <a:t>, </a:t>
            </a:r>
            <a:r>
              <a:rPr lang="en-US" sz="1800" dirty="0" smtClean="0">
                <a:solidFill>
                  <a:schemeClr val="accent2"/>
                </a:solidFill>
              </a:rPr>
              <a:t>6.4, </a:t>
            </a:r>
            <a:r>
              <a:rPr lang="en-US" sz="1800" dirty="0" smtClean="0"/>
              <a:t>7.1</a:t>
            </a:r>
            <a:endParaRPr lang="en-US" sz="1800" dirty="0"/>
          </a:p>
        </p:txBody>
      </p:sp>
      <p:sp>
        <p:nvSpPr>
          <p:cNvPr id="12" name="TextBox 11"/>
          <p:cNvSpPr txBox="1"/>
          <p:nvPr/>
        </p:nvSpPr>
        <p:spPr>
          <a:xfrm>
            <a:off x="4953000" y="6457890"/>
            <a:ext cx="68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7.0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371600" y="6477000"/>
            <a:ext cx="68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5.2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984500" y="6470590"/>
            <a:ext cx="68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6.0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829"/>
            <a:ext cx="9144000" cy="6874371"/>
          </a:xfrm>
          <a:prstGeom prst="rect">
            <a:avLst/>
          </a:prstGeom>
        </p:spPr>
      </p:pic>
      <p:pic>
        <p:nvPicPr>
          <p:cNvPr id="4" name="Picture 3" descr="Screen shot 2011-07-12 at 3.54.21 PM.png"/>
          <p:cNvPicPr>
            <a:picLocks noChangeAspect="1"/>
          </p:cNvPicPr>
          <p:nvPr/>
        </p:nvPicPr>
        <p:blipFill>
          <a:blip r:embed="rId3">
            <a:lum bright="-37000" contrast="55000"/>
          </a:blip>
          <a:stretch>
            <a:fillRect/>
          </a:stretch>
        </p:blipFill>
        <p:spPr>
          <a:xfrm>
            <a:off x="3467523" y="685800"/>
            <a:ext cx="5676478" cy="4267200"/>
          </a:xfrm>
          <a:prstGeom prst="rect">
            <a:avLst/>
          </a:prstGeom>
        </p:spPr>
      </p:pic>
      <p:pic>
        <p:nvPicPr>
          <p:cNvPr id="3" name="Picture 2" descr="Screen shot 2011-07-12 at 4.07.18 PM.png"/>
          <p:cNvPicPr>
            <a:picLocks noChangeAspect="1"/>
          </p:cNvPicPr>
          <p:nvPr/>
        </p:nvPicPr>
        <p:blipFill>
          <a:blip r:embed="rId4">
            <a:lum bright="-37000" contrast="41000"/>
          </a:blip>
          <a:stretch>
            <a:fillRect/>
          </a:stretch>
        </p:blipFill>
        <p:spPr>
          <a:xfrm>
            <a:off x="70975" y="914400"/>
            <a:ext cx="3205625" cy="31339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0" y="152400"/>
            <a:ext cx="769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chemeClr val="accent3"/>
                </a:solidFill>
              </a:rPr>
              <a:t>z</a:t>
            </a:r>
            <a:r>
              <a:rPr lang="en-US" sz="2800" dirty="0" smtClean="0">
                <a:solidFill>
                  <a:schemeClr val="accent3"/>
                </a:solidFill>
              </a:rPr>
              <a:t>=7.1 quasar near zone small ~ 2Mpc</a:t>
            </a:r>
            <a:endParaRPr lang="en-US" sz="2800" dirty="0">
              <a:solidFill>
                <a:schemeClr val="accent3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4724400" y="3505200"/>
            <a:ext cx="1676400" cy="685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6375400" y="3594100"/>
            <a:ext cx="304800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4419600" y="3276600"/>
            <a:ext cx="838200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343400" y="1066800"/>
            <a:ext cx="457200" cy="609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0" y="5496580"/>
            <a:ext cx="708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accent3"/>
                </a:solidFill>
              </a:rPr>
              <a:t>Continues trend for decreasing NZ size with </a:t>
            </a:r>
            <a:r>
              <a:rPr lang="en-US" sz="2800" dirty="0" err="1" smtClean="0">
                <a:solidFill>
                  <a:schemeClr val="accent3"/>
                </a:solidFill>
              </a:rPr>
              <a:t>z</a:t>
            </a:r>
            <a:endParaRPr lang="en-US" sz="2800" dirty="0">
              <a:solidFill>
                <a:schemeClr val="accent3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3400" y="234309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accent2"/>
                </a:solidFill>
              </a:rPr>
              <a:t>z</a:t>
            </a:r>
            <a:r>
              <a:rPr lang="en-US" dirty="0" smtClean="0">
                <a:solidFill>
                  <a:schemeClr val="accent2"/>
                </a:solidFill>
              </a:rPr>
              <a:t> ≤ </a:t>
            </a:r>
            <a:r>
              <a:rPr lang="en-US" dirty="0" smtClean="0">
                <a:solidFill>
                  <a:srgbClr val="FF0000"/>
                </a:solidFill>
              </a:rPr>
              <a:t>6.4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0" y="280029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z</a:t>
            </a:r>
            <a:r>
              <a:rPr lang="en-US" dirty="0" smtClean="0"/>
              <a:t>=7.1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0-03-22 at 11.08.32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9854"/>
            <a:ext cx="4059621" cy="6858000"/>
          </a:xfrm>
          <a:prstGeom prst="rect">
            <a:avLst/>
          </a:prstGeom>
        </p:spPr>
      </p:pic>
      <p:sp>
        <p:nvSpPr>
          <p:cNvPr id="19459" name="Rectangle 4"/>
          <p:cNvSpPr>
            <a:spLocks noChangeArrowheads="1"/>
          </p:cNvSpPr>
          <p:nvPr/>
        </p:nvSpPr>
        <p:spPr bwMode="auto">
          <a:xfrm>
            <a:off x="533400" y="0"/>
            <a:ext cx="2667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400" b="1" dirty="0" smtClean="0"/>
              <a:t>Big Bang  </a:t>
            </a:r>
            <a:r>
              <a:rPr lang="en-US" sz="2400" b="1" dirty="0" err="1" smtClean="0"/>
              <a:t>f(HI</a:t>
            </a:r>
            <a:r>
              <a:rPr lang="en-US" sz="2400" b="1" dirty="0" smtClean="0"/>
              <a:t>) ~ 0</a:t>
            </a:r>
            <a:endParaRPr lang="en-US" sz="2400" b="1" dirty="0"/>
          </a:p>
        </p:txBody>
      </p:sp>
      <p:sp>
        <p:nvSpPr>
          <p:cNvPr id="19460" name="Rectangle 5"/>
          <p:cNvSpPr>
            <a:spLocks noChangeArrowheads="1"/>
          </p:cNvSpPr>
          <p:nvPr/>
        </p:nvSpPr>
        <p:spPr bwMode="auto">
          <a:xfrm>
            <a:off x="457200" y="1144588"/>
            <a:ext cx="2895600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f(HI</a:t>
            </a:r>
            <a:r>
              <a:rPr lang="en-US" sz="2400" b="1" dirty="0" smtClean="0">
                <a:solidFill>
                  <a:schemeClr val="bg1"/>
                </a:solidFill>
              </a:rPr>
              <a:t>) ~ 1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9461" name="Rectangle 6"/>
          <p:cNvSpPr>
            <a:spLocks noChangeArrowheads="1"/>
          </p:cNvSpPr>
          <p:nvPr/>
        </p:nvSpPr>
        <p:spPr bwMode="auto">
          <a:xfrm>
            <a:off x="533400" y="5067300"/>
            <a:ext cx="27432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f</a:t>
            </a:r>
            <a:r>
              <a:rPr lang="en-US" sz="2400" b="1" dirty="0" err="1">
                <a:solidFill>
                  <a:schemeClr val="bg1"/>
                </a:solidFill>
              </a:rPr>
              <a:t>(HI</a:t>
            </a:r>
            <a:r>
              <a:rPr lang="en-US" sz="2400" b="1" dirty="0">
                <a:solidFill>
                  <a:schemeClr val="bg1"/>
                </a:solidFill>
              </a:rPr>
              <a:t>)</a:t>
            </a:r>
            <a:r>
              <a:rPr lang="en-US" sz="2400" b="1" dirty="0" smtClean="0">
                <a:solidFill>
                  <a:schemeClr val="bg1"/>
                </a:solidFill>
              </a:rPr>
              <a:t> ~ </a:t>
            </a:r>
            <a:r>
              <a:rPr lang="en-US" sz="2400" b="1" dirty="0">
                <a:solidFill>
                  <a:schemeClr val="bg1"/>
                </a:solidFill>
              </a:rPr>
              <a:t>10</a:t>
            </a:r>
            <a:r>
              <a:rPr lang="en-US" sz="2400" b="1" baseline="30000" dirty="0">
                <a:solidFill>
                  <a:schemeClr val="bg1"/>
                </a:solidFill>
              </a:rPr>
              <a:t>-5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59620" y="-19854"/>
            <a:ext cx="5084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History of the IGM (Hydrogen)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 rot="5400000" flipH="1" flipV="1">
            <a:off x="3925022" y="3620220"/>
            <a:ext cx="5865964" cy="1590"/>
          </a:xfrm>
          <a:prstGeom prst="straightConnector1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3" name="Straight Arrow Connector 12"/>
          <p:cNvCxnSpPr>
            <a:stCxn id="26" idx="1"/>
          </p:cNvCxnSpPr>
          <p:nvPr/>
        </p:nvCxnSpPr>
        <p:spPr bwMode="auto">
          <a:xfrm rot="10800000" flipH="1" flipV="1">
            <a:off x="4419599" y="688033"/>
            <a:ext cx="1" cy="5865166"/>
          </a:xfrm>
          <a:prstGeom prst="straightConnector1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4419600" y="457200"/>
            <a:ext cx="1293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0.4 </a:t>
            </a:r>
            <a:r>
              <a:rPr lang="en-US" sz="2400" dirty="0" err="1" smtClean="0">
                <a:solidFill>
                  <a:srgbClr val="FFFFFF"/>
                </a:solidFill>
              </a:rPr>
              <a:t>Myr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419600" y="6172200"/>
            <a:ext cx="1446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13.6Gyr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90600" y="441811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Recombination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43000" y="3276600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FFFF"/>
                </a:solidFill>
              </a:rPr>
              <a:t>Reionization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935789" y="457200"/>
            <a:ext cx="1293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FFFF"/>
                </a:solidFill>
              </a:rPr>
              <a:t>z</a:t>
            </a:r>
            <a:r>
              <a:rPr lang="en-US" sz="2400" dirty="0" smtClean="0">
                <a:solidFill>
                  <a:srgbClr val="FFFFFF"/>
                </a:solidFill>
              </a:rPr>
              <a:t> = 1000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934200" y="6229290"/>
            <a:ext cx="1293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FFFF"/>
                </a:solidFill>
              </a:rPr>
              <a:t>z</a:t>
            </a:r>
            <a:r>
              <a:rPr lang="en-US" sz="2400" dirty="0" smtClean="0">
                <a:solidFill>
                  <a:srgbClr val="FFFFFF"/>
                </a:solidFill>
              </a:rPr>
              <a:t> = 0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934200" y="3962400"/>
            <a:ext cx="1674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FFFF"/>
                </a:solidFill>
              </a:rPr>
              <a:t>z</a:t>
            </a:r>
            <a:r>
              <a:rPr lang="en-US" sz="2400" dirty="0" smtClean="0">
                <a:solidFill>
                  <a:srgbClr val="FFFFFF"/>
                </a:solidFill>
              </a:rPr>
              <a:t> ~ 7 to 15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495800" y="3962400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0.3 - 0.8 </a:t>
            </a:r>
            <a:r>
              <a:rPr lang="en-US" sz="2400" dirty="0" err="1" smtClean="0">
                <a:solidFill>
                  <a:srgbClr val="FFFFFF"/>
                </a:solidFill>
              </a:rPr>
              <a:t>Gyr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24000" y="228600"/>
            <a:ext cx="678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z=7.1 quasar: Damped </a:t>
            </a:r>
            <a:r>
              <a:rPr lang="en-US" sz="2800" dirty="0" err="1" smtClean="0">
                <a:solidFill>
                  <a:srgbClr val="FFFFFF"/>
                </a:solidFill>
              </a:rPr>
              <a:t>Lya</a:t>
            </a:r>
            <a:r>
              <a:rPr lang="en-US" sz="2800" dirty="0" smtClean="0">
                <a:solidFill>
                  <a:srgbClr val="FFFFFF"/>
                </a:solidFill>
              </a:rPr>
              <a:t> profile</a:t>
            </a:r>
            <a:endParaRPr lang="en-US" sz="2800" dirty="0" smtClean="0">
              <a:solidFill>
                <a:srgbClr val="FFFF00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594100" y="990600"/>
            <a:ext cx="5549900" cy="5331726"/>
            <a:chOff x="1905000" y="1102575"/>
            <a:chExt cx="5549900" cy="5331726"/>
          </a:xfrm>
        </p:grpSpPr>
        <p:pic>
          <p:nvPicPr>
            <p:cNvPr id="4" name="Picture 3" descr="Screen shot 2011-07-06 at 1.47.32 PM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05000" y="1102575"/>
              <a:ext cx="5471700" cy="533172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3733800" y="2362200"/>
              <a:ext cx="129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err="1" smtClean="0">
                  <a:solidFill>
                    <a:schemeClr val="accent2"/>
                  </a:solidFill>
                </a:rPr>
                <a:t>f(HI</a:t>
              </a:r>
              <a:r>
                <a:rPr lang="en-US" sz="1800" dirty="0" smtClean="0">
                  <a:solidFill>
                    <a:schemeClr val="accent2"/>
                  </a:solidFill>
                </a:rPr>
                <a:t>)=0.1</a:t>
              </a:r>
              <a:endParaRPr lang="en-US" sz="1800" dirty="0">
                <a:solidFill>
                  <a:schemeClr val="accent2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562600" y="25908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rgbClr val="3333CC"/>
                  </a:solidFill>
                </a:rPr>
                <a:t>1.0</a:t>
              </a:r>
              <a:endParaRPr lang="en-US" sz="1800" dirty="0">
                <a:solidFill>
                  <a:srgbClr val="3333CC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845300" y="2018268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rgbClr val="3333CC"/>
                  </a:solidFill>
                </a:rPr>
                <a:t>0.5</a:t>
              </a:r>
              <a:endParaRPr lang="en-US" sz="1800" dirty="0">
                <a:solidFill>
                  <a:srgbClr val="3333CC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810000" y="4648200"/>
              <a:ext cx="3352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rgbClr val="289A00"/>
                  </a:solidFill>
                </a:rPr>
                <a:t>N(HI)=4e20 cm</a:t>
              </a:r>
              <a:r>
                <a:rPr lang="en-US" sz="1800" baseline="30000" dirty="0" smtClean="0">
                  <a:solidFill>
                    <a:srgbClr val="289A00"/>
                  </a:solidFill>
                </a:rPr>
                <a:t>-2 </a:t>
              </a:r>
              <a:r>
                <a:rPr lang="en-US" sz="1800" dirty="0" smtClean="0">
                  <a:solidFill>
                    <a:srgbClr val="289A00"/>
                  </a:solidFill>
                </a:rPr>
                <a:t>at 2.6Mpc</a:t>
              </a:r>
              <a:endParaRPr lang="en-US" sz="1800" dirty="0">
                <a:solidFill>
                  <a:srgbClr val="289A00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0" y="1143000"/>
            <a:ext cx="35941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 N(HI) &gt; 10</a:t>
            </a:r>
            <a:r>
              <a:rPr lang="en-US" sz="2800" baseline="30000" dirty="0" smtClean="0">
                <a:solidFill>
                  <a:schemeClr val="bg1"/>
                </a:solidFill>
              </a:rPr>
              <a:t>20.5</a:t>
            </a:r>
            <a:r>
              <a:rPr lang="en-US" sz="2800" dirty="0" smtClean="0">
                <a:solidFill>
                  <a:schemeClr val="bg1"/>
                </a:solidFill>
              </a:rPr>
              <a:t> cm</a:t>
            </a:r>
            <a:r>
              <a:rPr lang="en-US" sz="2800" baseline="30000" dirty="0" smtClean="0">
                <a:solidFill>
                  <a:schemeClr val="bg1"/>
                </a:solidFill>
              </a:rPr>
              <a:t>-2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 Substantially neutral IGM: </a:t>
            </a:r>
            <a:r>
              <a:rPr lang="en-US" sz="2800" dirty="0" err="1" smtClean="0">
                <a:solidFill>
                  <a:srgbClr val="FFFF00"/>
                </a:solidFill>
              </a:rPr>
              <a:t>f(HI</a:t>
            </a:r>
            <a:r>
              <a:rPr lang="en-US" sz="2800" dirty="0" smtClean="0">
                <a:solidFill>
                  <a:srgbClr val="FFFF00"/>
                </a:solidFill>
              </a:rPr>
              <a:t>) &gt; 0.1 </a:t>
            </a:r>
            <a:r>
              <a:rPr lang="en-US" sz="2800" dirty="0" smtClean="0">
                <a:solidFill>
                  <a:schemeClr val="bg1"/>
                </a:solidFill>
              </a:rPr>
              <a:t>at 2Mpc distance, or 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 Damped </a:t>
            </a:r>
            <a:r>
              <a:rPr lang="en-US" sz="2800" dirty="0" err="1" smtClean="0">
                <a:solidFill>
                  <a:schemeClr val="bg1"/>
                </a:solidFill>
              </a:rPr>
              <a:t>Lya</a:t>
            </a:r>
            <a:r>
              <a:rPr lang="en-US" sz="2800" dirty="0" smtClean="0">
                <a:solidFill>
                  <a:schemeClr val="bg1"/>
                </a:solidFill>
              </a:rPr>
              <a:t> galaxy at 2.6Mpc (probability ~ 5%)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24400" y="6322326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Bolton ea., </a:t>
            </a:r>
            <a:r>
              <a:rPr lang="en-US" sz="2400" dirty="0" err="1" smtClean="0">
                <a:solidFill>
                  <a:schemeClr val="bg1"/>
                </a:solidFill>
              </a:rPr>
              <a:t>Mortlock</a:t>
            </a:r>
            <a:r>
              <a:rPr lang="en-US" sz="2400" dirty="0" smtClean="0">
                <a:solidFill>
                  <a:schemeClr val="bg1"/>
                </a:solidFill>
              </a:rPr>
              <a:t> ea</a:t>
            </a:r>
            <a:endParaRPr lang="en-US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27" name="Picture 26" descr="Screen shot 2012-02-28 at 9.08.40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943658" y="-824942"/>
            <a:ext cx="5155084" cy="6858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114800" y="23495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QNZ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343400" y="89529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FB4D"/>
                </a:solidFill>
              </a:rPr>
              <a:t>Q-DLA</a:t>
            </a:r>
            <a:endParaRPr lang="en-US" b="1" dirty="0">
              <a:solidFill>
                <a:srgbClr val="00FB4D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4495800" y="533400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4559300" y="533400"/>
            <a:ext cx="2768600" cy="158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rot="5400000" flipH="1" flipV="1">
            <a:off x="3771105" y="3199606"/>
            <a:ext cx="533400" cy="1589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 rot="10800000" flipV="1">
            <a:off x="3962401" y="3467101"/>
            <a:ext cx="152400" cy="1588"/>
          </a:xfrm>
          <a:prstGeom prst="line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5486400" y="5334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rgbClr val="FF0000"/>
                </a:solidFill>
              </a:rPr>
              <a:t>CMB</a:t>
            </a:r>
            <a:r>
              <a:rPr lang="en-US" sz="1800" baseline="-25000" dirty="0" err="1" smtClean="0">
                <a:solidFill>
                  <a:srgbClr val="FF0000"/>
                </a:solidFill>
              </a:rPr>
              <a:t>pol</a:t>
            </a:r>
            <a:endParaRPr lang="en-US" sz="1800" baseline="-25000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09900" y="387246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GP</a:t>
            </a:r>
            <a:endParaRPr lang="en-US" sz="1800" dirty="0"/>
          </a:p>
        </p:txBody>
      </p:sp>
      <p:sp>
        <p:nvSpPr>
          <p:cNvPr id="13" name="TextBox 12"/>
          <p:cNvSpPr txBox="1"/>
          <p:nvPr/>
        </p:nvSpPr>
        <p:spPr>
          <a:xfrm>
            <a:off x="381000" y="5257800"/>
            <a:ext cx="8763000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</a:rPr>
              <a:t>z</a:t>
            </a:r>
            <a:r>
              <a:rPr lang="en-US" sz="2800" dirty="0" smtClean="0">
                <a:solidFill>
                  <a:srgbClr val="FFFFFF"/>
                </a:solidFill>
              </a:rPr>
              <a:t>=7.1 quasar =&gt; rapid change in IGM (cosmic phase transition)? 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 Challenge: only one example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19499" y="0"/>
            <a:ext cx="876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0.95</a:t>
            </a:r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4381499" y="4346"/>
            <a:ext cx="876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0.65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5105400" y="0"/>
            <a:ext cx="876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0.48</a:t>
            </a:r>
            <a:endParaRPr lang="en-US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5905499" y="4346"/>
            <a:ext cx="876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0.38Gyr</a:t>
            </a:r>
            <a:endParaRPr lang="en-US" sz="1600" dirty="0"/>
          </a:p>
        </p:txBody>
      </p:sp>
      <p:sp>
        <p:nvSpPr>
          <p:cNvPr id="28" name="TextBox 27"/>
          <p:cNvSpPr txBox="1"/>
          <p:nvPr/>
        </p:nvSpPr>
        <p:spPr>
          <a:xfrm>
            <a:off x="2019299" y="0"/>
            <a:ext cx="876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3.34</a:t>
            </a:r>
            <a:endParaRPr lang="en-US" sz="1600" dirty="0"/>
          </a:p>
        </p:txBody>
      </p:sp>
      <p:sp>
        <p:nvSpPr>
          <p:cNvPr id="29" name="TextBox 28"/>
          <p:cNvSpPr txBox="1"/>
          <p:nvPr/>
        </p:nvSpPr>
        <p:spPr>
          <a:xfrm>
            <a:off x="2819400" y="144780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/>
              <a:t>Gnedin</a:t>
            </a:r>
            <a:r>
              <a:rPr lang="en-US" sz="1800" dirty="0" smtClean="0"/>
              <a:t> &amp; Fan model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27" name="Picture 26" descr="Screen shot 2012-02-28 at 9.08.40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943658" y="-824942"/>
            <a:ext cx="5155084" cy="6858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114800" y="23495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QNZ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343400" y="89529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FB4D"/>
                </a:solidFill>
              </a:rPr>
              <a:t>Q-DLA</a:t>
            </a:r>
            <a:endParaRPr lang="en-US" b="1" dirty="0">
              <a:solidFill>
                <a:srgbClr val="00FB4D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4495800" y="533400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4559300" y="533400"/>
            <a:ext cx="2768600" cy="158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rot="5400000" flipH="1" flipV="1">
            <a:off x="3771105" y="3199606"/>
            <a:ext cx="533400" cy="1589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 rot="10800000" flipV="1">
            <a:off x="3962401" y="3467101"/>
            <a:ext cx="152400" cy="1588"/>
          </a:xfrm>
          <a:prstGeom prst="line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5486400" y="5334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rgbClr val="FF0000"/>
                </a:solidFill>
              </a:rPr>
              <a:t>CMB</a:t>
            </a:r>
            <a:r>
              <a:rPr lang="en-US" sz="1800" baseline="-25000" dirty="0" err="1" smtClean="0">
                <a:solidFill>
                  <a:srgbClr val="FF0000"/>
                </a:solidFill>
              </a:rPr>
              <a:t>pol</a:t>
            </a:r>
            <a:endParaRPr lang="en-US" sz="1800" baseline="-25000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09900" y="387246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GP</a:t>
            </a:r>
            <a:endParaRPr lang="en-US" sz="1800" dirty="0"/>
          </a:p>
        </p:txBody>
      </p:sp>
      <p:sp>
        <p:nvSpPr>
          <p:cNvPr id="17" name="TextBox 16"/>
          <p:cNvSpPr txBox="1"/>
          <p:nvPr/>
        </p:nvSpPr>
        <p:spPr>
          <a:xfrm>
            <a:off x="3619499" y="0"/>
            <a:ext cx="876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0.95</a:t>
            </a:r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4381499" y="4346"/>
            <a:ext cx="876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0.65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5105400" y="0"/>
            <a:ext cx="876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0.48</a:t>
            </a:r>
            <a:endParaRPr lang="en-US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5905499" y="4346"/>
            <a:ext cx="876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0.38Gyr</a:t>
            </a:r>
            <a:endParaRPr lang="en-US" sz="1600" dirty="0"/>
          </a:p>
        </p:txBody>
      </p:sp>
      <p:sp>
        <p:nvSpPr>
          <p:cNvPr id="28" name="TextBox 27"/>
          <p:cNvSpPr txBox="1"/>
          <p:nvPr/>
        </p:nvSpPr>
        <p:spPr>
          <a:xfrm>
            <a:off x="2019299" y="0"/>
            <a:ext cx="876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3.34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4343400" y="1143000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FB4D"/>
                </a:solidFill>
              </a:rPr>
              <a:t>one source</a:t>
            </a:r>
            <a:endParaRPr lang="en-US" dirty="0">
              <a:solidFill>
                <a:srgbClr val="00FB4D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24400" y="2317690"/>
            <a:ext cx="236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relative measure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638800" y="819090"/>
            <a:ext cx="2070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integral measure </a:t>
            </a:r>
            <a:r>
              <a:rPr lang="en-US" dirty="0" err="1" smtClean="0">
                <a:solidFill>
                  <a:srgbClr val="FF0000"/>
                </a:solidFill>
              </a:rPr>
              <a:t>τ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390900" y="3860800"/>
            <a:ext cx="1409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saturates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152400" y="5206305"/>
            <a:ext cx="9601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 Amazing progress, suggesting rapid change in IGM at z~7</a:t>
            </a:r>
          </a:p>
          <a:p>
            <a:pPr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 All values have systematic/modeling uncertainties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=&gt; Need new means to probe </a:t>
            </a:r>
            <a:r>
              <a:rPr lang="en-US" sz="2800" dirty="0" err="1" smtClean="0">
                <a:solidFill>
                  <a:srgbClr val="FFFFFF"/>
                </a:solidFill>
              </a:rPr>
              <a:t>reionization</a:t>
            </a:r>
            <a:r>
              <a:rPr lang="en-US" sz="2800" dirty="0" smtClean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819400" y="144780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/>
              <a:t>Gnedin</a:t>
            </a:r>
            <a:r>
              <a:rPr lang="en-US" sz="1800" dirty="0" smtClean="0"/>
              <a:t> &amp; Fan model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sp>
        <p:nvSpPr>
          <p:cNvPr id="360450" name="Text Box 2"/>
          <p:cNvSpPr txBox="1">
            <a:spLocks noChangeArrowheads="1"/>
          </p:cNvSpPr>
          <p:nvPr/>
        </p:nvSpPr>
        <p:spPr bwMode="auto">
          <a:xfrm>
            <a:off x="76200" y="162580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3200" dirty="0" smtClean="0">
                <a:solidFill>
                  <a:schemeClr val="bg1"/>
                </a:solidFill>
              </a:rPr>
              <a:t>HI 21cm line: </a:t>
            </a:r>
            <a:r>
              <a:rPr lang="en-US" sz="3200" dirty="0">
                <a:solidFill>
                  <a:schemeClr val="bg1"/>
                </a:solidFill>
              </a:rPr>
              <a:t>Most direct probe of the neutral </a:t>
            </a:r>
            <a:r>
              <a:rPr lang="en-US" sz="3200" dirty="0" smtClean="0">
                <a:solidFill>
                  <a:schemeClr val="bg1"/>
                </a:solidFill>
              </a:rPr>
              <a:t>IGM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200" y="990600"/>
            <a:ext cx="44958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Low frequencies:  </a:t>
            </a:r>
          </a:p>
          <a:p>
            <a:pPr>
              <a:spcAft>
                <a:spcPts val="600"/>
              </a:spcAft>
            </a:pPr>
            <a:r>
              <a:rPr lang="en-US" sz="2400" dirty="0" err="1" smtClean="0">
                <a:solidFill>
                  <a:schemeClr val="bg1"/>
                </a:solidFill>
              </a:rPr>
              <a:t>ν</a:t>
            </a:r>
            <a:r>
              <a:rPr lang="en-US" sz="2400" baseline="-25000" dirty="0" err="1" smtClean="0">
                <a:solidFill>
                  <a:schemeClr val="bg1"/>
                </a:solidFill>
              </a:rPr>
              <a:t>obs</a:t>
            </a:r>
            <a:r>
              <a:rPr lang="en-US" sz="2400" dirty="0" smtClean="0">
                <a:solidFill>
                  <a:schemeClr val="bg1"/>
                </a:solidFill>
              </a:rPr>
              <a:t> = 1420MHz/(1+z)  ≤ 200 MHz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52400" y="2895600"/>
            <a:ext cx="86106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Advantages of the 21cm line</a:t>
            </a:r>
          </a:p>
          <a:p>
            <a:pPr marL="457200" indent="-457200"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Direct probe of neutral IGM</a:t>
            </a:r>
          </a:p>
          <a:p>
            <a:pPr marL="457200" indent="-457200"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Spectral </a:t>
            </a:r>
            <a:r>
              <a:rPr lang="en-US" sz="2400" dirty="0">
                <a:solidFill>
                  <a:schemeClr val="bg1"/>
                </a:solidFill>
              </a:rPr>
              <a:t>line signal =&gt; full three </a:t>
            </a:r>
            <a:r>
              <a:rPr lang="en-US" sz="2400" dirty="0" smtClean="0">
                <a:solidFill>
                  <a:schemeClr val="bg1"/>
                </a:solidFill>
              </a:rPr>
              <a:t>dimensional image </a:t>
            </a:r>
            <a:r>
              <a:rPr lang="en-US" sz="2400" dirty="0">
                <a:solidFill>
                  <a:schemeClr val="bg1"/>
                </a:solidFill>
              </a:rPr>
              <a:t>of structure </a:t>
            </a:r>
            <a:r>
              <a:rPr lang="en-US" sz="2400" dirty="0" smtClean="0">
                <a:solidFill>
                  <a:schemeClr val="bg1"/>
                </a:solidFill>
              </a:rPr>
              <a:t>formation (freq = </a:t>
            </a:r>
            <a:r>
              <a:rPr lang="en-US" sz="2400" dirty="0" err="1" smtClean="0">
                <a:solidFill>
                  <a:schemeClr val="bg1"/>
                </a:solidFill>
              </a:rPr>
              <a:t>z</a:t>
            </a:r>
            <a:r>
              <a:rPr lang="en-US" sz="2400" dirty="0" smtClean="0">
                <a:solidFill>
                  <a:schemeClr val="bg1"/>
                </a:solidFill>
              </a:rPr>
              <a:t> = depth)</a:t>
            </a:r>
          </a:p>
          <a:p>
            <a:pPr marL="457200" indent="-457200"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Low freq =&gt; very (very) large volume surveys (1sr, </a:t>
            </a:r>
            <a:r>
              <a:rPr lang="en-US" sz="2400" dirty="0" err="1" smtClean="0">
                <a:solidFill>
                  <a:schemeClr val="bg1"/>
                </a:solidFill>
              </a:rPr>
              <a:t>z</a:t>
            </a:r>
            <a:r>
              <a:rPr lang="en-US" sz="2400" dirty="0" smtClean="0">
                <a:solidFill>
                  <a:schemeClr val="bg1"/>
                </a:solidFill>
              </a:rPr>
              <a:t>=7 to 11)</a:t>
            </a:r>
          </a:p>
          <a:p>
            <a:pPr marL="457200" indent="-457200"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Hyperfine </a:t>
            </a:r>
            <a:r>
              <a:rPr lang="en-US" sz="2400" dirty="0">
                <a:solidFill>
                  <a:schemeClr val="bg1"/>
                </a:solidFill>
              </a:rPr>
              <a:t>transition =</a:t>
            </a:r>
            <a:r>
              <a:rPr lang="en-US" sz="2400" dirty="0" smtClean="0">
                <a:solidFill>
                  <a:schemeClr val="bg1"/>
                </a:solidFill>
              </a:rPr>
              <a:t> weak </a:t>
            </a:r>
            <a:r>
              <a:rPr lang="en-US" sz="2400" dirty="0">
                <a:solidFill>
                  <a:schemeClr val="bg1"/>
                </a:solidFill>
              </a:rPr>
              <a:t>=&gt; avoid </a:t>
            </a:r>
            <a:r>
              <a:rPr lang="en-US" sz="2400" dirty="0" smtClean="0">
                <a:solidFill>
                  <a:schemeClr val="bg1"/>
                </a:solidFill>
              </a:rPr>
              <a:t>saturation (translucent)</a:t>
            </a:r>
          </a:p>
        </p:txBody>
      </p:sp>
      <p:pic>
        <p:nvPicPr>
          <p:cNvPr id="11" name="Picture 10" descr="Screen shot 2010-03-23 at 10.58.45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7550" y="902743"/>
            <a:ext cx="4692650" cy="24500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SC0089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0"/>
            <a:ext cx="4493722" cy="3371824"/>
          </a:xfrm>
          <a:prstGeom prst="rect">
            <a:avLst/>
          </a:prstGeom>
        </p:spPr>
      </p:pic>
      <p:pic>
        <p:nvPicPr>
          <p:cNvPr id="82946" name="Picture 4" descr="cornerview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" y="-1"/>
            <a:ext cx="4489449" cy="336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8" name="Text Box 5"/>
          <p:cNvSpPr txBox="1">
            <a:spLocks noChangeArrowheads="1"/>
          </p:cNvSpPr>
          <p:nvPr/>
        </p:nvSpPr>
        <p:spPr bwMode="auto">
          <a:xfrm>
            <a:off x="838200" y="3443287"/>
            <a:ext cx="8229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2800" dirty="0">
                <a:solidFill>
                  <a:schemeClr val="bg1"/>
                </a:solidFill>
              </a:rPr>
              <a:t>Pathfinders: 1% to 10%</a:t>
            </a:r>
            <a:r>
              <a:rPr lang="en-US" sz="2800" dirty="0" smtClean="0">
                <a:solidFill>
                  <a:schemeClr val="bg1"/>
                </a:solidFill>
              </a:rPr>
              <a:t> of a square kilometer array</a:t>
            </a:r>
            <a:endParaRPr lang="en-US" sz="2400" dirty="0"/>
          </a:p>
        </p:txBody>
      </p:sp>
      <p:sp>
        <p:nvSpPr>
          <p:cNvPr id="82949" name="Text Box 6"/>
          <p:cNvSpPr txBox="1">
            <a:spLocks noChangeArrowheads="1"/>
          </p:cNvSpPr>
          <p:nvPr/>
        </p:nvSpPr>
        <p:spPr bwMode="auto">
          <a:xfrm>
            <a:off x="76200" y="0"/>
            <a:ext cx="3810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smtClean="0"/>
              <a:t>MWA - Oz  </a:t>
            </a:r>
          </a:p>
        </p:txBody>
      </p:sp>
      <p:sp>
        <p:nvSpPr>
          <p:cNvPr id="82950" name="Text Box 9"/>
          <p:cNvSpPr txBox="1">
            <a:spLocks noChangeArrowheads="1"/>
          </p:cNvSpPr>
          <p:nvPr/>
        </p:nvSpPr>
        <p:spPr bwMode="auto">
          <a:xfrm>
            <a:off x="4800600" y="0"/>
            <a:ext cx="2743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 smtClean="0">
                <a:solidFill>
                  <a:schemeClr val="bg1"/>
                </a:solidFill>
              </a:rPr>
              <a:t>PAPER - SA</a:t>
            </a:r>
            <a:endParaRPr lang="en-US" sz="1800" b="1" dirty="0">
              <a:solidFill>
                <a:schemeClr val="bg1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04800" y="4038600"/>
          <a:ext cx="8610600" cy="268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5100"/>
                <a:gridCol w="1435100"/>
                <a:gridCol w="1435100"/>
                <a:gridCol w="1435100"/>
                <a:gridCol w="1435100"/>
                <a:gridCol w="1435100"/>
              </a:tblGrid>
              <a:tr h="608587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FoV</a:t>
                      </a:r>
                      <a:r>
                        <a:rPr lang="en-US" sz="2000" dirty="0" smtClean="0"/>
                        <a:t> </a:t>
                      </a:r>
                    </a:p>
                    <a:p>
                      <a:pPr algn="ctr"/>
                      <a:r>
                        <a:rPr lang="en-US" sz="2000" dirty="0" smtClean="0"/>
                        <a:t>deg</a:t>
                      </a:r>
                      <a:r>
                        <a:rPr lang="en-US" sz="2000" baseline="30000" dirty="0" smtClean="0"/>
                        <a:t>2</a:t>
                      </a:r>
                      <a:endParaRPr lang="en-US" sz="20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Area </a:t>
                      </a:r>
                    </a:p>
                    <a:p>
                      <a:pPr algn="ctr"/>
                      <a:r>
                        <a:rPr lang="en-US" sz="2000" dirty="0" smtClean="0"/>
                        <a:t>m</a:t>
                      </a:r>
                      <a:r>
                        <a:rPr lang="en-US" sz="2000" baseline="30000" dirty="0" smtClean="0"/>
                        <a:t>2</a:t>
                      </a:r>
                      <a:endParaRPr lang="en-US" sz="20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Type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Bmax</a:t>
                      </a:r>
                      <a:r>
                        <a:rPr lang="en-US" sz="2000" dirty="0" smtClean="0"/>
                        <a:t> </a:t>
                      </a:r>
                    </a:p>
                    <a:p>
                      <a:pPr algn="ctr"/>
                      <a:r>
                        <a:rPr lang="en-US" sz="2000" dirty="0" smtClean="0"/>
                        <a:t>km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r>
                        <a:rPr lang="en-US" sz="2000" baseline="30000" dirty="0" smtClean="0"/>
                        <a:t>st</a:t>
                      </a:r>
                      <a:r>
                        <a:rPr lang="en-US" sz="2000" dirty="0" smtClean="0"/>
                        <a:t> light</a:t>
                      </a:r>
                      <a:endParaRPr lang="en-US" sz="2000" dirty="0"/>
                    </a:p>
                  </a:txBody>
                  <a:tcPr/>
                </a:tc>
              </a:tr>
              <a:tr h="35259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SKA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1e6</a:t>
                      </a:r>
                      <a:endParaRPr lang="en-US" sz="20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Tile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??</a:t>
                      </a:r>
                      <a:endParaRPr lang="en-US" sz="2000" dirty="0"/>
                    </a:p>
                  </a:txBody>
                  <a:tcPr/>
                </a:tc>
              </a:tr>
              <a:tr h="35259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LOFAR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1e5</a:t>
                      </a:r>
                      <a:endParaRPr lang="en-US" sz="20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Tile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2010</a:t>
                      </a:r>
                      <a:endParaRPr lang="en-US" sz="2000" dirty="0"/>
                    </a:p>
                  </a:txBody>
                  <a:tcPr/>
                </a:tc>
              </a:tr>
              <a:tr h="35259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MWA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600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1e4</a:t>
                      </a:r>
                      <a:endParaRPr lang="en-US" sz="20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Tile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1.5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2011</a:t>
                      </a:r>
                      <a:endParaRPr lang="en-US" sz="2000" dirty="0"/>
                    </a:p>
                  </a:txBody>
                  <a:tcPr/>
                </a:tc>
              </a:tr>
              <a:tr h="35259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PAPER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1600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3e3</a:t>
                      </a:r>
                      <a:endParaRPr lang="en-US" sz="20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Dipole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0.3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2011</a:t>
                      </a:r>
                      <a:endParaRPr lang="en-US" sz="2000" dirty="0"/>
                    </a:p>
                  </a:txBody>
                  <a:tcPr/>
                </a:tc>
              </a:tr>
              <a:tr h="35259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GMRT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9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1e4</a:t>
                      </a:r>
                      <a:endParaRPr lang="en-US" sz="20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Dish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2010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5" name="Picture 4" descr="Screen shot 2010-12-03 at 9.47.25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1389" y="685800"/>
            <a:ext cx="9872914" cy="62196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90600" y="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Precision Array to Probe Epoch of </a:t>
            </a:r>
            <a:r>
              <a:rPr lang="en-US" sz="2800" dirty="0" err="1" smtClean="0">
                <a:solidFill>
                  <a:schemeClr val="bg1"/>
                </a:solidFill>
              </a:rPr>
              <a:t>Reionization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77600" y="4699742"/>
            <a:ext cx="9297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 Focus: low-</a:t>
            </a:r>
            <a:r>
              <a:rPr lang="en-US" sz="2800" dirty="0" err="1" smtClean="0">
                <a:solidFill>
                  <a:schemeClr val="bg1"/>
                </a:solidFill>
              </a:rPr>
              <a:t>ν</a:t>
            </a:r>
            <a:r>
              <a:rPr lang="en-US" sz="2800" dirty="0" smtClean="0">
                <a:solidFill>
                  <a:schemeClr val="bg1"/>
                </a:solidFill>
              </a:rPr>
              <a:t> array to study HI 21cm signal from </a:t>
            </a:r>
            <a:r>
              <a:rPr lang="en-US" sz="2800" dirty="0" err="1" smtClean="0">
                <a:solidFill>
                  <a:schemeClr val="bg1"/>
                </a:solidFill>
              </a:rPr>
              <a:t>reionization</a:t>
            </a:r>
            <a:endParaRPr lang="en-US" sz="2800" dirty="0" smtClean="0">
              <a:solidFill>
                <a:schemeClr val="bg1"/>
              </a:solidFill>
            </a:endParaRPr>
          </a:p>
          <a:p>
            <a:pPr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 Precision: emphasize engineering solutions first</a:t>
            </a:r>
          </a:p>
          <a:p>
            <a:pPr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 Staged: work through problems before increasing investment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95400" y="651039"/>
            <a:ext cx="624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Don C. Backer Array </a:t>
            </a:r>
          </a:p>
          <a:p>
            <a:pPr algn="ctr"/>
            <a:r>
              <a:rPr lang="en-US" sz="2400" dirty="0" smtClean="0"/>
              <a:t>Berkeley, NRAO, Penn, SKA/South Africa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1-11-07 at 9.51.29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6371"/>
            <a:ext cx="9144000" cy="6874371"/>
          </a:xfrm>
          <a:prstGeom prst="rect">
            <a:avLst/>
          </a:prstGeom>
        </p:spPr>
      </p:pic>
      <p:pic>
        <p:nvPicPr>
          <p:cNvPr id="84994" name="Picture 10" descr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52400" y="900113"/>
            <a:ext cx="5216525" cy="580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5" name="Text Box 2"/>
          <p:cNvSpPr txBox="1">
            <a:spLocks noChangeArrowheads="1"/>
          </p:cNvSpPr>
          <p:nvPr/>
        </p:nvSpPr>
        <p:spPr bwMode="auto">
          <a:xfrm>
            <a:off x="152400" y="76200"/>
            <a:ext cx="88392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 smtClean="0">
                <a:solidFill>
                  <a:schemeClr val="bg1"/>
                </a:solidFill>
              </a:rPr>
              <a:t>Signal end-game: HI </a:t>
            </a:r>
            <a:r>
              <a:rPr lang="en-US" sz="3200" dirty="0">
                <a:solidFill>
                  <a:schemeClr val="bg1"/>
                </a:solidFill>
              </a:rPr>
              <a:t>21cm</a:t>
            </a:r>
            <a:r>
              <a:rPr lang="en-US" sz="3200" dirty="0" smtClean="0">
                <a:solidFill>
                  <a:schemeClr val="bg1"/>
                </a:solidFill>
              </a:rPr>
              <a:t> ‘tomography’ </a:t>
            </a:r>
            <a:r>
              <a:rPr lang="en-US" sz="3200" dirty="0">
                <a:solidFill>
                  <a:schemeClr val="bg1"/>
                </a:solidFill>
              </a:rPr>
              <a:t>of IGM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endParaRPr lang="en-US" sz="2400" dirty="0"/>
          </a:p>
        </p:txBody>
      </p:sp>
      <p:sp>
        <p:nvSpPr>
          <p:cNvPr id="84996" name="Text Box 4"/>
          <p:cNvSpPr txBox="1">
            <a:spLocks noChangeArrowheads="1"/>
          </p:cNvSpPr>
          <p:nvPr/>
        </p:nvSpPr>
        <p:spPr bwMode="auto">
          <a:xfrm>
            <a:off x="76200" y="914400"/>
            <a:ext cx="182880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 err="1"/>
              <a:t>z</a:t>
            </a:r>
            <a:r>
              <a:rPr lang="en-US" sz="1800" b="1" dirty="0" smtClean="0"/>
              <a:t>= 12</a:t>
            </a:r>
          </a:p>
          <a:p>
            <a:pPr>
              <a:spcBef>
                <a:spcPct val="50000"/>
              </a:spcBef>
            </a:pPr>
            <a:r>
              <a:rPr lang="en-US" sz="1800" b="1" dirty="0" smtClean="0"/>
              <a:t>ν</a:t>
            </a:r>
            <a:r>
              <a:rPr lang="en-US" sz="1800" b="1" baseline="-25000" dirty="0" smtClean="0"/>
              <a:t>21</a:t>
            </a:r>
            <a:r>
              <a:rPr lang="en-US" sz="1800" b="1" dirty="0" smtClean="0"/>
              <a:t>= 109 MHz</a:t>
            </a:r>
            <a:endParaRPr lang="en-US" sz="1800" b="1" dirty="0"/>
          </a:p>
        </p:txBody>
      </p:sp>
      <p:sp>
        <p:nvSpPr>
          <p:cNvPr id="84997" name="Text Box 5"/>
          <p:cNvSpPr txBox="1">
            <a:spLocks noChangeArrowheads="1"/>
          </p:cNvSpPr>
          <p:nvPr/>
        </p:nvSpPr>
        <p:spPr bwMode="auto">
          <a:xfrm>
            <a:off x="4419600" y="900113"/>
            <a:ext cx="650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rgbClr val="000099"/>
                </a:solidFill>
              </a:rPr>
              <a:t>9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5924490"/>
            <a:ext cx="365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Furlanetto</a:t>
            </a:r>
            <a:r>
              <a:rPr lang="en-US" dirty="0" smtClean="0"/>
              <a:t> ea 2004</a:t>
            </a:r>
            <a:endParaRPr lang="en-US" dirty="0"/>
          </a:p>
        </p:txBody>
      </p:sp>
      <p:graphicFrame>
        <p:nvGraphicFramePr>
          <p:cNvPr id="98306" name="Object 2"/>
          <p:cNvGraphicFramePr>
            <a:graphicFrameLocks noChangeAspect="1"/>
          </p:cNvGraphicFramePr>
          <p:nvPr/>
        </p:nvGraphicFramePr>
        <p:xfrm>
          <a:off x="5186363" y="949325"/>
          <a:ext cx="3921125" cy="736600"/>
        </p:xfrm>
        <a:graphic>
          <a:graphicData uri="http://schemas.openxmlformats.org/presentationml/2006/ole">
            <p:oleObj spid="_x0000_s98306" name="Equation" r:id="rId6" imgW="2095500" imgH="393700" progId="Equation.3">
              <p:embed/>
            </p:oleObj>
          </a:graphicData>
        </a:graphic>
      </p:graphicFrame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5151438" y="1981200"/>
            <a:ext cx="3992562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‘Richest of all cosmological data sets’ (Loeb &amp; </a:t>
            </a:r>
            <a:r>
              <a:rPr lang="en-US" sz="2400" dirty="0" err="1" smtClean="0">
                <a:solidFill>
                  <a:schemeClr val="bg1"/>
                </a:solidFill>
              </a:rPr>
              <a:t>Barkana</a:t>
            </a:r>
            <a:r>
              <a:rPr lang="en-US" sz="2400" dirty="0" smtClean="0">
                <a:solidFill>
                  <a:schemeClr val="bg1"/>
                </a:solidFill>
              </a:rPr>
              <a:t>) </a:t>
            </a:r>
            <a:endParaRPr lang="en-US" sz="2400" dirty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 cosmic density, </a:t>
            </a:r>
            <a:r>
              <a:rPr lang="en-US" sz="2400" dirty="0" err="1">
                <a:solidFill>
                  <a:schemeClr val="bg1"/>
                </a:solidFill>
                <a:latin typeface="Symbol" charset="2"/>
                <a:sym typeface="Symbol" charset="2"/>
              </a:rPr>
              <a:t></a:t>
            </a:r>
            <a:endParaRPr lang="en-US" sz="2400" dirty="0">
              <a:solidFill>
                <a:schemeClr val="bg1"/>
              </a:solidFill>
              <a:latin typeface="Symbol" charset="2"/>
            </a:endParaRP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 neutral fraction, </a:t>
            </a:r>
            <a:r>
              <a:rPr lang="en-US" sz="2400" dirty="0" err="1">
                <a:solidFill>
                  <a:schemeClr val="bg1"/>
                </a:solidFill>
              </a:rPr>
              <a:t>f(HI</a:t>
            </a:r>
            <a:r>
              <a:rPr lang="en-US" sz="2400" dirty="0">
                <a:solidFill>
                  <a:schemeClr val="bg1"/>
                </a:solidFill>
              </a:rPr>
              <a:t>) </a:t>
            </a: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 Temp:</a:t>
            </a:r>
            <a:r>
              <a:rPr lang="en-US" sz="2400" dirty="0" smtClean="0">
                <a:solidFill>
                  <a:schemeClr val="bg1"/>
                </a:solidFill>
              </a:rPr>
              <a:t> T</a:t>
            </a:r>
            <a:r>
              <a:rPr lang="en-US" sz="2400" baseline="-25000" dirty="0" smtClean="0">
                <a:solidFill>
                  <a:schemeClr val="bg1"/>
                </a:solidFill>
              </a:rPr>
              <a:t>CMB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</a:rPr>
              <a:t>T</a:t>
            </a:r>
            <a:r>
              <a:rPr lang="en-US" sz="2800" baseline="-25000" dirty="0" err="1" smtClean="0">
                <a:solidFill>
                  <a:schemeClr val="bg1"/>
                </a:solidFill>
              </a:rPr>
              <a:t>spin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[T</a:t>
            </a:r>
            <a:r>
              <a:rPr lang="en-US" sz="2400" baseline="-25000" dirty="0" smtClean="0">
                <a:solidFill>
                  <a:schemeClr val="bg1"/>
                </a:solidFill>
              </a:rPr>
              <a:t>K</a:t>
            </a:r>
            <a:r>
              <a:rPr lang="en-US" sz="2400" dirty="0" smtClean="0">
                <a:solidFill>
                  <a:schemeClr val="bg1"/>
                </a:solidFill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</a:rPr>
              <a:t>T</a:t>
            </a:r>
            <a:r>
              <a:rPr lang="en-US" sz="2400" baseline="-25000" dirty="0" err="1" smtClean="0">
                <a:solidFill>
                  <a:schemeClr val="bg1"/>
                </a:solidFill>
              </a:rPr>
              <a:t>lya</a:t>
            </a:r>
            <a:r>
              <a:rPr lang="en-US" sz="2400" dirty="0" smtClean="0">
                <a:solidFill>
                  <a:schemeClr val="bg1"/>
                </a:solidFill>
              </a:rPr>
              <a:t>]</a:t>
            </a:r>
            <a:endParaRPr lang="en-US" sz="1800" dirty="0" smtClean="0">
              <a:solidFill>
                <a:schemeClr val="bg1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3429000" y="5867400"/>
            <a:ext cx="1524000" cy="1588"/>
          </a:xfrm>
          <a:prstGeom prst="straightConnector1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3581400" y="5486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10cMpc = 4’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1676400" y="4244370"/>
            <a:ext cx="182880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 err="1" smtClean="0">
                <a:solidFill>
                  <a:schemeClr val="bg1"/>
                </a:solidFill>
              </a:rPr>
              <a:t>z</a:t>
            </a:r>
            <a:r>
              <a:rPr lang="en-US" sz="1800" b="1" dirty="0" smtClean="0">
                <a:solidFill>
                  <a:schemeClr val="bg1"/>
                </a:solidFill>
              </a:rPr>
              <a:t>=7.6</a:t>
            </a:r>
          </a:p>
          <a:p>
            <a:pPr>
              <a:spcBef>
                <a:spcPct val="50000"/>
              </a:spcBef>
            </a:pPr>
            <a:r>
              <a:rPr lang="en-US" sz="1800" b="1" dirty="0" smtClean="0">
                <a:solidFill>
                  <a:schemeClr val="bg1"/>
                </a:solidFill>
              </a:rPr>
              <a:t>ν</a:t>
            </a:r>
            <a:r>
              <a:rPr lang="en-US" sz="1800" b="1" baseline="-25000" dirty="0" smtClean="0">
                <a:solidFill>
                  <a:schemeClr val="bg1"/>
                </a:solidFill>
              </a:rPr>
              <a:t>21</a:t>
            </a:r>
            <a:r>
              <a:rPr lang="en-US" sz="1800" b="1" dirty="0" smtClean="0">
                <a:solidFill>
                  <a:schemeClr val="bg1"/>
                </a:solidFill>
              </a:rPr>
              <a:t>= 165 MHz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6371"/>
            <a:ext cx="9144000" cy="6874371"/>
          </a:xfrm>
          <a:prstGeom prst="rect">
            <a:avLst/>
          </a:prstGeom>
        </p:spPr>
      </p:pic>
      <p:pic>
        <p:nvPicPr>
          <p:cNvPr id="84994" name="Picture 10" descr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52400" y="900113"/>
            <a:ext cx="5216525" cy="580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5" name="Text Box 2"/>
          <p:cNvSpPr txBox="1">
            <a:spLocks noChangeArrowheads="1"/>
          </p:cNvSpPr>
          <p:nvPr/>
        </p:nvSpPr>
        <p:spPr bwMode="auto">
          <a:xfrm>
            <a:off x="152400" y="76200"/>
            <a:ext cx="88392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 smtClean="0">
                <a:solidFill>
                  <a:schemeClr val="bg1"/>
                </a:solidFill>
              </a:rPr>
              <a:t>Challenge: Sensitivity </a:t>
            </a:r>
          </a:p>
        </p:txBody>
      </p:sp>
      <p:sp>
        <p:nvSpPr>
          <p:cNvPr id="84996" name="Text Box 4"/>
          <p:cNvSpPr txBox="1">
            <a:spLocks noChangeArrowheads="1"/>
          </p:cNvSpPr>
          <p:nvPr/>
        </p:nvSpPr>
        <p:spPr bwMode="auto">
          <a:xfrm>
            <a:off x="76200" y="914400"/>
            <a:ext cx="182880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 err="1"/>
              <a:t>z</a:t>
            </a:r>
            <a:r>
              <a:rPr lang="en-US" sz="1800" b="1" dirty="0" smtClean="0"/>
              <a:t>= 12</a:t>
            </a:r>
          </a:p>
          <a:p>
            <a:pPr>
              <a:spcBef>
                <a:spcPct val="50000"/>
              </a:spcBef>
            </a:pPr>
            <a:r>
              <a:rPr lang="en-US" sz="1800" b="1" dirty="0" smtClean="0"/>
              <a:t>ν</a:t>
            </a:r>
            <a:r>
              <a:rPr lang="en-US" sz="1800" b="1" baseline="-25000" dirty="0" smtClean="0"/>
              <a:t>21</a:t>
            </a:r>
            <a:r>
              <a:rPr lang="en-US" sz="1800" b="1" dirty="0" smtClean="0"/>
              <a:t>= 109 MHz</a:t>
            </a:r>
            <a:endParaRPr lang="en-US" sz="1800" b="1" dirty="0"/>
          </a:p>
        </p:txBody>
      </p:sp>
      <p:sp>
        <p:nvSpPr>
          <p:cNvPr id="84997" name="Text Box 5"/>
          <p:cNvSpPr txBox="1">
            <a:spLocks noChangeArrowheads="1"/>
          </p:cNvSpPr>
          <p:nvPr/>
        </p:nvSpPr>
        <p:spPr bwMode="auto">
          <a:xfrm>
            <a:off x="4419600" y="900113"/>
            <a:ext cx="650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rgbClr val="000099"/>
                </a:solidFill>
              </a:rPr>
              <a:t>9</a:t>
            </a:r>
          </a:p>
        </p:txBody>
      </p:sp>
      <p:sp>
        <p:nvSpPr>
          <p:cNvPr id="84999" name="Text Box 7"/>
          <p:cNvSpPr txBox="1">
            <a:spLocks noChangeArrowheads="1"/>
          </p:cNvSpPr>
          <p:nvPr/>
        </p:nvSpPr>
        <p:spPr bwMode="auto">
          <a:xfrm>
            <a:off x="5105400" y="914400"/>
            <a:ext cx="39624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Imaging of typical structures requires full Square Kilometer Array</a:t>
            </a:r>
            <a:r>
              <a:rPr lang="en-US" sz="2400" dirty="0" smtClean="0">
                <a:solidFill>
                  <a:schemeClr val="bg1"/>
                </a:solidFill>
                <a:latin typeface="Symbol" charset="2"/>
                <a:sym typeface="Symbol" charset="2"/>
              </a:rPr>
              <a:t> </a:t>
            </a: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Symbol" charset="2"/>
                <a:sym typeface="Symbol" charset="2"/>
              </a:rPr>
              <a:t> </a:t>
            </a:r>
            <a:r>
              <a:rPr lang="en-US" sz="2400" dirty="0">
                <a:solidFill>
                  <a:schemeClr val="bg1"/>
                </a:solidFill>
              </a:rPr>
              <a:t>T</a:t>
            </a:r>
            <a:r>
              <a:rPr lang="en-US" sz="1600" dirty="0">
                <a:solidFill>
                  <a:schemeClr val="bg1"/>
                </a:solidFill>
              </a:rPr>
              <a:t>B</a:t>
            </a:r>
            <a:r>
              <a:rPr lang="en-US" sz="2400" dirty="0">
                <a:solidFill>
                  <a:schemeClr val="bg1"/>
                </a:solidFill>
              </a:rPr>
              <a:t>(2’)</a:t>
            </a:r>
            <a:r>
              <a:rPr lang="en-US" sz="2400" dirty="0" smtClean="0">
                <a:solidFill>
                  <a:schemeClr val="bg1"/>
                </a:solidFill>
              </a:rPr>
              <a:t> ~ 20 </a:t>
            </a:r>
            <a:r>
              <a:rPr lang="en-US" sz="2400" dirty="0" err="1">
                <a:solidFill>
                  <a:schemeClr val="bg1"/>
                </a:solidFill>
              </a:rPr>
              <a:t>mK</a:t>
            </a:r>
            <a:r>
              <a:rPr lang="en-US" sz="2400" dirty="0" smtClean="0">
                <a:solidFill>
                  <a:schemeClr val="bg1"/>
                </a:solidFill>
              </a:rPr>
              <a:t> ~ 8uJy </a:t>
            </a: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SKA </a:t>
            </a:r>
            <a:r>
              <a:rPr lang="en-US" sz="2400" dirty="0" err="1" smtClean="0">
                <a:solidFill>
                  <a:schemeClr val="bg1"/>
                </a:solidFill>
              </a:rPr>
              <a:t>rms</a:t>
            </a:r>
            <a:r>
              <a:rPr lang="en-US" sz="2400" dirty="0" smtClean="0">
                <a:solidFill>
                  <a:schemeClr val="bg1"/>
                </a:solidFill>
              </a:rPr>
              <a:t> ~ 4mK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5924490"/>
            <a:ext cx="365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Furlanetto</a:t>
            </a:r>
            <a:r>
              <a:rPr lang="en-US" dirty="0" smtClean="0"/>
              <a:t> ea 2004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3429000" y="5867400"/>
            <a:ext cx="1524000" cy="1588"/>
          </a:xfrm>
          <a:prstGeom prst="straightConnector1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3581400" y="5486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10cMpc = 4’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1676400" y="4244370"/>
            <a:ext cx="182880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 err="1" smtClean="0">
                <a:solidFill>
                  <a:schemeClr val="bg1"/>
                </a:solidFill>
              </a:rPr>
              <a:t>z</a:t>
            </a:r>
            <a:r>
              <a:rPr lang="en-US" sz="1800" b="1" dirty="0" smtClean="0">
                <a:solidFill>
                  <a:schemeClr val="bg1"/>
                </a:solidFill>
              </a:rPr>
              <a:t>=7.6</a:t>
            </a:r>
          </a:p>
          <a:p>
            <a:pPr>
              <a:spcBef>
                <a:spcPct val="50000"/>
              </a:spcBef>
            </a:pPr>
            <a:r>
              <a:rPr lang="en-US" sz="1800" b="1" dirty="0" smtClean="0">
                <a:solidFill>
                  <a:schemeClr val="bg1"/>
                </a:solidFill>
              </a:rPr>
              <a:t>ν</a:t>
            </a:r>
            <a:r>
              <a:rPr lang="en-US" sz="1800" b="1" baseline="-25000" dirty="0" smtClean="0">
                <a:solidFill>
                  <a:schemeClr val="bg1"/>
                </a:solidFill>
              </a:rPr>
              <a:t>21</a:t>
            </a:r>
            <a:r>
              <a:rPr lang="en-US" sz="1800" b="1" dirty="0" smtClean="0">
                <a:solidFill>
                  <a:schemeClr val="bg1"/>
                </a:solidFill>
              </a:rPr>
              <a:t>= 165 MHz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10" name="Picture 9" descr="Screen shot 2010-03-31 at 7.21.36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199" y="1219200"/>
            <a:ext cx="5964989" cy="5573843"/>
          </a:xfrm>
          <a:prstGeom prst="rect">
            <a:avLst/>
          </a:prstGeom>
        </p:spPr>
      </p:pic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1066800" y="0"/>
            <a:ext cx="73914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Near-term </a:t>
            </a:r>
            <a:r>
              <a:rPr lang="en-US" sz="2800" dirty="0" err="1" smtClean="0">
                <a:solidFill>
                  <a:schemeClr val="bg1"/>
                </a:solidFill>
              </a:rPr>
              <a:t>Reionization</a:t>
            </a:r>
            <a:r>
              <a:rPr lang="en-US" sz="2800" dirty="0" smtClean="0">
                <a:solidFill>
                  <a:schemeClr val="bg1"/>
                </a:solidFill>
              </a:rPr>
              <a:t>: Pathfinder science goals  </a:t>
            </a:r>
          </a:p>
          <a:p>
            <a:pPr algn="ctr"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3D power spectrum in 21cm line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5029200" y="1752600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BDBD64"/>
                </a:solidFill>
              </a:rPr>
              <a:t>z</a:t>
            </a:r>
            <a:r>
              <a:rPr lang="en-US" dirty="0" smtClean="0">
                <a:solidFill>
                  <a:srgbClr val="BDBD64"/>
                </a:solidFill>
              </a:rPr>
              <a:t>==12, </a:t>
            </a:r>
            <a:r>
              <a:rPr lang="en-US" dirty="0" err="1" smtClean="0">
                <a:solidFill>
                  <a:srgbClr val="BDBD64"/>
                </a:solidFill>
              </a:rPr>
              <a:t>f(HI</a:t>
            </a:r>
            <a:r>
              <a:rPr lang="en-US" dirty="0" smtClean="0">
                <a:solidFill>
                  <a:srgbClr val="BDBD64"/>
                </a:solidFill>
              </a:rPr>
              <a:t>) = 0.9</a:t>
            </a:r>
            <a:endParaRPr lang="en-US" dirty="0">
              <a:solidFill>
                <a:srgbClr val="BDBD64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57800" y="4857690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z</a:t>
            </a:r>
            <a:r>
              <a:rPr lang="en-US" dirty="0" smtClean="0"/>
              <a:t>=7, </a:t>
            </a:r>
            <a:r>
              <a:rPr lang="en-US" dirty="0" err="1" smtClean="0"/>
              <a:t>f(HI</a:t>
            </a:r>
            <a:r>
              <a:rPr lang="en-US" dirty="0" smtClean="0"/>
              <a:t>) = 0.02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43600" y="6392933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tx2"/>
                </a:solidFill>
              </a:rPr>
              <a:t>Barkana</a:t>
            </a:r>
            <a:r>
              <a:rPr lang="en-US" dirty="0" smtClean="0">
                <a:solidFill>
                  <a:schemeClr val="tx2"/>
                </a:solidFill>
              </a:rPr>
              <a:t> 2009</a:t>
            </a:r>
          </a:p>
        </p:txBody>
      </p:sp>
      <p:cxnSp>
        <p:nvCxnSpPr>
          <p:cNvPr id="18" name="Straight Arrow Connector 17"/>
          <p:cNvCxnSpPr/>
          <p:nvPr/>
        </p:nvCxnSpPr>
        <p:spPr bwMode="auto">
          <a:xfrm rot="16200000" flipH="1">
            <a:off x="3276599" y="2427158"/>
            <a:ext cx="533400" cy="38100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2819399" y="1719272"/>
            <a:ext cx="220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characteristic bubble scale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 bwMode="auto">
          <a:xfrm rot="5400000">
            <a:off x="2934097" y="3836460"/>
            <a:ext cx="380206" cy="1588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 rot="5400000">
            <a:off x="3377075" y="3468225"/>
            <a:ext cx="535650" cy="1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rot="16200000" flipH="1">
            <a:off x="2924821" y="3978124"/>
            <a:ext cx="451150" cy="1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2819399" y="4191000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PAPER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407" name="Picture 15" descr="CSS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24000" y="434975"/>
            <a:ext cx="5334000" cy="3474290"/>
          </a:xfrm>
          <a:prstGeom prst="rect">
            <a:avLst/>
          </a:prstGeom>
          <a:noFill/>
        </p:spPr>
      </p:pic>
      <p:pic>
        <p:nvPicPr>
          <p:cNvPr id="443408" name="Picture 16" descr="CSS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350" y="3881438"/>
            <a:ext cx="4286250" cy="2870200"/>
          </a:xfrm>
          <a:prstGeom prst="rect">
            <a:avLst/>
          </a:prstGeom>
          <a:noFill/>
        </p:spPr>
      </p:pic>
      <p:sp>
        <p:nvSpPr>
          <p:cNvPr id="443394" name="Text Box 2"/>
          <p:cNvSpPr txBox="1">
            <a:spLocks noChangeArrowheads="1"/>
          </p:cNvSpPr>
          <p:nvPr/>
        </p:nvSpPr>
        <p:spPr bwMode="auto">
          <a:xfrm>
            <a:off x="704850" y="0"/>
            <a:ext cx="83629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rgbClr val="000000"/>
                </a:solidFill>
              </a:rPr>
              <a:t>Pathfinder science goals: largest CSS 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443402" name="Text Box 10"/>
          <p:cNvSpPr txBox="1">
            <a:spLocks noChangeArrowheads="1"/>
          </p:cNvSpPr>
          <p:nvPr/>
        </p:nvSpPr>
        <p:spPr bwMode="auto">
          <a:xfrm>
            <a:off x="6877050" y="4191000"/>
            <a:ext cx="742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endParaRPr lang="en-US" sz="1800" b="1"/>
          </a:p>
        </p:txBody>
      </p:sp>
      <p:sp>
        <p:nvSpPr>
          <p:cNvPr id="443403" name="Text Box 11"/>
          <p:cNvSpPr txBox="1">
            <a:spLocks noChangeArrowheads="1"/>
          </p:cNvSpPr>
          <p:nvPr/>
        </p:nvSpPr>
        <p:spPr bwMode="auto">
          <a:xfrm>
            <a:off x="552450" y="5729288"/>
            <a:ext cx="1885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E00000"/>
                </a:solidFill>
              </a:rPr>
              <a:t>0.5 mJy</a:t>
            </a:r>
          </a:p>
        </p:txBody>
      </p:sp>
      <p:sp>
        <p:nvSpPr>
          <p:cNvPr id="443409" name="Line 17"/>
          <p:cNvSpPr>
            <a:spLocks noChangeShapeType="1"/>
          </p:cNvSpPr>
          <p:nvPr/>
        </p:nvSpPr>
        <p:spPr bwMode="auto">
          <a:xfrm>
            <a:off x="2286000" y="2438400"/>
            <a:ext cx="152400" cy="2700338"/>
          </a:xfrm>
          <a:prstGeom prst="line">
            <a:avLst/>
          </a:prstGeom>
          <a:noFill/>
          <a:ln w="28575">
            <a:solidFill>
              <a:srgbClr val="E0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3410" name="Text Box 18"/>
          <p:cNvSpPr txBox="1">
            <a:spLocks noChangeArrowheads="1"/>
          </p:cNvSpPr>
          <p:nvPr/>
        </p:nvSpPr>
        <p:spPr bwMode="auto">
          <a:xfrm>
            <a:off x="4343400" y="6110288"/>
            <a:ext cx="4572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err="1">
                <a:solidFill>
                  <a:srgbClr val="000000"/>
                </a:solidFill>
              </a:rPr>
              <a:t>Wyithe</a:t>
            </a:r>
            <a:r>
              <a:rPr lang="en-US" sz="1800" dirty="0">
                <a:solidFill>
                  <a:srgbClr val="000000"/>
                </a:solidFill>
              </a:rPr>
              <a:t> et al. 2006</a:t>
            </a:r>
          </a:p>
        </p:txBody>
      </p:sp>
      <p:sp>
        <p:nvSpPr>
          <p:cNvPr id="443411" name="Line 19"/>
          <p:cNvSpPr>
            <a:spLocks noChangeShapeType="1"/>
          </p:cNvSpPr>
          <p:nvPr/>
        </p:nvSpPr>
        <p:spPr bwMode="auto">
          <a:xfrm>
            <a:off x="2743200" y="1676400"/>
            <a:ext cx="0" cy="4572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 type="triangl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3412" name="Text Box 20"/>
          <p:cNvSpPr txBox="1">
            <a:spLocks noChangeArrowheads="1"/>
          </p:cNvSpPr>
          <p:nvPr/>
        </p:nvSpPr>
        <p:spPr bwMode="auto">
          <a:xfrm>
            <a:off x="2654300" y="1714500"/>
            <a:ext cx="914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rgbClr val="FFFF00"/>
                </a:solidFill>
              </a:rPr>
              <a:t>50cMpc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12" name="TextBox 15"/>
          <p:cNvSpPr txBox="1">
            <a:spLocks noChangeArrowheads="1"/>
          </p:cNvSpPr>
          <p:nvPr/>
        </p:nvSpPr>
        <p:spPr bwMode="auto">
          <a:xfrm>
            <a:off x="3905250" y="762000"/>
            <a:ext cx="5086350" cy="2539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 Quasar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or clustered galaxy formation</a:t>
            </a:r>
            <a:r>
              <a:rPr lang="en-US" sz="2400" dirty="0" smtClean="0">
                <a:solidFill>
                  <a:srgbClr val="000000"/>
                </a:solidFill>
              </a:rPr>
              <a:t>: </a:t>
            </a:r>
            <a:r>
              <a:rPr lang="en-US" sz="2400" dirty="0" smtClean="0">
                <a:solidFill>
                  <a:srgbClr val="000000"/>
                </a:solidFill>
              </a:rPr>
              <a:t>largest ionized </a:t>
            </a:r>
            <a:r>
              <a:rPr lang="en-US" sz="2400" dirty="0" smtClean="0">
                <a:solidFill>
                  <a:srgbClr val="000000"/>
                </a:solidFill>
              </a:rPr>
              <a:t>structures ~ 15’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 Signal: </a:t>
            </a:r>
            <a:r>
              <a:rPr lang="en-US" sz="2400" dirty="0" smtClean="0">
                <a:solidFill>
                  <a:srgbClr val="000000"/>
                </a:solidFill>
              </a:rPr>
              <a:t>20mK </a:t>
            </a:r>
            <a:r>
              <a:rPr lang="en-US" sz="2400" dirty="0" smtClean="0">
                <a:solidFill>
                  <a:srgbClr val="000000"/>
                </a:solidFill>
              </a:rPr>
              <a:t>=&gt;  0.5 </a:t>
            </a:r>
            <a:r>
              <a:rPr lang="en-US" sz="2400" dirty="0" err="1" smtClean="0">
                <a:solidFill>
                  <a:srgbClr val="000000"/>
                </a:solidFill>
              </a:rPr>
              <a:t>mJy</a:t>
            </a:r>
            <a:endParaRPr lang="en-US" sz="2400" dirty="0" smtClean="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 rms(PAPER512, 1yr) ~ 0.1 </a:t>
            </a:r>
            <a:r>
              <a:rPr lang="en-US" sz="2400" dirty="0" err="1" smtClean="0">
                <a:solidFill>
                  <a:srgbClr val="000000"/>
                </a:solidFill>
              </a:rPr>
              <a:t>mJy</a:t>
            </a:r>
            <a:endParaRPr lang="en-US" sz="2400" dirty="0" smtClean="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 Rare but we observe huge volume: 1600deg</a:t>
            </a:r>
            <a:r>
              <a:rPr lang="en-US" sz="2400" baseline="30000" dirty="0" smtClean="0">
                <a:solidFill>
                  <a:srgbClr val="000000"/>
                </a:solidFill>
              </a:rPr>
              <a:t>2</a:t>
            </a:r>
            <a:r>
              <a:rPr lang="en-US" sz="2400" dirty="0" smtClean="0">
                <a:solidFill>
                  <a:srgbClr val="000000"/>
                </a:solidFill>
              </a:rPr>
              <a:t>; </a:t>
            </a:r>
            <a:r>
              <a:rPr lang="en-US" sz="2400" dirty="0" err="1" smtClean="0">
                <a:solidFill>
                  <a:srgbClr val="000000"/>
                </a:solidFill>
              </a:rPr>
              <a:t>z</a:t>
            </a:r>
            <a:r>
              <a:rPr lang="en-US" sz="2400" dirty="0" smtClean="0">
                <a:solidFill>
                  <a:srgbClr val="000000"/>
                </a:solidFill>
              </a:rPr>
              <a:t>=6 to 11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0-03-22 at 11.08.32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9854"/>
            <a:ext cx="4059621" cy="6858000"/>
          </a:xfrm>
          <a:prstGeom prst="rect">
            <a:avLst/>
          </a:prstGeom>
        </p:spPr>
      </p:pic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6791325" y="280987"/>
            <a:ext cx="2200275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chemeClr val="bg1"/>
                </a:solidFill>
              </a:rPr>
              <a:t>Chris Carilli (NRAO)</a:t>
            </a:r>
          </a:p>
          <a:p>
            <a:pPr>
              <a:spcBef>
                <a:spcPct val="50000"/>
              </a:spcBef>
            </a:pPr>
            <a:r>
              <a:rPr lang="en-US" sz="1800">
                <a:solidFill>
                  <a:schemeClr val="bg1"/>
                </a:solidFill>
              </a:rPr>
              <a:t>Berlin June 29, 2005</a:t>
            </a:r>
          </a:p>
        </p:txBody>
      </p:sp>
      <p:pic>
        <p:nvPicPr>
          <p:cNvPr id="20" name="Picture 4" descr="300px-WMAP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59620" y="268295"/>
            <a:ext cx="5084380" cy="2932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Line 5"/>
          <p:cNvSpPr>
            <a:spLocks noChangeShapeType="1"/>
          </p:cNvSpPr>
          <p:nvPr/>
        </p:nvSpPr>
        <p:spPr bwMode="auto">
          <a:xfrm flipH="1" flipV="1">
            <a:off x="2971800" y="685800"/>
            <a:ext cx="2209800" cy="585787"/>
          </a:xfrm>
          <a:prstGeom prst="line">
            <a:avLst/>
          </a:prstGeom>
          <a:noFill/>
          <a:ln w="28575" cap="flat" cmpd="sng" algn="ctr">
            <a:solidFill>
              <a:srgbClr val="FF33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" name="Picture 6" descr="300px-WMAP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67200" y="3429000"/>
            <a:ext cx="4572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4495800" y="2979003"/>
            <a:ext cx="4343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chemeClr val="bg1"/>
                </a:solidFill>
              </a:rPr>
              <a:t>WMAP –</a:t>
            </a:r>
            <a:r>
              <a:rPr lang="en-US" sz="2400" dirty="0" smtClean="0">
                <a:solidFill>
                  <a:schemeClr val="bg1"/>
                </a:solidFill>
              </a:rPr>
              <a:t> imprint of primordial structure from the Big Bang</a:t>
            </a:r>
            <a:endParaRPr lang="en-US" sz="24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533400" y="441811"/>
            <a:ext cx="358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Recombination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Early structure formation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59620" y="0"/>
            <a:ext cx="5084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Cosmic microwave background radiation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378" name="Picture 2" descr="carillif5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9419" y="506412"/>
            <a:ext cx="3965381" cy="4141788"/>
          </a:xfrm>
          <a:prstGeom prst="rect">
            <a:avLst/>
          </a:prstGeom>
          <a:noFill/>
        </p:spPr>
      </p:pic>
      <p:pic>
        <p:nvPicPr>
          <p:cNvPr id="485379" name="Picture 3" descr="carillif6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503728"/>
            <a:ext cx="3962400" cy="3915872"/>
          </a:xfrm>
          <a:prstGeom prst="rect">
            <a:avLst/>
          </a:prstGeom>
          <a:noFill/>
        </p:spPr>
      </p:pic>
      <p:sp>
        <p:nvSpPr>
          <p:cNvPr id="485380" name="Text Box 4"/>
          <p:cNvSpPr txBox="1">
            <a:spLocks noChangeArrowheads="1"/>
          </p:cNvSpPr>
          <p:nvPr/>
        </p:nvSpPr>
        <p:spPr bwMode="auto">
          <a:xfrm>
            <a:off x="2743200" y="762000"/>
            <a:ext cx="114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/>
              <a:t>z=12</a:t>
            </a:r>
          </a:p>
        </p:txBody>
      </p:sp>
      <p:sp>
        <p:nvSpPr>
          <p:cNvPr id="485381" name="Text Box 5"/>
          <p:cNvSpPr txBox="1">
            <a:spLocks noChangeArrowheads="1"/>
          </p:cNvSpPr>
          <p:nvPr/>
        </p:nvSpPr>
        <p:spPr bwMode="auto">
          <a:xfrm>
            <a:off x="7391400" y="762000"/>
            <a:ext cx="1295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/>
              <a:t>z=8</a:t>
            </a:r>
          </a:p>
        </p:txBody>
      </p:sp>
      <p:sp>
        <p:nvSpPr>
          <p:cNvPr id="485382" name="Text Box 6"/>
          <p:cNvSpPr txBox="1">
            <a:spLocks noChangeArrowheads="1"/>
          </p:cNvSpPr>
          <p:nvPr/>
        </p:nvSpPr>
        <p:spPr bwMode="auto">
          <a:xfrm>
            <a:off x="552450" y="762000"/>
            <a:ext cx="8763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/>
              <a:t>0.3 </a:t>
            </a:r>
            <a:r>
              <a:rPr lang="en-US" dirty="0" err="1" smtClean="0"/>
              <a:t>Jy</a:t>
            </a:r>
            <a:endParaRPr lang="en-US" dirty="0"/>
          </a:p>
        </p:txBody>
      </p:sp>
      <p:sp>
        <p:nvSpPr>
          <p:cNvPr id="485383" name="Text Box 7"/>
          <p:cNvSpPr txBox="1">
            <a:spLocks noChangeArrowheads="1"/>
          </p:cNvSpPr>
          <p:nvPr/>
        </p:nvSpPr>
        <p:spPr bwMode="auto">
          <a:xfrm>
            <a:off x="2286000" y="3835400"/>
            <a:ext cx="1143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/>
              <a:t>130MHz</a:t>
            </a:r>
          </a:p>
        </p:txBody>
      </p:sp>
      <p:sp>
        <p:nvSpPr>
          <p:cNvPr id="485384" name="Text Box 8"/>
          <p:cNvSpPr txBox="1">
            <a:spLocks noChangeArrowheads="1"/>
          </p:cNvSpPr>
          <p:nvPr/>
        </p:nvSpPr>
        <p:spPr bwMode="auto">
          <a:xfrm>
            <a:off x="552450" y="4572000"/>
            <a:ext cx="3609975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dirty="0"/>
              <a:t> radio G-P (</a:t>
            </a:r>
            <a:r>
              <a:rPr lang="en-US" dirty="0" err="1">
                <a:sym typeface="Symbol" pitchFamily="1" charset="2"/>
              </a:rPr>
              <a:t></a:t>
            </a:r>
            <a:r>
              <a:rPr lang="en-US" dirty="0"/>
              <a:t>=1%)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/>
              <a:t> 21 Forest (10%)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/>
              <a:t> mini-</a:t>
            </a:r>
            <a:r>
              <a:rPr lang="en-US" dirty="0" smtClean="0"/>
              <a:t>halos, </a:t>
            </a:r>
            <a:r>
              <a:rPr lang="en-US" dirty="0"/>
              <a:t>primordial disks </a:t>
            </a:r>
            <a:r>
              <a:rPr lang="en-US" dirty="0" smtClean="0"/>
              <a:t>(10% to 100</a:t>
            </a:r>
            <a:r>
              <a:rPr lang="en-US" dirty="0"/>
              <a:t>%</a:t>
            </a:r>
            <a:r>
              <a:rPr lang="en-US" dirty="0" smtClean="0"/>
              <a:t>)</a:t>
            </a: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485386" name="Text Box 10"/>
          <p:cNvSpPr txBox="1">
            <a:spLocks noChangeArrowheads="1"/>
          </p:cNvSpPr>
          <p:nvPr/>
        </p:nvSpPr>
        <p:spPr bwMode="auto">
          <a:xfrm>
            <a:off x="4648200" y="4572000"/>
            <a:ext cx="44958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 rms(PAPER512) ~ 2mJy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 Perhaps </a:t>
            </a:r>
            <a:r>
              <a:rPr lang="en-US" dirty="0">
                <a:solidFill>
                  <a:srgbClr val="000000"/>
                </a:solidFill>
              </a:rPr>
              <a:t>easiest to </a:t>
            </a:r>
            <a:r>
              <a:rPr lang="en-US" dirty="0" smtClean="0">
                <a:solidFill>
                  <a:srgbClr val="000000"/>
                </a:solidFill>
              </a:rPr>
              <a:t>detect, if there are sources! </a:t>
            </a:r>
            <a:endParaRPr lang="en-US" dirty="0" smtClean="0">
              <a:solidFill>
                <a:srgbClr val="000000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 Only </a:t>
            </a:r>
            <a:r>
              <a:rPr lang="en-US" dirty="0">
                <a:solidFill>
                  <a:srgbClr val="000000"/>
                </a:solidFill>
              </a:rPr>
              <a:t>way to study small scale structure during </a:t>
            </a:r>
            <a:r>
              <a:rPr lang="en-US" dirty="0" err="1" smtClean="0">
                <a:solidFill>
                  <a:srgbClr val="000000"/>
                </a:solidFill>
              </a:rPr>
              <a:t>reionization</a:t>
            </a: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485387" name="Text Box 11"/>
          <p:cNvSpPr txBox="1">
            <a:spLocks noChangeArrowheads="1"/>
          </p:cNvSpPr>
          <p:nvPr/>
        </p:nvSpPr>
        <p:spPr bwMode="auto">
          <a:xfrm>
            <a:off x="6934200" y="3900488"/>
            <a:ext cx="1143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159MHz</a:t>
            </a:r>
            <a:endParaRPr lang="en-US" sz="1800"/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704850" y="0"/>
            <a:ext cx="83629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rgbClr val="000000"/>
                </a:solidFill>
              </a:rPr>
              <a:t>Pathfinder science goals: HI 21cm Forest 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4" name="Picture 3" descr="2011-06-25_11-20-18_8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2895600"/>
            <a:ext cx="6400800" cy="3962400"/>
          </a:xfrm>
          <a:prstGeom prst="rect">
            <a:avLst/>
          </a:prstGeom>
        </p:spPr>
      </p:pic>
      <p:pic>
        <p:nvPicPr>
          <p:cNvPr id="6" name="Picture 5" descr="Screen shot 2010-12-03 at 11.41.23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0"/>
            <a:ext cx="6405446" cy="276945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0" y="2895600"/>
            <a:ext cx="6096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Build-out to 128 (256?) science array in Karoo, South Africa in 2012  [currently 64 stations]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895600" y="-4465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/>
              <a:t>32 station engineering array in </a:t>
            </a:r>
            <a:r>
              <a:rPr lang="en-US" sz="2400" dirty="0" err="1" smtClean="0"/>
              <a:t>Greenbank</a:t>
            </a:r>
            <a:r>
              <a:rPr lang="en-US" sz="2400" dirty="0" smtClean="0"/>
              <a:t>, WV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152400"/>
            <a:ext cx="2743200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accent3"/>
                </a:solidFill>
              </a:rPr>
              <a:t>PAPER basics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accent3"/>
                </a:solidFill>
              </a:rPr>
              <a:t> Freq = 115 to 190 MHz (</a:t>
            </a:r>
            <a:r>
              <a:rPr lang="en-US" sz="2400" dirty="0" err="1" smtClean="0">
                <a:solidFill>
                  <a:schemeClr val="accent3"/>
                </a:solidFill>
              </a:rPr>
              <a:t>z</a:t>
            </a:r>
            <a:r>
              <a:rPr lang="en-US" sz="2400" dirty="0" smtClean="0">
                <a:solidFill>
                  <a:schemeClr val="accent3"/>
                </a:solidFill>
              </a:rPr>
              <a:t>= 6.5 to 11)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accent3"/>
                </a:solidFill>
              </a:rPr>
              <a:t> Single dipole elements + ‘flaps’ =&gt; </a:t>
            </a:r>
            <a:r>
              <a:rPr lang="en-US" sz="2400" dirty="0" err="1" smtClean="0">
                <a:solidFill>
                  <a:schemeClr val="accent3"/>
                </a:solidFill>
              </a:rPr>
              <a:t>FoV</a:t>
            </a:r>
            <a:r>
              <a:rPr lang="en-US" sz="2400" baseline="-25000" dirty="0" err="1" smtClean="0">
                <a:solidFill>
                  <a:schemeClr val="accent3"/>
                </a:solidFill>
              </a:rPr>
              <a:t>FWHM</a:t>
            </a:r>
            <a:r>
              <a:rPr lang="en-US" sz="2400" dirty="0" smtClean="0">
                <a:solidFill>
                  <a:schemeClr val="accent3"/>
                </a:solidFill>
              </a:rPr>
              <a:t> ~ 40</a:t>
            </a:r>
            <a:r>
              <a:rPr lang="en-US" sz="2400" baseline="30000" dirty="0" smtClean="0">
                <a:solidFill>
                  <a:schemeClr val="accent3"/>
                </a:solidFill>
              </a:rPr>
              <a:t>o</a:t>
            </a:r>
            <a:endParaRPr lang="en-US" sz="2400" dirty="0" smtClean="0">
              <a:solidFill>
                <a:schemeClr val="accent3"/>
              </a:solidFill>
            </a:endParaRP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accent3"/>
                </a:solidFill>
              </a:rPr>
              <a:t> Max baseline = 300m =&gt; res ~ 15’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4" name="Picture 3" descr="Screen shot 2010-12-03 at 11.37.1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66408"/>
            <a:ext cx="7434821" cy="4091592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5" name="Picture 4" descr="Screen shot 2010-12-03 at 11.41.23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94819"/>
            <a:ext cx="7434821" cy="2718281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76200" y="533400"/>
            <a:ext cx="56981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Minimum redundancy array</a:t>
            </a:r>
          </a:p>
          <a:p>
            <a:r>
              <a:rPr lang="en-US" sz="2400" dirty="0" smtClean="0"/>
              <a:t>maximize </a:t>
            </a:r>
            <a:r>
              <a:rPr lang="en-US" sz="2400" dirty="0" err="1" smtClean="0"/>
              <a:t>u,v</a:t>
            </a:r>
            <a:r>
              <a:rPr lang="en-US" sz="2400" dirty="0" smtClean="0"/>
              <a:t> coverage =&gt; imaging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19621" y="0"/>
            <a:ext cx="731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Reconfigurable =&gt; optimize for science goal</a:t>
            </a:r>
            <a:endParaRPr lang="en-US" sz="3200" dirty="0">
              <a:solidFill>
                <a:schemeClr val="accent3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" y="3981272"/>
            <a:ext cx="605722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Delay spectrum analysis (Parsons): pile-up measurements in few </a:t>
            </a:r>
            <a:r>
              <a:rPr lang="en-US" sz="2400" dirty="0" err="1" smtClean="0">
                <a:solidFill>
                  <a:srgbClr val="FFFFFF"/>
                </a:solidFill>
              </a:rPr>
              <a:t>u,v</a:t>
            </a:r>
            <a:r>
              <a:rPr lang="en-US" sz="2400" dirty="0" smtClean="0">
                <a:solidFill>
                  <a:srgbClr val="FFFFFF"/>
                </a:solidFill>
              </a:rPr>
              <a:t> cells</a:t>
            </a:r>
            <a:r>
              <a:rPr lang="en-US" sz="2400" dirty="0" smtClean="0">
                <a:solidFill>
                  <a:schemeClr val="bg1"/>
                </a:solidFill>
              </a:rPr>
              <a:t> =&gt; coherently add spectra for PS analysis in freq = </a:t>
            </a:r>
            <a:r>
              <a:rPr lang="en-US" sz="2400" dirty="0" err="1" smtClean="0">
                <a:solidFill>
                  <a:schemeClr val="bg1"/>
                </a:solidFill>
              </a:rPr>
              <a:t>z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10" name="Picture 9" descr="DSC0089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4600" y="2286000"/>
            <a:ext cx="2741953" cy="205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312663" y="0"/>
            <a:ext cx="10456664" cy="685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0" name="Picture 9" descr="SA_Students_hel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-1"/>
            <a:ext cx="3124200" cy="23431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75300" y="2273300"/>
            <a:ext cx="4102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Durban University of Technology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25400" y="25400"/>
            <a:ext cx="53721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Established working array (now 64 elements) from scratch in ~ 6months, with help from SA (SKA, Durban) 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8" name="Picture 7" descr="Screen shot 2011-11-09 at 2.55.06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8670" y="3429000"/>
            <a:ext cx="4385329" cy="3429000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 bwMode="auto">
          <a:xfrm rot="5400000" flipH="1" flipV="1">
            <a:off x="5645150" y="5060950"/>
            <a:ext cx="1295400" cy="1206500"/>
          </a:xfrm>
          <a:prstGeom prst="straightConnector1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6400800" y="5410200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575 km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05400" y="6400800"/>
            <a:ext cx="1790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Cape Town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67500" y="4476690"/>
            <a:ext cx="1790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PAPER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99330" name="Picture 3" descr="snapshot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7938"/>
            <a:ext cx="9144000" cy="252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1" name="Text Box 2"/>
          <p:cNvSpPr txBox="1">
            <a:spLocks noChangeArrowheads="1"/>
          </p:cNvSpPr>
          <p:nvPr/>
        </p:nvSpPr>
        <p:spPr bwMode="auto">
          <a:xfrm>
            <a:off x="0" y="14288"/>
            <a:ext cx="9144000" cy="519112"/>
          </a:xfrm>
          <a:prstGeom prst="rect">
            <a:avLst/>
          </a:prstGeom>
          <a:solidFill>
            <a:srgbClr val="171496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Challenge:  </a:t>
            </a:r>
            <a:r>
              <a:rPr lang="en-US" sz="2800" dirty="0">
                <a:solidFill>
                  <a:schemeClr val="bg1"/>
                </a:solidFill>
              </a:rPr>
              <a:t>Interference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457200" y="1600200"/>
            <a:ext cx="1219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00"/>
                </a:solidFill>
              </a:rPr>
              <a:t>100 MHz z=13</a:t>
            </a:r>
          </a:p>
        </p:txBody>
      </p:sp>
      <p:sp>
        <p:nvSpPr>
          <p:cNvPr id="99333" name="Text Box 5"/>
          <p:cNvSpPr txBox="1">
            <a:spLocks noChangeArrowheads="1"/>
          </p:cNvSpPr>
          <p:nvPr/>
        </p:nvSpPr>
        <p:spPr bwMode="auto">
          <a:xfrm>
            <a:off x="7458075" y="1600200"/>
            <a:ext cx="13811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00"/>
                </a:solidFill>
              </a:rPr>
              <a:t>200 MHz z=6</a:t>
            </a:r>
          </a:p>
        </p:txBody>
      </p:sp>
      <p:pic>
        <p:nvPicPr>
          <p:cNvPr id="99335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514600"/>
            <a:ext cx="4937125" cy="434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cxnSp>
        <p:nvCxnSpPr>
          <p:cNvPr id="99336" name="Straight Arrow Connector 10"/>
          <p:cNvCxnSpPr>
            <a:cxnSpLocks noChangeShapeType="1"/>
          </p:cNvCxnSpPr>
          <p:nvPr/>
        </p:nvCxnSpPr>
        <p:spPr bwMode="auto">
          <a:xfrm rot="5400000">
            <a:off x="1600200" y="2362200"/>
            <a:ext cx="1143000" cy="533400"/>
          </a:xfrm>
          <a:prstGeom prst="straightConnector1">
            <a:avLst/>
          </a:prstGeom>
          <a:noFill/>
          <a:ln w="9525">
            <a:noFill/>
            <a:round/>
            <a:headEnd/>
            <a:tailEnd type="arrow" w="med" len="med"/>
          </a:ln>
        </p:spPr>
      </p:cxnSp>
      <p:cxnSp>
        <p:nvCxnSpPr>
          <p:cNvPr id="99337" name="Straight Arrow Connector 12"/>
          <p:cNvCxnSpPr>
            <a:cxnSpLocks noChangeShapeType="1"/>
          </p:cNvCxnSpPr>
          <p:nvPr/>
        </p:nvCxnSpPr>
        <p:spPr bwMode="auto">
          <a:xfrm rot="5400000">
            <a:off x="876300" y="2247900"/>
            <a:ext cx="2514600" cy="21336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99338" name="Straight Arrow Connector 16"/>
          <p:cNvCxnSpPr>
            <a:cxnSpLocks noChangeShapeType="1"/>
          </p:cNvCxnSpPr>
          <p:nvPr/>
        </p:nvCxnSpPr>
        <p:spPr bwMode="auto">
          <a:xfrm rot="5400000">
            <a:off x="1371600" y="2362200"/>
            <a:ext cx="3429000" cy="2819400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arrow" w="med" len="med"/>
          </a:ln>
        </p:spPr>
      </p:cxnSp>
      <p:cxnSp>
        <p:nvCxnSpPr>
          <p:cNvPr id="99339" name="Straight Arrow Connector 20"/>
          <p:cNvCxnSpPr>
            <a:cxnSpLocks noChangeShapeType="1"/>
          </p:cNvCxnSpPr>
          <p:nvPr/>
        </p:nvCxnSpPr>
        <p:spPr bwMode="auto">
          <a:xfrm rot="10800000" flipV="1">
            <a:off x="4191000" y="2057400"/>
            <a:ext cx="3267075" cy="3200400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arrow" w="med" len="med"/>
          </a:ln>
        </p:spPr>
      </p:cxnSp>
      <p:sp>
        <p:nvSpPr>
          <p:cNvPr id="99340" name="TextBox 22"/>
          <p:cNvSpPr txBox="1">
            <a:spLocks noChangeArrowheads="1"/>
          </p:cNvSpPr>
          <p:nvPr/>
        </p:nvSpPr>
        <p:spPr bwMode="auto">
          <a:xfrm>
            <a:off x="1676400" y="3589338"/>
            <a:ext cx="16002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/>
              <a:t>Aircraft</a:t>
            </a:r>
          </a:p>
        </p:txBody>
      </p:sp>
      <p:sp>
        <p:nvSpPr>
          <p:cNvPr id="99341" name="TextBox 23"/>
          <p:cNvSpPr txBox="1">
            <a:spLocks noChangeArrowheads="1"/>
          </p:cNvSpPr>
          <p:nvPr/>
        </p:nvSpPr>
        <p:spPr bwMode="auto">
          <a:xfrm>
            <a:off x="2895600" y="3886200"/>
            <a:ext cx="1371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dirty="0" err="1" smtClean="0"/>
              <a:t>Orbcomm</a:t>
            </a:r>
            <a:endParaRPr lang="en-US" sz="1800" dirty="0"/>
          </a:p>
        </p:txBody>
      </p:sp>
      <p:sp>
        <p:nvSpPr>
          <p:cNvPr id="99342" name="TextBox 25"/>
          <p:cNvSpPr txBox="1">
            <a:spLocks noChangeArrowheads="1"/>
          </p:cNvSpPr>
          <p:nvPr/>
        </p:nvSpPr>
        <p:spPr bwMode="auto">
          <a:xfrm>
            <a:off x="4076700" y="4419600"/>
            <a:ext cx="10509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/>
              <a:t>TV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2" name="Picture 1" descr="Screen shot 2010-03-23 at 8.26.17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4400"/>
            <a:ext cx="4648200" cy="4163957"/>
          </a:xfrm>
          <a:prstGeom prst="rect">
            <a:avLst/>
          </a:prstGeom>
        </p:spPr>
      </p:pic>
      <p:pic>
        <p:nvPicPr>
          <p:cNvPr id="4" name="Picture 3" descr="Screen shot 2010-03-23 at 8.36.31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1384299"/>
            <a:ext cx="4191000" cy="36940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62600" y="8382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PAPER South Africa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4987761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100MHz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57600" y="496466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200MHz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29600" y="501546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200MHz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64100" y="5000461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100MHz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46901" y="3285123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OrbComm</a:t>
            </a:r>
            <a:endParaRPr lang="en-US" sz="1600" dirty="0"/>
          </a:p>
        </p:txBody>
      </p:sp>
      <p:cxnSp>
        <p:nvCxnSpPr>
          <p:cNvPr id="16" name="Straight Arrow Connector 15"/>
          <p:cNvCxnSpPr/>
          <p:nvPr/>
        </p:nvCxnSpPr>
        <p:spPr bwMode="auto">
          <a:xfrm rot="10800000">
            <a:off x="6616700" y="3191708"/>
            <a:ext cx="381001" cy="237292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2286000" y="4267200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OrbComm</a:t>
            </a:r>
            <a:endParaRPr lang="en-US" sz="1600" dirty="0"/>
          </a:p>
        </p:txBody>
      </p:sp>
      <p:cxnSp>
        <p:nvCxnSpPr>
          <p:cNvPr id="18" name="Straight Arrow Connector 17"/>
          <p:cNvCxnSpPr/>
          <p:nvPr/>
        </p:nvCxnSpPr>
        <p:spPr bwMode="auto">
          <a:xfrm rot="10800000">
            <a:off x="2133601" y="4114800"/>
            <a:ext cx="381000" cy="237292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2590800" y="76200"/>
            <a:ext cx="473710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Solution: location!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035801" y="4123323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ISS</a:t>
            </a:r>
            <a:endParaRPr 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5397500" y="3670469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FM</a:t>
            </a:r>
            <a:endParaRPr lang="en-US" sz="1600" dirty="0"/>
          </a:p>
        </p:txBody>
      </p:sp>
      <p:cxnSp>
        <p:nvCxnSpPr>
          <p:cNvPr id="22" name="Straight Arrow Connector 21"/>
          <p:cNvCxnSpPr/>
          <p:nvPr/>
        </p:nvCxnSpPr>
        <p:spPr>
          <a:xfrm rot="10800000">
            <a:off x="5257800" y="3623677"/>
            <a:ext cx="292100" cy="84892"/>
          </a:xfrm>
          <a:prstGeom prst="straightConnector1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10800000">
            <a:off x="6934200" y="4093577"/>
            <a:ext cx="292100" cy="84892"/>
          </a:xfrm>
          <a:prstGeom prst="straightConnector1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914400" y="57912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US ‘radio quiet zone’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15000" y="57912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ZA ‘radio quiet zone’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10" name="Picture 9" descr="Screen shot 2011-11-07 at 2.46.55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701773"/>
          </a:xfrm>
          <a:prstGeom prst="rect">
            <a:avLst/>
          </a:prstGeom>
        </p:spPr>
      </p:pic>
      <p:sp>
        <p:nvSpPr>
          <p:cNvPr id="95234" name="Text Box 2"/>
          <p:cNvSpPr txBox="1">
            <a:spLocks noChangeArrowheads="1"/>
          </p:cNvSpPr>
          <p:nvPr/>
        </p:nvSpPr>
        <p:spPr bwMode="auto">
          <a:xfrm>
            <a:off x="304800" y="0"/>
            <a:ext cx="8915400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rgbClr val="000000"/>
                </a:solidFill>
              </a:rPr>
              <a:t>Challenge: </a:t>
            </a:r>
            <a:r>
              <a:rPr lang="en-US" sz="2800" b="1" dirty="0" smtClean="0">
                <a:solidFill>
                  <a:srgbClr val="000000"/>
                </a:solidFill>
              </a:rPr>
              <a:t> </a:t>
            </a:r>
            <a:r>
              <a:rPr lang="en-US" sz="2800" dirty="0">
                <a:solidFill>
                  <a:srgbClr val="000000"/>
                </a:solidFill>
              </a:rPr>
              <a:t>hot, confused </a:t>
            </a:r>
            <a:r>
              <a:rPr lang="en-US" sz="2800" dirty="0" smtClean="0">
                <a:solidFill>
                  <a:srgbClr val="000000"/>
                </a:solidFill>
              </a:rPr>
              <a:t>sky at low freq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95236" name="Text Box 4"/>
          <p:cNvSpPr txBox="1">
            <a:spLocks noChangeArrowheads="1"/>
          </p:cNvSpPr>
          <p:nvPr/>
        </p:nvSpPr>
        <p:spPr bwMode="auto">
          <a:xfrm>
            <a:off x="304800" y="5080337"/>
            <a:ext cx="84582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Arial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Coldest </a:t>
            </a:r>
            <a:r>
              <a:rPr lang="en-US" sz="2400" dirty="0">
                <a:solidFill>
                  <a:schemeClr val="bg1"/>
                </a:solidFill>
              </a:rPr>
              <a:t>regions: T ~ 100</a:t>
            </a:r>
            <a:r>
              <a:rPr lang="en-US" sz="2400" dirty="0">
                <a:solidFill>
                  <a:schemeClr val="bg1"/>
                </a:solidFill>
                <a:latin typeface="Symbol" charset="2"/>
              </a:rPr>
              <a:t> (</a:t>
            </a:r>
            <a:r>
              <a:rPr lang="en-US" sz="2400" dirty="0">
                <a:solidFill>
                  <a:schemeClr val="bg1"/>
                </a:solidFill>
                <a:latin typeface="Symbol" charset="2"/>
                <a:sym typeface="Symbol" charset="2"/>
              </a:rPr>
              <a:t></a:t>
            </a:r>
            <a:r>
              <a:rPr lang="en-US" sz="2400" dirty="0">
                <a:solidFill>
                  <a:schemeClr val="bg1"/>
                </a:solidFill>
                <a:latin typeface="Symbol" charset="2"/>
              </a:rPr>
              <a:t>/200 MH</a:t>
            </a:r>
            <a:r>
              <a:rPr lang="en-US" sz="2400" dirty="0">
                <a:solidFill>
                  <a:schemeClr val="bg1"/>
                </a:solidFill>
              </a:rPr>
              <a:t>z)</a:t>
            </a:r>
            <a:r>
              <a:rPr lang="en-US" sz="2400" baseline="30000" dirty="0">
                <a:solidFill>
                  <a:schemeClr val="bg1"/>
                </a:solidFill>
              </a:rPr>
              <a:t>-2.6 </a:t>
            </a:r>
            <a:r>
              <a:rPr lang="en-US" sz="2400" dirty="0" smtClean="0">
                <a:solidFill>
                  <a:schemeClr val="bg1"/>
                </a:solidFill>
              </a:rPr>
              <a:t>K = 10</a:t>
            </a:r>
            <a:r>
              <a:rPr lang="en-US" sz="2400" baseline="30000" dirty="0" smtClean="0">
                <a:solidFill>
                  <a:schemeClr val="bg1"/>
                </a:solidFill>
              </a:rPr>
              <a:t>4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x</a:t>
            </a:r>
            <a:r>
              <a:rPr lang="en-US" sz="2400" dirty="0" smtClean="0">
                <a:solidFill>
                  <a:schemeClr val="bg1"/>
                </a:solidFill>
              </a:rPr>
              <a:t> 21cm signal</a:t>
            </a:r>
          </a:p>
          <a:p>
            <a:pPr>
              <a:spcBef>
                <a:spcPct val="50000"/>
              </a:spcBef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Highly ‘confused’: 1 source/deg</a:t>
            </a:r>
            <a:r>
              <a:rPr lang="en-US" sz="2400" baseline="30000" dirty="0">
                <a:solidFill>
                  <a:schemeClr val="bg1"/>
                </a:solidFill>
              </a:rPr>
              <a:t>2</a:t>
            </a:r>
            <a:r>
              <a:rPr lang="en-US" sz="2400" dirty="0">
                <a:solidFill>
                  <a:schemeClr val="bg1"/>
                </a:solidFill>
              </a:rPr>
              <a:t> with S</a:t>
            </a:r>
            <a:r>
              <a:rPr lang="en-US" sz="1600" dirty="0">
                <a:solidFill>
                  <a:schemeClr val="bg1"/>
                </a:solidFill>
              </a:rPr>
              <a:t>140</a:t>
            </a:r>
            <a:r>
              <a:rPr lang="en-US" sz="2400" dirty="0">
                <a:solidFill>
                  <a:schemeClr val="bg1"/>
                </a:solidFill>
              </a:rPr>
              <a:t> &gt; 1 </a:t>
            </a:r>
            <a:r>
              <a:rPr lang="en-US" sz="2400" dirty="0" err="1" smtClean="0">
                <a:solidFill>
                  <a:schemeClr val="bg1"/>
                </a:solidFill>
              </a:rPr>
              <a:t>Jy</a:t>
            </a:r>
            <a:r>
              <a:rPr lang="en-US" sz="2400" dirty="0" smtClean="0">
                <a:solidFill>
                  <a:schemeClr val="bg1"/>
                </a:solidFill>
              </a:rPr>
              <a:t>  </a:t>
            </a:r>
          </a:p>
        </p:txBody>
      </p:sp>
      <p:pic>
        <p:nvPicPr>
          <p:cNvPr id="95237" name="Picture 6" descr="WSR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62800" y="2590800"/>
            <a:ext cx="1981200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8" name="Line 7"/>
          <p:cNvSpPr>
            <a:spLocks noChangeShapeType="1"/>
          </p:cNvSpPr>
          <p:nvPr/>
        </p:nvSpPr>
        <p:spPr bwMode="auto">
          <a:xfrm flipH="1" flipV="1">
            <a:off x="7086600" y="1295399"/>
            <a:ext cx="76200" cy="1319212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239" name="Line 8"/>
          <p:cNvSpPr>
            <a:spLocks noChangeShapeType="1"/>
          </p:cNvSpPr>
          <p:nvPr/>
        </p:nvSpPr>
        <p:spPr bwMode="auto">
          <a:xfrm>
            <a:off x="7467600" y="1295398"/>
            <a:ext cx="1676400" cy="1319213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243" name="TextBox 11"/>
          <p:cNvSpPr txBox="1">
            <a:spLocks noChangeArrowheads="1"/>
          </p:cNvSpPr>
          <p:nvPr/>
        </p:nvSpPr>
        <p:spPr bwMode="auto">
          <a:xfrm>
            <a:off x="0" y="4301723"/>
            <a:ext cx="2971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 err="1" smtClean="0"/>
              <a:t>Haslam</a:t>
            </a:r>
            <a:r>
              <a:rPr lang="en-US" dirty="0" smtClean="0"/>
              <a:t>, </a:t>
            </a:r>
            <a:r>
              <a:rPr lang="en-US" dirty="0" err="1"/>
              <a:t>Eberg</a:t>
            </a:r>
            <a:r>
              <a:rPr lang="en-US" dirty="0"/>
              <a:t> 408MHz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7086600" y="990600"/>
            <a:ext cx="381000" cy="304799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484357" name="Picture 5" descr="spe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1728788"/>
            <a:ext cx="4114800" cy="3861911"/>
          </a:xfrm>
          <a:prstGeom prst="rect">
            <a:avLst/>
          </a:prstGeom>
          <a:noFill/>
        </p:spPr>
      </p:pic>
      <p:sp>
        <p:nvSpPr>
          <p:cNvPr id="484356" name="Text Box 4"/>
          <p:cNvSpPr txBox="1">
            <a:spLocks noChangeArrowheads="1"/>
          </p:cNvSpPr>
          <p:nvPr/>
        </p:nvSpPr>
        <p:spPr bwMode="auto">
          <a:xfrm>
            <a:off x="0" y="0"/>
            <a:ext cx="86868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chemeClr val="bg1"/>
                </a:solidFill>
              </a:rPr>
              <a:t>Solution: spectral </a:t>
            </a:r>
            <a:r>
              <a:rPr lang="en-US" sz="2800" dirty="0" smtClean="0">
                <a:solidFill>
                  <a:schemeClr val="bg1"/>
                </a:solidFill>
              </a:rPr>
              <a:t>decomposition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 Foreground = non-thermal = featureless over ~ 100’s MHz</a:t>
            </a: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 Signal = fine scale structure on scales ~</a:t>
            </a:r>
            <a:r>
              <a:rPr lang="en-US" sz="2400" dirty="0" smtClean="0">
                <a:solidFill>
                  <a:schemeClr val="bg1"/>
                </a:solidFill>
              </a:rPr>
              <a:t> MHz</a:t>
            </a:r>
            <a:endParaRPr lang="en-US" sz="2400" dirty="0"/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5715000" y="2332038"/>
            <a:ext cx="3276600" cy="2898775"/>
            <a:chOff x="384" y="1296"/>
            <a:chExt cx="2064" cy="1826"/>
          </a:xfrm>
        </p:grpSpPr>
        <p:sp>
          <p:nvSpPr>
            <p:cNvPr id="484358" name="Text Box 6"/>
            <p:cNvSpPr txBox="1">
              <a:spLocks noChangeArrowheads="1"/>
            </p:cNvSpPr>
            <p:nvPr/>
          </p:nvSpPr>
          <p:spPr bwMode="auto">
            <a:xfrm>
              <a:off x="384" y="2889"/>
              <a:ext cx="190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1800" dirty="0"/>
            </a:p>
          </p:txBody>
        </p:sp>
        <p:sp>
          <p:nvSpPr>
            <p:cNvPr id="484366" name="Text Box 14"/>
            <p:cNvSpPr txBox="1">
              <a:spLocks noChangeArrowheads="1"/>
            </p:cNvSpPr>
            <p:nvPr/>
          </p:nvSpPr>
          <p:spPr bwMode="auto">
            <a:xfrm>
              <a:off x="432" y="1296"/>
              <a:ext cx="201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/>
                <a:t>Signal/Sky ~</a:t>
              </a:r>
              <a:r>
                <a:rPr lang="en-US" sz="2400" dirty="0" smtClean="0"/>
                <a:t> 10</a:t>
              </a:r>
              <a:r>
                <a:rPr lang="en-US" sz="2400" baseline="30000" dirty="0" smtClean="0"/>
                <a:t>-</a:t>
              </a:r>
              <a:r>
                <a:rPr lang="en-US" sz="2400" baseline="30000" dirty="0"/>
                <a:t>5</a:t>
              </a:r>
              <a:endParaRPr lang="en-US" baseline="30000" dirty="0"/>
            </a:p>
          </p:txBody>
        </p:sp>
      </p:grpSp>
      <p:pic>
        <p:nvPicPr>
          <p:cNvPr id="484367" name="Picture 15" descr="carillif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703388"/>
            <a:ext cx="4114800" cy="4015297"/>
          </a:xfrm>
          <a:prstGeom prst="rect">
            <a:avLst/>
          </a:prstGeom>
          <a:noFill/>
        </p:spPr>
      </p:pic>
      <p:sp>
        <p:nvSpPr>
          <p:cNvPr id="484368" name="Text Box 16"/>
          <p:cNvSpPr txBox="1">
            <a:spLocks noChangeArrowheads="1"/>
          </p:cNvSpPr>
          <p:nvPr/>
        </p:nvSpPr>
        <p:spPr bwMode="auto">
          <a:xfrm>
            <a:off x="2819400" y="1905000"/>
            <a:ext cx="1752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/>
              <a:t>Cygnus A </a:t>
            </a:r>
          </a:p>
        </p:txBody>
      </p:sp>
      <p:sp>
        <p:nvSpPr>
          <p:cNvPr id="484370" name="Text Box 18"/>
          <p:cNvSpPr txBox="1">
            <a:spLocks noChangeArrowheads="1"/>
          </p:cNvSpPr>
          <p:nvPr/>
        </p:nvSpPr>
        <p:spPr bwMode="auto">
          <a:xfrm>
            <a:off x="228600" y="5410200"/>
            <a:ext cx="106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500MHz</a:t>
            </a:r>
          </a:p>
        </p:txBody>
      </p:sp>
      <p:sp>
        <p:nvSpPr>
          <p:cNvPr id="484371" name="Text Box 19"/>
          <p:cNvSpPr txBox="1">
            <a:spLocks noChangeArrowheads="1"/>
          </p:cNvSpPr>
          <p:nvPr/>
        </p:nvSpPr>
        <p:spPr bwMode="auto">
          <a:xfrm>
            <a:off x="2971800" y="5410200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/>
              <a:t>5000MHz</a:t>
            </a:r>
          </a:p>
        </p:txBody>
      </p:sp>
      <p:sp>
        <p:nvSpPr>
          <p:cNvPr id="484372" name="Text Box 20"/>
          <p:cNvSpPr txBox="1">
            <a:spLocks noChangeArrowheads="1"/>
          </p:cNvSpPr>
          <p:nvPr/>
        </p:nvSpPr>
        <p:spPr bwMode="auto">
          <a:xfrm>
            <a:off x="381000" y="5939135"/>
            <a:ext cx="8610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Critical to mitigate freq dependent telescope response!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5105400" y="502920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z</a:t>
            </a:r>
            <a:r>
              <a:rPr lang="en-US" dirty="0" smtClean="0"/>
              <a:t>=13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305800" y="501009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z</a:t>
            </a:r>
            <a:r>
              <a:rPr lang="en-US" dirty="0" smtClean="0"/>
              <a:t>=7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rndscrnflaps_07se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8547" name="Text Box 2"/>
          <p:cNvSpPr txBox="1">
            <a:spLocks noChangeArrowheads="1"/>
          </p:cNvSpPr>
          <p:nvPr/>
        </p:nvSpPr>
        <p:spPr bwMode="auto">
          <a:xfrm>
            <a:off x="0" y="0"/>
            <a:ext cx="437028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PAPER Antenna: ‘clean machine’ </a:t>
            </a: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Sleeve dipole + flaps</a:t>
            </a: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Smooth, broad response in frequency and angle</a:t>
            </a:r>
          </a:p>
        </p:txBody>
      </p:sp>
      <p:pic>
        <p:nvPicPr>
          <p:cNvPr id="108549" name="Picture 4" descr="Receiver_Response"/>
          <p:cNvPicPr>
            <a:picLocks noChangeAspect="1" noChangeArrowheads="1"/>
          </p:cNvPicPr>
          <p:nvPr/>
        </p:nvPicPr>
        <p:blipFill>
          <a:blip r:embed="rId4">
            <a:lum bright="-26000" contrast="54000"/>
          </a:blip>
          <a:srcRect/>
          <a:stretch>
            <a:fillRect/>
          </a:stretch>
        </p:blipFill>
        <p:spPr bwMode="auto">
          <a:xfrm>
            <a:off x="4186953" y="0"/>
            <a:ext cx="4995147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50" name="Text Box 5"/>
          <p:cNvSpPr txBox="1">
            <a:spLocks noChangeArrowheads="1"/>
          </p:cNvSpPr>
          <p:nvPr/>
        </p:nvSpPr>
        <p:spPr bwMode="auto">
          <a:xfrm>
            <a:off x="4953000" y="2224088"/>
            <a:ext cx="1143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smtClean="0"/>
              <a:t>120MHz</a:t>
            </a:r>
            <a:endParaRPr lang="en-US" sz="1800" dirty="0"/>
          </a:p>
        </p:txBody>
      </p:sp>
      <p:sp>
        <p:nvSpPr>
          <p:cNvPr id="108551" name="Text Box 6"/>
          <p:cNvSpPr txBox="1">
            <a:spLocks noChangeArrowheads="1"/>
          </p:cNvSpPr>
          <p:nvPr/>
        </p:nvSpPr>
        <p:spPr bwMode="auto">
          <a:xfrm>
            <a:off x="7848600" y="2224088"/>
            <a:ext cx="1066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/>
              <a:t>200MHz</a:t>
            </a:r>
          </a:p>
        </p:txBody>
      </p:sp>
      <p:pic>
        <p:nvPicPr>
          <p:cNvPr id="8" name="Picture 7" descr="Screen shot 2010-12-04 at 8.36.50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4800" y="4998186"/>
            <a:ext cx="2476500" cy="184711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654800" y="4300965"/>
            <a:ext cx="2527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LNA: </a:t>
            </a:r>
            <a:r>
              <a:rPr lang="en-US" sz="2000" dirty="0" err="1" smtClean="0">
                <a:solidFill>
                  <a:schemeClr val="bg1"/>
                </a:solidFill>
              </a:rPr>
              <a:t>T</a:t>
            </a:r>
            <a:r>
              <a:rPr lang="en-US" sz="2000" baseline="-25000" dirty="0" err="1" smtClean="0">
                <a:solidFill>
                  <a:schemeClr val="bg1"/>
                </a:solidFill>
              </a:rPr>
              <a:t>rx</a:t>
            </a:r>
            <a:r>
              <a:rPr lang="en-US" sz="2000" dirty="0" smtClean="0">
                <a:solidFill>
                  <a:schemeClr val="bg1"/>
                </a:solidFill>
              </a:rPr>
              <a:t> = 110K, 30dB gain 120-180MHz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86953" y="-76200"/>
            <a:ext cx="1299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Gain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 bwMode="auto">
          <a:xfrm rot="5400000">
            <a:off x="4496594" y="762000"/>
            <a:ext cx="456406" cy="794"/>
          </a:xfrm>
          <a:prstGeom prst="straightConnector1">
            <a:avLst/>
          </a:prstGeom>
          <a:noFill/>
          <a:ln w="9525" cap="flat" cmpd="sng" algn="ctr">
            <a:solidFill>
              <a:srgbClr val="FFFF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4648200" y="545068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00"/>
                </a:solidFill>
              </a:rPr>
              <a:t>10dB</a:t>
            </a:r>
            <a:endParaRPr lang="en-US" sz="1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3" name="Picture 2" descr="Screen shot 2010-12-03 at 1.31.35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24" y="665766"/>
            <a:ext cx="5753836" cy="3124200"/>
          </a:xfrm>
          <a:prstGeom prst="rect">
            <a:avLst/>
          </a:prstGeom>
        </p:spPr>
      </p:pic>
      <p:pic>
        <p:nvPicPr>
          <p:cNvPr id="4" name="Picture 11" descr="Picture 7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02300" y="673100"/>
            <a:ext cx="3441700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Screen shot 2010-12-03 at 1.29.33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870" y="4564509"/>
            <a:ext cx="7273612" cy="226883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42573" y="0"/>
            <a:ext cx="6386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PAPER Primary beam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97324" y="6447135"/>
            <a:ext cx="6929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Measure power pattern using </a:t>
            </a:r>
            <a:r>
              <a:rPr lang="en-US" sz="2400" dirty="0" err="1" smtClean="0"/>
              <a:t>Orbcom</a:t>
            </a:r>
            <a:r>
              <a:rPr lang="en-US" sz="2400" dirty="0" smtClean="0"/>
              <a:t> at 136MHz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1828800" y="3733800"/>
            <a:ext cx="518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FW10% ~ 90</a:t>
            </a:r>
            <a:r>
              <a:rPr lang="en-US" sz="2400" baseline="30000" dirty="0" smtClean="0">
                <a:solidFill>
                  <a:schemeClr val="bg1"/>
                </a:solidFill>
              </a:rPr>
              <a:t>o</a:t>
            </a:r>
            <a:r>
              <a:rPr lang="en-US" sz="2400" dirty="0" smtClean="0">
                <a:solidFill>
                  <a:schemeClr val="bg1"/>
                </a:solidFill>
              </a:rPr>
              <a:t>  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0-03-22 at 11.08.32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9854"/>
            <a:ext cx="4059621" cy="6858000"/>
          </a:xfrm>
          <a:prstGeom prst="rect">
            <a:avLst/>
          </a:prstGeom>
        </p:spPr>
      </p:pic>
      <p:pic>
        <p:nvPicPr>
          <p:cNvPr id="3" name="Picture 3" descr="06_we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6700" y="3505200"/>
            <a:ext cx="5067300" cy="3305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800600" y="3348335"/>
            <a:ext cx="3886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rgbClr val="FFFFFF"/>
                </a:solidFill>
              </a:rPr>
              <a:t>Big glass: HST, VLT, VLA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 flipH="1">
            <a:off x="3200400" y="4724400"/>
            <a:ext cx="2819400" cy="609600"/>
          </a:xfrm>
          <a:prstGeom prst="line">
            <a:avLst/>
          </a:prstGeom>
          <a:noFill/>
          <a:ln w="28575">
            <a:solidFill>
              <a:srgbClr val="E0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" y="5105400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Late structure formation Realm of the Galaxies</a:t>
            </a:r>
            <a:endParaRPr lang="en-US" sz="2400" dirty="0"/>
          </a:p>
        </p:txBody>
      </p:sp>
      <p:pic>
        <p:nvPicPr>
          <p:cNvPr id="7" name="Picture 6" descr="vlaTelescopes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6700" y="0"/>
            <a:ext cx="5067300" cy="3200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1" y="0"/>
            <a:ext cx="3352799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  <a:latin typeface="Arial" charset="0"/>
              </a:rPr>
              <a:t>Challenge: array spectral </a:t>
            </a:r>
            <a:r>
              <a:rPr lang="en-US" sz="2400" dirty="0" err="1" smtClean="0">
                <a:solidFill>
                  <a:schemeClr val="bg1"/>
                </a:solidFill>
                <a:latin typeface="Arial" charset="0"/>
              </a:rPr>
              <a:t>sidelobes</a:t>
            </a:r>
            <a:endParaRPr lang="en-US" sz="2400" dirty="0" smtClean="0">
              <a:solidFill>
                <a:schemeClr val="bg1"/>
              </a:solidFill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  <a:latin typeface="Arial" charset="0"/>
              </a:rPr>
              <a:t>Synthesized beam (PSF) is frequency dependent =&gt; smooth spectral  fitting over MHz bands does not remove </a:t>
            </a:r>
            <a:r>
              <a:rPr lang="en-US" sz="2400" dirty="0" smtClean="0">
                <a:solidFill>
                  <a:schemeClr val="bg1"/>
                </a:solidFill>
                <a:latin typeface="Arial" charset="0"/>
                <a:sym typeface="Symbol" charset="2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Arial" charset="0"/>
                <a:sym typeface="Symbol" charset="2"/>
              </a:rPr>
              <a:t>far-out</a:t>
            </a:r>
            <a:r>
              <a:rPr lang="en-US" sz="2400" dirty="0" smtClean="0">
                <a:solidFill>
                  <a:schemeClr val="bg1"/>
                </a:solidFill>
                <a:latin typeface="Arial" charset="0"/>
                <a:sym typeface="Symbol" charset="2"/>
              </a:rPr>
              <a:t>  </a:t>
            </a:r>
            <a:r>
              <a:rPr lang="en-US" sz="2400" dirty="0" err="1" smtClean="0">
                <a:solidFill>
                  <a:schemeClr val="bg1"/>
                </a:solidFill>
                <a:latin typeface="Arial" charset="0"/>
                <a:sym typeface="Symbol" charset="2"/>
              </a:rPr>
              <a:t>sidelobes</a:t>
            </a:r>
            <a:r>
              <a:rPr lang="en-US" sz="2400" dirty="0" smtClean="0">
                <a:solidFill>
                  <a:schemeClr val="bg1"/>
                </a:solidFill>
                <a:latin typeface="Arial" charset="0"/>
                <a:sym typeface="Symbol" charset="2"/>
              </a:rPr>
              <a:t> of (residual) bright sources</a:t>
            </a:r>
            <a:endParaRPr lang="en-US" sz="2400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5181600" y="6172200"/>
            <a:ext cx="4572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endParaRPr lang="en-US" sz="1200" b="1">
              <a:solidFill>
                <a:srgbClr val="0000FF"/>
              </a:solidFill>
              <a:latin typeface="Arial" charset="0"/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3124200" y="76200"/>
            <a:ext cx="6019800" cy="6096000"/>
            <a:chOff x="838200" y="1524000"/>
            <a:chExt cx="7366000" cy="5334000"/>
          </a:xfrm>
        </p:grpSpPr>
        <p:pic>
          <p:nvPicPr>
            <p:cNvPr id="29706" name="Picture 7" descr="1MHZ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5400000">
              <a:off x="3073400" y="-711200"/>
              <a:ext cx="2895600" cy="736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07" name="Picture 8" descr="5MHZ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5400000">
              <a:off x="3225800" y="1879600"/>
              <a:ext cx="2590800" cy="736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708" name="Text Box 9"/>
            <p:cNvSpPr txBox="1">
              <a:spLocks noChangeArrowheads="1"/>
            </p:cNvSpPr>
            <p:nvPr/>
          </p:nvSpPr>
          <p:spPr bwMode="auto">
            <a:xfrm>
              <a:off x="1924987" y="1698126"/>
              <a:ext cx="3124201" cy="7540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bg1"/>
                  </a:solidFill>
                </a:rPr>
                <a:t>1MHz separation</a:t>
              </a:r>
            </a:p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bg1"/>
                  </a:solidFill>
                </a:rPr>
                <a:t>R</a:t>
              </a:r>
              <a:r>
                <a:rPr lang="en-US" baseline="-25000">
                  <a:solidFill>
                    <a:schemeClr val="bg1"/>
                  </a:solidFill>
                </a:rPr>
                <a:t>phys</a:t>
              </a:r>
              <a:r>
                <a:rPr lang="en-US">
                  <a:solidFill>
                    <a:schemeClr val="bg1"/>
                  </a:solidFill>
                </a:rPr>
                <a:t> ~ 1.7Mpc</a:t>
              </a:r>
              <a:endParaRPr lang="en-US"/>
            </a:p>
          </p:txBody>
        </p:sp>
        <p:sp>
          <p:nvSpPr>
            <p:cNvPr id="29709" name="Text Box 10"/>
            <p:cNvSpPr txBox="1">
              <a:spLocks noChangeArrowheads="1"/>
            </p:cNvSpPr>
            <p:nvPr/>
          </p:nvSpPr>
          <p:spPr bwMode="auto">
            <a:xfrm>
              <a:off x="2057400" y="4495800"/>
              <a:ext cx="3886199" cy="3500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bg1"/>
                  </a:solidFill>
                </a:rPr>
                <a:t>5MHz separation</a:t>
              </a:r>
              <a:endParaRPr lang="en-US"/>
            </a:p>
          </p:txBody>
        </p:sp>
        <p:sp>
          <p:nvSpPr>
            <p:cNvPr id="29710" name="Line 11"/>
            <p:cNvSpPr>
              <a:spLocks noChangeShapeType="1"/>
            </p:cNvSpPr>
            <p:nvPr/>
          </p:nvSpPr>
          <p:spPr bwMode="auto">
            <a:xfrm>
              <a:off x="2057400" y="3276600"/>
              <a:ext cx="5334000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11" name="Text Box 12"/>
            <p:cNvSpPr txBox="1">
              <a:spLocks noChangeArrowheads="1"/>
            </p:cNvSpPr>
            <p:nvPr/>
          </p:nvSpPr>
          <p:spPr bwMode="auto">
            <a:xfrm>
              <a:off x="3902855" y="2857346"/>
              <a:ext cx="1524001" cy="3500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chemeClr val="bg1"/>
                  </a:solidFill>
                </a:rPr>
                <a:t>10</a:t>
              </a:r>
              <a:r>
                <a:rPr lang="en-US" baseline="30000">
                  <a:solidFill>
                    <a:schemeClr val="bg1"/>
                  </a:solidFill>
                </a:rPr>
                <a:t>o</a:t>
              </a:r>
              <a:endParaRPr lang="en-US"/>
            </a:p>
          </p:txBody>
        </p:sp>
      </p:grp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st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6690" y="1"/>
            <a:ext cx="3550479" cy="3429000"/>
          </a:xfrm>
          <a:prstGeom prst="rect">
            <a:avLst/>
          </a:prstGeom>
        </p:spPr>
      </p:pic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0" y="0"/>
            <a:ext cx="4876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  <a:latin typeface="Arial" charset="0"/>
              </a:rPr>
              <a:t>Example: frequency differencing</a:t>
            </a: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5181600" y="6172200"/>
            <a:ext cx="4572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endParaRPr lang="en-US" sz="1200" b="1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200" y="461665"/>
            <a:ext cx="533049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rgbClr val="FFFFFF"/>
                </a:solidFill>
              </a:rPr>
              <a:t>1. Find and subtract continuum through </a:t>
            </a:r>
            <a:r>
              <a:rPr lang="en-US" sz="2400" dirty="0" err="1" smtClean="0">
                <a:solidFill>
                  <a:srgbClr val="FFFFFF"/>
                </a:solidFill>
              </a:rPr>
              <a:t>selfcal/deconvol/UVSUB</a:t>
            </a:r>
            <a:r>
              <a:rPr lang="en-US" sz="2400" dirty="0" smtClean="0">
                <a:solidFill>
                  <a:srgbClr val="FFFFFF"/>
                </a:solidFill>
              </a:rPr>
              <a:t> =&gt; residual </a:t>
            </a:r>
            <a:r>
              <a:rPr lang="en-US" sz="2400" dirty="0" err="1" smtClean="0">
                <a:solidFill>
                  <a:srgbClr val="FFFFFF"/>
                </a:solidFill>
              </a:rPr>
              <a:t>sidelobes</a:t>
            </a:r>
            <a:r>
              <a:rPr lang="en-US" sz="2400" dirty="0" smtClean="0">
                <a:solidFill>
                  <a:srgbClr val="FFFFFF"/>
                </a:solidFill>
              </a:rPr>
              <a:t> due to imperfect calibration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rgbClr val="FFFFFF"/>
                </a:solidFill>
              </a:rPr>
              <a:t>2. Subtract channels to remove residual continuum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9" name="Picture 8" descr="test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3581400"/>
            <a:ext cx="3363832" cy="3248561"/>
          </a:xfrm>
          <a:prstGeom prst="rect">
            <a:avLst/>
          </a:prstGeom>
        </p:spPr>
      </p:pic>
      <p:pic>
        <p:nvPicPr>
          <p:cNvPr id="10" name="Picture 9" descr="test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400" y="3533239"/>
            <a:ext cx="3443054" cy="324856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267200" y="4057472"/>
            <a:ext cx="14478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5MHz =&gt; </a:t>
            </a:r>
            <a:r>
              <a:rPr lang="en-US" sz="2400" dirty="0" err="1" smtClean="0">
                <a:solidFill>
                  <a:srgbClr val="FFFF00"/>
                </a:solidFill>
              </a:rPr>
              <a:t>sidelobe</a:t>
            </a:r>
            <a:r>
              <a:rPr lang="en-US" sz="2400" dirty="0" smtClean="0">
                <a:solidFill>
                  <a:srgbClr val="FFFF00"/>
                </a:solidFill>
              </a:rPr>
              <a:t> limited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2368" y="2819400"/>
            <a:ext cx="3363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50kHz separation =&gt; noise limited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96000" y="228600"/>
            <a:ext cx="259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Cyg</a:t>
            </a:r>
            <a:r>
              <a:rPr lang="en-US" dirty="0" smtClean="0">
                <a:solidFill>
                  <a:srgbClr val="FFFFFF"/>
                </a:solidFill>
              </a:rPr>
              <a:t> A,  DNR ~ 1000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74371"/>
          </a:xfrm>
          <a:prstGeom prst="rect">
            <a:avLst/>
          </a:prstGeom>
        </p:spPr>
      </p:pic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152400" y="71735"/>
            <a:ext cx="8610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  <a:latin typeface="Arial" charset="0"/>
                <a:sym typeface="Symbol" charset="2"/>
              </a:rPr>
              <a:t>Stringent calibration requirements  (</a:t>
            </a:r>
            <a:r>
              <a:rPr lang="en-US" sz="2400" dirty="0" err="1" smtClean="0">
                <a:solidFill>
                  <a:schemeClr val="bg1"/>
                </a:solidFill>
                <a:latin typeface="Arial" charset="0"/>
                <a:sym typeface="Symbol" charset="2"/>
              </a:rPr>
              <a:t>Datta</a:t>
            </a:r>
            <a:r>
              <a:rPr lang="en-US" sz="2400" dirty="0" smtClean="0">
                <a:solidFill>
                  <a:schemeClr val="bg1"/>
                </a:solidFill>
                <a:latin typeface="Arial" charset="0"/>
                <a:sym typeface="Symbol" charset="2"/>
              </a:rPr>
              <a:t> ea 2010)</a:t>
            </a:r>
            <a:endParaRPr lang="en-US" dirty="0">
              <a:solidFill>
                <a:srgbClr val="FF3300"/>
              </a:solidFill>
              <a:latin typeface="Arial" charset="0"/>
            </a:endParaRPr>
          </a:p>
        </p:txBody>
      </p:sp>
      <p:pic>
        <p:nvPicPr>
          <p:cNvPr id="29701" name="Picture 13" descr="Picture 3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95437" y="609600"/>
            <a:ext cx="6786563" cy="4971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4" name="TextBox 13"/>
          <p:cNvSpPr txBox="1">
            <a:spLocks noChangeArrowheads="1"/>
          </p:cNvSpPr>
          <p:nvPr/>
        </p:nvSpPr>
        <p:spPr bwMode="auto">
          <a:xfrm>
            <a:off x="4719637" y="4648200"/>
            <a:ext cx="838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/>
              <a:t>0.1%</a:t>
            </a:r>
          </a:p>
        </p:txBody>
      </p:sp>
      <p:sp>
        <p:nvSpPr>
          <p:cNvPr id="29705" name="TextBox 14"/>
          <p:cNvSpPr txBox="1">
            <a:spLocks noChangeArrowheads="1"/>
          </p:cNvSpPr>
          <p:nvPr/>
        </p:nvSpPr>
        <p:spPr bwMode="auto">
          <a:xfrm>
            <a:off x="7158037" y="4629150"/>
            <a:ext cx="609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/>
              <a:t>1%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14963" y="1752600"/>
            <a:ext cx="22812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289A00"/>
                </a:solidFill>
              </a:rPr>
              <a:t>Sidelobe</a:t>
            </a:r>
            <a:r>
              <a:rPr lang="en-US" b="1" dirty="0" smtClean="0">
                <a:solidFill>
                  <a:srgbClr val="289A00"/>
                </a:solidFill>
              </a:rPr>
              <a:t> noise</a:t>
            </a:r>
            <a:endParaRPr lang="en-US" b="1" dirty="0">
              <a:solidFill>
                <a:srgbClr val="289A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38400" y="2419290"/>
            <a:ext cx="259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08100"/>
                </a:solidFill>
              </a:rPr>
              <a:t>Thermal noise (6hr)</a:t>
            </a:r>
            <a:endParaRPr lang="en-US" dirty="0">
              <a:solidFill>
                <a:srgbClr val="808100"/>
              </a:solidFill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4699000" y="1003300"/>
            <a:ext cx="2895600" cy="609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66800" y="5562600"/>
            <a:ext cx="7543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Bright source removal requires better than 0.2% antenna calibration to reach thermal noise each day</a:t>
            </a:r>
            <a:endParaRPr lang="en-US" sz="2800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152400"/>
            <a:ext cx="8229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Results from standard calibration and imaging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914400"/>
            <a:ext cx="8686800" cy="5463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 32 stations in GB,  64 in Karoo: first test imaging results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 Violates all assumptions in synthesis imaging (</a:t>
            </a:r>
            <a:r>
              <a:rPr lang="en-US" sz="2800" dirty="0" err="1" smtClean="0">
                <a:solidFill>
                  <a:srgbClr val="FFFFFF"/>
                </a:solidFill>
              </a:rPr>
              <a:t>eg</a:t>
            </a:r>
            <a:r>
              <a:rPr lang="en-US" sz="2800" dirty="0" smtClean="0">
                <a:solidFill>
                  <a:srgbClr val="FFFFFF"/>
                </a:solidFill>
              </a:rPr>
              <a:t>. SIRA)</a:t>
            </a: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sz="2400" dirty="0" smtClean="0">
                <a:solidFill>
                  <a:srgbClr val="FFFFFF"/>
                </a:solidFill>
              </a:rPr>
              <a:t> Transit array =&gt; image in snapshots in time (10min)</a:t>
            </a: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sz="2400" dirty="0" smtClean="0">
                <a:solidFill>
                  <a:srgbClr val="FFFFFF"/>
                </a:solidFill>
              </a:rPr>
              <a:t> Very wide field (‘full sky’) =&gt; require 3D FT  (facets) </a:t>
            </a: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sz="2400" dirty="0" smtClean="0">
                <a:solidFill>
                  <a:srgbClr val="FFFFFF"/>
                </a:solidFill>
              </a:rPr>
              <a:t> Very wide band (octave) =&gt; require </a:t>
            </a:r>
            <a:r>
              <a:rPr lang="en-US" sz="2400" dirty="0" err="1" smtClean="0">
                <a:solidFill>
                  <a:srgbClr val="FFFFFF"/>
                </a:solidFill>
              </a:rPr>
              <a:t>multifreq</a:t>
            </a:r>
            <a:r>
              <a:rPr lang="en-US" sz="2400" dirty="0" smtClean="0">
                <a:solidFill>
                  <a:srgbClr val="FFFFFF"/>
                </a:solidFill>
              </a:rPr>
              <a:t> synthesis (currently image snapshots in freq ~ 10MHz)</a:t>
            </a: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sz="2400" dirty="0" smtClean="0">
                <a:solidFill>
                  <a:srgbClr val="FFFFFF"/>
                </a:solidFill>
              </a:rPr>
              <a:t> Very high dynamic range &gt; 10</a:t>
            </a:r>
            <a:r>
              <a:rPr lang="en-US" sz="2400" baseline="30000" dirty="0" smtClean="0">
                <a:solidFill>
                  <a:srgbClr val="FFFFFF"/>
                </a:solidFill>
              </a:rPr>
              <a:t>5</a:t>
            </a:r>
            <a:r>
              <a:rPr lang="en-US" sz="2400" dirty="0" smtClean="0">
                <a:solidFill>
                  <a:srgbClr val="FFFFFF"/>
                </a:solidFill>
              </a:rPr>
              <a:t>: requires extensive iteration in </a:t>
            </a:r>
            <a:r>
              <a:rPr lang="en-US" sz="2400" dirty="0" err="1" smtClean="0">
                <a:solidFill>
                  <a:srgbClr val="FFFFFF"/>
                </a:solidFill>
              </a:rPr>
              <a:t>selfcal/deconvolution</a:t>
            </a:r>
            <a:endParaRPr lang="en-US" sz="2400" dirty="0" smtClean="0">
              <a:solidFill>
                <a:srgbClr val="FFFFFF"/>
              </a:solidFill>
            </a:endParaRP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sz="2400" dirty="0" smtClean="0">
                <a:solidFill>
                  <a:srgbClr val="FFFFFF"/>
                </a:solidFill>
              </a:rPr>
              <a:t> Structure on all scales =&gt; require ‘</a:t>
            </a:r>
            <a:r>
              <a:rPr lang="en-US" sz="2400" dirty="0" err="1" smtClean="0">
                <a:solidFill>
                  <a:srgbClr val="FFFFFF"/>
                </a:solidFill>
              </a:rPr>
              <a:t>multiscale</a:t>
            </a:r>
            <a:r>
              <a:rPr lang="en-US" sz="2400" dirty="0" smtClean="0">
                <a:solidFill>
                  <a:srgbClr val="FFFFFF"/>
                </a:solidFill>
              </a:rPr>
              <a:t> clean’</a:t>
            </a:r>
          </a:p>
          <a:p>
            <a:pPr lvl="1">
              <a:spcAft>
                <a:spcPts val="1200"/>
              </a:spcAft>
              <a:buFont typeface="Wingdings" charset="2"/>
              <a:buChar char="Ø"/>
            </a:pPr>
            <a:r>
              <a:rPr lang="en-US" sz="2400" dirty="0" smtClean="0">
                <a:solidFill>
                  <a:srgbClr val="FFFFFF"/>
                </a:solidFill>
              </a:rPr>
              <a:t> Strong and weak RFI: multiple layers of flagging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 Image processing is SLOW:  10min observations requires hours to </a:t>
            </a:r>
            <a:r>
              <a:rPr lang="en-US" sz="2800" dirty="0" err="1" smtClean="0">
                <a:solidFill>
                  <a:srgbClr val="FFFFFF"/>
                </a:solidFill>
              </a:rPr>
              <a:t>selfcal/image/deconvolve</a:t>
            </a:r>
            <a:r>
              <a:rPr lang="en-US" sz="2800" dirty="0" smtClean="0">
                <a:solidFill>
                  <a:srgbClr val="FFFFFF"/>
                </a:solidFill>
              </a:rPr>
              <a:t> on local cluster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21" name="Picture 20" descr="Screen shot 2010-10-18 at 8.22.10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47627"/>
            <a:ext cx="6238823" cy="6748727"/>
          </a:xfrm>
          <a:prstGeom prst="rect">
            <a:avLst/>
          </a:prstGeom>
        </p:spPr>
      </p:pic>
      <p:pic>
        <p:nvPicPr>
          <p:cNvPr id="28" name="Picture 27" descr="Screen shot 2010-10-18 at 8.23.12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8520" y="12329"/>
            <a:ext cx="3283151" cy="3315130"/>
          </a:xfrm>
          <a:prstGeom prst="rect">
            <a:avLst/>
          </a:prstGeom>
        </p:spPr>
      </p:pic>
      <p:pic>
        <p:nvPicPr>
          <p:cNvPr id="26" name="Picture 25" descr="Screen shot 2010-10-18 at 8.22.46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1776" y="3469668"/>
            <a:ext cx="2322591" cy="3055448"/>
          </a:xfrm>
          <a:prstGeom prst="rect">
            <a:avLst/>
          </a:prstGeom>
        </p:spPr>
      </p:pic>
      <p:cxnSp>
        <p:nvCxnSpPr>
          <p:cNvPr id="9" name="Straight Arrow Connector 8"/>
          <p:cNvCxnSpPr>
            <a:stCxn id="10" idx="3"/>
          </p:cNvCxnSpPr>
          <p:nvPr/>
        </p:nvCxnSpPr>
        <p:spPr>
          <a:xfrm flipV="1">
            <a:off x="3750505" y="1168958"/>
            <a:ext cx="2078015" cy="343301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876242" y="2490456"/>
            <a:ext cx="1339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G78.2+2.1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35395" y="4204454"/>
            <a:ext cx="1800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Galactic plane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3898465" y="4093224"/>
            <a:ext cx="678133" cy="172875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677834" y="998648"/>
            <a:ext cx="1072671" cy="102722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897174" y="4574251"/>
            <a:ext cx="480860" cy="665569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5390364" y="4795976"/>
            <a:ext cx="1308890" cy="24658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100222" y="5264478"/>
            <a:ext cx="1306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G49.2-0.7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723842" y="3456567"/>
            <a:ext cx="1521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W51 region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105941" y="-7878"/>
            <a:ext cx="17703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CygX</a:t>
            </a:r>
            <a:r>
              <a:rPr lang="en-US" dirty="0" smtClean="0">
                <a:solidFill>
                  <a:srgbClr val="FFFF00"/>
                </a:solidFill>
              </a:rPr>
              <a:t> region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893407" y="768848"/>
            <a:ext cx="15068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G82.2+5.3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646003" y="2089371"/>
            <a:ext cx="17799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Cygnus A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3444823" y="1810509"/>
            <a:ext cx="460407" cy="316962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932464" y="47627"/>
            <a:ext cx="3964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PGB32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65385" y="4872656"/>
            <a:ext cx="30284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000" dirty="0" smtClean="0">
                <a:solidFill>
                  <a:srgbClr val="FFFF00"/>
                </a:solidFill>
              </a:rPr>
              <a:t> 1 hour, BW=30MHz</a:t>
            </a:r>
          </a:p>
          <a:p>
            <a:pPr>
              <a:buFont typeface="Arial"/>
              <a:buChar char="•"/>
            </a:pPr>
            <a:r>
              <a:rPr lang="en-US" sz="2000" dirty="0" smtClean="0">
                <a:solidFill>
                  <a:srgbClr val="FFFF00"/>
                </a:solidFill>
              </a:rPr>
              <a:t> 18’ resolution</a:t>
            </a:r>
          </a:p>
          <a:p>
            <a:pPr>
              <a:buFont typeface="Arial"/>
              <a:buChar char="•"/>
            </a:pPr>
            <a:r>
              <a:rPr lang="en-US" sz="2000" dirty="0" smtClean="0">
                <a:solidFill>
                  <a:srgbClr val="FFFF00"/>
                </a:solidFill>
              </a:rPr>
              <a:t> DNR ~ 9500</a:t>
            </a:r>
          </a:p>
          <a:p>
            <a:pPr>
              <a:buFont typeface="Arial"/>
              <a:buChar char="•"/>
            </a:pPr>
            <a:r>
              <a:rPr lang="en-US" sz="2000" dirty="0" smtClean="0">
                <a:solidFill>
                  <a:srgbClr val="FFFF00"/>
                </a:solidFill>
              </a:rPr>
              <a:t> Weakest </a:t>
            </a:r>
            <a:r>
              <a:rPr lang="en-US" sz="2000" dirty="0" err="1" smtClean="0">
                <a:solidFill>
                  <a:srgbClr val="FFFF00"/>
                </a:solidFill>
              </a:rPr>
              <a:t>src</a:t>
            </a:r>
            <a:r>
              <a:rPr lang="en-US" sz="2000" dirty="0" smtClean="0">
                <a:solidFill>
                  <a:srgbClr val="FFFF00"/>
                </a:solidFill>
              </a:rPr>
              <a:t> ~ 4 </a:t>
            </a:r>
            <a:r>
              <a:rPr lang="en-US" sz="2000" dirty="0" err="1" smtClean="0">
                <a:solidFill>
                  <a:srgbClr val="FFFF00"/>
                </a:solidFill>
              </a:rPr>
              <a:t>Jy</a:t>
            </a:r>
            <a:endParaRPr lang="en-US" sz="2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Screen shot 2011-11-10 at 3.43.28 PM.png"/>
          <p:cNvPicPr>
            <a:picLocks noGrp="1" noChangeAspect="1"/>
          </p:cNvPicPr>
          <p:nvPr>
            <p:ph idx="1"/>
          </p:nvPr>
        </p:nvPicPr>
        <p:blipFill>
          <a:blip r:embed="rId2"/>
          <a:srcRect t="-580" b="-580"/>
          <a:stretch>
            <a:fillRect/>
          </a:stretch>
        </p:blipFill>
        <p:spPr/>
      </p:pic>
      <p:pic>
        <p:nvPicPr>
          <p:cNvPr id="4" name="Picture 3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6" name="Picture 5" descr="Screen shot 2011-11-10 at 3.43.28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-3672"/>
            <a:ext cx="6019800" cy="3150411"/>
          </a:xfrm>
          <a:prstGeom prst="rect">
            <a:avLst/>
          </a:prstGeom>
        </p:spPr>
      </p:pic>
      <p:pic>
        <p:nvPicPr>
          <p:cNvPr id="7" name="Picture 6" descr="Screen shot 2011-11-10 at 3.43.54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3899" y="3186153"/>
            <a:ext cx="6300101" cy="32146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762000"/>
            <a:ext cx="31242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chemeClr val="accent3"/>
                </a:solidFill>
              </a:rPr>
              <a:t>Stable system: </a:t>
            </a:r>
            <a:r>
              <a:rPr lang="en-US" sz="2400" dirty="0" err="1" smtClean="0">
                <a:solidFill>
                  <a:schemeClr val="accent3"/>
                </a:solidFill>
              </a:rPr>
              <a:t>selfcal</a:t>
            </a:r>
            <a:r>
              <a:rPr lang="en-US" sz="2400" dirty="0" smtClean="0">
                <a:solidFill>
                  <a:schemeClr val="accent3"/>
                </a:solidFill>
              </a:rPr>
              <a:t> gain solutions 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accent3"/>
                </a:solidFill>
              </a:rPr>
              <a:t> Few deg over 1hr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accent3"/>
                </a:solidFill>
              </a:rPr>
              <a:t> Few % over 1hr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3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0"/>
            <a:ext cx="6634148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" y="76200"/>
            <a:ext cx="2057400" cy="163121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PSA64, July 2011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10min snapshots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BW = 60MHz 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DNR ~ 1000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Weakest </a:t>
            </a:r>
            <a:r>
              <a:rPr lang="en-US" dirty="0" err="1" smtClean="0">
                <a:solidFill>
                  <a:srgbClr val="FFFFFF"/>
                </a:solidFill>
              </a:rPr>
              <a:t>src</a:t>
            </a:r>
            <a:r>
              <a:rPr lang="en-US" dirty="0" smtClean="0">
                <a:solidFill>
                  <a:srgbClr val="FFFFFF"/>
                </a:solidFill>
              </a:rPr>
              <a:t> ~ 1Jy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rot="5400000">
            <a:off x="1272014" y="4288998"/>
            <a:ext cx="959584" cy="1588"/>
          </a:xfrm>
          <a:prstGeom prst="straightConnector1">
            <a:avLst/>
          </a:prstGeom>
          <a:noFill/>
          <a:ln w="9525" cap="flat" cmpd="sng" algn="ctr">
            <a:solidFill>
              <a:srgbClr val="FFFFFF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1676400" y="4095690"/>
            <a:ext cx="11017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10</a:t>
            </a:r>
            <a:r>
              <a:rPr lang="en-US" baseline="30000" dirty="0" smtClean="0">
                <a:solidFill>
                  <a:srgbClr val="FFFFFF"/>
                </a:solidFill>
              </a:rPr>
              <a:t>o</a:t>
            </a:r>
            <a:endParaRPr lang="en-US" baseline="30000" dirty="0">
              <a:solidFill>
                <a:srgbClr val="FFFFFF"/>
              </a:solidFill>
            </a:endParaRPr>
          </a:p>
        </p:txBody>
      </p:sp>
      <p:pic>
        <p:nvPicPr>
          <p:cNvPr id="8" name="Picture 7" descr="Screen shot 2012-03-27 at 3.40.19 PM.png"/>
          <p:cNvPicPr>
            <a:picLocks noChangeAspect="1"/>
          </p:cNvPicPr>
          <p:nvPr/>
        </p:nvPicPr>
        <p:blipFill>
          <a:blip r:embed="rId3">
            <a:lum bright="-63000" contrast="78000"/>
          </a:blip>
          <a:stretch>
            <a:fillRect/>
          </a:stretch>
        </p:blipFill>
        <p:spPr>
          <a:xfrm>
            <a:off x="6096000" y="0"/>
            <a:ext cx="3048000" cy="30922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62700" y="2480846"/>
            <a:ext cx="106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120MHz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8534400" y="2480846"/>
            <a:ext cx="106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180</a:t>
            </a:r>
            <a:endParaRPr lang="en-US" sz="1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4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0"/>
            <a:ext cx="647192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5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0"/>
            <a:ext cx="6442056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658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0"/>
            <a:ext cx="6584086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0-03-22 at 11.08.32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9854"/>
            <a:ext cx="4059621" cy="6858000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42925" y="2971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chemeClr val="bg1"/>
                </a:solidFill>
              </a:rPr>
              <a:t>Cosmic </a:t>
            </a:r>
            <a:r>
              <a:rPr lang="en-US" sz="2400" dirty="0" err="1">
                <a:solidFill>
                  <a:schemeClr val="bg1"/>
                </a:solidFill>
              </a:rPr>
              <a:t>Reionization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4124325" y="2398217"/>
            <a:ext cx="5019675" cy="4154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Last </a:t>
            </a:r>
            <a:r>
              <a:rPr lang="en-US" sz="2400" dirty="0">
                <a:solidFill>
                  <a:schemeClr val="bg1"/>
                </a:solidFill>
              </a:rPr>
              <a:t>phase of </a:t>
            </a:r>
            <a:r>
              <a:rPr lang="en-US" sz="2400" dirty="0" smtClean="0">
                <a:solidFill>
                  <a:schemeClr val="bg1"/>
                </a:solidFill>
              </a:rPr>
              <a:t>cosmic evolution </a:t>
            </a:r>
            <a:r>
              <a:rPr lang="en-US" sz="2400" dirty="0">
                <a:solidFill>
                  <a:schemeClr val="bg1"/>
                </a:solidFill>
              </a:rPr>
              <a:t>to be </a:t>
            </a:r>
            <a:r>
              <a:rPr lang="en-US" sz="2400" dirty="0" smtClean="0">
                <a:solidFill>
                  <a:schemeClr val="bg1"/>
                </a:solidFill>
              </a:rPr>
              <a:t>tested and explored</a:t>
            </a:r>
          </a:p>
          <a:p>
            <a:pPr>
              <a:buFont typeface="Arial"/>
              <a:buChar char="•"/>
            </a:pPr>
            <a:endParaRPr lang="en-US" sz="2400" dirty="0" smtClean="0">
              <a:solidFill>
                <a:schemeClr val="bg1"/>
              </a:solidFill>
            </a:endParaRP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Cosmological benchmark: formation of first galaxies and quasars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pPr>
              <a:buFontTx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Today’s focus: Evolution of the neutral IGM and </a:t>
            </a:r>
            <a:r>
              <a:rPr lang="en-US" sz="2400" dirty="0" err="1" smtClean="0">
                <a:solidFill>
                  <a:schemeClr val="bg1"/>
                </a:solidFill>
              </a:rPr>
              <a:t>reionization</a:t>
            </a:r>
            <a:endParaRPr lang="en-US" sz="2400" dirty="0" smtClean="0">
              <a:solidFill>
                <a:schemeClr val="bg1"/>
              </a:solidFill>
            </a:endParaRPr>
          </a:p>
          <a:p>
            <a:pPr lvl="1">
              <a:buFont typeface="Wingdings" charset="2"/>
              <a:buChar char="Ø"/>
            </a:pPr>
            <a:r>
              <a:rPr lang="en-US" sz="2400" dirty="0" smtClean="0">
                <a:solidFill>
                  <a:schemeClr val="bg1"/>
                </a:solidFill>
              </a:rPr>
              <a:t> When? </a:t>
            </a:r>
          </a:p>
          <a:p>
            <a:pPr lvl="1">
              <a:buFont typeface="Wingdings" charset="2"/>
              <a:buChar char="Ø"/>
            </a:pPr>
            <a:r>
              <a:rPr lang="en-US" sz="2400" dirty="0" smtClean="0">
                <a:solidFill>
                  <a:schemeClr val="bg1"/>
                </a:solidFill>
              </a:rPr>
              <a:t> How fast? </a:t>
            </a:r>
          </a:p>
          <a:p>
            <a:pPr lvl="1">
              <a:buFont typeface="Wingdings" charset="2"/>
              <a:buChar char="Ø"/>
            </a:pPr>
            <a:r>
              <a:rPr lang="en-US" sz="2400" dirty="0" smtClean="0">
                <a:solidFill>
                  <a:schemeClr val="bg1"/>
                </a:solidFill>
              </a:rPr>
              <a:t> HI 21cm signal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71600" y="1276290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Dark ages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3400" y="141982"/>
            <a:ext cx="3124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FFFF"/>
                </a:solidFill>
              </a:rPr>
              <a:t>Universum</a:t>
            </a:r>
            <a:r>
              <a:rPr lang="en-US" sz="3200" dirty="0" smtClean="0">
                <a:solidFill>
                  <a:srgbClr val="FFFFFF"/>
                </a:solidFill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</a:rPr>
              <a:t>incognitus</a:t>
            </a:r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10" name="Picture 9" descr="terra_incognita1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6601" y="0"/>
            <a:ext cx="2547399" cy="224581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 bwMode="auto">
          <a:xfrm>
            <a:off x="9448800" y="3733800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66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0"/>
            <a:ext cx="6634976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955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0"/>
            <a:ext cx="6676773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ntsr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0"/>
            <a:ext cx="71493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914400"/>
            <a:ext cx="388620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Continuous ‘all-sky’ monitor (</a:t>
            </a:r>
            <a:r>
              <a:rPr lang="en-US" sz="2400" dirty="0" err="1" smtClean="0">
                <a:solidFill>
                  <a:srgbClr val="FFFFFF"/>
                </a:solidFill>
              </a:rPr>
              <a:t>GRBs</a:t>
            </a:r>
            <a:r>
              <a:rPr lang="en-US" sz="2400" dirty="0" smtClean="0">
                <a:solidFill>
                  <a:srgbClr val="FFFFFF"/>
                </a:solidFill>
              </a:rPr>
              <a:t>, </a:t>
            </a:r>
            <a:r>
              <a:rPr lang="en-US" sz="2400" dirty="0" err="1" smtClean="0">
                <a:solidFill>
                  <a:srgbClr val="FFFFFF"/>
                </a:solidFill>
              </a:rPr>
              <a:t>XRBs</a:t>
            </a:r>
            <a:r>
              <a:rPr lang="en-US" sz="2400" dirty="0" smtClean="0">
                <a:solidFill>
                  <a:srgbClr val="FFFFFF"/>
                </a:solidFill>
              </a:rPr>
              <a:t>...)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Sensitivity(10min) ~ 10mJy</a:t>
            </a:r>
            <a:endParaRPr lang="en-US" sz="2400" dirty="0">
              <a:solidFill>
                <a:srgbClr val="FFFFFF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rot="5400000">
            <a:off x="8322865" y="5289153"/>
            <a:ext cx="1486694" cy="1588"/>
          </a:xfrm>
          <a:prstGeom prst="straightConnector1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8611394" y="5093732"/>
            <a:ext cx="913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10</a:t>
            </a:r>
            <a:r>
              <a:rPr lang="en-US" sz="1800" baseline="30000" dirty="0" smtClean="0">
                <a:solidFill>
                  <a:schemeClr val="bg1"/>
                </a:solidFill>
              </a:rPr>
              <a:t>o</a:t>
            </a:r>
            <a:endParaRPr lang="en-US" sz="1800" baseline="300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200" y="83403"/>
            <a:ext cx="594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Ancillary science on way to </a:t>
            </a:r>
            <a:r>
              <a:rPr lang="en-US" sz="2800" dirty="0" err="1" smtClean="0">
                <a:solidFill>
                  <a:srgbClr val="FFFFFF"/>
                </a:solidFill>
              </a:rPr>
              <a:t>reionization</a:t>
            </a:r>
            <a:endParaRPr lang="en-US" sz="2800" dirty="0" smtClean="0">
              <a:solidFill>
                <a:srgbClr val="FFFFFF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3" name="Picture 2" descr="CEN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9600"/>
            <a:ext cx="6781800" cy="6157389"/>
          </a:xfrm>
          <a:prstGeom prst="rect">
            <a:avLst/>
          </a:prstGeom>
        </p:spPr>
      </p:pic>
      <p:pic>
        <p:nvPicPr>
          <p:cNvPr id="4" name="Picture 3" descr="437998main_CenA_radio_optical_gamma_composite_unlabele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0" y="1907485"/>
            <a:ext cx="2209800" cy="28931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0600" y="76200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Radio galaxies: imaging and spectra 120 to 180 MHz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83388" y="4800600"/>
            <a:ext cx="23606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FFFF"/>
                </a:solidFill>
              </a:rPr>
              <a:t>Parkes</a:t>
            </a:r>
            <a:r>
              <a:rPr lang="en-US" sz="2400" dirty="0" smtClean="0">
                <a:solidFill>
                  <a:srgbClr val="FFFFFF"/>
                </a:solidFill>
              </a:rPr>
              <a:t>: 1.4 GHz, 50hrs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133601" y="5791200"/>
            <a:ext cx="426719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PAPER: 120 to 180MHz, 30min</a:t>
            </a:r>
            <a:endParaRPr lang="en-US" sz="2400" dirty="0"/>
          </a:p>
        </p:txBody>
      </p:sp>
      <p:cxnSp>
        <p:nvCxnSpPr>
          <p:cNvPr id="9" name="Straight Arrow Connector 8"/>
          <p:cNvCxnSpPr/>
          <p:nvPr/>
        </p:nvCxnSpPr>
        <p:spPr bwMode="auto">
          <a:xfrm rot="5400000">
            <a:off x="7390606" y="3352006"/>
            <a:ext cx="2743200" cy="1588"/>
          </a:xfrm>
          <a:prstGeom prst="straightConnector1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7924800" y="305966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600kpc</a:t>
            </a:r>
            <a:endParaRPr lang="en-US" sz="18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ena.S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584199"/>
            <a:ext cx="5029200" cy="5791201"/>
          </a:xfrm>
          <a:prstGeom prst="rect">
            <a:avLst/>
          </a:prstGeom>
        </p:spPr>
      </p:pic>
      <p:pic>
        <p:nvPicPr>
          <p:cNvPr id="2" name="Picture 1" descr="Screen shot 2012-03-27 at 12.24.17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257" y="762000"/>
            <a:ext cx="3553143" cy="5029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43000" y="0"/>
            <a:ext cx="647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Spectra from 120 to 180 MHz: SI analysis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R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97575"/>
            <a:ext cx="9144000" cy="2836625"/>
          </a:xfrm>
          <a:prstGeom prst="rect">
            <a:avLst/>
          </a:prstGeom>
        </p:spPr>
      </p:pic>
      <p:pic>
        <p:nvPicPr>
          <p:cNvPr id="5" name="Picture 4" descr="PLAN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00090"/>
            <a:ext cx="9144000" cy="2868706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>
            <a:off x="1676400" y="2114490"/>
            <a:ext cx="228601" cy="228600"/>
          </a:xfrm>
          <a:prstGeom prst="straightConnector1">
            <a:avLst/>
          </a:prstGeom>
          <a:noFill/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 rot="16200000" flipV="1">
            <a:off x="4229100" y="2838391"/>
            <a:ext cx="304801" cy="228600"/>
          </a:xfrm>
          <a:prstGeom prst="straightConnector1">
            <a:avLst/>
          </a:prstGeom>
          <a:noFill/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rot="5400000">
            <a:off x="4648200" y="1885890"/>
            <a:ext cx="381000" cy="228600"/>
          </a:xfrm>
          <a:prstGeom prst="straightConnector1">
            <a:avLst/>
          </a:prstGeom>
          <a:noFill/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rot="5400000">
            <a:off x="3200400" y="1962090"/>
            <a:ext cx="381000" cy="228600"/>
          </a:xfrm>
          <a:prstGeom prst="straightConnector1">
            <a:avLst/>
          </a:prstGeom>
          <a:noFill/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914400" y="1529714"/>
            <a:ext cx="1447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W28-SNR + M8-HII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00400" y="1504890"/>
            <a:ext cx="114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FFFF00"/>
                </a:solidFill>
              </a:rPr>
              <a:t>SgrA</a:t>
            </a:r>
            <a:r>
              <a:rPr lang="en-US" sz="1600" dirty="0" smtClean="0">
                <a:solidFill>
                  <a:srgbClr val="FFFF00"/>
                </a:solidFill>
              </a:rPr>
              <a:t>*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81800" y="1547336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Kes40,41-SNR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57800" y="3147536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CTB37-SNR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33800" y="3147536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RCW132-HII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43400" y="1504890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RCW131-HII</a:t>
            </a:r>
            <a:endParaRPr lang="en-US" sz="1600" dirty="0">
              <a:solidFill>
                <a:srgbClr val="FFFF00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 bwMode="auto">
          <a:xfrm rot="16200000" flipV="1">
            <a:off x="5223877" y="2855267"/>
            <a:ext cx="347246" cy="228600"/>
          </a:xfrm>
          <a:prstGeom prst="straightConnector1">
            <a:avLst/>
          </a:prstGeom>
          <a:noFill/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 rot="5400000">
            <a:off x="7086600" y="1962090"/>
            <a:ext cx="381000" cy="228600"/>
          </a:xfrm>
          <a:prstGeom prst="straightConnector1">
            <a:avLst/>
          </a:prstGeom>
          <a:noFill/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 rot="16200000" flipV="1">
            <a:off x="7403930" y="2931466"/>
            <a:ext cx="279740" cy="152400"/>
          </a:xfrm>
          <a:prstGeom prst="straightConnector1">
            <a:avLst/>
          </a:prstGeom>
          <a:noFill/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7086600" y="3105090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FFFF00"/>
                </a:solidFill>
              </a:rPr>
              <a:t>RimNeb</a:t>
            </a:r>
            <a:r>
              <a:rPr lang="en-US" sz="1600" dirty="0" smtClean="0">
                <a:solidFill>
                  <a:srgbClr val="FFFF00"/>
                </a:solidFill>
              </a:rPr>
              <a:t>-HII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04800" y="0"/>
            <a:ext cx="86106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SNR searches, spectra, imaging: find the missing large SNR?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Galactic HII regions: free-free absorption (EM &gt; 10</a:t>
            </a:r>
            <a:r>
              <a:rPr lang="en-US" sz="2400" baseline="30000" dirty="0" smtClean="0">
                <a:solidFill>
                  <a:schemeClr val="bg1"/>
                </a:solidFill>
              </a:rPr>
              <a:t>4</a:t>
            </a:r>
            <a:r>
              <a:rPr lang="en-US" sz="2400" dirty="0" smtClean="0">
                <a:solidFill>
                  <a:schemeClr val="bg1"/>
                </a:solidFill>
              </a:rPr>
              <a:t> pc cm</a:t>
            </a:r>
            <a:r>
              <a:rPr lang="en-US" sz="2400" baseline="30000" dirty="0" smtClean="0">
                <a:solidFill>
                  <a:schemeClr val="bg1"/>
                </a:solidFill>
              </a:rPr>
              <a:t>-6</a:t>
            </a:r>
            <a:r>
              <a:rPr lang="en-US" sz="2400" dirty="0" smtClean="0">
                <a:solidFill>
                  <a:schemeClr val="bg1"/>
                </a:solidFill>
              </a:rPr>
              <a:t>) =&gt; 3D study of thermal/</a:t>
            </a:r>
            <a:r>
              <a:rPr lang="en-US" sz="2400" dirty="0" err="1" smtClean="0">
                <a:solidFill>
                  <a:schemeClr val="bg1"/>
                </a:solidFill>
              </a:rPr>
              <a:t>nonthermal</a:t>
            </a:r>
            <a:r>
              <a:rPr lang="en-US" sz="2400" dirty="0" smtClean="0">
                <a:solidFill>
                  <a:schemeClr val="bg1"/>
                </a:solidFill>
              </a:rPr>
              <a:t> ISM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781800" y="4095690"/>
            <a:ext cx="289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15’=40pc at </a:t>
            </a:r>
            <a:r>
              <a:rPr lang="en-US" dirty="0" err="1" smtClean="0">
                <a:solidFill>
                  <a:srgbClr val="FFFFFF"/>
                </a:solidFill>
              </a:rPr>
              <a:t>GalCent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33400" y="4248090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IRAS 100um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 bwMode="auto">
          <a:xfrm>
            <a:off x="1447800" y="3714690"/>
            <a:ext cx="1752600" cy="1588"/>
          </a:xfrm>
          <a:prstGeom prst="straightConnector1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2057401" y="3397190"/>
            <a:ext cx="990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accent3"/>
                </a:solidFill>
              </a:rPr>
              <a:t>10</a:t>
            </a:r>
            <a:r>
              <a:rPr lang="en-US" sz="1800" baseline="30000" dirty="0" smtClean="0">
                <a:solidFill>
                  <a:schemeClr val="accent3"/>
                </a:solidFill>
              </a:rPr>
              <a:t>o</a:t>
            </a:r>
            <a:endParaRPr lang="en-US" sz="1800" baseline="30000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MG_8401.JPG"/>
          <p:cNvPicPr>
            <a:picLocks noChangeAspect="1"/>
          </p:cNvPicPr>
          <p:nvPr/>
        </p:nvPicPr>
        <p:blipFill>
          <a:blip r:embed="rId3">
            <a:lum bright="-31000"/>
          </a:blip>
          <a:stretch>
            <a:fillRect/>
          </a:stretch>
        </p:blipFill>
        <p:spPr>
          <a:xfrm>
            <a:off x="2078" y="0"/>
            <a:ext cx="9139844" cy="6858000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52400" y="420469"/>
            <a:ext cx="8915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 smtClean="0">
                <a:solidFill>
                  <a:schemeClr val="bg1"/>
                </a:solidFill>
              </a:rPr>
              <a:t>Cosmic </a:t>
            </a:r>
            <a:r>
              <a:rPr lang="en-US" sz="3600" dirty="0" err="1" smtClean="0">
                <a:solidFill>
                  <a:schemeClr val="bg1"/>
                </a:solidFill>
              </a:rPr>
              <a:t>Reionization</a:t>
            </a:r>
            <a:endParaRPr lang="en-US" sz="4000" dirty="0" smtClean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1462474"/>
            <a:ext cx="83820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 Cosmic </a:t>
            </a:r>
            <a:r>
              <a:rPr lang="en-US" sz="2800" dirty="0" err="1" smtClean="0">
                <a:solidFill>
                  <a:srgbClr val="FFFFFF"/>
                </a:solidFill>
              </a:rPr>
              <a:t>reionization</a:t>
            </a:r>
            <a:r>
              <a:rPr lang="en-US" sz="2800" dirty="0" smtClean="0">
                <a:solidFill>
                  <a:srgbClr val="FFFFFF"/>
                </a:solidFill>
              </a:rPr>
              <a:t>: last frontier in studies of large scale structure formation 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 Quasar spectra + </a:t>
            </a:r>
            <a:r>
              <a:rPr lang="en-US" sz="2800" dirty="0" err="1" smtClean="0">
                <a:solidFill>
                  <a:srgbClr val="FFFFFF"/>
                </a:solidFill>
              </a:rPr>
              <a:t>CMB</a:t>
            </a:r>
            <a:r>
              <a:rPr lang="en-US" sz="2800" baseline="-25000" dirty="0" err="1" smtClean="0">
                <a:solidFill>
                  <a:srgbClr val="FFFFFF"/>
                </a:solidFill>
              </a:rPr>
              <a:t>pol</a:t>
            </a:r>
            <a:r>
              <a:rPr lang="en-US" sz="2800" dirty="0" smtClean="0">
                <a:solidFill>
                  <a:srgbClr val="FFFFFF"/>
                </a:solidFill>
              </a:rPr>
              <a:t> provide first insights: increasing neutral fraction at </a:t>
            </a:r>
            <a:r>
              <a:rPr lang="en-US" sz="2800" dirty="0" err="1" smtClean="0">
                <a:solidFill>
                  <a:srgbClr val="FFFFFF"/>
                </a:solidFill>
              </a:rPr>
              <a:t>z</a:t>
            </a:r>
            <a:r>
              <a:rPr lang="en-US" sz="2800" dirty="0" smtClean="0">
                <a:solidFill>
                  <a:srgbClr val="FFFFFF"/>
                </a:solidFill>
              </a:rPr>
              <a:t> ~7,  but finite ionization to </a:t>
            </a:r>
            <a:r>
              <a:rPr lang="en-US" sz="2800" dirty="0" err="1" smtClean="0">
                <a:solidFill>
                  <a:srgbClr val="FFFFFF"/>
                </a:solidFill>
              </a:rPr>
              <a:t>z</a:t>
            </a:r>
            <a:r>
              <a:rPr lang="en-US" sz="2800" dirty="0" smtClean="0">
                <a:solidFill>
                  <a:srgbClr val="FFFFFF"/>
                </a:solidFill>
              </a:rPr>
              <a:t> ≥ 10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 HI 21cm signal: direct observation of neutral IGM</a:t>
            </a: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sz="2800" dirty="0" smtClean="0">
                <a:solidFill>
                  <a:srgbClr val="FFFFFF"/>
                </a:solidFill>
              </a:rPr>
              <a:t> SKA required for full tomography</a:t>
            </a: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sz="2800" dirty="0" smtClean="0">
                <a:solidFill>
                  <a:srgbClr val="FFFFFF"/>
                </a:solidFill>
              </a:rPr>
              <a:t> PAPER: making first all-sky images; targeting first statistical detection by 2013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sp>
        <p:nvSpPr>
          <p:cNvPr id="108547" name="Text Box 2"/>
          <p:cNvSpPr txBox="1">
            <a:spLocks noChangeArrowheads="1"/>
          </p:cNvSpPr>
          <p:nvPr/>
        </p:nvSpPr>
        <p:spPr bwMode="auto">
          <a:xfrm>
            <a:off x="0" y="0"/>
            <a:ext cx="617717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PAPER</a:t>
            </a:r>
            <a:r>
              <a:rPr lang="en-US" sz="2800" dirty="0">
                <a:solidFill>
                  <a:schemeClr val="bg1"/>
                </a:solidFill>
              </a:rPr>
              <a:t>:</a:t>
            </a:r>
            <a:r>
              <a:rPr lang="en-US" sz="2800" dirty="0" smtClean="0">
                <a:solidFill>
                  <a:schemeClr val="bg1"/>
                </a:solidFill>
              </a:rPr>
              <a:t> (Xilinx) FPGA-base </a:t>
            </a:r>
            <a:r>
              <a:rPr lang="en-US" sz="2800" dirty="0" err="1" smtClean="0">
                <a:solidFill>
                  <a:schemeClr val="bg1"/>
                </a:solidFill>
              </a:rPr>
              <a:t>correlator</a:t>
            </a:r>
            <a:r>
              <a:rPr lang="en-US" sz="2800" dirty="0" smtClean="0">
                <a:solidFill>
                  <a:schemeClr val="bg1"/>
                </a:solidFill>
              </a:rPr>
              <a:t> from Berkeley wireless lab (CASPER)</a:t>
            </a:r>
            <a:endParaRPr lang="en-US" sz="1800" dirty="0"/>
          </a:p>
        </p:txBody>
      </p:sp>
      <p:sp>
        <p:nvSpPr>
          <p:cNvPr id="108548" name="Text Box 3"/>
          <p:cNvSpPr txBox="1">
            <a:spLocks noChangeArrowheads="1"/>
          </p:cNvSpPr>
          <p:nvPr/>
        </p:nvSpPr>
        <p:spPr bwMode="auto">
          <a:xfrm>
            <a:off x="76200" y="1202353"/>
            <a:ext cx="659130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Times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IBOB F engine: sample, digitize, transform (</a:t>
            </a:r>
            <a:r>
              <a:rPr lang="en-US" sz="2400" dirty="0" err="1" smtClean="0">
                <a:solidFill>
                  <a:schemeClr val="bg1"/>
                </a:solidFill>
              </a:rPr>
              <a:t>τ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sym typeface="Wingdings"/>
              </a:rPr>
              <a:t></a:t>
            </a:r>
            <a:r>
              <a:rPr lang="en-US" sz="2400" dirty="0" smtClean="0">
                <a:solidFill>
                  <a:schemeClr val="bg1"/>
                </a:solidFill>
                <a:sym typeface="Wingdings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sym typeface="Wingdings"/>
              </a:rPr>
              <a:t>ν</a:t>
            </a:r>
            <a:r>
              <a:rPr lang="en-US" sz="2400" dirty="0" smtClean="0">
                <a:solidFill>
                  <a:schemeClr val="bg1"/>
                </a:solidFill>
                <a:sym typeface="Wingdings"/>
              </a:rPr>
              <a:t>), using </a:t>
            </a:r>
            <a:r>
              <a:rPr lang="en-US" sz="2400" dirty="0" err="1" smtClean="0">
                <a:solidFill>
                  <a:schemeClr val="bg1"/>
                </a:solidFill>
                <a:sym typeface="Wingdings"/>
              </a:rPr>
              <a:t>polyphase</a:t>
            </a:r>
            <a:r>
              <a:rPr lang="en-US" sz="2400" dirty="0" smtClean="0">
                <a:solidFill>
                  <a:schemeClr val="bg1"/>
                </a:solidFill>
                <a:sym typeface="Wingdings"/>
              </a:rPr>
              <a:t> filter (‘</a:t>
            </a:r>
            <a:r>
              <a:rPr lang="en-US" sz="2400" dirty="0" err="1" smtClean="0">
                <a:solidFill>
                  <a:schemeClr val="bg1"/>
                </a:solidFill>
                <a:sym typeface="Wingdings"/>
              </a:rPr>
              <a:t>preconvolution</a:t>
            </a:r>
            <a:r>
              <a:rPr lang="en-US" sz="2400" dirty="0" smtClean="0">
                <a:solidFill>
                  <a:schemeClr val="bg1"/>
                </a:solidFill>
                <a:sym typeface="Wingdings"/>
              </a:rPr>
              <a:t>’) 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</a:p>
          <a:p>
            <a:pPr>
              <a:spcBef>
                <a:spcPct val="50000"/>
              </a:spcBef>
              <a:buFont typeface="Times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ROACH X engine: cross multiply V (baseline, </a:t>
            </a:r>
            <a:r>
              <a:rPr lang="en-US" sz="2400" dirty="0" err="1" smtClean="0">
                <a:solidFill>
                  <a:schemeClr val="bg1"/>
                </a:solidFill>
                <a:sym typeface="Wingdings"/>
              </a:rPr>
              <a:t>ν</a:t>
            </a:r>
            <a:r>
              <a:rPr lang="en-US" sz="2400" dirty="0" smtClean="0">
                <a:solidFill>
                  <a:schemeClr val="bg1"/>
                </a:solidFill>
                <a:sym typeface="Wingdings"/>
              </a:rPr>
              <a:t>)</a:t>
            </a:r>
            <a:endParaRPr lang="en-US" sz="2400" dirty="0" smtClean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  <a:buFont typeface="Times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Cross-connections: ‘packetized </a:t>
            </a:r>
            <a:r>
              <a:rPr lang="en-US" sz="2400" dirty="0" err="1" smtClean="0">
                <a:solidFill>
                  <a:schemeClr val="bg1"/>
                </a:solidFill>
              </a:rPr>
              <a:t>correlator</a:t>
            </a:r>
            <a:r>
              <a:rPr lang="en-US" sz="2400" dirty="0" smtClean="0">
                <a:solidFill>
                  <a:schemeClr val="bg1"/>
                </a:solidFill>
              </a:rPr>
              <a:t>’  using 10Gb Ethernet protocol + commercial data routers  </a:t>
            </a:r>
          </a:p>
          <a:p>
            <a:pPr>
              <a:spcBef>
                <a:spcPct val="50000"/>
              </a:spcBef>
              <a:buFont typeface="Times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ROACH II: Easily scalable and reconfigurable. Estimate current architecture is </a:t>
            </a:r>
            <a:r>
              <a:rPr lang="en-US" sz="2400" dirty="0" smtClean="0">
                <a:solidFill>
                  <a:srgbClr val="FFFF00"/>
                </a:solidFill>
              </a:rPr>
              <a:t>scalable to 256 antennas </a:t>
            </a:r>
            <a:r>
              <a:rPr lang="en-US" sz="2400" dirty="0" err="1" smtClean="0">
                <a:solidFill>
                  <a:srgbClr val="FFFF00"/>
                </a:solidFill>
              </a:rPr>
              <a:t>w</a:t>
            </a:r>
            <a:r>
              <a:rPr lang="en-US" sz="2400" dirty="0" smtClean="0">
                <a:solidFill>
                  <a:srgbClr val="FFFF00"/>
                </a:solidFill>
              </a:rPr>
              <a:t>. 100MHz bandwidth</a:t>
            </a:r>
          </a:p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rgbClr val="FFFFFF"/>
                </a:solidFill>
              </a:rPr>
              <a:t>Computing and data storage (Penn) 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Cluster computing: 32 octal core servers 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 Store raw visibilities: RAIDS 120 TB</a:t>
            </a:r>
            <a:endParaRPr lang="en-US" sz="2400" dirty="0" smtClean="0">
              <a:solidFill>
                <a:srgbClr val="FFFFFF"/>
              </a:solidFill>
            </a:endParaRPr>
          </a:p>
        </p:txBody>
      </p:sp>
      <p:pic>
        <p:nvPicPr>
          <p:cNvPr id="5" name="Picture 4" descr="Screen shot 2010-12-03 at 1.28.49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9893" y="-1"/>
            <a:ext cx="2134107" cy="4911835"/>
          </a:xfrm>
          <a:prstGeom prst="rect">
            <a:avLst/>
          </a:prstGeom>
        </p:spPr>
      </p:pic>
      <p:pic>
        <p:nvPicPr>
          <p:cNvPr id="6" name="Picture 5" descr="Screen shot 2010-12-03 at 1.29.04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7210" y="4911835"/>
            <a:ext cx="2629079" cy="190022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6" name="Text Box 4"/>
          <p:cNvSpPr txBox="1">
            <a:spLocks noChangeArrowheads="1"/>
          </p:cNvSpPr>
          <p:nvPr/>
        </p:nvSpPr>
        <p:spPr bwMode="auto">
          <a:xfrm>
            <a:off x="1676400" y="0"/>
            <a:ext cx="5638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chemeClr val="bg1"/>
                </a:solidFill>
              </a:rPr>
              <a:t>Sources responsible for </a:t>
            </a:r>
            <a:r>
              <a:rPr lang="en-US" sz="2800" dirty="0" err="1">
                <a:solidFill>
                  <a:schemeClr val="bg1"/>
                </a:solidFill>
              </a:rPr>
              <a:t>reionization</a:t>
            </a:r>
            <a:endParaRPr lang="en-US" sz="1800" dirty="0"/>
          </a:p>
        </p:txBody>
      </p:sp>
      <p:pic>
        <p:nvPicPr>
          <p:cNvPr id="131080" name="Picture 8" descr="Seq111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604071"/>
            <a:ext cx="8534400" cy="98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Screen shot 2010-03-22 at 9.42.50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74369"/>
            <a:ext cx="5105400" cy="1211831"/>
          </a:xfrm>
          <a:prstGeom prst="rect">
            <a:avLst/>
          </a:prstGeom>
        </p:spPr>
      </p:pic>
      <p:pic>
        <p:nvPicPr>
          <p:cNvPr id="10" name="Picture 9" descr="Screen shot 2010-03-22 at 10.01.50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7800" y="1981200"/>
            <a:ext cx="3831469" cy="32004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81000" y="5562600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3"/>
                </a:solidFill>
              </a:rPr>
              <a:t>Note: SDSS quasars (SMBH) are insufficient to cause </a:t>
            </a:r>
            <a:r>
              <a:rPr lang="en-US" sz="2400" dirty="0" err="1" smtClean="0">
                <a:solidFill>
                  <a:schemeClr val="accent3"/>
                </a:solidFill>
              </a:rPr>
              <a:t>reionization</a:t>
            </a:r>
            <a:endParaRPr lang="en-US" sz="2400" dirty="0">
              <a:solidFill>
                <a:schemeClr val="accent3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1981200"/>
            <a:ext cx="441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Galaxies at </a:t>
            </a:r>
            <a:r>
              <a:rPr lang="en-US" sz="2800" dirty="0" err="1" smtClean="0">
                <a:solidFill>
                  <a:srgbClr val="FFFFFF"/>
                </a:solidFill>
              </a:rPr>
              <a:t>z</a:t>
            </a:r>
            <a:r>
              <a:rPr lang="en-US" sz="2800" dirty="0" smtClean="0">
                <a:solidFill>
                  <a:srgbClr val="FFFFFF"/>
                </a:solidFill>
              </a:rPr>
              <a:t>&gt;7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1000" y="4038600"/>
            <a:ext cx="472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HST/WFC3 </a:t>
            </a:r>
            <a:r>
              <a:rPr lang="en-US" dirty="0" err="1" smtClean="0">
                <a:solidFill>
                  <a:srgbClr val="FFFFFF"/>
                </a:solidFill>
              </a:rPr>
              <a:t>Bouwens</a:t>
            </a:r>
            <a:r>
              <a:rPr lang="en-US" dirty="0" smtClean="0">
                <a:solidFill>
                  <a:srgbClr val="FFFFFF"/>
                </a:solidFill>
              </a:rPr>
              <a:t> et al.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95400" y="3516868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&lt;1um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90800" y="35052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&gt;1um</a:t>
            </a:r>
            <a:endParaRPr lang="en-US" sz="18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6" name="Text Box 4"/>
          <p:cNvSpPr txBox="1">
            <a:spLocks noChangeArrowheads="1"/>
          </p:cNvSpPr>
          <p:nvPr/>
        </p:nvSpPr>
        <p:spPr bwMode="auto">
          <a:xfrm>
            <a:off x="1905000" y="0"/>
            <a:ext cx="5638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Reionization</a:t>
            </a:r>
            <a:r>
              <a:rPr lang="en-US" sz="2800" dirty="0" smtClean="0">
                <a:solidFill>
                  <a:schemeClr val="bg1"/>
                </a:solidFill>
              </a:rPr>
              <a:t> by normal galaxies</a:t>
            </a:r>
            <a:endParaRPr lang="en-US" sz="1800" dirty="0"/>
          </a:p>
        </p:txBody>
      </p:sp>
      <p:pic>
        <p:nvPicPr>
          <p:cNvPr id="9" name="Picture 8" descr="pastedGraphic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206500" y="693252"/>
            <a:ext cx="6489700" cy="464074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81600" y="4933890"/>
            <a:ext cx="32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Roberston</a:t>
            </a:r>
            <a:r>
              <a:rPr lang="en-US" dirty="0" smtClean="0"/>
              <a:t> + Ellis 2010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143000" y="5562600"/>
            <a:ext cx="6934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</a:rPr>
              <a:t>z</a:t>
            </a:r>
            <a:r>
              <a:rPr lang="en-US" sz="2800" dirty="0" smtClean="0">
                <a:solidFill>
                  <a:srgbClr val="FFFFFF"/>
                </a:solidFill>
              </a:rPr>
              <a:t> ~ 7 requires </a:t>
            </a:r>
            <a:r>
              <a:rPr lang="en-US" sz="2800" dirty="0" err="1" smtClean="0">
                <a:solidFill>
                  <a:srgbClr val="FFFFFF"/>
                </a:solidFill>
              </a:rPr>
              <a:t>f</a:t>
            </a:r>
            <a:r>
              <a:rPr lang="en-US" sz="2800" baseline="-25000" dirty="0" err="1" smtClean="0">
                <a:solidFill>
                  <a:srgbClr val="FFFFFF"/>
                </a:solidFill>
              </a:rPr>
              <a:t>esc</a:t>
            </a:r>
            <a:r>
              <a:rPr lang="en-US" sz="2800" baseline="-25000" dirty="0" smtClean="0">
                <a:solidFill>
                  <a:srgbClr val="FFFFFF"/>
                </a:solidFill>
              </a:rPr>
              <a:t> </a:t>
            </a:r>
            <a:r>
              <a:rPr lang="en-US" sz="2800" dirty="0" smtClean="0">
                <a:solidFill>
                  <a:srgbClr val="FFFFFF"/>
                </a:solidFill>
              </a:rPr>
              <a:t>&gt; 0.2 and C &lt; 30 </a:t>
            </a:r>
          </a:p>
          <a:p>
            <a:pPr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</a:rPr>
              <a:t>z</a:t>
            </a:r>
            <a:r>
              <a:rPr lang="en-US" sz="2800" dirty="0" smtClean="0">
                <a:solidFill>
                  <a:srgbClr val="FFFFFF"/>
                </a:solidFill>
              </a:rPr>
              <a:t> ~ 8 requires </a:t>
            </a:r>
            <a:r>
              <a:rPr lang="en-US" sz="2800" dirty="0" err="1" smtClean="0">
                <a:solidFill>
                  <a:srgbClr val="FFFFFF"/>
                </a:solidFill>
              </a:rPr>
              <a:t>f</a:t>
            </a:r>
            <a:r>
              <a:rPr lang="en-US" sz="2800" baseline="-25000" dirty="0" err="1" smtClean="0">
                <a:solidFill>
                  <a:srgbClr val="FFFFFF"/>
                </a:solidFill>
              </a:rPr>
              <a:t>esc</a:t>
            </a:r>
            <a:r>
              <a:rPr lang="en-US" sz="2800" dirty="0" smtClean="0">
                <a:solidFill>
                  <a:srgbClr val="FFFFFF"/>
                </a:solidFill>
              </a:rPr>
              <a:t> &gt; 0.2 and C &lt; 10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5930900" y="1397000"/>
            <a:ext cx="1371600" cy="457200"/>
          </a:xfrm>
          <a:prstGeom prst="rect">
            <a:avLst/>
          </a:prstGeom>
          <a:solidFill>
            <a:srgbClr val="D2D2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6007100" y="2032000"/>
            <a:ext cx="1003300" cy="330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5486400" y="4267200"/>
            <a:ext cx="1371600" cy="304800"/>
          </a:xfrm>
          <a:prstGeom prst="rect">
            <a:avLst/>
          </a:prstGeom>
          <a:solidFill>
            <a:srgbClr val="8B8B8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11" name="ifrit_REI1.mpg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136900" y="914400"/>
            <a:ext cx="6007100" cy="45720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 bwMode="auto">
          <a:xfrm rot="5400000" flipH="1" flipV="1">
            <a:off x="2058192" y="3275809"/>
            <a:ext cx="2286005" cy="1588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3200400" y="2895600"/>
            <a:ext cx="101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10cMpc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413500" y="838200"/>
            <a:ext cx="3263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F(HI) from </a:t>
            </a:r>
            <a:r>
              <a:rPr lang="en-US" sz="2400" dirty="0" err="1" smtClean="0"/>
              <a:t>z</a:t>
            </a:r>
            <a:r>
              <a:rPr lang="en-US" sz="2400" dirty="0" smtClean="0"/>
              <a:t>=20 to 5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-39707"/>
            <a:ext cx="8839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Numerical Simulations of the evolution of the IGM </a:t>
            </a:r>
            <a:r>
              <a:rPr lang="en-US" sz="2800" dirty="0" smtClean="0">
                <a:solidFill>
                  <a:schemeClr val="bg1"/>
                </a:solidFill>
              </a:rPr>
              <a:t>(</a:t>
            </a:r>
            <a:r>
              <a:rPr lang="en-US" sz="2800" dirty="0" err="1" smtClean="0">
                <a:solidFill>
                  <a:schemeClr val="bg1"/>
                </a:solidFill>
              </a:rPr>
              <a:t>Gnedin</a:t>
            </a:r>
            <a:r>
              <a:rPr lang="en-US" sz="2800" dirty="0" smtClean="0">
                <a:solidFill>
                  <a:schemeClr val="bg1"/>
                </a:solidFill>
              </a:rPr>
              <a:t> &amp; Fan 2006, 648, 1)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1143000"/>
            <a:ext cx="29083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Three phases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Dark Ages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Isolated bubbles (slow)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Percolation (bubble overlap, fast)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5800" y="5715000"/>
            <a:ext cx="82296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Matches UV </a:t>
            </a:r>
            <a:r>
              <a:rPr lang="en-US" sz="2400" dirty="0" err="1" smtClean="0">
                <a:solidFill>
                  <a:schemeClr val="bg1"/>
                </a:solidFill>
              </a:rPr>
              <a:t>lum</a:t>
            </a:r>
            <a:r>
              <a:rPr lang="en-US" sz="2400" dirty="0" smtClean="0">
                <a:solidFill>
                  <a:schemeClr val="bg1"/>
                </a:solidFill>
              </a:rPr>
              <a:t>. </a:t>
            </a:r>
            <a:r>
              <a:rPr lang="en-US" sz="2400" dirty="0" err="1" smtClean="0">
                <a:solidFill>
                  <a:schemeClr val="bg1"/>
                </a:solidFill>
              </a:rPr>
              <a:t>func</a:t>
            </a:r>
            <a:r>
              <a:rPr lang="en-US" sz="2400" dirty="0" smtClean="0">
                <a:solidFill>
                  <a:schemeClr val="bg1"/>
                </a:solidFill>
              </a:rPr>
              <a:t>. at </a:t>
            </a:r>
            <a:r>
              <a:rPr lang="en-US" sz="2400" dirty="0" err="1" smtClean="0">
                <a:solidFill>
                  <a:schemeClr val="bg1"/>
                </a:solidFill>
              </a:rPr>
              <a:t>z</a:t>
            </a:r>
            <a:r>
              <a:rPr lang="en-US" sz="2400" dirty="0" smtClean="0">
                <a:solidFill>
                  <a:schemeClr val="bg1"/>
                </a:solidFill>
              </a:rPr>
              <a:t>=5 to 8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Consistent with GP constraints on the IGM opacity at </a:t>
            </a:r>
            <a:r>
              <a:rPr lang="en-US" sz="2400" dirty="0" err="1" smtClean="0">
                <a:solidFill>
                  <a:schemeClr val="bg1"/>
                </a:solidFill>
              </a:rPr>
              <a:t>z</a:t>
            </a:r>
            <a:r>
              <a:rPr lang="en-US" sz="2400" dirty="0" smtClean="0">
                <a:solidFill>
                  <a:schemeClr val="bg1"/>
                </a:solidFill>
              </a:rPr>
              <a:t> ~ 6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sp>
        <p:nvSpPr>
          <p:cNvPr id="89090" name="TextBox 1"/>
          <p:cNvSpPr txBox="1">
            <a:spLocks noChangeArrowheads="1"/>
          </p:cNvSpPr>
          <p:nvPr/>
        </p:nvSpPr>
        <p:spPr bwMode="auto">
          <a:xfrm>
            <a:off x="152400" y="304800"/>
            <a:ext cx="845820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b="0" dirty="0">
                <a:solidFill>
                  <a:schemeClr val="bg1"/>
                </a:solidFill>
              </a:rPr>
              <a:t>Alternative hypothesis to </a:t>
            </a:r>
            <a:r>
              <a:rPr lang="en-US" sz="2800" b="0" dirty="0" err="1">
                <a:solidFill>
                  <a:schemeClr val="bg1"/>
                </a:solidFill>
              </a:rPr>
              <a:t>Stromgren</a:t>
            </a:r>
            <a:r>
              <a:rPr lang="en-US" sz="2800" b="0" dirty="0">
                <a:solidFill>
                  <a:schemeClr val="bg1"/>
                </a:solidFill>
              </a:rPr>
              <a:t> sphere: Quasar Proximity Zones </a:t>
            </a:r>
            <a:r>
              <a:rPr lang="en-US" sz="2400" b="0" dirty="0">
                <a:solidFill>
                  <a:schemeClr val="bg1"/>
                </a:solidFill>
              </a:rPr>
              <a:t>(Bolton &amp; </a:t>
            </a:r>
            <a:r>
              <a:rPr lang="en-US" sz="2400" b="0" dirty="0" err="1" smtClean="0">
                <a:solidFill>
                  <a:schemeClr val="bg1"/>
                </a:solidFill>
              </a:rPr>
              <a:t>Wyithe</a:t>
            </a:r>
            <a:r>
              <a:rPr lang="en-US" sz="2400" b="0" dirty="0" smtClean="0">
                <a:solidFill>
                  <a:schemeClr val="bg1"/>
                </a:solidFill>
              </a:rPr>
              <a:t>; Bolton &amp; </a:t>
            </a:r>
            <a:r>
              <a:rPr lang="en-US" sz="2400" b="0" dirty="0" err="1" smtClean="0">
                <a:solidFill>
                  <a:schemeClr val="bg1"/>
                </a:solidFill>
              </a:rPr>
              <a:t>Haehnelt</a:t>
            </a:r>
            <a:r>
              <a:rPr lang="en-US" sz="2400" b="0" dirty="0" smtClean="0">
                <a:solidFill>
                  <a:schemeClr val="bg1"/>
                </a:solidFill>
              </a:rPr>
              <a:t>)</a:t>
            </a:r>
            <a:endParaRPr lang="en-US" sz="2400" b="0" dirty="0">
              <a:solidFill>
                <a:schemeClr val="bg1"/>
              </a:solidFill>
            </a:endParaRPr>
          </a:p>
          <a:p>
            <a:pPr algn="l"/>
            <a:endParaRPr lang="en-US" sz="2400" b="0" dirty="0">
              <a:solidFill>
                <a:schemeClr val="bg1"/>
              </a:solidFill>
            </a:endParaRPr>
          </a:p>
          <a:p>
            <a:pPr algn="l">
              <a:buFont typeface="Arial" charset="0"/>
              <a:buChar char="•"/>
            </a:pPr>
            <a:r>
              <a:rPr lang="en-US" sz="2400" b="0" dirty="0">
                <a:solidFill>
                  <a:schemeClr val="bg1"/>
                </a:solidFill>
              </a:rPr>
              <a:t> </a:t>
            </a:r>
            <a:r>
              <a:rPr lang="en-US" sz="2400" b="0" dirty="0" smtClean="0">
                <a:solidFill>
                  <a:schemeClr val="bg1"/>
                </a:solidFill>
              </a:rPr>
              <a:t>R</a:t>
            </a:r>
            <a:r>
              <a:rPr lang="en-US" sz="2400" b="0" baseline="-25000" dirty="0" smtClean="0">
                <a:solidFill>
                  <a:schemeClr val="bg1"/>
                </a:solidFill>
              </a:rPr>
              <a:t>NZ</a:t>
            </a:r>
            <a:r>
              <a:rPr lang="en-US" sz="2400" dirty="0" smtClean="0">
                <a:solidFill>
                  <a:schemeClr val="bg1"/>
                </a:solidFill>
              </a:rPr>
              <a:t> = </a:t>
            </a:r>
            <a:r>
              <a:rPr lang="en-US" sz="2400" b="0" dirty="0" smtClean="0">
                <a:solidFill>
                  <a:schemeClr val="bg1"/>
                </a:solidFill>
              </a:rPr>
              <a:t>density </a:t>
            </a:r>
            <a:r>
              <a:rPr lang="en-US" sz="2400" b="0" dirty="0">
                <a:solidFill>
                  <a:schemeClr val="bg1"/>
                </a:solidFill>
              </a:rPr>
              <a:t>of  ionizing</a:t>
            </a:r>
            <a:r>
              <a:rPr lang="en-US" sz="2400" b="0" dirty="0" smtClean="0">
                <a:solidFill>
                  <a:schemeClr val="bg1"/>
                </a:solidFill>
              </a:rPr>
              <a:t>  photon </a:t>
            </a:r>
            <a:r>
              <a:rPr lang="en-US" sz="2400" b="0" dirty="0">
                <a:solidFill>
                  <a:schemeClr val="bg1"/>
                </a:solidFill>
              </a:rPr>
              <a:t>from</a:t>
            </a:r>
            <a:r>
              <a:rPr lang="en-US" sz="2400" b="0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en-US" sz="2400" b="0" dirty="0" smtClean="0">
                <a:solidFill>
                  <a:schemeClr val="bg1"/>
                </a:solidFill>
              </a:rPr>
              <a:t>quasar </a:t>
            </a:r>
            <a:r>
              <a:rPr lang="en-US" sz="2400" b="0" dirty="0">
                <a:solidFill>
                  <a:schemeClr val="bg1"/>
                </a:solidFill>
              </a:rPr>
              <a:t>&gt; </a:t>
            </a:r>
            <a:r>
              <a:rPr lang="en-US" sz="2400" b="0" dirty="0" smtClean="0">
                <a:solidFill>
                  <a:schemeClr val="bg1"/>
                </a:solidFill>
              </a:rPr>
              <a:t>background</a:t>
            </a:r>
          </a:p>
          <a:p>
            <a:pPr algn="l"/>
            <a:endParaRPr lang="en-US" sz="2400" b="0" baseline="-25000" dirty="0">
              <a:solidFill>
                <a:schemeClr val="bg1"/>
              </a:solidFill>
            </a:endParaRPr>
          </a:p>
          <a:p>
            <a:pPr algn="l"/>
            <a:r>
              <a:rPr lang="en-US" sz="2400" b="0" baseline="-25000" dirty="0">
                <a:solidFill>
                  <a:schemeClr val="bg1"/>
                </a:solidFill>
              </a:rPr>
              <a:t> </a:t>
            </a:r>
            <a:r>
              <a:rPr lang="en-US" sz="2400" b="0" dirty="0">
                <a:solidFill>
                  <a:schemeClr val="bg1"/>
                </a:solidFill>
              </a:rPr>
              <a:t> </a:t>
            </a:r>
            <a:r>
              <a:rPr lang="en-US" sz="2400" b="0" dirty="0" smtClean="0">
                <a:solidFill>
                  <a:schemeClr val="bg1"/>
                </a:solidFill>
              </a:rPr>
              <a:t> =&gt;   R</a:t>
            </a:r>
            <a:r>
              <a:rPr lang="en-US" sz="2400" b="0" baseline="-25000" dirty="0" smtClean="0">
                <a:solidFill>
                  <a:schemeClr val="bg1"/>
                </a:solidFill>
              </a:rPr>
              <a:t>NZ</a:t>
            </a:r>
            <a:r>
              <a:rPr lang="en-US" sz="2400" b="0" dirty="0" smtClean="0">
                <a:solidFill>
                  <a:schemeClr val="bg1"/>
                </a:solidFill>
              </a:rPr>
              <a:t>  ~  [</a:t>
            </a:r>
            <a:r>
              <a:rPr lang="en-US" sz="2400" b="0" dirty="0">
                <a:solidFill>
                  <a:schemeClr val="bg1"/>
                </a:solidFill>
              </a:rPr>
              <a:t>L</a:t>
            </a:r>
            <a:r>
              <a:rPr lang="en-US" sz="2400" b="0" baseline="-25000" dirty="0">
                <a:solidFill>
                  <a:schemeClr val="bg1"/>
                </a:solidFill>
              </a:rPr>
              <a:t>γ</a:t>
            </a:r>
            <a:r>
              <a:rPr lang="en-US" sz="2400" b="0" dirty="0">
                <a:solidFill>
                  <a:schemeClr val="bg1"/>
                </a:solidFill>
              </a:rPr>
              <a:t>]</a:t>
            </a:r>
            <a:r>
              <a:rPr lang="en-US" sz="2400" b="0" baseline="30000" dirty="0">
                <a:solidFill>
                  <a:schemeClr val="bg1"/>
                </a:solidFill>
              </a:rPr>
              <a:t>1/2</a:t>
            </a:r>
            <a:r>
              <a:rPr lang="en-US" sz="2400" b="0" baseline="30000" dirty="0" smtClean="0">
                <a:solidFill>
                  <a:schemeClr val="bg1"/>
                </a:solidFill>
              </a:rPr>
              <a:t> </a:t>
            </a:r>
          </a:p>
          <a:p>
            <a:pPr algn="l"/>
            <a:endParaRPr lang="en-US" sz="2400" b="0" dirty="0">
              <a:solidFill>
                <a:schemeClr val="bg1"/>
              </a:solidFill>
            </a:endParaRPr>
          </a:p>
          <a:p>
            <a:pPr algn="l">
              <a:buFont typeface="Arial" charset="0"/>
              <a:buChar char="•"/>
            </a:pPr>
            <a:r>
              <a:rPr lang="en-US" sz="2400" b="0" dirty="0">
                <a:solidFill>
                  <a:schemeClr val="bg1"/>
                </a:solidFill>
              </a:rPr>
              <a:t> Increase in R</a:t>
            </a:r>
            <a:r>
              <a:rPr lang="en-US" sz="2400" b="0" baseline="-25000" dirty="0">
                <a:solidFill>
                  <a:schemeClr val="bg1"/>
                </a:solidFill>
              </a:rPr>
              <a:t>NZ </a:t>
            </a:r>
            <a:r>
              <a:rPr lang="en-US" sz="2400" b="0" dirty="0">
                <a:solidFill>
                  <a:schemeClr val="bg1"/>
                </a:solidFill>
              </a:rPr>
              <a:t>from </a:t>
            </a:r>
            <a:r>
              <a:rPr lang="en-US" sz="2400" b="0" dirty="0" err="1">
                <a:solidFill>
                  <a:schemeClr val="bg1"/>
                </a:solidFill>
              </a:rPr>
              <a:t>z</a:t>
            </a:r>
            <a:r>
              <a:rPr lang="en-US" sz="2400" b="0" dirty="0">
                <a:solidFill>
                  <a:schemeClr val="bg1"/>
                </a:solidFill>
              </a:rPr>
              <a:t>=6.5 to 5.7</a:t>
            </a:r>
            <a:r>
              <a:rPr lang="en-US" sz="2400" b="0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=&gt;</a:t>
            </a:r>
            <a:r>
              <a:rPr lang="en-US" sz="2400" b="0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en-US" sz="2400" b="0" dirty="0" smtClean="0">
                <a:solidFill>
                  <a:schemeClr val="bg1"/>
                </a:solidFill>
              </a:rPr>
              <a:t>rapid </a:t>
            </a:r>
            <a:r>
              <a:rPr lang="en-US" sz="2400" b="0" dirty="0">
                <a:solidFill>
                  <a:schemeClr val="bg1"/>
                </a:solidFill>
              </a:rPr>
              <a:t>increase in</a:t>
            </a:r>
            <a:r>
              <a:rPr lang="en-US" sz="2400" b="0" dirty="0" smtClean="0">
                <a:solidFill>
                  <a:schemeClr val="bg1"/>
                </a:solidFill>
              </a:rPr>
              <a:t> photon </a:t>
            </a:r>
            <a:r>
              <a:rPr lang="en-US" sz="2400" b="0" dirty="0" err="1" smtClean="0">
                <a:solidFill>
                  <a:schemeClr val="bg1"/>
                </a:solidFill>
              </a:rPr>
              <a:t>mfp</a:t>
            </a:r>
            <a:r>
              <a:rPr lang="en-US" sz="2400" b="0" dirty="0" smtClean="0">
                <a:solidFill>
                  <a:schemeClr val="bg1"/>
                </a:solidFill>
              </a:rPr>
              <a:t> </a:t>
            </a:r>
            <a:r>
              <a:rPr lang="en-US" sz="2400" b="0" dirty="0">
                <a:solidFill>
                  <a:schemeClr val="bg1"/>
                </a:solidFill>
              </a:rPr>
              <a:t>during</a:t>
            </a:r>
            <a:r>
              <a:rPr lang="en-US" sz="2400" b="0" dirty="0" smtClean="0">
                <a:solidFill>
                  <a:schemeClr val="bg1"/>
                </a:solidFill>
              </a:rPr>
              <a:t> final </a:t>
            </a:r>
          </a:p>
          <a:p>
            <a:pPr algn="l"/>
            <a:r>
              <a:rPr lang="en-US" sz="2400" b="0" dirty="0" smtClean="0">
                <a:solidFill>
                  <a:schemeClr val="bg1"/>
                </a:solidFill>
              </a:rPr>
              <a:t>(overlap)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b="0" dirty="0" smtClean="0">
                <a:solidFill>
                  <a:schemeClr val="bg1"/>
                </a:solidFill>
              </a:rPr>
              <a:t>stage </a:t>
            </a:r>
            <a:r>
              <a:rPr lang="en-US" sz="2400" b="0" dirty="0">
                <a:solidFill>
                  <a:schemeClr val="bg1"/>
                </a:solidFill>
              </a:rPr>
              <a:t>of </a:t>
            </a:r>
            <a:r>
              <a:rPr lang="en-US" sz="2400" b="0" dirty="0" err="1">
                <a:solidFill>
                  <a:schemeClr val="bg1"/>
                </a:solidFill>
              </a:rPr>
              <a:t>reionization</a:t>
            </a:r>
            <a:r>
              <a:rPr lang="en-US" sz="2400" b="0" dirty="0">
                <a:solidFill>
                  <a:schemeClr val="bg1"/>
                </a:solidFill>
              </a:rPr>
              <a:t> </a:t>
            </a:r>
          </a:p>
          <a:p>
            <a:pPr algn="l"/>
            <a:endParaRPr lang="en-US" sz="2400" b="0" dirty="0">
              <a:solidFill>
                <a:schemeClr val="bg1"/>
              </a:solidFill>
            </a:endParaRPr>
          </a:p>
          <a:p>
            <a:pPr algn="l">
              <a:buFont typeface="Arial" charset="0"/>
              <a:buChar char="•"/>
            </a:pPr>
            <a:r>
              <a:rPr lang="en-US" sz="2400" b="0" dirty="0">
                <a:solidFill>
                  <a:schemeClr val="bg1"/>
                </a:solidFill>
              </a:rPr>
              <a:t> Either case (CSS or PZ) =&gt; rapid </a:t>
            </a:r>
          </a:p>
          <a:p>
            <a:pPr algn="l"/>
            <a:r>
              <a:rPr lang="en-US" sz="2400" b="0" dirty="0">
                <a:solidFill>
                  <a:schemeClr val="bg1"/>
                </a:solidFill>
              </a:rPr>
              <a:t>evolution of IGM from </a:t>
            </a:r>
            <a:r>
              <a:rPr lang="en-US" sz="2400" b="0" dirty="0" err="1">
                <a:solidFill>
                  <a:schemeClr val="bg1"/>
                </a:solidFill>
              </a:rPr>
              <a:t>z</a:t>
            </a:r>
            <a:r>
              <a:rPr lang="en-US" sz="2400" b="0" dirty="0">
                <a:solidFill>
                  <a:schemeClr val="bg1"/>
                </a:solidFill>
              </a:rPr>
              <a:t> ~ 5.7 to 6.5 </a:t>
            </a:r>
          </a:p>
        </p:txBody>
      </p:sp>
      <p:pic>
        <p:nvPicPr>
          <p:cNvPr id="89092" name="Picture 3" descr="Screen shot 2010-07-08 at 2.41.29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92752" y="1444625"/>
            <a:ext cx="3527448" cy="335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17" name="Picture 16" descr="Screen shot 2011-11-07 at 4.40.1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535" y="114642"/>
            <a:ext cx="4207329" cy="3276600"/>
          </a:xfrm>
          <a:prstGeom prst="rect">
            <a:avLst/>
          </a:prstGeom>
        </p:spPr>
      </p:pic>
      <p:pic>
        <p:nvPicPr>
          <p:cNvPr id="5" name="Picture 4" descr="Screen shot 2010-12-03 at 1.30.30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2747" y="3769474"/>
            <a:ext cx="3720573" cy="29764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584" y="3762389"/>
            <a:ext cx="55604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Baseline-based, PS analysis in freq = </a:t>
            </a:r>
            <a:r>
              <a:rPr lang="en-US" sz="2400" dirty="0" err="1" smtClean="0">
                <a:solidFill>
                  <a:schemeClr val="bg1"/>
                </a:solidFill>
              </a:rPr>
              <a:t>z</a:t>
            </a:r>
            <a:endParaRPr lang="en-US" sz="2400" dirty="0" smtClean="0">
              <a:solidFill>
                <a:schemeClr val="bg1"/>
              </a:solidFill>
            </a:endParaRP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Synch. Foregrounds have sharp cut-off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Max redundant array </a:t>
            </a:r>
            <a:r>
              <a:rPr lang="en-US" sz="2400" dirty="0" err="1" smtClean="0">
                <a:solidFill>
                  <a:schemeClr val="bg1"/>
                </a:solidFill>
                <a:sym typeface="Wingdings"/>
              </a:rPr>
              <a:t></a:t>
            </a:r>
            <a:r>
              <a:rPr lang="en-US" sz="2400" dirty="0" smtClean="0">
                <a:solidFill>
                  <a:schemeClr val="bg1"/>
                </a:solidFill>
              </a:rPr>
              <a:t> PS detection with PSA128 in 120d </a:t>
            </a:r>
            <a:r>
              <a:rPr lang="en-US" sz="2400" dirty="0" err="1" smtClean="0">
                <a:solidFill>
                  <a:schemeClr val="bg1"/>
                </a:solidFill>
              </a:rPr>
              <a:t>w</a:t>
            </a:r>
            <a:r>
              <a:rPr lang="en-US" sz="2400" dirty="0" smtClean="0">
                <a:solidFill>
                  <a:schemeClr val="bg1"/>
                </a:solidFill>
              </a:rPr>
              <a:t>. 3 </a:t>
            </a:r>
            <a:r>
              <a:rPr lang="en-US" sz="2400" dirty="0" err="1" smtClean="0">
                <a:solidFill>
                  <a:schemeClr val="bg1"/>
                </a:solidFill>
              </a:rPr>
              <a:t>flds</a:t>
            </a:r>
            <a:r>
              <a:rPr lang="en-US" sz="2400" dirty="0" smtClean="0">
                <a:solidFill>
                  <a:schemeClr val="bg1"/>
                </a:solidFill>
              </a:rPr>
              <a:t>, 2hrs/fld/day 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Wide band analysis is critical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7" name="Picture 6" descr="Screen shot 2010-12-03 at 5.08.46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0524" y="141904"/>
            <a:ext cx="4673475" cy="36585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7845" y="2566656"/>
            <a:ext cx="1911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signal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98495" y="-58699"/>
            <a:ext cx="4904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PS analysis: Delay Transform (Parsons)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6275809" y="5424756"/>
            <a:ext cx="2781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Short baselines =&gt; minimize ‘mode mixing’ of spatial and spectral freq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385475" y="1420059"/>
            <a:ext cx="16352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 Bubble </a:t>
            </a:r>
            <a:r>
              <a:rPr lang="en-US" dirty="0" err="1" smtClean="0"/>
              <a:t>dominanted</a:t>
            </a:r>
            <a:r>
              <a:rPr lang="en-US" dirty="0" smtClean="0"/>
              <a:t> epoch?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rot="5400000">
            <a:off x="7659395" y="2372044"/>
            <a:ext cx="228938" cy="160286"/>
          </a:xfrm>
          <a:prstGeom prst="straightConnector1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143000" y="0"/>
            <a:ext cx="6858000" cy="5198249"/>
            <a:chOff x="1143000" y="0"/>
            <a:chExt cx="6858000" cy="5198249"/>
          </a:xfrm>
        </p:grpSpPr>
        <p:pic>
          <p:nvPicPr>
            <p:cNvPr id="8" name="Picture 7" descr="Screen shot 2011-11-02 at 9.54.29 AM.png"/>
            <p:cNvPicPr>
              <a:picLocks noChangeAspect="1"/>
            </p:cNvPicPr>
            <p:nvPr/>
          </p:nvPicPr>
          <p:blipFill>
            <a:blip r:embed="rId4">
              <a:lum bright="-75000" contrast="100000"/>
            </a:blip>
            <a:stretch>
              <a:fillRect/>
            </a:stretch>
          </p:blipFill>
          <p:spPr>
            <a:xfrm rot="5400000">
              <a:off x="1972875" y="-829875"/>
              <a:ext cx="5198249" cy="685800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3352800" y="2349500"/>
              <a:ext cx="1066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rgbClr val="0000FF"/>
                  </a:solidFill>
                </a:rPr>
                <a:t>QNZ</a:t>
              </a:r>
              <a:endParaRPr lang="en-US" sz="1800" dirty="0">
                <a:solidFill>
                  <a:srgbClr val="0000FF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276600" y="773669"/>
              <a:ext cx="1066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FB4D"/>
                  </a:solidFill>
                </a:rPr>
                <a:t>Q-DLA</a:t>
              </a:r>
              <a:endParaRPr lang="en-US" b="1" dirty="0">
                <a:solidFill>
                  <a:srgbClr val="00FB4D"/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 bwMode="auto">
            <a:xfrm>
              <a:off x="4495800" y="533400"/>
              <a:ext cx="914400" cy="914400"/>
            </a:xfrm>
            <a:prstGeom prst="line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 bwMode="auto">
            <a:xfrm>
              <a:off x="4559300" y="533400"/>
              <a:ext cx="2768600" cy="1588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Arrow Connector 15"/>
            <p:cNvCxnSpPr/>
            <p:nvPr/>
          </p:nvCxnSpPr>
          <p:spPr bwMode="auto">
            <a:xfrm rot="5400000" flipH="1" flipV="1">
              <a:off x="3771105" y="3199606"/>
              <a:ext cx="533400" cy="1589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 rot="10800000" flipV="1">
              <a:off x="3962401" y="3467101"/>
              <a:ext cx="152400" cy="1588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5" name="TextBox 24"/>
            <p:cNvSpPr txBox="1"/>
            <p:nvPr/>
          </p:nvSpPr>
          <p:spPr>
            <a:xfrm>
              <a:off x="5486400" y="533400"/>
              <a:ext cx="1600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err="1" smtClean="0">
                  <a:solidFill>
                    <a:srgbClr val="FF0000"/>
                  </a:solidFill>
                </a:rPr>
                <a:t>CMB</a:t>
              </a:r>
              <a:r>
                <a:rPr lang="en-US" sz="1800" baseline="-25000" dirty="0" err="1" smtClean="0">
                  <a:solidFill>
                    <a:srgbClr val="FF0000"/>
                  </a:solidFill>
                </a:rPr>
                <a:t>pol</a:t>
              </a:r>
              <a:endParaRPr lang="en-US" sz="1800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009900" y="387246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GP</a:t>
              </a:r>
              <a:endParaRPr lang="en-US" sz="1800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81000" y="5344180"/>
            <a:ext cx="8458200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</a:rPr>
              <a:t>z</a:t>
            </a:r>
            <a:r>
              <a:rPr lang="en-US" sz="2800" dirty="0" smtClean="0">
                <a:solidFill>
                  <a:srgbClr val="FFFFFF"/>
                </a:solidFill>
              </a:rPr>
              <a:t>=7.1 quasar =&gt; rapid change in IGM? 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 Challenge: only one example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19499" y="0"/>
            <a:ext cx="876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0.95</a:t>
            </a:r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4381499" y="4346"/>
            <a:ext cx="876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0.65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5105400" y="0"/>
            <a:ext cx="876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0.48</a:t>
            </a:r>
            <a:endParaRPr lang="en-US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5905499" y="4346"/>
            <a:ext cx="876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0.38Gyr</a:t>
            </a:r>
            <a:endParaRPr lang="en-US" sz="1600" dirty="0"/>
          </a:p>
        </p:txBody>
      </p:sp>
      <p:sp>
        <p:nvSpPr>
          <p:cNvPr id="28" name="TextBox 27"/>
          <p:cNvSpPr txBox="1"/>
          <p:nvPr/>
        </p:nvSpPr>
        <p:spPr>
          <a:xfrm>
            <a:off x="2019299" y="0"/>
            <a:ext cx="876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3.34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1143000" y="0"/>
            <a:ext cx="6858000" cy="5198249"/>
            <a:chOff x="1143000" y="0"/>
            <a:chExt cx="6858000" cy="5198249"/>
          </a:xfrm>
        </p:grpSpPr>
        <p:pic>
          <p:nvPicPr>
            <p:cNvPr id="28" name="Picture 27" descr="Screen shot 2011-11-02 at 9.54.29 AM.png"/>
            <p:cNvPicPr>
              <a:picLocks noChangeAspect="1"/>
            </p:cNvPicPr>
            <p:nvPr/>
          </p:nvPicPr>
          <p:blipFill>
            <a:blip r:embed="rId4">
              <a:lum bright="-75000" contrast="100000"/>
            </a:blip>
            <a:stretch>
              <a:fillRect/>
            </a:stretch>
          </p:blipFill>
          <p:spPr>
            <a:xfrm rot="5400000">
              <a:off x="1972875" y="-829875"/>
              <a:ext cx="5198249" cy="6858000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3352800" y="2349500"/>
              <a:ext cx="1066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rgbClr val="0000FF"/>
                  </a:solidFill>
                </a:rPr>
                <a:t>QNZ</a:t>
              </a:r>
              <a:endParaRPr lang="en-US" sz="1800" dirty="0">
                <a:solidFill>
                  <a:srgbClr val="0000FF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276600" y="773669"/>
              <a:ext cx="1066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FB4D"/>
                  </a:solidFill>
                </a:rPr>
                <a:t>Q-DLA</a:t>
              </a:r>
              <a:endParaRPr lang="en-US" b="1" dirty="0">
                <a:solidFill>
                  <a:srgbClr val="00FB4D"/>
                </a:solidFill>
              </a:endParaRPr>
            </a:p>
          </p:txBody>
        </p:sp>
        <p:cxnSp>
          <p:nvCxnSpPr>
            <p:cNvPr id="31" name="Straight Connector 30"/>
            <p:cNvCxnSpPr/>
            <p:nvPr/>
          </p:nvCxnSpPr>
          <p:spPr bwMode="auto">
            <a:xfrm>
              <a:off x="4495800" y="533400"/>
              <a:ext cx="914400" cy="914400"/>
            </a:xfrm>
            <a:prstGeom prst="line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/>
            <p:nvPr/>
          </p:nvCxnSpPr>
          <p:spPr bwMode="auto">
            <a:xfrm>
              <a:off x="4559300" y="533400"/>
              <a:ext cx="2768600" cy="1588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Arrow Connector 32"/>
            <p:cNvCxnSpPr/>
            <p:nvPr/>
          </p:nvCxnSpPr>
          <p:spPr bwMode="auto">
            <a:xfrm rot="5400000" flipH="1" flipV="1">
              <a:off x="3771105" y="3199606"/>
              <a:ext cx="533400" cy="1589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 bwMode="auto">
            <a:xfrm rot="10800000" flipV="1">
              <a:off x="3962401" y="3467101"/>
              <a:ext cx="152400" cy="1588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5" name="TextBox 34"/>
            <p:cNvSpPr txBox="1"/>
            <p:nvPr/>
          </p:nvSpPr>
          <p:spPr>
            <a:xfrm>
              <a:off x="5486400" y="533400"/>
              <a:ext cx="1600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err="1" smtClean="0">
                  <a:solidFill>
                    <a:srgbClr val="FF0000"/>
                  </a:solidFill>
                </a:rPr>
                <a:t>CMB</a:t>
              </a:r>
              <a:r>
                <a:rPr lang="en-US" sz="1800" baseline="-25000" dirty="0" err="1" smtClean="0">
                  <a:solidFill>
                    <a:srgbClr val="FF0000"/>
                  </a:solidFill>
                </a:rPr>
                <a:t>pol</a:t>
              </a:r>
              <a:endParaRPr lang="en-US" sz="1800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009900" y="387246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GP</a:t>
              </a:r>
              <a:endParaRPr lang="en-US" sz="1800" dirty="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3352800" y="23495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QNZ</a:t>
            </a:r>
            <a:endParaRPr lang="en-US" sz="1800" dirty="0">
              <a:solidFill>
                <a:srgbClr val="0000FF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4495800" y="533400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4559300" y="533400"/>
            <a:ext cx="2768600" cy="158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rot="5400000" flipH="1" flipV="1">
            <a:off x="3771105" y="3199606"/>
            <a:ext cx="533400" cy="1589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 rot="10800000" flipV="1">
            <a:off x="3962401" y="3467101"/>
            <a:ext cx="152400" cy="1588"/>
          </a:xfrm>
          <a:prstGeom prst="line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5486400" y="5334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rgbClr val="FF0000"/>
                </a:solidFill>
              </a:rPr>
              <a:t>CMB</a:t>
            </a:r>
            <a:r>
              <a:rPr lang="en-US" sz="1800" baseline="-25000" dirty="0" err="1" smtClean="0">
                <a:solidFill>
                  <a:srgbClr val="FF0000"/>
                </a:solidFill>
              </a:rPr>
              <a:t>pol</a:t>
            </a:r>
            <a:endParaRPr lang="en-US" sz="1800" baseline="-25000" dirty="0" smtClean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09900" y="387246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GP</a:t>
            </a:r>
            <a:endParaRPr lang="en-US" sz="1800" dirty="0"/>
          </a:p>
        </p:txBody>
      </p:sp>
      <p:sp>
        <p:nvSpPr>
          <p:cNvPr id="13" name="TextBox 12"/>
          <p:cNvSpPr txBox="1"/>
          <p:nvPr/>
        </p:nvSpPr>
        <p:spPr>
          <a:xfrm>
            <a:off x="152400" y="5206305"/>
            <a:ext cx="9601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 Amazing progress, suggesting rapid change in IGM at z~7</a:t>
            </a:r>
          </a:p>
          <a:p>
            <a:pPr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 All values have systematic/modeling uncertainties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=&gt; Need new means to probe </a:t>
            </a:r>
            <a:r>
              <a:rPr lang="en-US" sz="2800" dirty="0" err="1" smtClean="0">
                <a:solidFill>
                  <a:srgbClr val="FFFFFF"/>
                </a:solidFill>
              </a:rPr>
              <a:t>reionization</a:t>
            </a:r>
            <a:r>
              <a:rPr lang="en-US" sz="2800" dirty="0" smtClean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73700" y="838200"/>
            <a:ext cx="2070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integral measure </a:t>
            </a:r>
            <a:r>
              <a:rPr lang="en-US" dirty="0" err="1" smtClean="0">
                <a:solidFill>
                  <a:srgbClr val="FF0000"/>
                </a:solidFill>
              </a:rPr>
              <a:t>τ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24200" y="1066800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FB4D"/>
                </a:solidFill>
              </a:rPr>
              <a:t>one source</a:t>
            </a:r>
            <a:endParaRPr lang="en-US" dirty="0">
              <a:solidFill>
                <a:srgbClr val="00FB4D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27500" y="2348468"/>
            <a:ext cx="236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relative measure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352800" y="3828990"/>
            <a:ext cx="1409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saturates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962400" y="4191000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0.8Gyr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781800" y="4171890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0.3Gyr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228600" y="47923"/>
            <a:ext cx="86106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Aft>
                <a:spcPts val="1200"/>
              </a:spcAft>
              <a:defRPr/>
            </a:pPr>
            <a:r>
              <a:rPr lang="en-US" sz="2800" b="0" dirty="0" smtClean="0">
                <a:solidFill>
                  <a:schemeClr val="bg1"/>
                </a:solidFill>
              </a:rPr>
              <a:t>QNZ: analyze size evolution of 28 </a:t>
            </a:r>
            <a:r>
              <a:rPr lang="en-US" sz="2800" b="0" dirty="0">
                <a:solidFill>
                  <a:schemeClr val="bg1"/>
                </a:solidFill>
              </a:rPr>
              <a:t>quasars at </a:t>
            </a:r>
            <a:r>
              <a:rPr lang="en-US" sz="2800" b="0" dirty="0" err="1">
                <a:solidFill>
                  <a:schemeClr val="bg1"/>
                </a:solidFill>
              </a:rPr>
              <a:t>z</a:t>
            </a:r>
            <a:r>
              <a:rPr lang="en-US" sz="2800" b="0" dirty="0">
                <a:solidFill>
                  <a:schemeClr val="bg1"/>
                </a:solidFill>
              </a:rPr>
              <a:t>=5.7 to </a:t>
            </a:r>
            <a:r>
              <a:rPr lang="en-US" sz="2800" b="0" dirty="0" smtClean="0">
                <a:solidFill>
                  <a:schemeClr val="bg1"/>
                </a:solidFill>
              </a:rPr>
              <a:t>6.5</a:t>
            </a:r>
            <a:r>
              <a:rPr lang="en-US" sz="2800" dirty="0" smtClean="0">
                <a:solidFill>
                  <a:schemeClr val="bg1"/>
                </a:solidFill>
              </a:rPr>
              <a:t> with  measured </a:t>
            </a:r>
            <a:r>
              <a:rPr lang="en-US" sz="2800" b="0" dirty="0" err="1" smtClean="0">
                <a:solidFill>
                  <a:schemeClr val="bg1"/>
                </a:solidFill>
              </a:rPr>
              <a:t>z</a:t>
            </a:r>
            <a:r>
              <a:rPr lang="en-US" sz="2800" b="0" baseline="-25000" dirty="0" err="1" smtClean="0">
                <a:solidFill>
                  <a:schemeClr val="bg1"/>
                </a:solidFill>
              </a:rPr>
              <a:t>host</a:t>
            </a:r>
            <a:r>
              <a:rPr lang="en-US" sz="2800" b="0" dirty="0" smtClean="0">
                <a:solidFill>
                  <a:schemeClr val="bg1"/>
                </a:solidFill>
              </a:rPr>
              <a:t> and </a:t>
            </a:r>
            <a:r>
              <a:rPr lang="en-US" sz="2800" b="0" dirty="0" err="1" smtClean="0">
                <a:solidFill>
                  <a:schemeClr val="bg1"/>
                </a:solidFill>
              </a:rPr>
              <a:t>z</a:t>
            </a:r>
            <a:r>
              <a:rPr lang="en-US" sz="2800" b="0" baseline="-25000" dirty="0" err="1" smtClean="0">
                <a:solidFill>
                  <a:schemeClr val="bg1"/>
                </a:solidFill>
              </a:rPr>
              <a:t>GP</a:t>
            </a:r>
            <a:endParaRPr lang="en-US" sz="2400" b="0" baseline="-25000" dirty="0" smtClean="0">
              <a:solidFill>
                <a:schemeClr val="bg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79513" y="1103313"/>
            <a:ext cx="7050087" cy="3163887"/>
            <a:chOff x="1179513" y="762000"/>
            <a:chExt cx="7050087" cy="3163887"/>
          </a:xfrm>
        </p:grpSpPr>
        <p:pic>
          <p:nvPicPr>
            <p:cNvPr id="82947" name="Picture 11" descr="Screen shot 2010-07-08 at 2.43.29 PM.png"/>
            <p:cNvPicPr>
              <a:picLocks noChangeAspect="1"/>
            </p:cNvPicPr>
            <p:nvPr/>
          </p:nvPicPr>
          <p:blipFill>
            <a:blip r:embed="rId4">
              <a:lum bright="-37000" contrast="58000"/>
            </a:blip>
            <a:srcRect/>
            <a:stretch>
              <a:fillRect/>
            </a:stretch>
          </p:blipFill>
          <p:spPr bwMode="auto">
            <a:xfrm>
              <a:off x="1179513" y="762000"/>
              <a:ext cx="6897687" cy="3163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948" name="TextBox 16"/>
            <p:cNvSpPr txBox="1">
              <a:spLocks noChangeArrowheads="1"/>
            </p:cNvSpPr>
            <p:nvPr/>
          </p:nvSpPr>
          <p:spPr bwMode="auto">
            <a:xfrm>
              <a:off x="6248400" y="3505200"/>
              <a:ext cx="19812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800" b="0" dirty="0" err="1">
                  <a:solidFill>
                    <a:srgbClr val="3333CC"/>
                  </a:solidFill>
                </a:rPr>
                <a:t>Wyithe</a:t>
              </a:r>
              <a:r>
                <a:rPr lang="en-US" sz="1800" b="0" dirty="0">
                  <a:solidFill>
                    <a:srgbClr val="3333CC"/>
                  </a:solidFill>
                </a:rPr>
                <a:t> et al. 2010</a:t>
              </a:r>
            </a:p>
          </p:txBody>
        </p:sp>
        <p:sp>
          <p:nvSpPr>
            <p:cNvPr id="82949" name="Rectangle 11"/>
            <p:cNvSpPr>
              <a:spLocks noChangeArrowheads="1"/>
            </p:cNvSpPr>
            <p:nvPr/>
          </p:nvSpPr>
          <p:spPr bwMode="auto">
            <a:xfrm>
              <a:off x="2438400" y="1335087"/>
              <a:ext cx="685800" cy="5334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950" name="TextBox 12"/>
            <p:cNvSpPr txBox="1">
              <a:spLocks noChangeArrowheads="1"/>
            </p:cNvSpPr>
            <p:nvPr/>
          </p:nvSpPr>
          <p:spPr bwMode="auto">
            <a:xfrm>
              <a:off x="2438400" y="1335087"/>
              <a:ext cx="1295400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b="0"/>
                <a:t>z = 6.1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28600" y="4321076"/>
            <a:ext cx="8610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Aft>
                <a:spcPts val="1200"/>
              </a:spcAft>
              <a:defRPr/>
            </a:pPr>
            <a:r>
              <a:rPr lang="en-US" sz="2800" dirty="0" smtClean="0">
                <a:solidFill>
                  <a:schemeClr val="bg1"/>
                </a:solidFill>
              </a:rPr>
              <a:t>I. Deriving </a:t>
            </a:r>
            <a:r>
              <a:rPr lang="en-US" sz="2800" dirty="0" err="1" smtClean="0">
                <a:solidFill>
                  <a:schemeClr val="bg1"/>
                </a:solidFill>
              </a:rPr>
              <a:t>z</a:t>
            </a:r>
            <a:r>
              <a:rPr lang="en-US" sz="2800" baseline="-25000" dirty="0" err="1" smtClean="0">
                <a:solidFill>
                  <a:schemeClr val="bg1"/>
                </a:solidFill>
              </a:rPr>
              <a:t>GP</a:t>
            </a:r>
            <a:endParaRPr lang="en-US" sz="2800" dirty="0" smtClean="0">
              <a:solidFill>
                <a:schemeClr val="bg1"/>
              </a:solidFill>
            </a:endParaRPr>
          </a:p>
          <a:p>
            <a:pPr marL="971550" lvl="1" indent="-514350">
              <a:spcAft>
                <a:spcPts val="600"/>
              </a:spcAft>
              <a:buFont typeface="Wingdings" charset="2"/>
              <a:buChar char="Ø"/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Variable </a:t>
            </a:r>
            <a:r>
              <a:rPr lang="en-US" sz="2400" dirty="0" err="1" smtClean="0">
                <a:solidFill>
                  <a:schemeClr val="bg1"/>
                </a:solidFill>
              </a:rPr>
              <a:t>τ</a:t>
            </a:r>
            <a:r>
              <a:rPr lang="en-US" sz="2400" dirty="0" smtClean="0">
                <a:solidFill>
                  <a:schemeClr val="bg1"/>
                </a:solidFill>
              </a:rPr>
              <a:t> =&gt; adopt fixed resolution of 20A</a:t>
            </a:r>
          </a:p>
          <a:p>
            <a:pPr marL="971550" lvl="1" indent="-514350">
              <a:spcAft>
                <a:spcPts val="600"/>
              </a:spcAft>
              <a:buFont typeface="Wingdings" charset="2"/>
              <a:buChar char="Ø"/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Find 1</a:t>
            </a:r>
            <a:r>
              <a:rPr lang="en-US" sz="2400" baseline="30000" dirty="0" smtClean="0">
                <a:solidFill>
                  <a:schemeClr val="bg1"/>
                </a:solidFill>
              </a:rPr>
              <a:t>st</a:t>
            </a:r>
            <a:r>
              <a:rPr lang="en-US" sz="2400" dirty="0" smtClean="0">
                <a:solidFill>
                  <a:schemeClr val="bg1"/>
                </a:solidFill>
              </a:rPr>
              <a:t>  point when transmission drops below 10% (well above GP level) </a:t>
            </a:r>
          </a:p>
          <a:p>
            <a:pPr marL="971550" lvl="1" indent="-514350"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=&gt; uniform, but relative, measure of size of QNZ,  </a:t>
            </a:r>
            <a:r>
              <a:rPr lang="en-US" sz="2400" dirty="0" err="1" smtClean="0">
                <a:solidFill>
                  <a:schemeClr val="bg1"/>
                </a:solidFill>
              </a:rPr>
              <a:t>δz</a:t>
            </a:r>
            <a:r>
              <a:rPr lang="en-US" sz="2400" dirty="0" smtClean="0">
                <a:solidFill>
                  <a:schemeClr val="bg1"/>
                </a:solidFill>
              </a:rPr>
              <a:t>~ 0.01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2400" y="76200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defRPr/>
            </a:pPr>
            <a:r>
              <a:rPr lang="en-US" sz="2800" dirty="0" smtClean="0">
                <a:solidFill>
                  <a:srgbClr val="FFFFFF"/>
                </a:solidFill>
              </a:rPr>
              <a:t>II. Deriving </a:t>
            </a:r>
            <a:r>
              <a:rPr lang="en-US" sz="2800" dirty="0" err="1" smtClean="0">
                <a:solidFill>
                  <a:srgbClr val="FFFFFF"/>
                </a:solidFill>
              </a:rPr>
              <a:t>z</a:t>
            </a:r>
            <a:r>
              <a:rPr lang="en-US" sz="2800" baseline="-25000" dirty="0" err="1" smtClean="0">
                <a:solidFill>
                  <a:srgbClr val="FFFFFF"/>
                </a:solidFill>
              </a:rPr>
              <a:t>host</a:t>
            </a:r>
            <a:r>
              <a:rPr lang="en-US" sz="2800" dirty="0" smtClean="0">
                <a:solidFill>
                  <a:srgbClr val="FFFFFF"/>
                </a:solidFill>
              </a:rPr>
              <a:t>:</a:t>
            </a:r>
            <a:r>
              <a:rPr lang="en-US" sz="2800" dirty="0" smtClean="0">
                <a:solidFill>
                  <a:schemeClr val="bg1"/>
                </a:solidFill>
              </a:rPr>
              <a:t> UV (8), </a:t>
            </a:r>
            <a:r>
              <a:rPr lang="en-US" sz="2800" dirty="0" err="1" smtClean="0">
                <a:solidFill>
                  <a:schemeClr val="bg1"/>
                </a:solidFill>
              </a:rPr>
              <a:t>MgII</a:t>
            </a:r>
            <a:r>
              <a:rPr lang="en-US" sz="2800" dirty="0" smtClean="0">
                <a:solidFill>
                  <a:schemeClr val="bg1"/>
                </a:solidFill>
              </a:rPr>
              <a:t> (14), CO (8), [CII] (3) </a:t>
            </a:r>
            <a:endParaRPr lang="en-US" sz="2800" baseline="-25000" dirty="0" smtClean="0">
              <a:solidFill>
                <a:schemeClr val="bg1"/>
              </a:solidFill>
            </a:endParaRPr>
          </a:p>
        </p:txBody>
      </p:sp>
      <p:pic>
        <p:nvPicPr>
          <p:cNvPr id="3" name="Picture 2" descr="Screen shot 2011-07-14 at 10.08.25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1845" y="685800"/>
            <a:ext cx="6618355" cy="2971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857072"/>
            <a:ext cx="2514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</a:rPr>
              <a:t>δ</a:t>
            </a:r>
            <a:r>
              <a:rPr lang="en-US" sz="2400" dirty="0" err="1" smtClean="0">
                <a:solidFill>
                  <a:srgbClr val="FFFFFF"/>
                </a:solidFill>
              </a:rPr>
              <a:t>z</a:t>
            </a:r>
            <a:r>
              <a:rPr lang="en-US" sz="2400" dirty="0" smtClean="0">
                <a:solidFill>
                  <a:srgbClr val="FFFFFF"/>
                </a:solidFill>
              </a:rPr>
              <a:t> = 0.03 for UV</a:t>
            </a:r>
          </a:p>
          <a:p>
            <a:r>
              <a:rPr lang="en-US" sz="2400" dirty="0" err="1" smtClean="0">
                <a:solidFill>
                  <a:schemeClr val="bg1"/>
                </a:solidFill>
              </a:rPr>
              <a:t>δ</a:t>
            </a:r>
            <a:r>
              <a:rPr lang="en-US" sz="2400" dirty="0" err="1" smtClean="0">
                <a:solidFill>
                  <a:srgbClr val="FFFFFF"/>
                </a:solidFill>
              </a:rPr>
              <a:t>z</a:t>
            </a:r>
            <a:r>
              <a:rPr lang="en-US" sz="2400" dirty="0" smtClean="0">
                <a:solidFill>
                  <a:srgbClr val="FFFFFF"/>
                </a:solidFill>
              </a:rPr>
              <a:t> = 0.01 for </a:t>
            </a:r>
            <a:r>
              <a:rPr lang="en-US" sz="2400" dirty="0" err="1" smtClean="0">
                <a:solidFill>
                  <a:srgbClr val="FFFFFF"/>
                </a:solidFill>
              </a:rPr>
              <a:t>MgII</a:t>
            </a:r>
            <a:endParaRPr lang="en-US" sz="2400" dirty="0" smtClean="0">
              <a:solidFill>
                <a:srgbClr val="FFFFFF"/>
              </a:solidFill>
            </a:endParaRPr>
          </a:p>
          <a:p>
            <a:r>
              <a:rPr lang="en-US" sz="2400" dirty="0" err="1" smtClean="0">
                <a:solidFill>
                  <a:schemeClr val="bg1"/>
                </a:solidFill>
              </a:rPr>
              <a:t>δ</a:t>
            </a:r>
            <a:r>
              <a:rPr lang="en-US" sz="2400" dirty="0" err="1" smtClean="0">
                <a:solidFill>
                  <a:srgbClr val="FFFFFF"/>
                </a:solidFill>
              </a:rPr>
              <a:t>z</a:t>
            </a:r>
            <a:r>
              <a:rPr lang="en-US" sz="2400" dirty="0" smtClean="0">
                <a:solidFill>
                  <a:srgbClr val="FFFFFF"/>
                </a:solidFill>
              </a:rPr>
              <a:t> = 0.003 for CO, [CII]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19600" y="967770"/>
            <a:ext cx="40386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 Broad ~ few 1000 km/</a:t>
            </a:r>
            <a:r>
              <a:rPr lang="en-US" dirty="0" err="1" smtClean="0"/>
              <a:t>s</a:t>
            </a:r>
            <a:r>
              <a:rPr lang="en-US" dirty="0" smtClean="0"/>
              <a:t> 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 Systematic offsets ~ 1000 km/</a:t>
            </a:r>
            <a:r>
              <a:rPr lang="en-US" dirty="0" err="1" smtClean="0"/>
              <a:t>s</a:t>
            </a:r>
            <a:endParaRPr lang="en-US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0" y="4038600"/>
            <a:ext cx="29718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CO/CII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Widths ≤ 500 km/</a:t>
            </a:r>
            <a:r>
              <a:rPr lang="en-US" sz="2400" dirty="0" err="1" smtClean="0">
                <a:solidFill>
                  <a:schemeClr val="bg1"/>
                </a:solidFill>
              </a:rPr>
              <a:t>s</a:t>
            </a:r>
            <a:endParaRPr lang="en-US" sz="2400" dirty="0" smtClean="0">
              <a:solidFill>
                <a:schemeClr val="bg1"/>
              </a:solidFill>
            </a:endParaRP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Centered on galaxy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0" name="Picture 9" descr="Screen shot 2012-02-27 at 1.35.12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8350" y="3885741"/>
            <a:ext cx="3248282" cy="2896059"/>
          </a:xfrm>
          <a:prstGeom prst="rect">
            <a:avLst/>
          </a:prstGeom>
        </p:spPr>
      </p:pic>
      <p:pic>
        <p:nvPicPr>
          <p:cNvPr id="11" name="Picture 10" descr="Screen shot 2012-02-27 at 1.35.20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1800" y="3886200"/>
            <a:ext cx="2811252" cy="28194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495800" y="398139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+ CO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152978" y="4267200"/>
            <a:ext cx="13428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z</a:t>
            </a:r>
            <a:r>
              <a:rPr lang="en-US" dirty="0" smtClean="0"/>
              <a:t>=6.4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sp>
        <p:nvSpPr>
          <p:cNvPr id="752642" name="Text Box 2"/>
          <p:cNvSpPr txBox="1">
            <a:spLocks noChangeArrowheads="1"/>
          </p:cNvSpPr>
          <p:nvPr/>
        </p:nvSpPr>
        <p:spPr bwMode="auto">
          <a:xfrm>
            <a:off x="0" y="0"/>
            <a:ext cx="876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Constraint I: Large scale polarization of the CMB (WMAP)</a:t>
            </a:r>
          </a:p>
        </p:txBody>
      </p:sp>
      <p:sp>
        <p:nvSpPr>
          <p:cNvPr id="752643" name="Text Box 3"/>
          <p:cNvSpPr txBox="1">
            <a:spLocks noChangeArrowheads="1"/>
          </p:cNvSpPr>
          <p:nvPr/>
        </p:nvSpPr>
        <p:spPr bwMode="auto">
          <a:xfrm>
            <a:off x="0" y="1123414"/>
            <a:ext cx="4414838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Symbol" charset="2"/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Thomson scattering CMB (local </a:t>
            </a:r>
            <a:r>
              <a:rPr lang="en-US" sz="2400" dirty="0" err="1" smtClean="0">
                <a:solidFill>
                  <a:schemeClr val="bg1"/>
                </a:solidFill>
              </a:rPr>
              <a:t>quadrupole</a:t>
            </a:r>
            <a:r>
              <a:rPr lang="en-US" sz="2400" dirty="0" smtClean="0">
                <a:solidFill>
                  <a:schemeClr val="bg1"/>
                </a:solidFill>
              </a:rPr>
              <a:t>) during </a:t>
            </a:r>
            <a:r>
              <a:rPr lang="en-US" sz="2400" dirty="0" err="1" smtClean="0">
                <a:solidFill>
                  <a:schemeClr val="bg1"/>
                </a:solidFill>
              </a:rPr>
              <a:t>reionization</a:t>
            </a:r>
            <a:r>
              <a:rPr lang="en-US" sz="2400" dirty="0" smtClean="0">
                <a:solidFill>
                  <a:schemeClr val="bg1"/>
                </a:solidFill>
              </a:rPr>
              <a:t> =&gt; </a:t>
            </a:r>
            <a:r>
              <a:rPr lang="en-US" sz="2400" dirty="0" smtClean="0">
                <a:solidFill>
                  <a:schemeClr val="bg1"/>
                </a:solidFill>
              </a:rPr>
              <a:t>polarized</a:t>
            </a:r>
            <a:endParaRPr lang="en-US" sz="2400" dirty="0" smtClean="0">
              <a:solidFill>
                <a:srgbClr val="FFFFFF"/>
              </a:solidFill>
            </a:endParaRP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Large scale ~ horizon at </a:t>
            </a:r>
            <a:r>
              <a:rPr lang="en-US" sz="2400" dirty="0" err="1" smtClean="0">
                <a:solidFill>
                  <a:schemeClr val="bg1"/>
                </a:solidFill>
              </a:rPr>
              <a:t>z</a:t>
            </a:r>
            <a:r>
              <a:rPr lang="en-US" sz="2400" baseline="-25000" dirty="0" err="1" smtClean="0">
                <a:solidFill>
                  <a:schemeClr val="bg1"/>
                </a:solidFill>
              </a:rPr>
              <a:t>reion</a:t>
            </a:r>
            <a:r>
              <a:rPr lang="en-US" sz="2400" dirty="0" smtClean="0">
                <a:solidFill>
                  <a:schemeClr val="bg1"/>
                </a:solidFill>
              </a:rPr>
              <a:t>      </a:t>
            </a:r>
            <a:r>
              <a:rPr lang="en-US" sz="2400" i="1" dirty="0" err="1" smtClean="0">
                <a:solidFill>
                  <a:schemeClr val="bg1"/>
                </a:solidFill>
              </a:rPr>
              <a:t>l</a:t>
            </a:r>
            <a:r>
              <a:rPr lang="en-US" sz="2400" i="1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&lt; 10 or angles &gt; 10</a:t>
            </a:r>
            <a:r>
              <a:rPr lang="en-US" sz="2400" baseline="30000" dirty="0" smtClean="0">
                <a:solidFill>
                  <a:schemeClr val="bg1"/>
                </a:solidFill>
              </a:rPr>
              <a:t>o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endParaRPr lang="en-US" sz="2400" dirty="0" smtClean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Integral measure of </a:t>
            </a:r>
            <a:r>
              <a:rPr lang="en-US" sz="2400" dirty="0" err="1" smtClean="0">
                <a:solidFill>
                  <a:srgbClr val="FFFFFF"/>
                </a:solidFill>
              </a:rPr>
              <a:t></a:t>
            </a:r>
            <a:r>
              <a:rPr lang="en-US" sz="2400" baseline="-25000" dirty="0" err="1" smtClean="0">
                <a:solidFill>
                  <a:srgbClr val="FFFFFF"/>
                </a:solidFill>
              </a:rPr>
              <a:t>e</a:t>
            </a:r>
            <a:r>
              <a:rPr lang="en-US" sz="2400" baseline="-25000" dirty="0" smtClean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back to </a:t>
            </a:r>
            <a:r>
              <a:rPr lang="en-US" sz="2400" dirty="0" smtClean="0">
                <a:solidFill>
                  <a:srgbClr val="FFFFFF"/>
                </a:solidFill>
              </a:rPr>
              <a:t>recombination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Weak</a:t>
            </a:r>
            <a:r>
              <a:rPr lang="en-US" sz="2400" dirty="0" smtClean="0">
                <a:solidFill>
                  <a:schemeClr val="bg1"/>
                </a:solidFill>
              </a:rPr>
              <a:t>: </a:t>
            </a:r>
            <a:r>
              <a:rPr lang="en-US" sz="2400" dirty="0" err="1" smtClean="0">
                <a:solidFill>
                  <a:schemeClr val="bg1"/>
                </a:solidFill>
              </a:rPr>
              <a:t>uK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rms</a:t>
            </a:r>
            <a:r>
              <a:rPr lang="en-US" sz="2400" dirty="0" smtClean="0">
                <a:solidFill>
                  <a:schemeClr val="bg1"/>
                </a:solidFill>
              </a:rPr>
              <a:t> ~ 1% total </a:t>
            </a:r>
            <a:r>
              <a:rPr lang="en-US" sz="2400" dirty="0" err="1" smtClean="0">
                <a:solidFill>
                  <a:schemeClr val="bg1"/>
                </a:solidFill>
              </a:rPr>
              <a:t>inten</a:t>
            </a:r>
            <a:r>
              <a:rPr lang="en-US" sz="2400" dirty="0" smtClean="0">
                <a:solidFill>
                  <a:schemeClr val="bg1"/>
                </a:solidFill>
              </a:rPr>
              <a:t>.</a:t>
            </a:r>
            <a:r>
              <a:rPr lang="en-US" dirty="0" smtClean="0">
                <a:solidFill>
                  <a:srgbClr val="FFFF00"/>
                </a:solidFill>
              </a:rPr>
              <a:t>  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752645" name="Picture 5" descr="Picture 4"/>
          <p:cNvPicPr>
            <a:picLocks noChangeAspect="1" noChangeArrowheads="1"/>
          </p:cNvPicPr>
          <p:nvPr/>
        </p:nvPicPr>
        <p:blipFill>
          <a:blip r:embed="rId4">
            <a:lum bright="-31000" contrast="61000"/>
          </a:blip>
          <a:srcRect/>
          <a:stretch>
            <a:fillRect/>
          </a:stretch>
        </p:blipFill>
        <p:spPr bwMode="auto">
          <a:xfrm>
            <a:off x="4414838" y="533400"/>
            <a:ext cx="4881562" cy="5486400"/>
          </a:xfrm>
          <a:prstGeom prst="rect">
            <a:avLst/>
          </a:prstGeom>
          <a:noFill/>
        </p:spPr>
      </p:pic>
      <p:sp>
        <p:nvSpPr>
          <p:cNvPr id="752647" name="Text Box 7"/>
          <p:cNvSpPr txBox="1">
            <a:spLocks noChangeArrowheads="1"/>
          </p:cNvSpPr>
          <p:nvPr/>
        </p:nvSpPr>
        <p:spPr bwMode="auto">
          <a:xfrm>
            <a:off x="5105400" y="6172200"/>
            <a:ext cx="3657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err="1" smtClean="0">
                <a:solidFill>
                  <a:srgbClr val="FFFFFF"/>
                </a:solidFill>
              </a:rPr>
              <a:t>Jarosik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2000" dirty="0">
                <a:solidFill>
                  <a:srgbClr val="FFFFFF"/>
                </a:solidFill>
              </a:rPr>
              <a:t>et al </a:t>
            </a:r>
            <a:r>
              <a:rPr lang="en-US" sz="2000" dirty="0" smtClean="0">
                <a:solidFill>
                  <a:srgbClr val="FFFFFF"/>
                </a:solidFill>
              </a:rPr>
              <a:t>2011, </a:t>
            </a:r>
            <a:r>
              <a:rPr lang="en-US" sz="2000" dirty="0" err="1" smtClean="0">
                <a:solidFill>
                  <a:srgbClr val="FFFFFF"/>
                </a:solidFill>
              </a:rPr>
              <a:t>ApJS</a:t>
            </a:r>
            <a:r>
              <a:rPr lang="en-US" sz="2000" dirty="0" smtClean="0">
                <a:solidFill>
                  <a:srgbClr val="FFFFFF"/>
                </a:solidFill>
              </a:rPr>
              <a:t> 192, 14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8" name="Text Box 22"/>
          <p:cNvSpPr txBox="1">
            <a:spLocks noChangeArrowheads="1"/>
          </p:cNvSpPr>
          <p:nvPr/>
        </p:nvSpPr>
        <p:spPr bwMode="auto">
          <a:xfrm>
            <a:off x="6172200" y="2743200"/>
            <a:ext cx="312420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/>
              <a:t>Baryon Acoustic Oscillations: Sound horizon at recombinatio</a:t>
            </a:r>
            <a:r>
              <a:rPr lang="en-US" sz="1800" dirty="0"/>
              <a:t>n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27700" y="3500735"/>
            <a:ext cx="280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tx2"/>
                </a:solidFill>
              </a:rPr>
              <a:t></a:t>
            </a:r>
            <a:r>
              <a:rPr lang="en-US" sz="2400" baseline="-25000" dirty="0" err="1" smtClean="0">
                <a:solidFill>
                  <a:schemeClr val="tx2"/>
                </a:solidFill>
              </a:rPr>
              <a:t>e</a:t>
            </a:r>
            <a:r>
              <a:rPr lang="en-US" sz="2400" dirty="0" smtClean="0">
                <a:solidFill>
                  <a:schemeClr val="tx2"/>
                </a:solidFill>
              </a:rPr>
              <a:t> = 0.087 +/- 0.015</a:t>
            </a:r>
            <a:endParaRPr lang="en-US" sz="1400" dirty="0" smtClean="0">
              <a:solidFill>
                <a:schemeClr val="tx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57800" y="2310824"/>
            <a:ext cx="990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Sachs-Wolfe</a:t>
            </a:r>
            <a:endParaRPr lang="en-US" sz="1600" dirty="0"/>
          </a:p>
        </p:txBody>
      </p:sp>
      <p:cxnSp>
        <p:nvCxnSpPr>
          <p:cNvPr id="13" name="Straight Arrow Connector 12"/>
          <p:cNvCxnSpPr/>
          <p:nvPr/>
        </p:nvCxnSpPr>
        <p:spPr bwMode="auto">
          <a:xfrm rot="10800000" flipV="1">
            <a:off x="5486400" y="3962400"/>
            <a:ext cx="381000" cy="30480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4" name="Oval 13"/>
          <p:cNvSpPr/>
          <p:nvPr/>
        </p:nvSpPr>
        <p:spPr bwMode="auto">
          <a:xfrm>
            <a:off x="8242300" y="1524000"/>
            <a:ext cx="381000" cy="3810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8242300" y="3937000"/>
            <a:ext cx="381000" cy="381000"/>
          </a:xfrm>
          <a:prstGeom prst="ellipse">
            <a:avLst/>
          </a:prstGeom>
          <a:noFill/>
          <a:ln w="9525" cap="flat" cmpd="sng" algn="ctr">
            <a:solidFill>
              <a:srgbClr val="00CC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sp>
        <p:nvSpPr>
          <p:cNvPr id="33794" name="Text Box 5"/>
          <p:cNvSpPr txBox="1">
            <a:spLocks noChangeArrowheads="1"/>
          </p:cNvSpPr>
          <p:nvPr/>
        </p:nvSpPr>
        <p:spPr bwMode="auto">
          <a:xfrm>
            <a:off x="0" y="0"/>
            <a:ext cx="876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CMB large </a:t>
            </a:r>
            <a:r>
              <a:rPr lang="en-US" sz="2800" dirty="0">
                <a:solidFill>
                  <a:schemeClr val="bg1"/>
                </a:solidFill>
              </a:rPr>
              <a:t>scale </a:t>
            </a:r>
            <a:r>
              <a:rPr lang="en-US" sz="2800" dirty="0" smtClean="0">
                <a:solidFill>
                  <a:schemeClr val="bg1"/>
                </a:solidFill>
              </a:rPr>
              <a:t>polarization: constraints on F(HI) 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33795" name="Text Box 6"/>
          <p:cNvSpPr txBox="1">
            <a:spLocks noChangeArrowheads="1"/>
          </p:cNvSpPr>
          <p:nvPr/>
        </p:nvSpPr>
        <p:spPr bwMode="auto">
          <a:xfrm>
            <a:off x="0" y="685800"/>
            <a:ext cx="419100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t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sz="2800" dirty="0">
                <a:solidFill>
                  <a:schemeClr val="bg1"/>
                </a:solidFill>
                <a:latin typeface="Symbol" charset="2"/>
              </a:rPr>
              <a:t> </a:t>
            </a:r>
            <a:r>
              <a:rPr lang="en-US" sz="2800" dirty="0">
                <a:solidFill>
                  <a:schemeClr val="bg1"/>
                </a:solidFill>
              </a:rPr>
              <a:t> Rules-out high ionization fraction at </a:t>
            </a:r>
            <a:r>
              <a:rPr lang="en-US" sz="2800" dirty="0" err="1" smtClean="0">
                <a:solidFill>
                  <a:schemeClr val="bg1"/>
                </a:solidFill>
              </a:rPr>
              <a:t>z</a:t>
            </a:r>
            <a:r>
              <a:rPr lang="en-US" sz="2800" dirty="0" smtClean="0">
                <a:solidFill>
                  <a:schemeClr val="bg1"/>
                </a:solidFill>
              </a:rPr>
              <a:t> &gt; </a:t>
            </a:r>
            <a:r>
              <a:rPr lang="en-US" sz="2800" dirty="0">
                <a:solidFill>
                  <a:schemeClr val="bg1"/>
                </a:solidFill>
              </a:rPr>
              <a:t>15</a:t>
            </a: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sz="2800" dirty="0">
                <a:solidFill>
                  <a:schemeClr val="bg1"/>
                </a:solidFill>
              </a:rPr>
              <a:t> Allows for</a:t>
            </a:r>
            <a:r>
              <a:rPr lang="en-US" sz="2800" dirty="0" smtClean="0">
                <a:solidFill>
                  <a:schemeClr val="bg1"/>
                </a:solidFill>
              </a:rPr>
              <a:t> small  (≤ 0.2</a:t>
            </a:r>
            <a:r>
              <a:rPr lang="en-US" sz="2800" dirty="0">
                <a:solidFill>
                  <a:schemeClr val="bg1"/>
                </a:solidFill>
              </a:rPr>
              <a:t>) ionization to high </a:t>
            </a:r>
            <a:r>
              <a:rPr lang="en-US" sz="2800" dirty="0" err="1">
                <a:solidFill>
                  <a:schemeClr val="bg1"/>
                </a:solidFill>
              </a:rPr>
              <a:t>z</a:t>
            </a:r>
            <a:endParaRPr lang="en-US" sz="2800" dirty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sz="2800" dirty="0">
                <a:solidFill>
                  <a:schemeClr val="bg1"/>
                </a:solidFill>
              </a:rPr>
              <a:t> Most</a:t>
            </a:r>
            <a:r>
              <a:rPr lang="en-US" sz="2800" dirty="0" smtClean="0">
                <a:solidFill>
                  <a:schemeClr val="bg1"/>
                </a:solidFill>
              </a:rPr>
              <a:t> ‘action’ </a:t>
            </a:r>
            <a:r>
              <a:rPr lang="en-US" sz="2800" dirty="0">
                <a:solidFill>
                  <a:schemeClr val="bg1"/>
                </a:solidFill>
              </a:rPr>
              <a:t>at </a:t>
            </a:r>
            <a:r>
              <a:rPr lang="en-US" sz="2800" dirty="0" err="1">
                <a:solidFill>
                  <a:schemeClr val="bg1"/>
                </a:solidFill>
              </a:rPr>
              <a:t>z</a:t>
            </a:r>
            <a:r>
              <a:rPr lang="en-US" sz="2800" dirty="0">
                <a:solidFill>
                  <a:schemeClr val="bg1"/>
                </a:solidFill>
              </a:rPr>
              <a:t> ~</a:t>
            </a:r>
            <a:r>
              <a:rPr lang="en-US" sz="2800" dirty="0" smtClean="0">
                <a:solidFill>
                  <a:schemeClr val="bg1"/>
                </a:solidFill>
              </a:rPr>
              <a:t> 8 – 13</a:t>
            </a: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sz="2800" dirty="0" smtClean="0">
                <a:solidFill>
                  <a:schemeClr val="bg1"/>
                </a:solidFill>
              </a:rPr>
              <a:t> Challenges:</a:t>
            </a:r>
          </a:p>
          <a:p>
            <a:pPr>
              <a:spcBef>
                <a:spcPct val="50000"/>
              </a:spcBef>
              <a:spcAft>
                <a:spcPts val="0"/>
              </a:spcAft>
              <a:buFont typeface="Wingdings" charset="2"/>
              <a:buChar char="Ø"/>
            </a:pP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Systematics</a:t>
            </a:r>
            <a:r>
              <a:rPr lang="en-US" sz="2400" dirty="0" smtClean="0">
                <a:solidFill>
                  <a:schemeClr val="bg1"/>
                </a:solidFill>
              </a:rPr>
              <a:t> in extracting large scale signal </a:t>
            </a:r>
          </a:p>
          <a:p>
            <a:pPr>
              <a:spcBef>
                <a:spcPct val="50000"/>
              </a:spcBef>
              <a:spcAft>
                <a:spcPts val="0"/>
              </a:spcAft>
              <a:buFont typeface="Wingdings" charset="2"/>
              <a:buChar char="Ø"/>
            </a:pPr>
            <a:r>
              <a:rPr lang="en-US" sz="2400" dirty="0" smtClean="0">
                <a:solidFill>
                  <a:schemeClr val="bg1"/>
                </a:solidFill>
              </a:rPr>
              <a:t> Integral measure of </a:t>
            </a:r>
            <a:r>
              <a:rPr lang="en-US" sz="2400" dirty="0" err="1" smtClean="0">
                <a:solidFill>
                  <a:srgbClr val="FFFFFF"/>
                </a:solidFill>
              </a:rPr>
              <a:t></a:t>
            </a:r>
            <a:r>
              <a:rPr lang="en-US" sz="2400" baseline="-25000" dirty="0" err="1" smtClean="0">
                <a:solidFill>
                  <a:srgbClr val="FFFFFF"/>
                </a:solidFill>
              </a:rPr>
              <a:t>e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33796" name="Picture 10" descr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1000" y="1047750"/>
            <a:ext cx="4953000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876800" y="5634335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chemeClr val="bg1"/>
                </a:solidFill>
              </a:rPr>
              <a:t>Two-step </a:t>
            </a:r>
            <a:r>
              <a:rPr lang="en-US" sz="2400" dirty="0" err="1" smtClean="0">
                <a:solidFill>
                  <a:schemeClr val="bg1"/>
                </a:solidFill>
              </a:rPr>
              <a:t>reionization</a:t>
            </a:r>
            <a:r>
              <a:rPr lang="en-US" sz="2400" dirty="0" smtClean="0">
                <a:solidFill>
                  <a:schemeClr val="bg1"/>
                </a:solidFill>
              </a:rPr>
              <a:t>: 7 + </a:t>
            </a:r>
            <a:r>
              <a:rPr lang="en-US" sz="2400" dirty="0" err="1" smtClean="0">
                <a:solidFill>
                  <a:schemeClr val="bg1"/>
                </a:solidFill>
              </a:rPr>
              <a:t>z</a:t>
            </a:r>
            <a:r>
              <a:rPr lang="en-US" sz="2400" baseline="-25000" dirty="0" err="1" smtClean="0">
                <a:solidFill>
                  <a:schemeClr val="bg1"/>
                </a:solidFill>
              </a:rPr>
              <a:t>r</a:t>
            </a:r>
            <a:r>
              <a:rPr lang="en-US" sz="2400" baseline="-25000" dirty="0" smtClean="0">
                <a:solidFill>
                  <a:schemeClr val="bg1"/>
                </a:solidFill>
              </a:rPr>
              <a:t> </a:t>
            </a:r>
          </a:p>
          <a:p>
            <a:pPr>
              <a:spcAft>
                <a:spcPts val="1200"/>
              </a:spcAft>
            </a:pPr>
            <a:r>
              <a:rPr lang="en-US" dirty="0" smtClean="0">
                <a:solidFill>
                  <a:schemeClr val="bg1"/>
                </a:solidFill>
              </a:rPr>
              <a:t>Dunkley ea 2009, </a:t>
            </a:r>
            <a:r>
              <a:rPr lang="en-US" dirty="0" err="1" smtClean="0">
                <a:solidFill>
                  <a:schemeClr val="bg1"/>
                </a:solidFill>
              </a:rPr>
              <a:t>ApJ</a:t>
            </a:r>
            <a:r>
              <a:rPr lang="en-US" dirty="0" smtClean="0">
                <a:solidFill>
                  <a:schemeClr val="bg1"/>
                </a:solidFill>
              </a:rPr>
              <a:t> 180, 306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14800" y="142869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1-F(HI)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27650" name="Picture 2" descr="GPschemati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43200" y="995362"/>
            <a:ext cx="6172200" cy="526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5867400" y="6262687"/>
            <a:ext cx="2895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en-US" sz="1800">
                <a:solidFill>
                  <a:schemeClr val="bg1"/>
                </a:solidFill>
              </a:rPr>
              <a:t>Barkana and Loeb 2001</a:t>
            </a:r>
            <a:endParaRPr lang="en-US" sz="1800"/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76200" y="162580"/>
            <a:ext cx="8915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800" dirty="0">
                <a:solidFill>
                  <a:schemeClr val="bg1"/>
                </a:solidFill>
                <a:latin typeface="+mn-lt"/>
              </a:rPr>
              <a:t>Constraint </a:t>
            </a:r>
            <a:r>
              <a:rPr lang="en-US" sz="2800" dirty="0" smtClean="0">
                <a:solidFill>
                  <a:schemeClr val="bg1"/>
                </a:solidFill>
                <a:latin typeface="+mn-lt"/>
              </a:rPr>
              <a:t>II: 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Gunn-Peterson </a:t>
            </a:r>
            <a:r>
              <a:rPr lang="en-US" sz="2800" dirty="0" smtClean="0">
                <a:solidFill>
                  <a:schemeClr val="bg1"/>
                </a:solidFill>
                <a:latin typeface="+mn-lt"/>
              </a:rPr>
              <a:t>Effect </a:t>
            </a:r>
            <a:r>
              <a:rPr lang="en-US" sz="2400" dirty="0" smtClean="0">
                <a:solidFill>
                  <a:schemeClr val="bg1"/>
                </a:solidFill>
                <a:latin typeface="+mn-lt"/>
              </a:rPr>
              <a:t>(Gunn + Peterson 1963)</a:t>
            </a:r>
            <a:endParaRPr lang="en-US" sz="2800" b="1" dirty="0">
              <a:solidFill>
                <a:schemeClr val="folHlink"/>
              </a:solidFill>
              <a:latin typeface="+mn-lt"/>
            </a:endParaRPr>
          </a:p>
        </p:txBody>
      </p:sp>
      <p:sp>
        <p:nvSpPr>
          <p:cNvPr id="27653" name="Line 5"/>
          <p:cNvSpPr>
            <a:spLocks noChangeShapeType="1"/>
          </p:cNvSpPr>
          <p:nvPr/>
        </p:nvSpPr>
        <p:spPr bwMode="auto">
          <a:xfrm>
            <a:off x="3581400" y="3219449"/>
            <a:ext cx="1828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4267200" y="2914649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z</a:t>
            </a:r>
          </a:p>
        </p:txBody>
      </p:sp>
      <p:pic>
        <p:nvPicPr>
          <p:cNvPr id="7" name="Picture 2" descr="j1148-3c-only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076449"/>
            <a:ext cx="2514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 bwMode="auto">
          <a:xfrm rot="10800000" flipV="1">
            <a:off x="1308100" y="2921001"/>
            <a:ext cx="457200" cy="355599"/>
          </a:xfrm>
          <a:prstGeom prst="straightConnector1">
            <a:avLst/>
          </a:prstGeom>
          <a:noFill/>
          <a:ln w="952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76200" y="5036403"/>
            <a:ext cx="259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J1148+5251 </a:t>
            </a:r>
            <a:r>
              <a:rPr lang="en-US" sz="2400" dirty="0" err="1" smtClean="0">
                <a:solidFill>
                  <a:schemeClr val="bg1"/>
                </a:solidFill>
              </a:rPr>
              <a:t>z</a:t>
            </a:r>
            <a:r>
              <a:rPr lang="en-US" sz="2400" dirty="0" smtClean="0">
                <a:solidFill>
                  <a:schemeClr val="bg1"/>
                </a:solidFill>
              </a:rPr>
              <a:t>=</a:t>
            </a:r>
            <a:r>
              <a:rPr lang="en-US" sz="2400" dirty="0" smtClean="0">
                <a:solidFill>
                  <a:schemeClr val="bg1"/>
                </a:solidFill>
              </a:rPr>
              <a:t>6.4</a:t>
            </a:r>
          </a:p>
          <a:p>
            <a:r>
              <a:rPr lang="en-US" sz="2400" dirty="0" err="1" smtClean="0">
                <a:solidFill>
                  <a:schemeClr val="bg1"/>
                </a:solidFill>
              </a:rPr>
              <a:t>t</a:t>
            </a:r>
            <a:r>
              <a:rPr lang="en-US" sz="2400" baseline="-25000" dirty="0" err="1" smtClean="0">
                <a:solidFill>
                  <a:schemeClr val="bg1"/>
                </a:solidFill>
              </a:rPr>
              <a:t>univ</a:t>
            </a:r>
            <a:r>
              <a:rPr lang="en-US" sz="2400" dirty="0" smtClean="0">
                <a:solidFill>
                  <a:schemeClr val="bg1"/>
                </a:solidFill>
              </a:rPr>
              <a:t> = 0.9Gyr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0000" y="2209739"/>
            <a:ext cx="990600" cy="400110"/>
          </a:xfrm>
          <a:prstGeom prst="rect">
            <a:avLst/>
          </a:prstGeom>
          <a:solidFill>
            <a:srgbClr val="BFBFB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quasar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6200" y="4591049"/>
            <a:ext cx="251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SDSS high </a:t>
            </a:r>
            <a:r>
              <a:rPr lang="en-US" dirty="0" err="1" smtClean="0">
                <a:solidFill>
                  <a:srgbClr val="FFFFFF"/>
                </a:solidFill>
              </a:rPr>
              <a:t>z</a:t>
            </a:r>
            <a:r>
              <a:rPr lang="en-US" dirty="0" smtClean="0">
                <a:solidFill>
                  <a:srgbClr val="FFFFFF"/>
                </a:solidFill>
              </a:rPr>
              <a:t> quasars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00600" y="4495800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Lya</a:t>
            </a:r>
            <a:r>
              <a:rPr lang="en-US" dirty="0" smtClean="0"/>
              <a:t> resonant scattering by neutral IGM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429000" y="142869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ionized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400800" y="1352490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neutral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Wingdings" charset="2"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Wingdings" charset="2"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7421</TotalTime>
  <Words>3217</Words>
  <Application>Microsoft Macintosh PowerPoint</Application>
  <PresentationFormat>On-screen Show (4:3)</PresentationFormat>
  <Paragraphs>554</Paragraphs>
  <Slides>65</Slides>
  <Notes>38</Notes>
  <HiddenSlides>0</HiddenSlides>
  <MMClips>1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7" baseType="lpstr">
      <vt:lpstr>Default Design</vt:lpstr>
      <vt:lpstr>Equation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</vt:vector>
  </TitlesOfParts>
  <Company>NRAO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Carilli</dc:creator>
  <cp:lastModifiedBy>Chris Carilli</cp:lastModifiedBy>
  <cp:revision>162</cp:revision>
  <cp:lastPrinted>2011-11-04T09:37:44Z</cp:lastPrinted>
  <dcterms:created xsi:type="dcterms:W3CDTF">2012-03-28T07:14:33Z</dcterms:created>
  <dcterms:modified xsi:type="dcterms:W3CDTF">2012-03-28T08:05:38Z</dcterms:modified>
</cp:coreProperties>
</file>