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Default Extension="pict" ContentType="image/pict"/>
  <Override PartName="/ppt/notesSlides/notesSlide2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6.xml" ContentType="application/vnd.openxmlformats-officedocument.presentationml.slide+xml"/>
  <Override PartName="/ppt/embeddings/Microsoft_Equation1.bin" ContentType="application/vnd.openxmlformats-officedocument.oleObject"/>
  <Override PartName="/ppt/slideLayouts/slideLayout13.xml" ContentType="application/vnd.openxmlformats-officedocument.presentationml.slideLayout+xml"/>
  <Default Extension="pdf" ContentType="application/pdf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781" r:id="rId2"/>
    <p:sldId id="584" r:id="rId3"/>
    <p:sldId id="812" r:id="rId4"/>
    <p:sldId id="813" r:id="rId5"/>
    <p:sldId id="815" r:id="rId6"/>
    <p:sldId id="814" r:id="rId7"/>
    <p:sldId id="766" r:id="rId8"/>
    <p:sldId id="666" r:id="rId9"/>
    <p:sldId id="820" r:id="rId10"/>
    <p:sldId id="788" r:id="rId11"/>
    <p:sldId id="458" r:id="rId12"/>
    <p:sldId id="816" r:id="rId13"/>
    <p:sldId id="811" r:id="rId14"/>
    <p:sldId id="881" r:id="rId15"/>
    <p:sldId id="784" r:id="rId16"/>
    <p:sldId id="805" r:id="rId17"/>
    <p:sldId id="739" r:id="rId18"/>
    <p:sldId id="786" r:id="rId19"/>
    <p:sldId id="810" r:id="rId20"/>
    <p:sldId id="790" r:id="rId21"/>
    <p:sldId id="795" r:id="rId22"/>
    <p:sldId id="794" r:id="rId23"/>
    <p:sldId id="878" r:id="rId24"/>
    <p:sldId id="879" r:id="rId25"/>
    <p:sldId id="842" r:id="rId26"/>
    <p:sldId id="877" r:id="rId27"/>
    <p:sldId id="821" r:id="rId28"/>
    <p:sldId id="834" r:id="rId29"/>
    <p:sldId id="865" r:id="rId30"/>
    <p:sldId id="833" r:id="rId31"/>
    <p:sldId id="883" r:id="rId32"/>
    <p:sldId id="884" r:id="rId33"/>
    <p:sldId id="841" r:id="rId34"/>
    <p:sldId id="824" r:id="rId35"/>
    <p:sldId id="822" r:id="rId36"/>
    <p:sldId id="840" r:id="rId37"/>
    <p:sldId id="823" r:id="rId38"/>
    <p:sldId id="838" r:id="rId39"/>
    <p:sldId id="839" r:id="rId40"/>
    <p:sldId id="825" r:id="rId41"/>
    <p:sldId id="831" r:id="rId42"/>
    <p:sldId id="867" r:id="rId43"/>
    <p:sldId id="869" r:id="rId44"/>
    <p:sldId id="868" r:id="rId45"/>
    <p:sldId id="846" r:id="rId46"/>
    <p:sldId id="827" r:id="rId47"/>
    <p:sldId id="862" r:id="rId48"/>
    <p:sldId id="852" r:id="rId49"/>
    <p:sldId id="853" r:id="rId50"/>
    <p:sldId id="854" r:id="rId51"/>
    <p:sldId id="855" r:id="rId52"/>
    <p:sldId id="856" r:id="rId53"/>
    <p:sldId id="857" r:id="rId54"/>
    <p:sldId id="858" r:id="rId55"/>
    <p:sldId id="882" r:id="rId56"/>
    <p:sldId id="849" r:id="rId57"/>
    <p:sldId id="880" r:id="rId58"/>
    <p:sldId id="826" r:id="rId59"/>
    <p:sldId id="876" r:id="rId60"/>
    <p:sldId id="875" r:id="rId61"/>
    <p:sldId id="787" r:id="rId62"/>
    <p:sldId id="859" r:id="rId63"/>
    <p:sldId id="818" r:id="rId64"/>
    <p:sldId id="819" r:id="rId65"/>
    <p:sldId id="848" r:id="rId66"/>
    <p:sldId id="844" r:id="rId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</p:showPr>
  <p:clrMru>
    <a:srgbClr val="7DBAF9"/>
    <a:srgbClr val="808100"/>
    <a:srgbClr val="E2EFE1"/>
    <a:srgbClr val="7FBDFA"/>
    <a:srgbClr val="8CCAFB"/>
    <a:srgbClr val="6A6A6A"/>
    <a:srgbClr val="2B2DF6"/>
    <a:srgbClr val="66D1D2"/>
    <a:srgbClr val="00FB4D"/>
    <a:srgbClr val="289A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1297" autoAdjust="0"/>
    <p:restoredTop sz="97773" autoAdjust="0"/>
  </p:normalViewPr>
  <p:slideViewPr>
    <p:cSldViewPr snapToObjects="1">
      <p:cViewPr>
        <p:scale>
          <a:sx n="100" d="100"/>
          <a:sy n="100" d="100"/>
        </p:scale>
        <p:origin x="-456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53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C0EC2D77-1F82-A848-BF22-F8C92AA0B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fld id="{5285E6CE-FED2-E045-9577-4E5D0F7D8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D83BCE48-1BB9-EF46-86A6-0819711F431C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</a:t>
            </a:fld>
            <a:endParaRPr lang="en-US">
              <a:latin typeface="Symbol" charset="2"/>
            </a:endParaRPr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E169CD-E08D-1341-B19A-2CA98113DA45}" type="slidenum">
              <a:rPr lang="en-US"/>
              <a:pPr/>
              <a:t>11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13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4766D2FE-7CF4-E54F-AF2D-6A7421991FFA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14</a:t>
            </a:fld>
            <a:endParaRPr lang="en-US">
              <a:latin typeface="Symbol" charset="2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E0409AE3-7CA7-9348-B0A7-D9433EB0DA74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15</a:t>
            </a:fld>
            <a:endParaRPr lang="en-US">
              <a:latin typeface="Symbol" charset="2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BB596FBC-ECB6-BA47-B43C-DDA2103C2E61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17</a:t>
            </a:fld>
            <a:endParaRPr lang="en-US">
              <a:latin typeface="Symbol" charset="2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A65CC514-21F5-B84E-AB46-AA402CF52C4D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18</a:t>
            </a:fld>
            <a:endParaRPr lang="en-US">
              <a:latin typeface="Symbol" charset="2"/>
            </a:endParaRPr>
          </a:p>
        </p:txBody>
      </p:sp>
      <p:sp>
        <p:nvSpPr>
          <p:cNvPr id="880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19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23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24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320F49-3612-0C4C-93B2-9041EC33BAE9}" type="slidenum">
              <a:rPr lang="en-US"/>
              <a:pPr/>
              <a:t>25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2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99C2D-F398-F44C-AFF3-9DCE5649D7EF}" type="slidenum">
              <a:rPr lang="en-US"/>
              <a:pPr/>
              <a:t>26</a:t>
            </a:fld>
            <a:endParaRPr lang="en-US"/>
          </a:p>
        </p:txBody>
      </p:sp>
      <p:sp>
        <p:nvSpPr>
          <p:cNvPr id="8397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E315D-8D78-0D49-81A6-3F0911838A4D}" type="slidenum">
              <a:rPr lang="en-US"/>
              <a:pPr/>
              <a:t>28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E315D-8D78-0D49-81A6-3F0911838A4D}" type="slidenum">
              <a:rPr lang="en-US"/>
              <a:pPr/>
              <a:t>29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DC107F-A219-3949-877B-D5A0F0E9BE28}" type="slidenum">
              <a:rPr lang="en-US"/>
              <a:pPr/>
              <a:t>30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02FB04-AC59-4546-B95E-145A15033530}" type="slidenum">
              <a:rPr lang="en-US"/>
              <a:pPr/>
              <a:t>31</a:t>
            </a:fld>
            <a:endParaRPr lang="en-US"/>
          </a:p>
        </p:txBody>
      </p:sp>
      <p:sp>
        <p:nvSpPr>
          <p:cNvPr id="558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1B1F96-DB94-C545-BE0B-2F8246D0D9BC}" type="slidenum">
              <a:rPr lang="en-US"/>
              <a:pPr/>
              <a:t>32</a:t>
            </a:fld>
            <a:endParaRPr lang="en-US"/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A514D4-1481-C941-9DDC-47ACDAA08064}" type="slidenum">
              <a:rPr lang="en-US"/>
              <a:pPr/>
              <a:t>36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8003AE-B3C9-1B4D-8133-8DA72ABB5D10}" type="slidenum">
              <a:rPr lang="en-US"/>
              <a:pPr/>
              <a:t>38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042F62-A35E-8D48-8481-98E29CA9925F}" type="slidenum">
              <a:rPr lang="en-US"/>
              <a:pPr/>
              <a:t>39</a:t>
            </a:fld>
            <a:endParaRPr lang="en-US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40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3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C2065-FE47-E74A-A879-52667428F8F6}" type="slidenum">
              <a:rPr lang="en-US"/>
              <a:pPr/>
              <a:t>42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703263"/>
            <a:ext cx="4591050" cy="3443287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7688"/>
            <a:ext cx="5035550" cy="40767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C2065-FE47-E74A-A879-52667428F8F6}" type="slidenum">
              <a:rPr lang="en-US"/>
              <a:pPr/>
              <a:t>43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703263"/>
            <a:ext cx="4591050" cy="3443287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7688"/>
            <a:ext cx="5035550" cy="40767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C2065-FE47-E74A-A879-52667428F8F6}" type="slidenum">
              <a:rPr lang="en-US"/>
              <a:pPr/>
              <a:t>44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703263"/>
            <a:ext cx="4591050" cy="3443287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7688"/>
            <a:ext cx="5035550" cy="40767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57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58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65775D-A3D0-2D43-8629-9F7D3FD6122E}" type="slidenum">
              <a:rPr lang="en-US"/>
              <a:pPr/>
              <a:t>59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65775D-A3D0-2D43-8629-9F7D3FD6122E}" type="slidenum">
              <a:rPr lang="en-US"/>
              <a:pPr/>
              <a:t>60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63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64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0C8AE3-4E16-4844-9181-F2A805313B25}" type="slidenum">
              <a:rPr lang="en-US"/>
              <a:pPr/>
              <a:t>66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4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5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EB8B1D-D1CA-BE4F-ADB3-2448C55E290F}" type="slidenum">
              <a:rPr lang="en-US"/>
              <a:pPr/>
              <a:t>7</a:t>
            </a:fld>
            <a:endParaRPr lang="en-US"/>
          </a:p>
        </p:txBody>
      </p:sp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1FD38B-A345-D34D-AF56-97F07621F3E2}" type="slidenum">
              <a:rPr lang="en-US"/>
              <a:pPr/>
              <a:t>8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3930A-7017-724F-8387-869A4C100F97}" type="slidenum">
              <a:rPr lang="en-US"/>
              <a:pPr/>
              <a:t>9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3930A-7017-724F-8387-869A4C100F97}" type="slidenum">
              <a:rPr lang="en-US"/>
              <a:pPr/>
              <a:t>10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8F4A2-7C4F-8644-8DB5-1FDA31203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6EE56-A6B1-834E-8CE5-7E67E9929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69659-AA7D-8345-BFDD-1D3A5498B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F80CD-9B26-EB42-9E1D-10B1181CA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BA38A-892C-2940-9CC6-2FB426810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525EE-1574-0A43-90C5-BD4E6736D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D586D-9899-DD46-AA53-157047B42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8D771-1CC6-A943-B1E8-549A2EEC5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CFEE3-DB4E-4C49-8B3C-93153B1B1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22CC1-917D-7047-B59C-4AA1AB5FE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845E9-AD86-4B4D-A6A0-BC52199FE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EB960-0A6B-E549-8AE0-D9A069026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E319A-5358-5F47-893B-05F4A8A1A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1C1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>
              <a:defRPr/>
            </a:pPr>
            <a:fld id="{CC598629-E3F2-AE4F-8F79-9F5C751C1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1.png"/><Relationship Id="rId5" Type="http://schemas.openxmlformats.org/officeDocument/2006/relationships/image" Target="../media/image40.png"/><Relationship Id="rId6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7.pn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3.jpe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7.pn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9.jpe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Relationship Id="rId3" Type="http://schemas.openxmlformats.org/officeDocument/2006/relationships/image" Target="../media/image8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1" Type="http://schemas.openxmlformats.org/officeDocument/2006/relationships/video" Target="file://localhost/Users/ccarilli/TALKS/EOR/ifrit_REI1.mpg" TargetMode="External"/><Relationship Id="rId2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df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4.png"/><Relationship Id="rId5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76200" y="18871"/>
            <a:ext cx="8915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</a:rPr>
              <a:t>Precision Array to Probe the Epoch of </a:t>
            </a:r>
            <a:r>
              <a:rPr lang="en-US" sz="3200" b="0" dirty="0" err="1" smtClean="0">
                <a:solidFill>
                  <a:schemeClr val="bg1"/>
                </a:solidFill>
              </a:rPr>
              <a:t>Reionization</a:t>
            </a:r>
            <a:r>
              <a:rPr lang="en-US" sz="3200" b="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b="0" dirty="0" smtClean="0">
                <a:solidFill>
                  <a:schemeClr val="bg1"/>
                </a:solidFill>
              </a:rPr>
              <a:t>Chris </a:t>
            </a:r>
            <a:r>
              <a:rPr lang="en-US" sz="2400" b="0" dirty="0">
                <a:solidFill>
                  <a:schemeClr val="bg1"/>
                </a:solidFill>
              </a:rPr>
              <a:t>Carilli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Durham, June 2012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228600" y="1451044"/>
            <a:ext cx="8229600" cy="281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I. Introduction: Cosmic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Concept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Constraints on evolution of neutral IGM</a:t>
            </a:r>
          </a:p>
          <a:p>
            <a:pPr algn="l">
              <a:spcAft>
                <a:spcPts val="60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II. HI 21cm line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Potential for direct detection of the neutral IGM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PAPER design and status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876800"/>
            <a:ext cx="876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Fan, Carilli, Keating 2006, ‘Observational constrains on cosmic </a:t>
            </a:r>
            <a:r>
              <a:rPr lang="en-US" dirty="0" err="1" smtClean="0">
                <a:solidFill>
                  <a:srgbClr val="FFFFFF"/>
                </a:solidFill>
              </a:rPr>
              <a:t>reionization</a:t>
            </a:r>
            <a:r>
              <a:rPr lang="en-US" dirty="0" smtClean="0">
                <a:solidFill>
                  <a:srgbClr val="FFFFFF"/>
                </a:solidFill>
              </a:rPr>
              <a:t>,’ ARAA, 44, 415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Furlanetto</a:t>
            </a:r>
            <a:r>
              <a:rPr lang="en-US" dirty="0" smtClean="0">
                <a:solidFill>
                  <a:srgbClr val="FFFFFF"/>
                </a:solidFill>
              </a:rPr>
              <a:t> et al. 2006, ‘Cosmology at low frequencies: The 21 cm transition and the high-</a:t>
            </a:r>
            <a:r>
              <a:rPr lang="en-US" dirty="0" err="1" smtClean="0">
                <a:solidFill>
                  <a:srgbClr val="FFFFFF"/>
                </a:solidFill>
              </a:rPr>
              <a:t>redshift</a:t>
            </a:r>
            <a:r>
              <a:rPr lang="en-US" dirty="0" smtClean="0">
                <a:solidFill>
                  <a:srgbClr val="FFFFFF"/>
                </a:solidFill>
              </a:rPr>
              <a:t> Universe,’ Phys. Reports, 433, 181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Wyithe</a:t>
            </a:r>
            <a:r>
              <a:rPr lang="en-US" dirty="0" smtClean="0">
                <a:solidFill>
                  <a:srgbClr val="FFFFFF"/>
                </a:solidFill>
              </a:rPr>
              <a:t> &amp; Morales 2010, ARAA, 48, 127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3" name="Picture 12" descr="fores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774700"/>
            <a:ext cx="5257800" cy="4523293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914400"/>
            <a:ext cx="4114800" cy="309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resonant scattering by neutral gas in IGM clouds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Linear density </a:t>
            </a:r>
            <a:r>
              <a:rPr lang="en-US" sz="2400" dirty="0" err="1" smtClean="0">
                <a:solidFill>
                  <a:schemeClr val="bg1"/>
                </a:solidFill>
              </a:rPr>
              <a:t>inhomogeneities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smtClean="0">
                <a:solidFill>
                  <a:schemeClr val="bg1"/>
                </a:solidFill>
              </a:rPr>
              <a:t>~ 10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N(HI) = 10</a:t>
            </a:r>
            <a:r>
              <a:rPr lang="en-US" sz="2400" baseline="30000" dirty="0" smtClean="0">
                <a:solidFill>
                  <a:schemeClr val="bg1"/>
                </a:solidFill>
              </a:rPr>
              <a:t>13</a:t>
            </a:r>
            <a:r>
              <a:rPr lang="en-US" sz="2400" dirty="0" smtClean="0">
                <a:solidFill>
                  <a:schemeClr val="bg1"/>
                </a:solidFill>
              </a:rPr>
              <a:t> – 10</a:t>
            </a:r>
            <a:r>
              <a:rPr lang="en-US" sz="2400" baseline="30000" dirty="0" smtClean="0">
                <a:solidFill>
                  <a:schemeClr val="bg1"/>
                </a:solidFill>
              </a:rPr>
              <a:t>15</a:t>
            </a:r>
            <a:r>
              <a:rPr lang="en-US" sz="2400" dirty="0" smtClean="0">
                <a:solidFill>
                  <a:schemeClr val="bg1"/>
                </a:solidFill>
              </a:rPr>
              <a:t> cm</a:t>
            </a:r>
            <a:r>
              <a:rPr lang="en-US" sz="2400" baseline="30000" dirty="0" smtClean="0">
                <a:solidFill>
                  <a:schemeClr val="bg1"/>
                </a:solidFill>
              </a:rPr>
              <a:t>-2   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F(HI) ~ 10</a:t>
            </a:r>
            <a:r>
              <a:rPr lang="en-US" sz="2400" baseline="30000" dirty="0" smtClean="0">
                <a:solidFill>
                  <a:schemeClr val="bg1"/>
                </a:solidFill>
              </a:rPr>
              <a:t>-5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1082219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96200" y="348609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Neutral IGM after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= </a:t>
            </a:r>
            <a:r>
              <a:rPr lang="en-US" sz="2800" dirty="0" err="1" smtClean="0">
                <a:solidFill>
                  <a:schemeClr val="bg1"/>
                </a:solidFill>
              </a:rPr>
              <a:t>Lya</a:t>
            </a:r>
            <a:r>
              <a:rPr lang="en-US" sz="2800" dirty="0" smtClean="0">
                <a:solidFill>
                  <a:schemeClr val="bg1"/>
                </a:solidFill>
              </a:rPr>
              <a:t> forest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9698" name="Picture 17" descr="F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757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5867400" y="152400"/>
            <a:ext cx="33861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Gunn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-Peterson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effect</a:t>
            </a:r>
            <a:endParaRPr lang="en-US" sz="2800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 rot="-4406">
            <a:off x="5715453" y="6021338"/>
            <a:ext cx="24003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dirty="0" smtClean="0">
                <a:solidFill>
                  <a:schemeClr val="bg1"/>
                </a:solidFill>
                <a:latin typeface="Courier New" charset="0"/>
              </a:rPr>
              <a:t>SDSS quasars</a:t>
            </a:r>
          </a:p>
          <a:p>
            <a:pPr>
              <a:buFontTx/>
              <a:buNone/>
            </a:pPr>
            <a:r>
              <a:rPr lang="en-US" dirty="0" smtClean="0">
                <a:solidFill>
                  <a:schemeClr val="bg1"/>
                </a:solidFill>
                <a:latin typeface="Courier New" charset="0"/>
              </a:rPr>
              <a:t>Fan </a:t>
            </a:r>
            <a:r>
              <a:rPr lang="en-US" dirty="0">
                <a:solidFill>
                  <a:schemeClr val="bg1"/>
                </a:solidFill>
                <a:latin typeface="Courier New" charset="0"/>
              </a:rPr>
              <a:t>et al 2006</a:t>
            </a:r>
            <a:endParaRPr lang="en-US" b="1" dirty="0">
              <a:solidFill>
                <a:srgbClr val="FFFF00"/>
              </a:solidFill>
              <a:latin typeface="Courier New" charset="0"/>
            </a:endParaRPr>
          </a:p>
        </p:txBody>
      </p:sp>
      <p:sp>
        <p:nvSpPr>
          <p:cNvPr id="29702" name="Line 18"/>
          <p:cNvSpPr>
            <a:spLocks noChangeShapeType="1"/>
          </p:cNvSpPr>
          <p:nvPr/>
        </p:nvSpPr>
        <p:spPr bwMode="auto">
          <a:xfrm flipH="1" flipV="1">
            <a:off x="3733798" y="685800"/>
            <a:ext cx="2024063" cy="914400"/>
          </a:xfrm>
          <a:prstGeom prst="line">
            <a:avLst/>
          </a:prstGeom>
          <a:noFill/>
          <a:ln w="28575" cap="flat" cmpd="sng" algn="ctr">
            <a:solidFill>
              <a:srgbClr val="E0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" y="6019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5.7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304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6.4</a:t>
            </a:r>
            <a:endParaRPr lang="en-US" b="1" dirty="0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715000" y="838200"/>
            <a:ext cx="3429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SDSS z~6 quasars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Opaque (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  &gt; 5)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&gt;6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 =&gt; pushing into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8" name="Picture 7" descr="Screen shot 2011-11-03 at 10.36.4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1" y="23562"/>
            <a:ext cx="5257799" cy="4224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76200"/>
            <a:ext cx="678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Gunn-Peterson constraints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on F(HI) </a:t>
            </a:r>
            <a:endParaRPr lang="en-US" sz="2800" dirty="0" smtClean="0">
              <a:solidFill>
                <a:schemeClr val="accent3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-1" y="1195149"/>
            <a:ext cx="3962402" cy="413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  <a:sym typeface="Symbol" charset="2"/>
              </a:rPr>
              <a:t> Diffuse IGM: 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accent3"/>
                </a:solidFill>
                <a:sym typeface="Symbol" charset="2"/>
              </a:rPr>
              <a:t></a:t>
            </a:r>
            <a:r>
              <a:rPr lang="en-US" sz="2400" baseline="-25000" dirty="0" smtClean="0">
                <a:solidFill>
                  <a:schemeClr val="accent3"/>
                </a:solidFill>
              </a:rPr>
              <a:t>GP </a:t>
            </a:r>
            <a:r>
              <a:rPr lang="en-US" sz="2400" dirty="0" smtClean="0">
                <a:solidFill>
                  <a:schemeClr val="accent3"/>
                </a:solidFill>
              </a:rPr>
              <a:t>= 2.6e4 F(HI) (1+z)</a:t>
            </a:r>
            <a:r>
              <a:rPr lang="en-US" sz="2400" baseline="30000" dirty="0" smtClean="0">
                <a:solidFill>
                  <a:schemeClr val="accent3"/>
                </a:solidFill>
              </a:rPr>
              <a:t>3/2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Clumping: </a:t>
            </a:r>
            <a:r>
              <a:rPr lang="en-US" sz="2400" dirty="0" smtClean="0">
                <a:solidFill>
                  <a:schemeClr val="accent3"/>
                </a:solidFill>
                <a:sym typeface="Symbol" charset="2"/>
              </a:rPr>
              <a:t></a:t>
            </a:r>
            <a:r>
              <a:rPr lang="en-US" sz="2400" baseline="-25000" dirty="0" smtClean="0">
                <a:solidFill>
                  <a:schemeClr val="accent3"/>
                </a:solidFill>
              </a:rPr>
              <a:t>GP </a:t>
            </a:r>
            <a:r>
              <a:rPr lang="en-US" sz="2400" dirty="0" smtClean="0">
                <a:solidFill>
                  <a:schemeClr val="accent3"/>
                </a:solidFill>
              </a:rPr>
              <a:t>dominated by higher density regions =&gt;</a:t>
            </a:r>
            <a:r>
              <a:rPr lang="en-US" sz="2400" baseline="-25000" dirty="0" smtClean="0">
                <a:solidFill>
                  <a:schemeClr val="accent3"/>
                </a:solidFill>
              </a:rPr>
              <a:t> </a:t>
            </a:r>
            <a:r>
              <a:rPr lang="en-US" sz="2400" dirty="0" smtClean="0">
                <a:solidFill>
                  <a:schemeClr val="accent3"/>
                </a:solidFill>
              </a:rPr>
              <a:t>need models of  </a:t>
            </a:r>
            <a:r>
              <a:rPr lang="en-US" sz="2400" dirty="0" err="1" smtClean="0">
                <a:solidFill>
                  <a:schemeClr val="accent3"/>
                </a:solidFill>
              </a:rPr>
              <a:t>ρ</a:t>
            </a:r>
            <a:r>
              <a:rPr lang="en-US" sz="2400" dirty="0" smtClean="0">
                <a:solidFill>
                  <a:schemeClr val="accent3"/>
                </a:solidFill>
              </a:rPr>
              <a:t>, T, UV</a:t>
            </a:r>
            <a:r>
              <a:rPr lang="en-US" sz="2400" baseline="-25000" dirty="0" smtClean="0">
                <a:solidFill>
                  <a:schemeClr val="accent3"/>
                </a:solidFill>
              </a:rPr>
              <a:t>BG</a:t>
            </a:r>
            <a:r>
              <a:rPr lang="en-US" sz="2800" dirty="0" smtClean="0">
                <a:solidFill>
                  <a:schemeClr val="accent3"/>
                </a:solidFill>
              </a:rPr>
              <a:t> </a:t>
            </a:r>
            <a:r>
              <a:rPr lang="en-US" sz="2400" dirty="0" smtClean="0">
                <a:solidFill>
                  <a:schemeClr val="accent3"/>
                </a:solidFill>
              </a:rPr>
              <a:t> to derive F(HI)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Challenges: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Continuum extrapolation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Saturates at low F(HI)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0" y="435114"/>
            <a:ext cx="3276600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Becker ea 2007, </a:t>
            </a:r>
            <a:r>
              <a:rPr lang="en-US" dirty="0" err="1" smtClean="0"/>
              <a:t>ApJ</a:t>
            </a:r>
            <a:r>
              <a:rPr lang="en-US" dirty="0" smtClean="0"/>
              <a:t>,  662, 72</a:t>
            </a:r>
          </a:p>
          <a:p>
            <a:r>
              <a:rPr lang="en-US" dirty="0" smtClean="0"/>
              <a:t>Fan ea 2006, AJ, 132, 117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 bwMode="auto">
          <a:xfrm rot="5400000" flipH="1" flipV="1">
            <a:off x="7404100" y="920690"/>
            <a:ext cx="2057400" cy="99060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962401" y="228600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τ</a:t>
            </a:r>
            <a:r>
              <a:rPr lang="en-US" sz="3600" baseline="-25000" dirty="0" err="1" smtClean="0"/>
              <a:t>eff</a:t>
            </a:r>
            <a:endParaRPr lang="en-US" sz="36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4800600" y="4495800"/>
            <a:ext cx="3886200" cy="11541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3200" dirty="0" smtClean="0">
                <a:solidFill>
                  <a:schemeClr val="accent3"/>
                </a:solidFill>
              </a:rPr>
              <a:t> </a:t>
            </a:r>
            <a:r>
              <a:rPr lang="en-US" sz="3200" dirty="0" err="1" smtClean="0">
                <a:solidFill>
                  <a:schemeClr val="accent3"/>
                </a:solidFill>
              </a:rPr>
              <a:t>F(HI)</a:t>
            </a:r>
            <a:r>
              <a:rPr lang="en-US" sz="3200" baseline="-25000" dirty="0" err="1" smtClean="0">
                <a:solidFill>
                  <a:schemeClr val="accent3"/>
                </a:solidFill>
              </a:rPr>
              <a:t>v</a:t>
            </a:r>
            <a:r>
              <a:rPr lang="en-US" sz="3200" baseline="-25000" dirty="0" smtClean="0">
                <a:solidFill>
                  <a:schemeClr val="accent3"/>
                </a:solidFill>
              </a:rPr>
              <a:t> </a:t>
            </a:r>
            <a:r>
              <a:rPr lang="en-US" sz="3200" dirty="0" smtClean="0">
                <a:solidFill>
                  <a:schemeClr val="accent3"/>
                </a:solidFill>
              </a:rPr>
              <a:t>~ 10</a:t>
            </a:r>
            <a:r>
              <a:rPr lang="en-US" sz="3200" baseline="30000" dirty="0" smtClean="0">
                <a:solidFill>
                  <a:schemeClr val="accent3"/>
                </a:solidFill>
              </a:rPr>
              <a:t>-5</a:t>
            </a:r>
            <a:r>
              <a:rPr lang="en-US" sz="3200" dirty="0" smtClean="0">
                <a:solidFill>
                  <a:schemeClr val="accent3"/>
                </a:solidFill>
              </a:rPr>
              <a:t> at </a:t>
            </a:r>
            <a:r>
              <a:rPr lang="en-US" sz="3200" dirty="0" err="1" smtClean="0">
                <a:solidFill>
                  <a:schemeClr val="accent3"/>
                </a:solidFill>
              </a:rPr>
              <a:t>z</a:t>
            </a:r>
            <a:r>
              <a:rPr lang="en-US" sz="3200" dirty="0" smtClean="0">
                <a:solidFill>
                  <a:schemeClr val="accent3"/>
                </a:solidFill>
              </a:rPr>
              <a:t> &lt; 4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3200" dirty="0" smtClean="0">
                <a:solidFill>
                  <a:schemeClr val="accent3"/>
                </a:solidFill>
              </a:rPr>
              <a:t> </a:t>
            </a:r>
            <a:r>
              <a:rPr lang="en-US" sz="3200" dirty="0" err="1" smtClean="0">
                <a:solidFill>
                  <a:schemeClr val="accent3"/>
                </a:solidFill>
              </a:rPr>
              <a:t>F(HI)</a:t>
            </a:r>
            <a:r>
              <a:rPr lang="en-US" sz="3200" baseline="-25000" dirty="0" err="1" smtClean="0">
                <a:solidFill>
                  <a:schemeClr val="accent3"/>
                </a:solidFill>
              </a:rPr>
              <a:t>v</a:t>
            </a:r>
            <a:r>
              <a:rPr lang="en-US" sz="3200" baseline="-25000" dirty="0" smtClean="0">
                <a:solidFill>
                  <a:schemeClr val="accent3"/>
                </a:solidFill>
              </a:rPr>
              <a:t> </a:t>
            </a:r>
            <a:r>
              <a:rPr lang="en-US" sz="3200" dirty="0" smtClean="0">
                <a:solidFill>
                  <a:schemeClr val="accent3"/>
                </a:solidFill>
              </a:rPr>
              <a:t>≥ 10</a:t>
            </a:r>
            <a:r>
              <a:rPr lang="en-US" sz="3200" baseline="30000" dirty="0" smtClean="0">
                <a:solidFill>
                  <a:schemeClr val="accent3"/>
                </a:solidFill>
              </a:rPr>
              <a:t>-4 </a:t>
            </a:r>
            <a:r>
              <a:rPr lang="en-US" sz="3200" dirty="0" smtClean="0">
                <a:solidFill>
                  <a:schemeClr val="accent3"/>
                </a:solidFill>
              </a:rPr>
              <a:t>at </a:t>
            </a:r>
            <a:r>
              <a:rPr lang="en-US" sz="3200" dirty="0" err="1" smtClean="0">
                <a:solidFill>
                  <a:schemeClr val="accent3"/>
                </a:solidFill>
              </a:rPr>
              <a:t>z</a:t>
            </a:r>
            <a:r>
              <a:rPr lang="en-US" sz="3200" dirty="0" smtClean="0">
                <a:solidFill>
                  <a:schemeClr val="accent3"/>
                </a:solidFill>
              </a:rPr>
              <a:t> ~ 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295400" y="0"/>
            <a:ext cx="6858000" cy="5198249"/>
            <a:chOff x="1295400" y="0"/>
            <a:chExt cx="6858000" cy="5198249"/>
          </a:xfrm>
        </p:grpSpPr>
        <p:pic>
          <p:nvPicPr>
            <p:cNvPr id="8" name="Picture 7" descr="Screen shot 2011-11-02 at 9.54.29 AM.png"/>
            <p:cNvPicPr>
              <a:picLocks noChangeAspect="1"/>
            </p:cNvPicPr>
            <p:nvPr/>
          </p:nvPicPr>
          <p:blipFill>
            <a:blip r:embed="rId4">
              <a:lum bright="-28000" contrast="44000"/>
            </a:blip>
            <a:stretch>
              <a:fillRect/>
            </a:stretch>
          </p:blipFill>
          <p:spPr>
            <a:xfrm rot="5400000">
              <a:off x="2125275" y="-829875"/>
              <a:ext cx="5198249" cy="685800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 bwMode="auto">
            <a:xfrm>
              <a:off x="4648200" y="533400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711700" y="533400"/>
              <a:ext cx="2768600" cy="15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rot="5400000" flipH="1" flipV="1">
              <a:off x="3923505" y="3199606"/>
              <a:ext cx="533400" cy="1589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10800000" flipV="1">
              <a:off x="4114801" y="3467101"/>
              <a:ext cx="152400" cy="1588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5638800" y="533400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CMB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pol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089400" y="685800"/>
              <a:ext cx="533400" cy="21717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24200" y="38862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GP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04800" y="5257800"/>
            <a:ext cx="883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GP =&gt; systematic rise of F(HI) to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 ~ 6.5 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CMB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pol</a:t>
            </a:r>
            <a:r>
              <a:rPr lang="en-US" sz="2800" dirty="0" smtClean="0">
                <a:solidFill>
                  <a:schemeClr val="bg1"/>
                </a:solidFill>
              </a:rPr>
              <a:t> =&gt; mostly neutral at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&gt;15, mostly ionized at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 &lt; 8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1" y="1295400"/>
            <a:ext cx="129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3"/>
                </a:solidFill>
              </a:rPr>
              <a:t>F(HI)</a:t>
            </a:r>
            <a:r>
              <a:rPr lang="en-US" sz="2800" baseline="-25000" dirty="0" err="1" smtClean="0">
                <a:solidFill>
                  <a:schemeClr val="accent3"/>
                </a:solidFill>
              </a:rPr>
              <a:t>v</a:t>
            </a:r>
            <a:endParaRPr lang="en-US" sz="2800" baseline="-250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78850" name="Picture 17" descr="Screen shot 2010-07-08 at 9.10.43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0138" y="1736725"/>
            <a:ext cx="5503862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962150"/>
            <a:ext cx="35814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Text Box 3"/>
          <p:cNvSpPr txBox="1">
            <a:spLocks noChangeArrowheads="1"/>
          </p:cNvSpPr>
          <p:nvPr/>
        </p:nvSpPr>
        <p:spPr bwMode="auto">
          <a:xfrm>
            <a:off x="223838" y="163513"/>
            <a:ext cx="85772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b="0" dirty="0">
                <a:solidFill>
                  <a:srgbClr val="FFFFFF"/>
                </a:solidFill>
              </a:rPr>
              <a:t>Quasar Near Zones: J1148+5251 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161925" y="762000"/>
            <a:ext cx="8791575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b="0" dirty="0" smtClean="0">
                <a:solidFill>
                  <a:srgbClr val="FFFFFF"/>
                </a:solidFill>
              </a:rPr>
              <a:t>Accurate </a:t>
            </a:r>
            <a:r>
              <a:rPr lang="en-US" sz="2400" b="0" dirty="0">
                <a:solidFill>
                  <a:srgbClr val="FFFFFF"/>
                </a:solidFill>
              </a:rPr>
              <a:t>host galaxy </a:t>
            </a:r>
            <a:r>
              <a:rPr lang="en-US" sz="2400" b="0" dirty="0" err="1">
                <a:solidFill>
                  <a:srgbClr val="FFFFFF"/>
                </a:solidFill>
              </a:rPr>
              <a:t>redshift</a:t>
            </a:r>
            <a:r>
              <a:rPr lang="en-US" sz="2400" b="0" dirty="0">
                <a:solidFill>
                  <a:srgbClr val="FFFFFF"/>
                </a:solidFill>
              </a:rPr>
              <a:t> from </a:t>
            </a:r>
            <a:r>
              <a:rPr lang="en-US" sz="2400" b="0" dirty="0" smtClean="0">
                <a:solidFill>
                  <a:srgbClr val="FFFFFF"/>
                </a:solidFill>
              </a:rPr>
              <a:t>CO + [CII]: </a:t>
            </a:r>
            <a:r>
              <a:rPr lang="en-US" sz="2400" b="0" dirty="0" err="1">
                <a:solidFill>
                  <a:srgbClr val="FFFFFF"/>
                </a:solidFill>
              </a:rPr>
              <a:t>z</a:t>
            </a:r>
            <a:r>
              <a:rPr lang="en-US" sz="2400" b="0" dirty="0">
                <a:solidFill>
                  <a:srgbClr val="FFFFFF"/>
                </a:solidFill>
              </a:rPr>
              <a:t>=6.419</a:t>
            </a: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400" b="0" dirty="0">
                <a:solidFill>
                  <a:srgbClr val="FFFFFF"/>
                </a:solidFill>
              </a:rPr>
              <a:t> Quasar spectrum =&gt; photons leaking down to </a:t>
            </a:r>
            <a:r>
              <a:rPr lang="en-US" sz="2400" b="0" dirty="0" err="1">
                <a:solidFill>
                  <a:srgbClr val="FFFFFF"/>
                </a:solidFill>
              </a:rPr>
              <a:t>z</a:t>
            </a:r>
            <a:r>
              <a:rPr lang="en-US" sz="2400" b="0" dirty="0">
                <a:solidFill>
                  <a:srgbClr val="FFFFFF"/>
                </a:solidFill>
              </a:rPr>
              <a:t>=6.32</a:t>
            </a: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1697038" y="3117850"/>
            <a:ext cx="3206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5" name="Rectangle 8"/>
          <p:cNvSpPr>
            <a:spLocks noChangeArrowheads="1"/>
          </p:cNvSpPr>
          <p:nvPr/>
        </p:nvSpPr>
        <p:spPr bwMode="auto">
          <a:xfrm>
            <a:off x="2070100" y="2836863"/>
            <a:ext cx="522288" cy="3429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6" name="Line 9"/>
          <p:cNvSpPr>
            <a:spLocks noChangeShapeType="1"/>
          </p:cNvSpPr>
          <p:nvPr/>
        </p:nvSpPr>
        <p:spPr bwMode="auto">
          <a:xfrm>
            <a:off x="2592388" y="3179763"/>
            <a:ext cx="1293812" cy="422275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7" name="Rectangle 10"/>
          <p:cNvSpPr>
            <a:spLocks noChangeArrowheads="1"/>
          </p:cNvSpPr>
          <p:nvPr/>
        </p:nvSpPr>
        <p:spPr bwMode="auto">
          <a:xfrm>
            <a:off x="4129088" y="1962150"/>
            <a:ext cx="4583112" cy="1217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8" name="Line 11"/>
          <p:cNvSpPr>
            <a:spLocks noChangeShapeType="1"/>
          </p:cNvSpPr>
          <p:nvPr/>
        </p:nvSpPr>
        <p:spPr bwMode="auto">
          <a:xfrm flipV="1">
            <a:off x="8686800" y="1895475"/>
            <a:ext cx="0" cy="1706563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9" name="Line 13"/>
          <p:cNvSpPr>
            <a:spLocks noChangeShapeType="1"/>
          </p:cNvSpPr>
          <p:nvPr/>
        </p:nvSpPr>
        <p:spPr bwMode="auto">
          <a:xfrm flipH="1" flipV="1">
            <a:off x="6858000" y="1592996"/>
            <a:ext cx="1752600" cy="640615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0" name="Line 15"/>
          <p:cNvSpPr>
            <a:spLocks noChangeShapeType="1"/>
          </p:cNvSpPr>
          <p:nvPr/>
        </p:nvSpPr>
        <p:spPr bwMode="auto">
          <a:xfrm flipV="1">
            <a:off x="2592388" y="1895475"/>
            <a:ext cx="1293812" cy="941388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1" name="Rectangle 16"/>
          <p:cNvSpPr>
            <a:spLocks noChangeArrowheads="1"/>
          </p:cNvSpPr>
          <p:nvPr/>
        </p:nvSpPr>
        <p:spPr bwMode="auto">
          <a:xfrm>
            <a:off x="6692900" y="3063875"/>
            <a:ext cx="958850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2" name="Text Box 17"/>
          <p:cNvSpPr txBox="1">
            <a:spLocks noChangeArrowheads="1"/>
          </p:cNvSpPr>
          <p:nvPr/>
        </p:nvSpPr>
        <p:spPr bwMode="auto">
          <a:xfrm>
            <a:off x="4129088" y="2049463"/>
            <a:ext cx="22717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/>
              <a:t>White et al. 2003</a:t>
            </a:r>
          </a:p>
        </p:txBody>
      </p:sp>
      <p:sp>
        <p:nvSpPr>
          <p:cNvPr id="78863" name="Text Box 14"/>
          <p:cNvSpPr txBox="1">
            <a:spLocks noChangeArrowheads="1"/>
          </p:cNvSpPr>
          <p:nvPr/>
        </p:nvSpPr>
        <p:spPr bwMode="auto">
          <a:xfrm>
            <a:off x="0" y="3886200"/>
            <a:ext cx="48006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b="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Time bounded </a:t>
            </a:r>
            <a:r>
              <a:rPr lang="en-US" sz="2400" dirty="0" err="1" smtClean="0">
                <a:solidFill>
                  <a:schemeClr val="bg1"/>
                </a:solidFill>
              </a:rPr>
              <a:t>Stromgren</a:t>
            </a:r>
            <a:r>
              <a:rPr lang="en-US" sz="2400" dirty="0" smtClean="0">
                <a:solidFill>
                  <a:schemeClr val="bg1"/>
                </a:solidFill>
              </a:rPr>
              <a:t> sphere ionized by quasar</a:t>
            </a:r>
            <a:endParaRPr lang="en-US" sz="2400" b="0" dirty="0" smtClean="0">
              <a:solidFill>
                <a:schemeClr val="bg1"/>
              </a:solidFill>
            </a:endParaRPr>
          </a:p>
          <a:p>
            <a:pPr algn="l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b="0" dirty="0" smtClean="0">
                <a:solidFill>
                  <a:srgbClr val="FFFFFF"/>
                </a:solidFill>
              </a:rPr>
              <a:t>Difference </a:t>
            </a:r>
            <a:r>
              <a:rPr lang="en-US" sz="2400" b="0" dirty="0">
                <a:solidFill>
                  <a:srgbClr val="FFFFFF"/>
                </a:solidFill>
              </a:rPr>
              <a:t>in </a:t>
            </a:r>
            <a:r>
              <a:rPr lang="en-US" sz="2400" b="0" dirty="0" err="1">
                <a:solidFill>
                  <a:srgbClr val="FFFFFF"/>
                </a:solidFill>
              </a:rPr>
              <a:t>z</a:t>
            </a:r>
            <a:r>
              <a:rPr lang="en-US" sz="2400" b="0" baseline="-25000" dirty="0" err="1">
                <a:solidFill>
                  <a:srgbClr val="FFFFFF"/>
                </a:solidFill>
              </a:rPr>
              <a:t>host</a:t>
            </a:r>
            <a:r>
              <a:rPr lang="en-US" sz="2400" b="0" dirty="0">
                <a:solidFill>
                  <a:srgbClr val="FFFFFF"/>
                </a:solidFill>
              </a:rPr>
              <a:t> and </a:t>
            </a:r>
            <a:r>
              <a:rPr lang="en-US" sz="2400" b="0" dirty="0" err="1">
                <a:solidFill>
                  <a:srgbClr val="FFFFFF"/>
                </a:solidFill>
              </a:rPr>
              <a:t>z</a:t>
            </a:r>
            <a:r>
              <a:rPr lang="en-US" sz="2400" b="0" baseline="-25000" dirty="0" err="1">
                <a:solidFill>
                  <a:srgbClr val="FFFFFF"/>
                </a:solidFill>
              </a:rPr>
              <a:t>GP</a:t>
            </a:r>
            <a:r>
              <a:rPr lang="en-US" sz="2400" b="0" dirty="0">
                <a:solidFill>
                  <a:srgbClr val="FFFFFF"/>
                </a:solidFill>
              </a:rPr>
              <a:t> =</a:t>
            </a:r>
            <a:r>
              <a:rPr lang="en-US" sz="2400" b="0" dirty="0" smtClean="0">
                <a:solidFill>
                  <a:srgbClr val="FFFFFF"/>
                </a:solidFill>
              </a:rPr>
              <a:t>&gt;</a:t>
            </a:r>
          </a:p>
          <a:p>
            <a:pPr algn="l">
              <a:spcAft>
                <a:spcPts val="1800"/>
              </a:spcAft>
            </a:pPr>
            <a:r>
              <a:rPr lang="en-US" sz="2400" b="0" dirty="0" smtClean="0">
                <a:solidFill>
                  <a:srgbClr val="FFFFFF"/>
                </a:solidFill>
              </a:rPr>
              <a:t> R</a:t>
            </a:r>
            <a:r>
              <a:rPr lang="en-US" sz="2400" b="0" baseline="-25000" dirty="0" smtClean="0">
                <a:solidFill>
                  <a:srgbClr val="FFFFFF"/>
                </a:solidFill>
              </a:rPr>
              <a:t>NZ</a:t>
            </a:r>
            <a:r>
              <a:rPr lang="en-US" sz="2400" b="0" dirty="0" smtClean="0">
                <a:solidFill>
                  <a:srgbClr val="FFFFFF"/>
                </a:solidFill>
              </a:rPr>
              <a:t> =4.7Mpc </a:t>
            </a:r>
            <a:r>
              <a:rPr lang="en-US" sz="2400" dirty="0" smtClean="0">
                <a:solidFill>
                  <a:srgbClr val="FFFFFF"/>
                </a:solidFill>
              </a:rPr>
              <a:t>~ </a:t>
            </a:r>
            <a:r>
              <a:rPr lang="en-US" sz="2400" b="0" dirty="0" smtClean="0">
                <a:solidFill>
                  <a:srgbClr val="FFFFFF"/>
                </a:solidFill>
              </a:rPr>
              <a:t>[L</a:t>
            </a:r>
            <a:r>
              <a:rPr lang="en-US" sz="2400" b="0" baseline="-25000" dirty="0" smtClean="0">
                <a:solidFill>
                  <a:srgbClr val="FFFFFF"/>
                </a:solidFill>
              </a:rPr>
              <a:t>γ</a:t>
            </a:r>
            <a:r>
              <a:rPr lang="en-US" sz="2400" b="0" dirty="0" smtClean="0">
                <a:solidFill>
                  <a:srgbClr val="FFFFFF"/>
                </a:solidFill>
              </a:rPr>
              <a:t> t</a:t>
            </a:r>
            <a:r>
              <a:rPr lang="en-US" sz="2400" b="0" baseline="-25000" dirty="0" smtClean="0">
                <a:solidFill>
                  <a:srgbClr val="FFFFFF"/>
                </a:solidFill>
              </a:rPr>
              <a:t>Q</a:t>
            </a:r>
            <a:r>
              <a:rPr lang="en-US" sz="2400" b="0" dirty="0" smtClean="0">
                <a:solidFill>
                  <a:srgbClr val="FFFFFF"/>
                </a:solidFill>
              </a:rPr>
              <a:t>/F</a:t>
            </a:r>
            <a:r>
              <a:rPr lang="en-US" sz="2400" b="0" baseline="-25000" dirty="0" smtClean="0">
                <a:solidFill>
                  <a:srgbClr val="FFFFFF"/>
                </a:solidFill>
              </a:rPr>
              <a:t>HI</a:t>
            </a:r>
            <a:r>
              <a:rPr lang="en-US" sz="2400" b="0" dirty="0" smtClean="0">
                <a:solidFill>
                  <a:srgbClr val="FFFFFF"/>
                </a:solidFill>
              </a:rPr>
              <a:t>]</a:t>
            </a:r>
            <a:r>
              <a:rPr lang="en-US" sz="2400" b="0" baseline="30000" dirty="0">
                <a:solidFill>
                  <a:srgbClr val="FFFFFF"/>
                </a:solidFill>
              </a:rPr>
              <a:t>1/3 </a:t>
            </a:r>
            <a:r>
              <a:rPr lang="en-US" sz="2400" b="0" dirty="0">
                <a:solidFill>
                  <a:srgbClr val="FFFFFF"/>
                </a:solidFill>
              </a:rPr>
              <a:t>(1+z)</a:t>
            </a:r>
            <a:r>
              <a:rPr lang="en-US" sz="2400" b="0" baseline="30000" dirty="0">
                <a:solidFill>
                  <a:srgbClr val="FFFFFF"/>
                </a:solidFill>
              </a:rPr>
              <a:t>-</a:t>
            </a:r>
            <a:r>
              <a:rPr lang="en-US" sz="2400" b="0" baseline="30000" dirty="0" smtClean="0">
                <a:solidFill>
                  <a:srgbClr val="FFFFFF"/>
                </a:solidFill>
              </a:rPr>
              <a:t>1</a:t>
            </a:r>
            <a:endParaRPr lang="en-US" sz="2400" baseline="30000" dirty="0" smtClean="0">
              <a:solidFill>
                <a:srgbClr val="FFFFFF"/>
              </a:solidFill>
            </a:endParaRPr>
          </a:p>
          <a:p>
            <a:pPr algn="l"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cf. ‘proximity zone’ interpretation, Bolton &amp; </a:t>
            </a:r>
            <a:r>
              <a:rPr lang="en-US" sz="2400" dirty="0" err="1" smtClean="0">
                <a:solidFill>
                  <a:srgbClr val="FFFFFF"/>
                </a:solidFill>
              </a:rPr>
              <a:t>Haehnelt</a:t>
            </a:r>
            <a:r>
              <a:rPr lang="en-US" sz="2400" dirty="0" smtClean="0">
                <a:solidFill>
                  <a:srgbClr val="FFFFFF"/>
                </a:solidFill>
              </a:rPr>
              <a:t> 2007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832350" y="4038600"/>
            <a:ext cx="4311650" cy="2819400"/>
            <a:chOff x="381000" y="381000"/>
            <a:chExt cx="8229600" cy="5416550"/>
          </a:xfrm>
        </p:grpSpPr>
        <p:pic>
          <p:nvPicPr>
            <p:cNvPr id="17" name="Picture 16" descr="Lyahalos"/>
            <p:cNvPicPr>
              <a:picLocks noChangeAspect="1" noChangeArrowheads="1"/>
            </p:cNvPicPr>
            <p:nvPr/>
          </p:nvPicPr>
          <p:blipFill>
            <a:blip r:embed="rId6">
              <a:lum bright="-28000" contrast="86000"/>
            </a:blip>
            <a:srcRect/>
            <a:stretch>
              <a:fillRect/>
            </a:stretch>
          </p:blipFill>
          <p:spPr bwMode="auto">
            <a:xfrm>
              <a:off x="381000" y="381000"/>
              <a:ext cx="8229600" cy="541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3"/>
            <p:cNvSpPr txBox="1">
              <a:spLocks noChangeArrowheads="1"/>
            </p:cNvSpPr>
            <p:nvPr/>
          </p:nvSpPr>
          <p:spPr bwMode="auto">
            <a:xfrm>
              <a:off x="5867400" y="990600"/>
              <a:ext cx="106680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800" b="1"/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5867400" y="1828800"/>
              <a:ext cx="106680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800" b="1"/>
            </a:p>
          </p:txBody>
        </p:sp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 flipV="1">
              <a:off x="5181600" y="1828800"/>
              <a:ext cx="45720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rot="10800000"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800" b="1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721600" y="41910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HII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86600" y="4309646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</a:rPr>
              <a:t>HI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400800" y="6172200"/>
            <a:ext cx="1186215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228600" y="47923"/>
            <a:ext cx="8610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1200"/>
              </a:spcAft>
              <a:defRPr/>
            </a:pPr>
            <a:r>
              <a:rPr lang="en-US" sz="2800" b="0" dirty="0" smtClean="0">
                <a:solidFill>
                  <a:schemeClr val="bg1"/>
                </a:solidFill>
              </a:rPr>
              <a:t>QNZ: analyze size evolution of 28 </a:t>
            </a:r>
            <a:r>
              <a:rPr lang="en-US" sz="2800" b="0" dirty="0">
                <a:solidFill>
                  <a:schemeClr val="bg1"/>
                </a:solidFill>
              </a:rPr>
              <a:t>quasars at </a:t>
            </a:r>
            <a:r>
              <a:rPr lang="en-US" sz="2800" b="0" dirty="0" err="1">
                <a:solidFill>
                  <a:schemeClr val="bg1"/>
                </a:solidFill>
              </a:rPr>
              <a:t>z</a:t>
            </a:r>
            <a:r>
              <a:rPr lang="en-US" sz="2800" b="0" dirty="0">
                <a:solidFill>
                  <a:schemeClr val="bg1"/>
                </a:solidFill>
              </a:rPr>
              <a:t>=5.7 to </a:t>
            </a:r>
            <a:r>
              <a:rPr lang="en-US" sz="2800" b="0" dirty="0" smtClean="0">
                <a:solidFill>
                  <a:schemeClr val="bg1"/>
                </a:solidFill>
              </a:rPr>
              <a:t>6.5</a:t>
            </a:r>
            <a:r>
              <a:rPr lang="en-US" sz="2400" dirty="0" smtClean="0">
                <a:solidFill>
                  <a:schemeClr val="bg1"/>
                </a:solidFill>
              </a:rPr>
              <a:t> with  measured </a:t>
            </a:r>
            <a:r>
              <a:rPr lang="en-US" sz="2800" b="0" dirty="0" err="1" smtClean="0">
                <a:solidFill>
                  <a:schemeClr val="bg1"/>
                </a:solidFill>
              </a:rPr>
              <a:t>z</a:t>
            </a:r>
            <a:r>
              <a:rPr lang="en-US" sz="2800" b="0" baseline="-25000" dirty="0" err="1" smtClean="0">
                <a:solidFill>
                  <a:schemeClr val="bg1"/>
                </a:solidFill>
              </a:rPr>
              <a:t>host</a:t>
            </a:r>
            <a:r>
              <a:rPr lang="en-US" sz="2800" b="0" dirty="0" smtClean="0">
                <a:solidFill>
                  <a:schemeClr val="bg1"/>
                </a:solidFill>
              </a:rPr>
              <a:t> and </a:t>
            </a:r>
            <a:r>
              <a:rPr lang="en-US" sz="2800" b="0" dirty="0" err="1" smtClean="0">
                <a:solidFill>
                  <a:schemeClr val="bg1"/>
                </a:solidFill>
              </a:rPr>
              <a:t>z</a:t>
            </a:r>
            <a:r>
              <a:rPr lang="en-US" sz="2800" b="0" baseline="-25000" dirty="0" err="1" smtClean="0">
                <a:solidFill>
                  <a:schemeClr val="bg1"/>
                </a:solidFill>
              </a:rPr>
              <a:t>GP</a:t>
            </a:r>
            <a:endParaRPr lang="en-US" sz="2800" b="0" baseline="-25000" dirty="0" smtClean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79513" y="1103313"/>
            <a:ext cx="7050087" cy="3163887"/>
            <a:chOff x="1179513" y="762000"/>
            <a:chExt cx="7050087" cy="3163887"/>
          </a:xfrm>
        </p:grpSpPr>
        <p:pic>
          <p:nvPicPr>
            <p:cNvPr id="82947" name="Picture 11" descr="Screen shot 2010-07-08 at 2.43.29 PM.png"/>
            <p:cNvPicPr>
              <a:picLocks noChangeAspect="1"/>
            </p:cNvPicPr>
            <p:nvPr/>
          </p:nvPicPr>
          <p:blipFill>
            <a:blip r:embed="rId4">
              <a:lum bright="-37000" contrast="58000"/>
            </a:blip>
            <a:srcRect/>
            <a:stretch>
              <a:fillRect/>
            </a:stretch>
          </p:blipFill>
          <p:spPr bwMode="auto">
            <a:xfrm>
              <a:off x="1179513" y="762000"/>
              <a:ext cx="6897687" cy="3163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948" name="TextBox 16"/>
            <p:cNvSpPr txBox="1">
              <a:spLocks noChangeArrowheads="1"/>
            </p:cNvSpPr>
            <p:nvPr/>
          </p:nvSpPr>
          <p:spPr bwMode="auto">
            <a:xfrm>
              <a:off x="6248400" y="3505200"/>
              <a:ext cx="1981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 b="0" dirty="0" err="1">
                  <a:solidFill>
                    <a:srgbClr val="3333CC"/>
                  </a:solidFill>
                </a:rPr>
                <a:t>Wyithe</a:t>
              </a:r>
              <a:r>
                <a:rPr lang="en-US" sz="1800" b="0" dirty="0">
                  <a:solidFill>
                    <a:srgbClr val="3333CC"/>
                  </a:solidFill>
                </a:rPr>
                <a:t> et al. 2010</a:t>
              </a:r>
            </a:p>
          </p:txBody>
        </p:sp>
        <p:sp>
          <p:nvSpPr>
            <p:cNvPr id="82949" name="Rectangle 11"/>
            <p:cNvSpPr>
              <a:spLocks noChangeArrowheads="1"/>
            </p:cNvSpPr>
            <p:nvPr/>
          </p:nvSpPr>
          <p:spPr bwMode="auto">
            <a:xfrm>
              <a:off x="2438400" y="1335087"/>
              <a:ext cx="685800" cy="533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50" name="TextBox 12"/>
            <p:cNvSpPr txBox="1">
              <a:spLocks noChangeArrowheads="1"/>
            </p:cNvSpPr>
            <p:nvPr/>
          </p:nvSpPr>
          <p:spPr bwMode="auto">
            <a:xfrm>
              <a:off x="2438400" y="1335087"/>
              <a:ext cx="12954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0"/>
                <a:t>z = 6.1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8600" y="4321076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I. Deriving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GP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971550" lvl="1" indent="-514350"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Variable 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 =&gt; adopt fixed resolution of 20A</a:t>
            </a:r>
          </a:p>
          <a:p>
            <a:pPr marL="971550" lvl="1" indent="-514350"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Find 1</a:t>
            </a:r>
            <a:r>
              <a:rPr lang="en-US" sz="2400" baseline="30000" dirty="0" smtClean="0">
                <a:solidFill>
                  <a:schemeClr val="bg1"/>
                </a:solidFill>
              </a:rPr>
              <a:t>st</a:t>
            </a:r>
            <a:r>
              <a:rPr lang="en-US" sz="2400" dirty="0" smtClean="0">
                <a:solidFill>
                  <a:schemeClr val="bg1"/>
                </a:solidFill>
              </a:rPr>
              <a:t>  point when transmission drops below 10% (well above GP level) </a:t>
            </a:r>
          </a:p>
          <a:p>
            <a:pPr marL="971550" lvl="1" indent="-514350"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=&gt; uniform, but relative, measure of size of QNZ,  </a:t>
            </a:r>
            <a:r>
              <a:rPr lang="en-US" sz="2400" dirty="0" err="1" smtClean="0">
                <a:solidFill>
                  <a:schemeClr val="bg1"/>
                </a:solidFill>
              </a:rPr>
              <a:t>δz</a:t>
            </a:r>
            <a:r>
              <a:rPr lang="en-US" sz="2400" dirty="0" smtClean="0">
                <a:solidFill>
                  <a:schemeClr val="bg1"/>
                </a:solidFill>
              </a:rPr>
              <a:t>~ 0.01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II. Deriving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baseline="-25000" dirty="0" err="1" smtClean="0">
                <a:solidFill>
                  <a:srgbClr val="FFFFFF"/>
                </a:solidFill>
              </a:rPr>
              <a:t>host</a:t>
            </a:r>
            <a:r>
              <a:rPr lang="en-US" sz="2800" dirty="0" smtClean="0">
                <a:solidFill>
                  <a:srgbClr val="FFFFFF"/>
                </a:solidFill>
              </a:rPr>
              <a:t>:</a:t>
            </a:r>
            <a:r>
              <a:rPr lang="en-US" sz="2800" dirty="0" smtClean="0">
                <a:solidFill>
                  <a:schemeClr val="bg1"/>
                </a:solidFill>
              </a:rPr>
              <a:t> UV (8), </a:t>
            </a:r>
            <a:r>
              <a:rPr lang="en-US" sz="2800" dirty="0" err="1" smtClean="0">
                <a:solidFill>
                  <a:schemeClr val="bg1"/>
                </a:solidFill>
              </a:rPr>
              <a:t>MgII</a:t>
            </a:r>
            <a:r>
              <a:rPr lang="en-US" sz="2800" dirty="0" smtClean="0">
                <a:solidFill>
                  <a:schemeClr val="bg1"/>
                </a:solidFill>
              </a:rPr>
              <a:t> (14), CO (8), [CII] (7) </a:t>
            </a:r>
            <a:endParaRPr lang="en-US" sz="2800" baseline="-25000" dirty="0" smtClean="0">
              <a:solidFill>
                <a:schemeClr val="bg1"/>
              </a:solidFill>
            </a:endParaRPr>
          </a:p>
        </p:txBody>
      </p:sp>
      <p:pic>
        <p:nvPicPr>
          <p:cNvPr id="3" name="Picture 2" descr="Screen shot 2011-07-14 at 10.08.2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978" y="685800"/>
            <a:ext cx="6067222" cy="2724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857072"/>
            <a:ext cx="3200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0.03 for UV lines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0.01 for </a:t>
            </a:r>
            <a:r>
              <a:rPr lang="en-US" sz="2400" dirty="0" err="1" smtClean="0">
                <a:solidFill>
                  <a:srgbClr val="FFFFFF"/>
                </a:solidFill>
              </a:rPr>
              <a:t>MgII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0.003 for CO, [CII]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811649"/>
            <a:ext cx="4038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Broad ~ few 1000 km/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Systematic offsets ~ 1000 km/</a:t>
            </a:r>
            <a:r>
              <a:rPr lang="en-US" dirty="0" err="1" smtClean="0"/>
              <a:t>s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0" y="4038600"/>
            <a:ext cx="2971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CO/CII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Widths ≤ 500 km/</a:t>
            </a:r>
            <a:r>
              <a:rPr lang="en-US" sz="2400" dirty="0" err="1" smtClean="0">
                <a:solidFill>
                  <a:schemeClr val="bg1"/>
                </a:solidFill>
              </a:rPr>
              <a:t>s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Centered on galaxy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9" descr="Screen shot 2012-02-27 at 1.35.1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350" y="3504741"/>
            <a:ext cx="3248282" cy="2896059"/>
          </a:xfrm>
          <a:prstGeom prst="rect">
            <a:avLst/>
          </a:prstGeom>
        </p:spPr>
      </p:pic>
      <p:pic>
        <p:nvPicPr>
          <p:cNvPr id="11" name="Picture 10" descr="Screen shot 2012-02-27 at 1.35.2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3505200"/>
            <a:ext cx="2811252" cy="2819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95800" y="360039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CO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52978" y="3962400"/>
            <a:ext cx="1342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=6.4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9942" name="TextBox 11"/>
          <p:cNvSpPr txBox="1">
            <a:spLocks noChangeArrowheads="1"/>
          </p:cNvSpPr>
          <p:nvPr/>
        </p:nvSpPr>
        <p:spPr bwMode="auto">
          <a:xfrm>
            <a:off x="152400" y="71438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0" dirty="0">
                <a:solidFill>
                  <a:srgbClr val="FFFFFF"/>
                </a:solidFill>
              </a:rPr>
              <a:t>Quasar Near-</a:t>
            </a:r>
            <a:r>
              <a:rPr lang="en-US" sz="2800" b="0" dirty="0" smtClean="0">
                <a:solidFill>
                  <a:srgbClr val="FFFFFF"/>
                </a:solidFill>
              </a:rPr>
              <a:t>Zones: 28 GP quasars at </a:t>
            </a:r>
            <a:r>
              <a:rPr lang="en-US" sz="2800" b="0" dirty="0" err="1" smtClean="0">
                <a:solidFill>
                  <a:srgbClr val="FFFFFF"/>
                </a:solidFill>
              </a:rPr>
              <a:t>z</a:t>
            </a:r>
            <a:r>
              <a:rPr lang="en-US" sz="2800" b="0" dirty="0" smtClean="0">
                <a:solidFill>
                  <a:srgbClr val="FFFFFF"/>
                </a:solidFill>
              </a:rPr>
              <a:t>=5.7 to 6.5 </a:t>
            </a:r>
            <a:endParaRPr lang="en-US" sz="2800" b="0" baseline="-250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5181600"/>
            <a:ext cx="80010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Wingdings" charset="2"/>
              <a:buChar char="ü"/>
            </a:pPr>
            <a:r>
              <a:rPr lang="en-US" sz="2800" dirty="0" smtClean="0">
                <a:solidFill>
                  <a:srgbClr val="FFFFFF"/>
                </a:solidFill>
              </a:rPr>
              <a:t> No correlation of UV luminosity with </a:t>
            </a:r>
            <a:r>
              <a:rPr lang="en-US" sz="2800" dirty="0" err="1" smtClean="0">
                <a:solidFill>
                  <a:srgbClr val="FFFFFF"/>
                </a:solidFill>
              </a:rPr>
              <a:t>redshift</a:t>
            </a:r>
            <a:endParaRPr lang="en-US" sz="2800" dirty="0" smtClean="0">
              <a:solidFill>
                <a:srgbClr val="FFFFFF"/>
              </a:solidFill>
            </a:endParaRPr>
          </a:p>
          <a:p>
            <a:pPr>
              <a:spcAft>
                <a:spcPts val="1200"/>
              </a:spcAft>
              <a:buFont typeface="Wingdings" charset="2"/>
              <a:buChar char="ü"/>
            </a:pPr>
            <a:r>
              <a:rPr lang="en-US" sz="2800" dirty="0" smtClean="0">
                <a:solidFill>
                  <a:srgbClr val="FFFFFF"/>
                </a:solidFill>
              </a:rPr>
              <a:t> Correlation of R</a:t>
            </a:r>
            <a:r>
              <a:rPr lang="en-US" sz="2800" baseline="-25000" dirty="0" smtClean="0">
                <a:solidFill>
                  <a:srgbClr val="FFFFFF"/>
                </a:solidFill>
              </a:rPr>
              <a:t>NZ</a:t>
            </a:r>
            <a:r>
              <a:rPr lang="en-US" sz="2800" dirty="0" smtClean="0">
                <a:solidFill>
                  <a:srgbClr val="FFFFFF"/>
                </a:solidFill>
              </a:rPr>
              <a:t> with UV luminosity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Note: significant intrinsic scatter due to local environ., </a:t>
            </a:r>
            <a:r>
              <a:rPr lang="en-US" sz="2400" dirty="0" err="1" smtClean="0">
                <a:solidFill>
                  <a:srgbClr val="FFFFFF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q</a:t>
            </a:r>
            <a:endParaRPr lang="en-US" sz="2400" baseline="-25000" dirty="0" smtClean="0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96911" y="609600"/>
            <a:ext cx="4547089" cy="4270375"/>
            <a:chOff x="-51289" y="660400"/>
            <a:chExt cx="4547089" cy="4270375"/>
          </a:xfrm>
        </p:grpSpPr>
        <p:pic>
          <p:nvPicPr>
            <p:cNvPr id="13" name="Picture 11" descr="Screen shot 2010-07-08 at 8.04.30 AM.png"/>
            <p:cNvPicPr>
              <a:picLocks noChangeAspect="1"/>
            </p:cNvPicPr>
            <p:nvPr/>
          </p:nvPicPr>
          <p:blipFill>
            <a:blip r:embed="rId4">
              <a:lum bright="-32000" contrast="54000"/>
            </a:blip>
            <a:srcRect/>
            <a:stretch>
              <a:fillRect/>
            </a:stretch>
          </p:blipFill>
          <p:spPr bwMode="auto">
            <a:xfrm>
              <a:off x="-51289" y="660400"/>
              <a:ext cx="4547089" cy="427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3"/>
            <p:cNvGrpSpPr/>
            <p:nvPr/>
          </p:nvGrpSpPr>
          <p:grpSpPr>
            <a:xfrm>
              <a:off x="844550" y="2819400"/>
              <a:ext cx="1365250" cy="400110"/>
              <a:chOff x="3073400" y="1638300"/>
              <a:chExt cx="1365250" cy="400110"/>
            </a:xfrm>
          </p:grpSpPr>
          <p:sp>
            <p:nvSpPr>
              <p:cNvPr id="39947" name="TextBox 11"/>
              <p:cNvSpPr txBox="1">
                <a:spLocks noChangeArrowheads="1"/>
              </p:cNvSpPr>
              <p:nvPr/>
            </p:nvSpPr>
            <p:spPr bwMode="auto">
              <a:xfrm>
                <a:off x="3073400" y="1638300"/>
                <a:ext cx="136525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b="0" dirty="0" smtClean="0"/>
                  <a:t>R</a:t>
                </a:r>
                <a:r>
                  <a:rPr lang="en-US" dirty="0" smtClean="0"/>
                  <a:t>    </a:t>
                </a:r>
                <a:r>
                  <a:rPr lang="en-US" sz="1800" dirty="0" smtClean="0"/>
                  <a:t> L</a:t>
                </a:r>
                <a:r>
                  <a:rPr lang="en-US" sz="1800" b="0" baseline="-25000" dirty="0" smtClean="0"/>
                  <a:t>γ</a:t>
                </a:r>
                <a:r>
                  <a:rPr lang="en-US" sz="1800" b="0" baseline="30000" dirty="0" smtClean="0"/>
                  <a:t>1</a:t>
                </a:r>
                <a:r>
                  <a:rPr lang="en-US" sz="1800" b="0" baseline="30000" dirty="0"/>
                  <a:t>/3</a:t>
                </a:r>
              </a:p>
            </p:txBody>
          </p:sp>
          <p:pic>
            <p:nvPicPr>
              <p:cNvPr id="10" name="Picture 9" descr="Screen shot 2010-03-23 at 2.37.52 PM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4700" y="1727200"/>
                <a:ext cx="330200" cy="292100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3048000" y="44958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</a:t>
              </a:r>
              <a:r>
                <a:rPr lang="en-US" baseline="-25000" dirty="0" smtClean="0"/>
                <a:t>UV</a:t>
              </a:r>
              <a:endParaRPr lang="en-US" baseline="-25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0" y="609600"/>
            <a:ext cx="4495800" cy="4410103"/>
            <a:chOff x="4495800" y="609600"/>
            <a:chExt cx="4495800" cy="4410103"/>
          </a:xfrm>
        </p:grpSpPr>
        <p:pic>
          <p:nvPicPr>
            <p:cNvPr id="16" name="Picture 15" descr="Screen shot 2011-07-12 at 3.55.26 P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5800" y="609600"/>
              <a:ext cx="4495800" cy="441010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95800" y="12954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</a:t>
              </a:r>
              <a:r>
                <a:rPr lang="en-US" baseline="-25000" dirty="0" smtClean="0"/>
                <a:t>UV</a:t>
              </a:r>
              <a:endParaRPr lang="en-US" baseline="-25000" dirty="0"/>
            </a:p>
          </p:txBody>
        </p:sp>
      </p:grpSp>
      <p:sp>
        <p:nvSpPr>
          <p:cNvPr id="19" name="Rectangle 18"/>
          <p:cNvSpPr/>
          <p:nvPr/>
        </p:nvSpPr>
        <p:spPr bwMode="auto">
          <a:xfrm>
            <a:off x="5492750" y="990600"/>
            <a:ext cx="2432050" cy="7049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2" name="Picture 11" descr="Screen shot 2011-07-12 at 3.53.2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79" y="1106468"/>
            <a:ext cx="4503521" cy="4276725"/>
          </a:xfrm>
          <a:prstGeom prst="rect">
            <a:avLst/>
          </a:prstGeom>
        </p:spPr>
      </p:pic>
      <p:sp>
        <p:nvSpPr>
          <p:cNvPr id="87043" name="TextBox 14"/>
          <p:cNvSpPr txBox="1">
            <a:spLocks noChangeArrowheads="1"/>
          </p:cNvSpPr>
          <p:nvPr/>
        </p:nvSpPr>
        <p:spPr bwMode="auto">
          <a:xfrm>
            <a:off x="457200" y="5522893"/>
            <a:ext cx="8686800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800" b="0" dirty="0" smtClean="0">
                <a:solidFill>
                  <a:srgbClr val="FFFFFF"/>
                </a:solidFill>
              </a:rPr>
              <a:t> &lt;</a:t>
            </a:r>
            <a:r>
              <a:rPr lang="en-US" sz="2800" b="0" dirty="0">
                <a:solidFill>
                  <a:srgbClr val="FFFFFF"/>
                </a:solidFill>
              </a:rPr>
              <a:t>R</a:t>
            </a:r>
            <a:r>
              <a:rPr lang="en-US" b="0" baseline="-25000" dirty="0">
                <a:solidFill>
                  <a:srgbClr val="FFFFFF"/>
                </a:solidFill>
              </a:rPr>
              <a:t>NZ</a:t>
            </a:r>
            <a:r>
              <a:rPr lang="en-US" sz="2800" b="0" dirty="0">
                <a:solidFill>
                  <a:srgbClr val="FFFFFF"/>
                </a:solidFill>
              </a:rPr>
              <a:t>&gt; decreases by factor 2.3 from </a:t>
            </a:r>
            <a:r>
              <a:rPr lang="en-US" sz="2800" b="0" dirty="0" err="1">
                <a:solidFill>
                  <a:srgbClr val="FFFFFF"/>
                </a:solidFill>
              </a:rPr>
              <a:t>z</a:t>
            </a:r>
            <a:r>
              <a:rPr lang="en-US" sz="2800" b="0" dirty="0">
                <a:solidFill>
                  <a:srgbClr val="FFFFFF"/>
                </a:solidFill>
              </a:rPr>
              <a:t>=5.7 to </a:t>
            </a:r>
            <a:r>
              <a:rPr lang="en-US" sz="2800" b="0" dirty="0" smtClean="0">
                <a:solidFill>
                  <a:srgbClr val="FFFFFF"/>
                </a:solidFill>
              </a:rPr>
              <a:t>6.5</a:t>
            </a: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If CSS</a:t>
            </a:r>
            <a:r>
              <a:rPr lang="en-US" sz="2800" b="0" dirty="0" smtClean="0">
                <a:solidFill>
                  <a:srgbClr val="FFFFFF"/>
                </a:solidFill>
              </a:rPr>
              <a:t> </a:t>
            </a:r>
            <a:r>
              <a:rPr lang="en-US" sz="2800" b="0" dirty="0">
                <a:solidFill>
                  <a:srgbClr val="FFFFFF"/>
                </a:solidFill>
              </a:rPr>
              <a:t>=</a:t>
            </a:r>
            <a:r>
              <a:rPr lang="en-US" sz="2800" b="0" dirty="0" smtClean="0">
                <a:solidFill>
                  <a:srgbClr val="FFFFFF"/>
                </a:solidFill>
              </a:rPr>
              <a:t>&gt;</a:t>
            </a:r>
            <a:r>
              <a:rPr lang="en-US" sz="2800" dirty="0" smtClean="0">
                <a:solidFill>
                  <a:srgbClr val="FFFFFF"/>
                </a:solidFill>
              </a:rPr>
              <a:t> F(HI)</a:t>
            </a:r>
            <a:r>
              <a:rPr lang="en-US" sz="2800" b="0" baseline="-25000" dirty="0" smtClean="0">
                <a:solidFill>
                  <a:srgbClr val="FFFFFF"/>
                </a:solidFill>
              </a:rPr>
              <a:t> </a:t>
            </a:r>
            <a:r>
              <a:rPr lang="en-US" sz="2800" b="0" dirty="0">
                <a:solidFill>
                  <a:srgbClr val="FFFFFF"/>
                </a:solidFill>
              </a:rPr>
              <a:t>increases by factor</a:t>
            </a:r>
            <a:r>
              <a:rPr lang="en-US" sz="2800" b="0" dirty="0" smtClean="0">
                <a:solidFill>
                  <a:srgbClr val="FFFFFF"/>
                </a:solidFill>
              </a:rPr>
              <a:t> ~ 10  (10</a:t>
            </a:r>
            <a:r>
              <a:rPr lang="en-US" sz="2800" b="0" baseline="30000" dirty="0">
                <a:solidFill>
                  <a:srgbClr val="FFFFFF"/>
                </a:solidFill>
              </a:rPr>
              <a:t>-4</a:t>
            </a:r>
            <a:r>
              <a:rPr lang="en-US" sz="2800" b="0" dirty="0">
                <a:solidFill>
                  <a:srgbClr val="FFFFFF"/>
                </a:solidFill>
              </a:rPr>
              <a:t> to 10</a:t>
            </a:r>
            <a:r>
              <a:rPr lang="en-US" sz="2800" b="0" baseline="30000" dirty="0">
                <a:solidFill>
                  <a:srgbClr val="FFFFFF"/>
                </a:solidFill>
              </a:rPr>
              <a:t>-3</a:t>
            </a:r>
            <a:r>
              <a:rPr lang="en-US" sz="2800" b="0" dirty="0" smtClean="0">
                <a:solidFill>
                  <a:srgbClr val="FFFFFF"/>
                </a:solidFill>
              </a:rPr>
              <a:t>)</a:t>
            </a:r>
            <a:endParaRPr lang="en-US" sz="2800" b="0" dirty="0">
              <a:solidFill>
                <a:srgbClr val="FFFFFF"/>
              </a:solidFill>
            </a:endParaRPr>
          </a:p>
        </p:txBody>
      </p:sp>
      <p:sp>
        <p:nvSpPr>
          <p:cNvPr id="87044" name="Rectangle 15"/>
          <p:cNvSpPr>
            <a:spLocks noChangeArrowheads="1"/>
          </p:cNvSpPr>
          <p:nvPr/>
        </p:nvSpPr>
        <p:spPr bwMode="auto">
          <a:xfrm>
            <a:off x="1524000" y="1471593"/>
            <a:ext cx="2743200" cy="6350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5" name="TextBox 12"/>
          <p:cNvSpPr txBox="1">
            <a:spLocks noChangeArrowheads="1"/>
          </p:cNvSpPr>
          <p:nvPr/>
        </p:nvSpPr>
        <p:spPr bwMode="auto">
          <a:xfrm>
            <a:off x="1371600" y="1420793"/>
            <a:ext cx="289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/>
              <a:t>R</a:t>
            </a:r>
            <a:r>
              <a:rPr lang="en-US" sz="2000" b="0" baseline="-25000"/>
              <a:t>NZ</a:t>
            </a:r>
            <a:r>
              <a:rPr lang="en-US" sz="2000" b="0"/>
              <a:t> = 7.3 – 6.5(z-6)</a:t>
            </a:r>
          </a:p>
        </p:txBody>
      </p:sp>
      <p:pic>
        <p:nvPicPr>
          <p:cNvPr id="87046" name="Picture 20" descr="Screen shot 2010-03-02 at 11.42.24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0775" y="1212831"/>
            <a:ext cx="4022725" cy="401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7" name="TextBox 6"/>
          <p:cNvSpPr txBox="1">
            <a:spLocks noChangeArrowheads="1"/>
          </p:cNvSpPr>
          <p:nvPr/>
        </p:nvSpPr>
        <p:spPr bwMode="auto">
          <a:xfrm>
            <a:off x="152400" y="76200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0" dirty="0">
                <a:solidFill>
                  <a:srgbClr val="FFFFFF"/>
                </a:solidFill>
              </a:rPr>
              <a:t>Quasar Near-Zones:  R</a:t>
            </a:r>
            <a:r>
              <a:rPr lang="en-US" sz="2800" b="0" baseline="-25000" dirty="0">
                <a:solidFill>
                  <a:srgbClr val="FFFFFF"/>
                </a:solidFill>
              </a:rPr>
              <a:t>NZ</a:t>
            </a:r>
            <a:r>
              <a:rPr lang="en-US" sz="2800" b="0" dirty="0">
                <a:solidFill>
                  <a:srgbClr val="FFFFFF"/>
                </a:solidFill>
              </a:rPr>
              <a:t> </a:t>
            </a:r>
            <a:r>
              <a:rPr lang="en-US" sz="2800" b="0" dirty="0" err="1">
                <a:solidFill>
                  <a:srgbClr val="FFFFFF"/>
                </a:solidFill>
              </a:rPr>
              <a:t>vs</a:t>
            </a:r>
            <a:r>
              <a:rPr lang="en-US" sz="2800" b="0" dirty="0">
                <a:solidFill>
                  <a:srgbClr val="FFFFFF"/>
                </a:solidFill>
              </a:rPr>
              <a:t> </a:t>
            </a:r>
            <a:r>
              <a:rPr lang="en-US" sz="2800" b="0" dirty="0" err="1" smtClean="0">
                <a:solidFill>
                  <a:srgbClr val="FFFFFF"/>
                </a:solidFill>
              </a:rPr>
              <a:t>redshift</a:t>
            </a:r>
            <a:r>
              <a:rPr lang="en-US" sz="2800" b="0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[</a:t>
            </a:r>
            <a:r>
              <a:rPr lang="en-US" sz="2800" b="0" dirty="0" smtClean="0">
                <a:solidFill>
                  <a:srgbClr val="FFFFFF"/>
                </a:solidFill>
              </a:rPr>
              <a:t>normalized to M</a:t>
            </a:r>
            <a:r>
              <a:rPr lang="en-US" sz="2800" b="0" baseline="-25000" dirty="0" smtClean="0">
                <a:solidFill>
                  <a:srgbClr val="FFFFFF"/>
                </a:solidFill>
              </a:rPr>
              <a:t>1450</a:t>
            </a:r>
            <a:r>
              <a:rPr lang="en-US" sz="2800" b="0" dirty="0" smtClean="0">
                <a:solidFill>
                  <a:srgbClr val="FFFFFF"/>
                </a:solidFill>
              </a:rPr>
              <a:t> = -27]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7048" name="TextBox 7"/>
          <p:cNvSpPr txBox="1">
            <a:spLocks noChangeArrowheads="1"/>
          </p:cNvSpPr>
          <p:nvPr/>
        </p:nvSpPr>
        <p:spPr bwMode="auto">
          <a:xfrm>
            <a:off x="8039100" y="3935393"/>
            <a:ext cx="952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0" dirty="0" err="1">
                <a:solidFill>
                  <a:srgbClr val="FF0000"/>
                </a:solidFill>
              </a:rPr>
              <a:t>z</a:t>
            </a:r>
            <a:r>
              <a:rPr lang="en-US" sz="1800" b="0" dirty="0">
                <a:solidFill>
                  <a:srgbClr val="FF0000"/>
                </a:solidFill>
              </a:rPr>
              <a:t>&gt;6.15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143000" y="0"/>
            <a:ext cx="6858000" cy="5198249"/>
            <a:chOff x="1143000" y="0"/>
            <a:chExt cx="6858000" cy="5198249"/>
          </a:xfrm>
        </p:grpSpPr>
        <p:pic>
          <p:nvPicPr>
            <p:cNvPr id="8" name="Picture 7" descr="Screen shot 2011-11-02 at 9.54.29 AM.png"/>
            <p:cNvPicPr>
              <a:picLocks noChangeAspect="1"/>
            </p:cNvPicPr>
            <p:nvPr/>
          </p:nvPicPr>
          <p:blipFill>
            <a:blip r:embed="rId4">
              <a:lum bright="-28000" contrast="44000"/>
            </a:blip>
            <a:stretch>
              <a:fillRect/>
            </a:stretch>
          </p:blipFill>
          <p:spPr>
            <a:xfrm rot="5400000">
              <a:off x="1972875" y="-829875"/>
              <a:ext cx="5198249" cy="6858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191000" y="23495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QNZ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4495800" y="533400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559300" y="533400"/>
              <a:ext cx="2768600" cy="15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rot="5400000" flipH="1" flipV="1">
              <a:off x="3771105" y="3199606"/>
              <a:ext cx="533400" cy="1589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10800000" flipV="1">
              <a:off x="3962401" y="3467101"/>
              <a:ext cx="152400" cy="1588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5486400" y="533400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CMB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pol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114800" y="838200"/>
              <a:ext cx="381000" cy="31646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71800" y="38862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GP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33401" y="5410200"/>
            <a:ext cx="8534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QNZ =&gt; fairly rapid rise in F(HI)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 ~ 6?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Challenges: relative measure of size, pre-ionization, internal clumping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533400" y="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smtClean="0"/>
              <a:t>Big Bang  </a:t>
            </a:r>
            <a:r>
              <a:rPr lang="en-US" sz="2400" b="1" dirty="0" err="1" smtClean="0"/>
              <a:t>f(HI</a:t>
            </a:r>
            <a:r>
              <a:rPr lang="en-US" sz="2400" b="1" dirty="0" smtClean="0"/>
              <a:t>) ~ 0</a:t>
            </a:r>
            <a:endParaRPr lang="en-US" sz="2400" b="1" dirty="0"/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457200" y="1144588"/>
            <a:ext cx="28956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f(HI</a:t>
            </a:r>
            <a:r>
              <a:rPr lang="en-US" sz="2400" b="1" dirty="0" smtClean="0">
                <a:solidFill>
                  <a:schemeClr val="bg1"/>
                </a:solidFill>
              </a:rPr>
              <a:t>) ~ 1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533400" y="5067300"/>
            <a:ext cx="2743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f</a:t>
            </a:r>
            <a:r>
              <a:rPr lang="en-US" sz="2400" b="1" dirty="0" err="1">
                <a:solidFill>
                  <a:schemeClr val="bg1"/>
                </a:solidFill>
              </a:rPr>
              <a:t>(HI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  <a:r>
              <a:rPr lang="en-US" sz="2400" b="1" dirty="0" smtClean="0">
                <a:solidFill>
                  <a:schemeClr val="bg1"/>
                </a:solidFill>
              </a:rPr>
              <a:t> ~ </a:t>
            </a:r>
            <a:r>
              <a:rPr lang="en-US" sz="2400" b="1" dirty="0">
                <a:solidFill>
                  <a:schemeClr val="bg1"/>
                </a:solidFill>
              </a:rPr>
              <a:t>10</a:t>
            </a:r>
            <a:r>
              <a:rPr lang="en-US" sz="2400" b="1" baseline="30000" dirty="0">
                <a:solidFill>
                  <a:schemeClr val="bg1"/>
                </a:solidFill>
              </a:rPr>
              <a:t>-5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9620" y="-19854"/>
            <a:ext cx="508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History of the IGM (Hydrogen)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3925022" y="3620220"/>
            <a:ext cx="5865964" cy="159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3" name="Straight Arrow Connector 12"/>
          <p:cNvCxnSpPr>
            <a:stCxn id="26" idx="1"/>
          </p:cNvCxnSpPr>
          <p:nvPr/>
        </p:nvCxnSpPr>
        <p:spPr bwMode="auto">
          <a:xfrm rot="10800000" flipH="1" flipV="1">
            <a:off x="4419599" y="688033"/>
            <a:ext cx="1" cy="5865166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4419600" y="45720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0.4 </a:t>
            </a:r>
            <a:r>
              <a:rPr lang="en-US" sz="2400" dirty="0" err="1" smtClean="0">
                <a:solidFill>
                  <a:srgbClr val="FFFFFF"/>
                </a:solidFill>
              </a:rPr>
              <a:t>Myr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19600" y="6172200"/>
            <a:ext cx="144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13.6Gyr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0600" y="44181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Recombination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3000" y="3276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35789" y="45720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1000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34200" y="622929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34200" y="3962400"/>
            <a:ext cx="1674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~ 7 to 15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95800" y="39624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0.3 - 0.8 </a:t>
            </a:r>
            <a:r>
              <a:rPr lang="en-US" sz="2400" dirty="0" err="1" smtClean="0">
                <a:solidFill>
                  <a:srgbClr val="FFFFFF"/>
                </a:solidFill>
              </a:rPr>
              <a:t>Gyr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4371"/>
          </a:xfrm>
          <a:prstGeom prst="rect">
            <a:avLst/>
          </a:prstGeom>
        </p:spPr>
      </p:pic>
      <p:pic>
        <p:nvPicPr>
          <p:cNvPr id="2" name="Picture 1" descr="Screen shot 2011-07-06 at 1.47.1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401085"/>
            <a:ext cx="6858000" cy="3145515"/>
          </a:xfrm>
          <a:prstGeom prst="rect">
            <a:avLst/>
          </a:prstGeom>
        </p:spPr>
      </p:pic>
      <p:pic>
        <p:nvPicPr>
          <p:cNvPr id="3" name="Picture 2" descr="Screen shot 2011-07-06 at 1.47.2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560991"/>
            <a:ext cx="4114800" cy="227789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rot="16200000" flipH="1">
            <a:off x="1943100" y="4076700"/>
            <a:ext cx="1752600" cy="13716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57200" y="97304"/>
            <a:ext cx="8763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Highest </a:t>
            </a:r>
            <a:r>
              <a:rPr lang="en-US" sz="2800" dirty="0" err="1" smtClean="0">
                <a:solidFill>
                  <a:srgbClr val="FFFFFF"/>
                </a:solidFill>
              </a:rPr>
              <a:t>redshift</a:t>
            </a:r>
            <a:r>
              <a:rPr lang="en-US" sz="2800" dirty="0" smtClean="0">
                <a:solidFill>
                  <a:srgbClr val="FFFFFF"/>
                </a:solidFill>
              </a:rPr>
              <a:t> quasar,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=7.1: revolutionary result?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Clear GP absorption trough: </a:t>
            </a:r>
            <a:r>
              <a:rPr lang="en-US" sz="2400" dirty="0" err="1" smtClean="0">
                <a:solidFill>
                  <a:srgbClr val="FFFFFF"/>
                </a:solidFill>
              </a:rPr>
              <a:t>τ</a:t>
            </a:r>
            <a:r>
              <a:rPr lang="en-US" sz="2400" dirty="0" smtClean="0">
                <a:solidFill>
                  <a:srgbClr val="FFFFFF"/>
                </a:solidFill>
              </a:rPr>
              <a:t> &gt; 5 =&gt; IGM opaque to </a:t>
            </a:r>
            <a:r>
              <a:rPr lang="en-US" sz="2400" dirty="0" err="1" smtClean="0">
                <a:solidFill>
                  <a:srgbClr val="FFFFFF"/>
                </a:solidFill>
              </a:rPr>
              <a:t>Lya</a:t>
            </a:r>
            <a:r>
              <a:rPr lang="en-US" sz="2400" dirty="0" smtClean="0">
                <a:solidFill>
                  <a:srgbClr val="FFFFFF"/>
                </a:solidFill>
              </a:rPr>
              <a:t> at 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≥ 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2600" y="4654659"/>
            <a:ext cx="35814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Mortlock</a:t>
            </a:r>
            <a:r>
              <a:rPr lang="en-US" sz="2400" dirty="0" smtClean="0">
                <a:solidFill>
                  <a:schemeClr val="bg1"/>
                </a:solidFill>
              </a:rPr>
              <a:t> ea. Nat 474,616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Bolton ea. MNRAS, 466, L270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199" y="4659868"/>
            <a:ext cx="1295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6.2</a:t>
            </a:r>
            <a:r>
              <a:rPr lang="en-US" sz="1800" dirty="0" smtClean="0"/>
              <a:t>, </a:t>
            </a:r>
            <a:r>
              <a:rPr lang="en-US" sz="1800" dirty="0" smtClean="0">
                <a:solidFill>
                  <a:schemeClr val="accent2"/>
                </a:solidFill>
              </a:rPr>
              <a:t>6.4, </a:t>
            </a:r>
            <a:r>
              <a:rPr lang="en-US" sz="1800" dirty="0" smtClean="0"/>
              <a:t>7.1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4953000" y="64578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7.0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71600" y="64770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84500" y="64705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6.0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29"/>
            <a:ext cx="9144000" cy="6874371"/>
          </a:xfrm>
          <a:prstGeom prst="rect">
            <a:avLst/>
          </a:prstGeom>
        </p:spPr>
      </p:pic>
      <p:pic>
        <p:nvPicPr>
          <p:cNvPr id="4" name="Picture 3" descr="Screen shot 2011-07-12 at 3.54.2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523" y="685800"/>
            <a:ext cx="5676478" cy="4267200"/>
          </a:xfrm>
          <a:prstGeom prst="rect">
            <a:avLst/>
          </a:prstGeom>
        </p:spPr>
      </p:pic>
      <p:pic>
        <p:nvPicPr>
          <p:cNvPr id="3" name="Picture 2" descr="Screen shot 2011-07-12 at 4.07.1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5" y="914400"/>
            <a:ext cx="3205625" cy="3133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1524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accent3"/>
                </a:solidFill>
              </a:rPr>
              <a:t>z</a:t>
            </a:r>
            <a:r>
              <a:rPr lang="en-US" sz="2800" dirty="0" smtClean="0">
                <a:solidFill>
                  <a:schemeClr val="accent3"/>
                </a:solidFill>
              </a:rPr>
              <a:t>=7.1 quasar near zone small ~ 2Mpc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724400" y="3505200"/>
            <a:ext cx="16764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375400" y="3594100"/>
            <a:ext cx="3048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419600" y="3276600"/>
            <a:ext cx="8382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343400" y="1066800"/>
            <a:ext cx="457200" cy="609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549658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accent3"/>
                </a:solidFill>
              </a:rPr>
              <a:t>Continues trend for decreasing NZ size with </a:t>
            </a:r>
            <a:r>
              <a:rPr lang="en-US" sz="2800" dirty="0" err="1" smtClean="0">
                <a:solidFill>
                  <a:schemeClr val="accent3"/>
                </a:solidFill>
              </a:rPr>
              <a:t>z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23430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z</a:t>
            </a:r>
            <a:r>
              <a:rPr lang="en-US" dirty="0" smtClean="0">
                <a:solidFill>
                  <a:schemeClr val="accent2"/>
                </a:solidFill>
              </a:rPr>
              <a:t> ≤ </a:t>
            </a:r>
            <a:r>
              <a:rPr lang="en-US" dirty="0" smtClean="0">
                <a:solidFill>
                  <a:srgbClr val="FF0000"/>
                </a:solidFill>
              </a:rPr>
              <a:t>6.4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280029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=7.1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0" y="2286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z=7.1 quasar: Damped </a:t>
            </a:r>
            <a:r>
              <a:rPr lang="en-US" sz="2800" dirty="0" err="1" smtClean="0">
                <a:solidFill>
                  <a:srgbClr val="FFFFFF"/>
                </a:solidFill>
              </a:rPr>
              <a:t>Lya</a:t>
            </a:r>
            <a:r>
              <a:rPr lang="en-US" sz="2800" dirty="0" smtClean="0">
                <a:solidFill>
                  <a:srgbClr val="FFFFFF"/>
                </a:solidFill>
              </a:rPr>
              <a:t> profile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94100" y="990600"/>
            <a:ext cx="5549900" cy="5331726"/>
            <a:chOff x="1905000" y="1102575"/>
            <a:chExt cx="5549900" cy="5331726"/>
          </a:xfrm>
        </p:grpSpPr>
        <p:pic>
          <p:nvPicPr>
            <p:cNvPr id="4" name="Picture 3" descr="Screen shot 2011-07-06 at 1.47.32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0" y="1102575"/>
              <a:ext cx="5471700" cy="533172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733800" y="23622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>
                  <a:solidFill>
                    <a:schemeClr val="accent2"/>
                  </a:solidFill>
                </a:rPr>
                <a:t>f(HI</a:t>
              </a:r>
              <a:r>
                <a:rPr lang="en-US" sz="1800" dirty="0" smtClean="0">
                  <a:solidFill>
                    <a:schemeClr val="accent2"/>
                  </a:solidFill>
                </a:rPr>
                <a:t>)=0.1</a:t>
              </a:r>
              <a:endParaRPr lang="en-US" sz="1800" dirty="0">
                <a:solidFill>
                  <a:schemeClr val="accent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62600" y="25908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3333CC"/>
                  </a:solidFill>
                </a:rPr>
                <a:t>1.0</a:t>
              </a:r>
              <a:endParaRPr lang="en-US" sz="1800" dirty="0">
                <a:solidFill>
                  <a:srgbClr val="3333CC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45300" y="20182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3333CC"/>
                  </a:solidFill>
                </a:rPr>
                <a:t>0.5</a:t>
              </a:r>
              <a:endParaRPr lang="en-US" sz="1800" dirty="0">
                <a:solidFill>
                  <a:srgbClr val="3333CC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10000" y="4648200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289A00"/>
                  </a:solidFill>
                </a:rPr>
                <a:t>N(HI)=4e20 cm</a:t>
              </a:r>
              <a:r>
                <a:rPr lang="en-US" sz="1800" baseline="30000" dirty="0" smtClean="0">
                  <a:solidFill>
                    <a:srgbClr val="289A00"/>
                  </a:solidFill>
                </a:rPr>
                <a:t>-2 </a:t>
              </a:r>
              <a:r>
                <a:rPr lang="en-US" sz="1800" dirty="0" smtClean="0">
                  <a:solidFill>
                    <a:srgbClr val="289A00"/>
                  </a:solidFill>
                </a:rPr>
                <a:t>at 2.6Mpc</a:t>
              </a:r>
              <a:endParaRPr lang="en-US" sz="1800" dirty="0">
                <a:solidFill>
                  <a:srgbClr val="289A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1143000"/>
            <a:ext cx="3594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N(HI) &gt; 10</a:t>
            </a:r>
            <a:r>
              <a:rPr lang="en-US" sz="2800" baseline="30000" dirty="0" smtClean="0">
                <a:solidFill>
                  <a:schemeClr val="bg1"/>
                </a:solidFill>
              </a:rPr>
              <a:t>20.5</a:t>
            </a:r>
            <a:r>
              <a:rPr lang="en-US" sz="2800" dirty="0" smtClean="0">
                <a:solidFill>
                  <a:schemeClr val="bg1"/>
                </a:solidFill>
              </a:rPr>
              <a:t> cm</a:t>
            </a:r>
            <a:r>
              <a:rPr lang="en-US" sz="2800" baseline="30000" dirty="0" smtClean="0">
                <a:solidFill>
                  <a:schemeClr val="bg1"/>
                </a:solidFill>
              </a:rPr>
              <a:t>-2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Substantially neutral IGM: </a:t>
            </a:r>
            <a:r>
              <a:rPr lang="en-US" sz="2800" dirty="0" err="1" smtClean="0">
                <a:solidFill>
                  <a:srgbClr val="FFFF00"/>
                </a:solidFill>
              </a:rPr>
              <a:t>f(HI</a:t>
            </a:r>
            <a:r>
              <a:rPr lang="en-US" sz="2800" dirty="0" smtClean="0">
                <a:solidFill>
                  <a:srgbClr val="FFFF00"/>
                </a:solidFill>
              </a:rPr>
              <a:t>) &gt; 0.1 </a:t>
            </a:r>
            <a:r>
              <a:rPr lang="en-US" sz="2800" dirty="0" smtClean="0">
                <a:solidFill>
                  <a:schemeClr val="bg1"/>
                </a:solidFill>
              </a:rPr>
              <a:t>at 2Mpc distance, or 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Damped </a:t>
            </a:r>
            <a:r>
              <a:rPr lang="en-US" sz="2800" dirty="0" err="1" smtClean="0">
                <a:solidFill>
                  <a:schemeClr val="bg1"/>
                </a:solidFill>
              </a:rPr>
              <a:t>Lya</a:t>
            </a:r>
            <a:r>
              <a:rPr lang="en-US" sz="2800" dirty="0" smtClean="0">
                <a:solidFill>
                  <a:schemeClr val="bg1"/>
                </a:solidFill>
              </a:rPr>
              <a:t> galaxy at 2.6Mpc (probability ~ 5%)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4400" y="6322326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Bolton ea., </a:t>
            </a:r>
            <a:r>
              <a:rPr lang="en-US" dirty="0" err="1" smtClean="0">
                <a:solidFill>
                  <a:schemeClr val="bg1"/>
                </a:solidFill>
              </a:rPr>
              <a:t>Mortlock</a:t>
            </a:r>
            <a:r>
              <a:rPr lang="en-US" dirty="0" smtClean="0">
                <a:solidFill>
                  <a:schemeClr val="bg1"/>
                </a:solidFill>
              </a:rPr>
              <a:t> ea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7" name="Picture 26" descr="Screen shot 2012-02-28 at 9.08.4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943658" y="-824942"/>
            <a:ext cx="5155084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14800" y="23495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QNZ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3400" y="89529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FB4D"/>
                </a:solidFill>
              </a:rPr>
              <a:t>Q-DLA</a:t>
            </a:r>
            <a:endParaRPr lang="en-US" b="1" dirty="0">
              <a:solidFill>
                <a:srgbClr val="00FB4D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495800" y="5334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559300" y="533400"/>
            <a:ext cx="2768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3771105" y="3199606"/>
            <a:ext cx="533400" cy="158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3962401" y="3467101"/>
            <a:ext cx="152400" cy="158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486400" y="533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CMB</a:t>
            </a:r>
            <a:r>
              <a:rPr lang="en-US" sz="1800" baseline="-25000" dirty="0" err="1" smtClean="0">
                <a:solidFill>
                  <a:srgbClr val="FF0000"/>
                </a:solidFill>
              </a:rPr>
              <a:t>pol</a:t>
            </a:r>
            <a:endParaRPr lang="en-US" sz="1800" baseline="-25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9900" y="38724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GP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5257800"/>
            <a:ext cx="8763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=7.1 quasar =&gt; rapid change in IGM (cosmic phase transition)?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Challenge: only one example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94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0.95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381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0.65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105400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0.48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905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0.38Gyr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0192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3.34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2819400" y="1447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Gnedin</a:t>
            </a:r>
            <a:r>
              <a:rPr lang="en-US" sz="1800" dirty="0" smtClean="0"/>
              <a:t> &amp; Fan model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7" name="Picture 26" descr="Screen shot 2012-02-28 at 9.08.4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943658" y="-824942"/>
            <a:ext cx="5155084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14800" y="23495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QNZ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3400" y="89529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FB4D"/>
                </a:solidFill>
              </a:rPr>
              <a:t>Q-DLA</a:t>
            </a:r>
            <a:endParaRPr lang="en-US" b="1" dirty="0">
              <a:solidFill>
                <a:srgbClr val="00FB4D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495800" y="5334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559300" y="533400"/>
            <a:ext cx="2768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3771105" y="3199606"/>
            <a:ext cx="533400" cy="158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3962401" y="3467101"/>
            <a:ext cx="152400" cy="158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486400" y="533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CMB</a:t>
            </a:r>
            <a:r>
              <a:rPr lang="en-US" sz="1800" baseline="-25000" dirty="0" err="1" smtClean="0">
                <a:solidFill>
                  <a:srgbClr val="FF0000"/>
                </a:solidFill>
              </a:rPr>
              <a:t>pol</a:t>
            </a:r>
            <a:endParaRPr lang="en-US" sz="1800" baseline="-25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9900" y="38724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GP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36194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0.95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381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0.65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105400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0.48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905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0.38Gyr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0192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3.34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343400" y="11430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B4D"/>
                </a:solidFill>
              </a:rPr>
              <a:t>one source</a:t>
            </a:r>
            <a:endParaRPr lang="en-US" dirty="0">
              <a:solidFill>
                <a:srgbClr val="00FB4D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24400" y="231769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relative measure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38800" y="819090"/>
            <a:ext cx="207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integral measure </a:t>
            </a:r>
            <a:r>
              <a:rPr lang="en-US" dirty="0" err="1" smtClean="0">
                <a:solidFill>
                  <a:srgbClr val="FF0000"/>
                </a:solidFill>
              </a:rPr>
              <a:t>τ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90900" y="3860800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saturates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52400" y="5206305"/>
            <a:ext cx="960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Amazing progress, suggesting rapid change in IGM at z~7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All values have systematic/modeling uncertainties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=&gt; Need new means to probe </a:t>
            </a:r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819400" y="1447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Gnedin</a:t>
            </a:r>
            <a:r>
              <a:rPr lang="en-US" sz="1800" dirty="0" smtClean="0"/>
              <a:t> &amp; Fan model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60450" name="Text Box 2"/>
          <p:cNvSpPr txBox="1">
            <a:spLocks noChangeArrowheads="1"/>
          </p:cNvSpPr>
          <p:nvPr/>
        </p:nvSpPr>
        <p:spPr bwMode="auto">
          <a:xfrm>
            <a:off x="76200" y="16258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HI 21cm line: </a:t>
            </a:r>
            <a:r>
              <a:rPr lang="en-US" sz="3200" dirty="0">
                <a:solidFill>
                  <a:schemeClr val="bg1"/>
                </a:solidFill>
              </a:rPr>
              <a:t>Most direct probe of the neutral </a:t>
            </a:r>
            <a:r>
              <a:rPr lang="en-US" sz="3200" dirty="0" smtClean="0">
                <a:solidFill>
                  <a:schemeClr val="bg1"/>
                </a:solidFill>
              </a:rPr>
              <a:t>IGM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990600"/>
            <a:ext cx="44958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Low frequencies:  </a:t>
            </a:r>
          </a:p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ν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obs</a:t>
            </a:r>
            <a:r>
              <a:rPr lang="en-US" sz="2400" dirty="0" smtClean="0">
                <a:solidFill>
                  <a:schemeClr val="bg1"/>
                </a:solidFill>
              </a:rPr>
              <a:t> = 1420MHz/(1+z)  ≤ 200 MHz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52400" y="2895600"/>
            <a:ext cx="8610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Advantages of the 21cm line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Direct probe of neutral IGM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Spectral </a:t>
            </a:r>
            <a:r>
              <a:rPr lang="en-US" sz="2400" dirty="0">
                <a:solidFill>
                  <a:schemeClr val="bg1"/>
                </a:solidFill>
              </a:rPr>
              <a:t>line signal =&gt; full three </a:t>
            </a:r>
            <a:r>
              <a:rPr lang="en-US" sz="2400" dirty="0" smtClean="0">
                <a:solidFill>
                  <a:schemeClr val="bg1"/>
                </a:solidFill>
              </a:rPr>
              <a:t>dimensional image </a:t>
            </a:r>
            <a:r>
              <a:rPr lang="en-US" sz="2400" dirty="0">
                <a:solidFill>
                  <a:schemeClr val="bg1"/>
                </a:solidFill>
              </a:rPr>
              <a:t>of structure </a:t>
            </a:r>
            <a:r>
              <a:rPr lang="en-US" sz="2400" dirty="0" smtClean="0">
                <a:solidFill>
                  <a:schemeClr val="bg1"/>
                </a:solidFill>
              </a:rPr>
              <a:t>formation (freq =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 = depth)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Low freq =&gt; very (very) large volume surveys (1sr,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=7 to 11)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Hyperfine </a:t>
            </a:r>
            <a:r>
              <a:rPr lang="en-US" sz="2400" dirty="0">
                <a:solidFill>
                  <a:schemeClr val="bg1"/>
                </a:solidFill>
              </a:rPr>
              <a:t>transition =</a:t>
            </a:r>
            <a:r>
              <a:rPr lang="en-US" sz="2400" dirty="0" smtClean="0">
                <a:solidFill>
                  <a:schemeClr val="bg1"/>
                </a:solidFill>
              </a:rPr>
              <a:t> weak </a:t>
            </a:r>
            <a:r>
              <a:rPr lang="en-US" sz="2400" dirty="0">
                <a:solidFill>
                  <a:schemeClr val="bg1"/>
                </a:solidFill>
              </a:rPr>
              <a:t>=&gt; avoid </a:t>
            </a:r>
            <a:r>
              <a:rPr lang="en-US" sz="2400" dirty="0" smtClean="0">
                <a:solidFill>
                  <a:schemeClr val="bg1"/>
                </a:solidFill>
              </a:rPr>
              <a:t>saturation (translucent)</a:t>
            </a:r>
          </a:p>
        </p:txBody>
      </p:sp>
      <p:pic>
        <p:nvPicPr>
          <p:cNvPr id="11" name="Picture 10" descr="Screen shot 2010-03-23 at 10.58.4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550" y="902743"/>
            <a:ext cx="4692650" cy="2450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089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0"/>
            <a:ext cx="4493722" cy="3371824"/>
          </a:xfrm>
          <a:prstGeom prst="rect">
            <a:avLst/>
          </a:prstGeom>
        </p:spPr>
      </p:pic>
      <p:pic>
        <p:nvPicPr>
          <p:cNvPr id="82946" name="Picture 4" descr="cornervi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-1"/>
            <a:ext cx="4489449" cy="336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838200" y="3443287"/>
            <a:ext cx="822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Pathfinders: 1% to 10%</a:t>
            </a:r>
            <a:r>
              <a:rPr lang="en-US" sz="2800" dirty="0" smtClean="0">
                <a:solidFill>
                  <a:schemeClr val="bg1"/>
                </a:solidFill>
              </a:rPr>
              <a:t> of a square kilometer array</a:t>
            </a:r>
            <a:endParaRPr lang="en-US" sz="2400" dirty="0"/>
          </a:p>
        </p:txBody>
      </p:sp>
      <p:sp>
        <p:nvSpPr>
          <p:cNvPr id="82949" name="Text Box 6"/>
          <p:cNvSpPr txBox="1">
            <a:spLocks noChangeArrowheads="1"/>
          </p:cNvSpPr>
          <p:nvPr/>
        </p:nvSpPr>
        <p:spPr bwMode="auto">
          <a:xfrm>
            <a:off x="76200" y="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MWA - Oz  </a:t>
            </a:r>
          </a:p>
        </p:txBody>
      </p:sp>
      <p:sp>
        <p:nvSpPr>
          <p:cNvPr id="82950" name="Text Box 9"/>
          <p:cNvSpPr txBox="1">
            <a:spLocks noChangeArrowheads="1"/>
          </p:cNvSpPr>
          <p:nvPr/>
        </p:nvSpPr>
        <p:spPr bwMode="auto">
          <a:xfrm>
            <a:off x="4800600" y="0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</a:rPr>
              <a:t>PAPER - 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4800" y="4038600"/>
          <a:ext cx="86106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0"/>
                <a:gridCol w="1435100"/>
                <a:gridCol w="1435100"/>
                <a:gridCol w="1435100"/>
                <a:gridCol w="1435100"/>
                <a:gridCol w="1435100"/>
              </a:tblGrid>
              <a:tr h="608587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FoV</a:t>
                      </a:r>
                      <a:r>
                        <a:rPr lang="en-US" sz="2000" dirty="0" smtClean="0"/>
                        <a:t> </a:t>
                      </a:r>
                    </a:p>
                    <a:p>
                      <a:pPr algn="ctr"/>
                      <a:r>
                        <a:rPr lang="en-US" sz="2000" dirty="0" smtClean="0"/>
                        <a:t>deg</a:t>
                      </a:r>
                      <a:r>
                        <a:rPr lang="en-US" sz="2000" baseline="30000" dirty="0" smtClean="0"/>
                        <a:t>2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Area </a:t>
                      </a:r>
                    </a:p>
                    <a:p>
                      <a:pPr algn="ctr"/>
                      <a:r>
                        <a:rPr lang="en-US" sz="2000" dirty="0" smtClean="0"/>
                        <a:t>m</a:t>
                      </a:r>
                      <a:r>
                        <a:rPr lang="en-US" sz="2000" baseline="30000" dirty="0" smtClean="0"/>
                        <a:t>2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Type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Bmax</a:t>
                      </a:r>
                      <a:r>
                        <a:rPr lang="en-US" sz="2000" dirty="0" smtClean="0"/>
                        <a:t> </a:t>
                      </a:r>
                    </a:p>
                    <a:p>
                      <a:pPr algn="ctr"/>
                      <a:r>
                        <a:rPr lang="en-US" sz="2000" dirty="0" smtClean="0"/>
                        <a:t>km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r>
                        <a:rPr lang="en-US" sz="2000" baseline="30000" dirty="0" smtClean="0"/>
                        <a:t>st</a:t>
                      </a:r>
                      <a:r>
                        <a:rPr lang="en-US" sz="2000" dirty="0" smtClean="0"/>
                        <a:t> light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SKA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1e6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??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LOFAR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1e5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2010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MWA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1e4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2011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PAPER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3e3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2011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GMRT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1e4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Dish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2010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5" name="Picture 4" descr="Screen shot 2010-12-03 at 9.47.2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1389" y="651039"/>
            <a:ext cx="9872914" cy="62196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Precision Array to Probe Epoch of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7600" y="4699742"/>
            <a:ext cx="929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Focus: low-</a:t>
            </a:r>
            <a:r>
              <a:rPr lang="en-US" sz="2800" dirty="0" err="1" smtClean="0">
                <a:solidFill>
                  <a:schemeClr val="bg1"/>
                </a:solidFill>
              </a:rPr>
              <a:t>ν</a:t>
            </a:r>
            <a:r>
              <a:rPr lang="en-US" sz="2800" dirty="0" smtClean="0">
                <a:solidFill>
                  <a:schemeClr val="bg1"/>
                </a:solidFill>
              </a:rPr>
              <a:t> array to study HI 21cm signal from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Precision: emphasize engineering solutions first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Staged: work through problems before increasing investment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5400" y="651039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Don C. Backer Array </a:t>
            </a:r>
          </a:p>
          <a:p>
            <a:pPr algn="ctr"/>
            <a:r>
              <a:rPr lang="en-US" sz="2400" dirty="0" smtClean="0"/>
              <a:t>Berkeley, NRAO, Penn, SKA/South Africa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371"/>
            <a:ext cx="9144000" cy="6874371"/>
          </a:xfrm>
          <a:prstGeom prst="rect">
            <a:avLst/>
          </a:prstGeom>
        </p:spPr>
      </p:pic>
      <p:pic>
        <p:nvPicPr>
          <p:cNvPr id="84994" name="Picture 10" descr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2400" y="900113"/>
            <a:ext cx="5216525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152400" y="76200"/>
            <a:ext cx="8839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Signal end-game: HI </a:t>
            </a:r>
            <a:r>
              <a:rPr lang="en-US" sz="3200" dirty="0">
                <a:solidFill>
                  <a:schemeClr val="bg1"/>
                </a:solidFill>
              </a:rPr>
              <a:t>21cm</a:t>
            </a:r>
            <a:r>
              <a:rPr lang="en-US" sz="3200" dirty="0" smtClean="0">
                <a:solidFill>
                  <a:schemeClr val="bg1"/>
                </a:solidFill>
              </a:rPr>
              <a:t> ‘tomography’ </a:t>
            </a:r>
            <a:r>
              <a:rPr lang="en-US" sz="3200" dirty="0">
                <a:solidFill>
                  <a:schemeClr val="bg1"/>
                </a:solidFill>
              </a:rPr>
              <a:t>of IGM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endParaRPr lang="en-US" sz="2400" dirty="0"/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76200" y="914400"/>
            <a:ext cx="1828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/>
              <a:t>z</a:t>
            </a:r>
            <a:r>
              <a:rPr lang="en-US" sz="1800" b="1" dirty="0" smtClean="0"/>
              <a:t>= 12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/>
              <a:t>ν</a:t>
            </a:r>
            <a:r>
              <a:rPr lang="en-US" sz="1800" b="1" baseline="-25000" dirty="0" smtClean="0"/>
              <a:t>21</a:t>
            </a:r>
            <a:r>
              <a:rPr lang="en-US" sz="1800" b="1" dirty="0" smtClean="0"/>
              <a:t>= 109 MHz</a:t>
            </a:r>
            <a:endParaRPr lang="en-US" sz="1800" b="1" dirty="0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4419600" y="900113"/>
            <a:ext cx="650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000099"/>
                </a:solidFill>
              </a:rPr>
              <a:t>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92449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Furlanetto</a:t>
            </a:r>
            <a:r>
              <a:rPr lang="en-US" dirty="0" smtClean="0"/>
              <a:t> ea 2004</a:t>
            </a:r>
            <a:endParaRPr lang="en-US" dirty="0"/>
          </a:p>
        </p:txBody>
      </p:sp>
      <p:graphicFrame>
        <p:nvGraphicFramePr>
          <p:cNvPr id="98306" name="Object 2"/>
          <p:cNvGraphicFramePr>
            <a:graphicFrameLocks noChangeAspect="1"/>
          </p:cNvGraphicFramePr>
          <p:nvPr/>
        </p:nvGraphicFramePr>
        <p:xfrm>
          <a:off x="5186363" y="949325"/>
          <a:ext cx="3921125" cy="736600"/>
        </p:xfrm>
        <a:graphic>
          <a:graphicData uri="http://schemas.openxmlformats.org/presentationml/2006/ole">
            <p:oleObj spid="_x0000_s98306" name="Equation" r:id="rId6" imgW="2095500" imgH="393700" progId="Equation.3">
              <p:embed/>
            </p:oleObj>
          </a:graphicData>
        </a:graphic>
      </p:graphicFrame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151438" y="1981200"/>
            <a:ext cx="3992562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‘Richest of all cosmological data sets’ (Loeb &amp; </a:t>
            </a:r>
            <a:r>
              <a:rPr lang="en-US" sz="2400" dirty="0" err="1" smtClean="0">
                <a:solidFill>
                  <a:schemeClr val="bg1"/>
                </a:solidFill>
              </a:rPr>
              <a:t>Barkana</a:t>
            </a:r>
            <a:r>
              <a:rPr lang="en-US" sz="2400" dirty="0" smtClean="0">
                <a:solidFill>
                  <a:schemeClr val="bg1"/>
                </a:solidFill>
              </a:rPr>
              <a:t>) 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cosmic density, </a:t>
            </a:r>
            <a:r>
              <a:rPr lang="en-US" sz="2400" dirty="0" err="1">
                <a:solidFill>
                  <a:schemeClr val="bg1"/>
                </a:solidFill>
                <a:latin typeface="Symbol" charset="2"/>
                <a:sym typeface="Symbol" charset="2"/>
              </a:rPr>
              <a:t></a:t>
            </a:r>
            <a:endParaRPr lang="en-US" sz="2400" dirty="0">
              <a:solidFill>
                <a:schemeClr val="bg1"/>
              </a:solidFill>
              <a:latin typeface="Symbol" charset="2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neutral fraction, </a:t>
            </a:r>
            <a:r>
              <a:rPr lang="en-US" sz="2400" dirty="0" err="1">
                <a:solidFill>
                  <a:schemeClr val="bg1"/>
                </a:solidFill>
              </a:rPr>
              <a:t>f(HI</a:t>
            </a:r>
            <a:r>
              <a:rPr lang="en-US" sz="2400" dirty="0">
                <a:solidFill>
                  <a:schemeClr val="bg1"/>
                </a:solidFill>
              </a:rPr>
              <a:t>)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Temp:</a:t>
            </a:r>
            <a:r>
              <a:rPr lang="en-US" sz="2400" dirty="0" smtClean="0">
                <a:solidFill>
                  <a:schemeClr val="bg1"/>
                </a:solidFill>
              </a:rPr>
              <a:t> T</a:t>
            </a:r>
            <a:r>
              <a:rPr lang="en-US" sz="2400" baseline="-25000" dirty="0" smtClean="0">
                <a:solidFill>
                  <a:schemeClr val="bg1"/>
                </a:solidFill>
              </a:rPr>
              <a:t>CMB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T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spin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[T</a:t>
            </a:r>
            <a:r>
              <a:rPr lang="en-US" sz="2400" baseline="-25000" dirty="0" smtClean="0">
                <a:solidFill>
                  <a:schemeClr val="bg1"/>
                </a:solidFill>
              </a:rPr>
              <a:t>K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T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]</a:t>
            </a:r>
            <a:endParaRPr lang="en-US" sz="1800" dirty="0" smtClean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429000" y="5867400"/>
            <a:ext cx="1524000" cy="158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581400" y="5486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10cMpc = 4’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676400" y="4244370"/>
            <a:ext cx="1828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 smtClean="0">
                <a:solidFill>
                  <a:schemeClr val="bg1"/>
                </a:solidFill>
              </a:rPr>
              <a:t>z</a:t>
            </a:r>
            <a:r>
              <a:rPr lang="en-US" sz="1800" b="1" dirty="0" smtClean="0">
                <a:solidFill>
                  <a:schemeClr val="bg1"/>
                </a:solidFill>
              </a:rPr>
              <a:t>=7.6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</a:rPr>
              <a:t>ν</a:t>
            </a:r>
            <a:r>
              <a:rPr lang="en-US" sz="1800" b="1" baseline="-25000" dirty="0" smtClean="0">
                <a:solidFill>
                  <a:schemeClr val="bg1"/>
                </a:solidFill>
              </a:rPr>
              <a:t>21</a:t>
            </a:r>
            <a:r>
              <a:rPr lang="en-US" sz="1800" b="1" dirty="0" smtClean="0">
                <a:solidFill>
                  <a:schemeClr val="bg1"/>
                </a:solidFill>
              </a:rPr>
              <a:t>= 165 MHz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371"/>
            <a:ext cx="9144000" cy="6874371"/>
          </a:xfrm>
          <a:prstGeom prst="rect">
            <a:avLst/>
          </a:prstGeom>
        </p:spPr>
      </p:pic>
      <p:pic>
        <p:nvPicPr>
          <p:cNvPr id="84994" name="Picture 10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2400" y="900113"/>
            <a:ext cx="5216525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152400" y="76200"/>
            <a:ext cx="8839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Challenge: Sensitivity 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76200" y="914400"/>
            <a:ext cx="1828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/>
              <a:t>z</a:t>
            </a:r>
            <a:r>
              <a:rPr lang="en-US" sz="1800" b="1" dirty="0" smtClean="0"/>
              <a:t>= 12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/>
              <a:t>ν</a:t>
            </a:r>
            <a:r>
              <a:rPr lang="en-US" sz="1800" b="1" baseline="-25000" dirty="0" smtClean="0"/>
              <a:t>21</a:t>
            </a:r>
            <a:r>
              <a:rPr lang="en-US" sz="1800" b="1" dirty="0" smtClean="0"/>
              <a:t>= 109 MHz</a:t>
            </a:r>
            <a:endParaRPr lang="en-US" sz="1800" b="1" dirty="0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4419600" y="900113"/>
            <a:ext cx="650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000099"/>
                </a:solidFill>
              </a:rPr>
              <a:t>9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5105400" y="914400"/>
            <a:ext cx="3962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Imaging of typical structures requires full Square Kilometer Array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sym typeface="Symbol" charset="2"/>
              </a:rPr>
              <a:t>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Symbol" charset="2"/>
                <a:sym typeface="Symbol" charset="2"/>
              </a:rPr>
              <a:t> </a:t>
            </a:r>
            <a:r>
              <a:rPr lang="en-US" sz="2400" dirty="0">
                <a:solidFill>
                  <a:schemeClr val="bg1"/>
                </a:solidFill>
              </a:rPr>
              <a:t>T</a:t>
            </a:r>
            <a:r>
              <a:rPr lang="en-US" sz="1600" dirty="0">
                <a:solidFill>
                  <a:schemeClr val="bg1"/>
                </a:solidFill>
              </a:rPr>
              <a:t>B</a:t>
            </a:r>
            <a:r>
              <a:rPr lang="en-US" sz="2400" dirty="0">
                <a:solidFill>
                  <a:schemeClr val="bg1"/>
                </a:solidFill>
              </a:rPr>
              <a:t>(2’)</a:t>
            </a:r>
            <a:r>
              <a:rPr lang="en-US" sz="2400" dirty="0" smtClean="0">
                <a:solidFill>
                  <a:schemeClr val="bg1"/>
                </a:solidFill>
              </a:rPr>
              <a:t> ~ 20 </a:t>
            </a:r>
            <a:r>
              <a:rPr lang="en-US" sz="2400" dirty="0" err="1">
                <a:solidFill>
                  <a:schemeClr val="bg1"/>
                </a:solidFill>
              </a:rPr>
              <a:t>mK</a:t>
            </a:r>
            <a:r>
              <a:rPr lang="en-US" sz="2400" dirty="0" smtClean="0">
                <a:solidFill>
                  <a:schemeClr val="bg1"/>
                </a:solidFill>
              </a:rPr>
              <a:t> ~ 8uJy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SKA </a:t>
            </a:r>
            <a:r>
              <a:rPr lang="en-US" sz="2400" dirty="0" err="1" smtClean="0">
                <a:solidFill>
                  <a:schemeClr val="bg1"/>
                </a:solidFill>
              </a:rPr>
              <a:t>rms</a:t>
            </a:r>
            <a:r>
              <a:rPr lang="en-US" sz="2400" dirty="0" smtClean="0">
                <a:solidFill>
                  <a:schemeClr val="bg1"/>
                </a:solidFill>
              </a:rPr>
              <a:t> ~ 4mK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92449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Furlanetto</a:t>
            </a:r>
            <a:r>
              <a:rPr lang="en-US" dirty="0" smtClean="0"/>
              <a:t> ea 2004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429000" y="5867400"/>
            <a:ext cx="1524000" cy="158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581400" y="5486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10cMpc = 4’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676400" y="4244370"/>
            <a:ext cx="1828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 smtClean="0">
                <a:solidFill>
                  <a:schemeClr val="bg1"/>
                </a:solidFill>
              </a:rPr>
              <a:t>z</a:t>
            </a:r>
            <a:r>
              <a:rPr lang="en-US" sz="1800" b="1" dirty="0" smtClean="0">
                <a:solidFill>
                  <a:schemeClr val="bg1"/>
                </a:solidFill>
              </a:rPr>
              <a:t>=7.6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</a:rPr>
              <a:t>ν</a:t>
            </a:r>
            <a:r>
              <a:rPr lang="en-US" sz="1800" b="1" baseline="-25000" dirty="0" smtClean="0">
                <a:solidFill>
                  <a:schemeClr val="bg1"/>
                </a:solidFill>
              </a:rPr>
              <a:t>21</a:t>
            </a:r>
            <a:r>
              <a:rPr lang="en-US" sz="1800" b="1" dirty="0" smtClean="0">
                <a:solidFill>
                  <a:schemeClr val="bg1"/>
                </a:solidFill>
              </a:rPr>
              <a:t>= 165 MHz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6791325" y="280987"/>
            <a:ext cx="220027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Chris Carilli (NRAO)</a:t>
            </a:r>
          </a:p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Berlin June 29, 2005</a:t>
            </a:r>
          </a:p>
        </p:txBody>
      </p:sp>
      <p:pic>
        <p:nvPicPr>
          <p:cNvPr id="20" name="Picture 4" descr="300px-WMAP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9620" y="268295"/>
            <a:ext cx="5084380" cy="293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Line 5"/>
          <p:cNvSpPr>
            <a:spLocks noChangeShapeType="1"/>
          </p:cNvSpPr>
          <p:nvPr/>
        </p:nvSpPr>
        <p:spPr bwMode="auto">
          <a:xfrm flipH="1" flipV="1">
            <a:off x="2971800" y="685800"/>
            <a:ext cx="2209800" cy="585787"/>
          </a:xfrm>
          <a:prstGeom prst="line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6" descr="300px-WMAP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34290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495800" y="2979003"/>
            <a:ext cx="434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WMAP –</a:t>
            </a:r>
            <a:r>
              <a:rPr lang="en-US" sz="2400" dirty="0" smtClean="0">
                <a:solidFill>
                  <a:schemeClr val="bg1"/>
                </a:solidFill>
              </a:rPr>
              <a:t> imprint of primordial structure from the Big Bang</a:t>
            </a:r>
            <a:endParaRPr lang="en-US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33400" y="441811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Recombination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Early structure formation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620" y="0"/>
            <a:ext cx="5084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Cosmic microwave background radiation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4371"/>
          </a:xfrm>
          <a:prstGeom prst="rect">
            <a:avLst/>
          </a:prstGeom>
        </p:spPr>
      </p:pic>
      <p:pic>
        <p:nvPicPr>
          <p:cNvPr id="10" name="Picture 9" descr="Screen shot 2010-03-31 at 7.21.36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199" y="1219200"/>
            <a:ext cx="5964989" cy="5573843"/>
          </a:xfrm>
          <a:prstGeom prst="rect">
            <a:avLst/>
          </a:prstGeom>
        </p:spPr>
      </p:pic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066800" y="0"/>
            <a:ext cx="7391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Near-term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: Pathfinder science goals  </a:t>
            </a:r>
          </a:p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3D power spectrum in 21cm line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029200" y="17526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BDBD64"/>
                </a:solidFill>
              </a:rPr>
              <a:t>z</a:t>
            </a:r>
            <a:r>
              <a:rPr lang="en-US" dirty="0" smtClean="0">
                <a:solidFill>
                  <a:srgbClr val="BDBD64"/>
                </a:solidFill>
              </a:rPr>
              <a:t>==12, </a:t>
            </a:r>
            <a:r>
              <a:rPr lang="en-US" dirty="0" err="1" smtClean="0">
                <a:solidFill>
                  <a:srgbClr val="BDBD64"/>
                </a:solidFill>
              </a:rPr>
              <a:t>f(HI</a:t>
            </a:r>
            <a:r>
              <a:rPr lang="en-US" dirty="0" smtClean="0">
                <a:solidFill>
                  <a:srgbClr val="BDBD64"/>
                </a:solidFill>
              </a:rPr>
              <a:t>) = 0.9</a:t>
            </a:r>
            <a:endParaRPr lang="en-US" dirty="0">
              <a:solidFill>
                <a:srgbClr val="BDBD6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7800" y="485769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=7, </a:t>
            </a:r>
            <a:r>
              <a:rPr lang="en-US" dirty="0" err="1" smtClean="0"/>
              <a:t>f(HI</a:t>
            </a:r>
            <a:r>
              <a:rPr lang="en-US" dirty="0" smtClean="0"/>
              <a:t>) = 0.02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6392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Barkana</a:t>
            </a:r>
            <a:r>
              <a:rPr lang="en-US" dirty="0" smtClean="0">
                <a:solidFill>
                  <a:schemeClr val="tx2"/>
                </a:solidFill>
              </a:rPr>
              <a:t> 2009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rot="16200000" flipH="1">
            <a:off x="3276599" y="2427158"/>
            <a:ext cx="533400" cy="381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819399" y="1719272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characteristic bubble scale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 bwMode="auto">
          <a:xfrm rot="5400000">
            <a:off x="2934097" y="3836460"/>
            <a:ext cx="380206" cy="1588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5400000">
            <a:off x="3377075" y="3468225"/>
            <a:ext cx="535650" cy="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rot="16200000" flipH="1">
            <a:off x="2924821" y="3978124"/>
            <a:ext cx="451150" cy="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819399" y="4191000"/>
            <a:ext cx="914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PAPER </a:t>
            </a:r>
            <a:r>
              <a:rPr lang="en-US" sz="1600" dirty="0" err="1" smtClean="0">
                <a:solidFill>
                  <a:srgbClr val="FF0000"/>
                </a:solidFill>
              </a:rPr>
              <a:t>z</a:t>
            </a:r>
            <a:r>
              <a:rPr lang="en-US" sz="1600" dirty="0" smtClean="0">
                <a:solidFill>
                  <a:srgbClr val="FF0000"/>
                </a:solidFill>
              </a:rPr>
              <a:t>=10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407" name="Picture 15" descr="CS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0" y="434975"/>
            <a:ext cx="5334000" cy="3474290"/>
          </a:xfrm>
          <a:prstGeom prst="rect">
            <a:avLst/>
          </a:prstGeom>
          <a:noFill/>
        </p:spPr>
      </p:pic>
      <p:pic>
        <p:nvPicPr>
          <p:cNvPr id="443408" name="Picture 16" descr="CSS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" y="3881438"/>
            <a:ext cx="4286250" cy="2870200"/>
          </a:xfrm>
          <a:prstGeom prst="rect">
            <a:avLst/>
          </a:prstGeom>
          <a:noFill/>
        </p:spPr>
      </p:pic>
      <p:sp>
        <p:nvSpPr>
          <p:cNvPr id="443394" name="Text Box 2"/>
          <p:cNvSpPr txBox="1">
            <a:spLocks noChangeArrowheads="1"/>
          </p:cNvSpPr>
          <p:nvPr/>
        </p:nvSpPr>
        <p:spPr bwMode="auto">
          <a:xfrm>
            <a:off x="704850" y="0"/>
            <a:ext cx="8362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Pathfinder science goals: largest structures (QNZ) 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43402" name="Text Box 10"/>
          <p:cNvSpPr txBox="1">
            <a:spLocks noChangeArrowheads="1"/>
          </p:cNvSpPr>
          <p:nvPr/>
        </p:nvSpPr>
        <p:spPr bwMode="auto">
          <a:xfrm>
            <a:off x="6877050" y="4191000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 b="1"/>
          </a:p>
        </p:txBody>
      </p:sp>
      <p:sp>
        <p:nvSpPr>
          <p:cNvPr id="443403" name="Text Box 11"/>
          <p:cNvSpPr txBox="1">
            <a:spLocks noChangeArrowheads="1"/>
          </p:cNvSpPr>
          <p:nvPr/>
        </p:nvSpPr>
        <p:spPr bwMode="auto">
          <a:xfrm>
            <a:off x="552450" y="5729288"/>
            <a:ext cx="188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E00000"/>
                </a:solidFill>
              </a:rPr>
              <a:t>0.5 mJy</a:t>
            </a:r>
          </a:p>
        </p:txBody>
      </p:sp>
      <p:sp>
        <p:nvSpPr>
          <p:cNvPr id="443409" name="Line 17"/>
          <p:cNvSpPr>
            <a:spLocks noChangeShapeType="1"/>
          </p:cNvSpPr>
          <p:nvPr/>
        </p:nvSpPr>
        <p:spPr bwMode="auto">
          <a:xfrm>
            <a:off x="2286000" y="2438400"/>
            <a:ext cx="152400" cy="2700338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3410" name="Text Box 18"/>
          <p:cNvSpPr txBox="1">
            <a:spLocks noChangeArrowheads="1"/>
          </p:cNvSpPr>
          <p:nvPr/>
        </p:nvSpPr>
        <p:spPr bwMode="auto">
          <a:xfrm>
            <a:off x="4343400" y="6110288"/>
            <a:ext cx="457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>
                <a:solidFill>
                  <a:srgbClr val="000000"/>
                </a:solidFill>
              </a:rPr>
              <a:t>Wyithe</a:t>
            </a:r>
            <a:r>
              <a:rPr lang="en-US" sz="1800" dirty="0">
                <a:solidFill>
                  <a:srgbClr val="000000"/>
                </a:solidFill>
              </a:rPr>
              <a:t> et al. 2006</a:t>
            </a:r>
          </a:p>
        </p:txBody>
      </p:sp>
      <p:sp>
        <p:nvSpPr>
          <p:cNvPr id="443411" name="Line 19"/>
          <p:cNvSpPr>
            <a:spLocks noChangeShapeType="1"/>
          </p:cNvSpPr>
          <p:nvPr/>
        </p:nvSpPr>
        <p:spPr bwMode="auto">
          <a:xfrm>
            <a:off x="2743200" y="1676400"/>
            <a:ext cx="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3412" name="Text Box 20"/>
          <p:cNvSpPr txBox="1">
            <a:spLocks noChangeArrowheads="1"/>
          </p:cNvSpPr>
          <p:nvPr/>
        </p:nvSpPr>
        <p:spPr bwMode="auto">
          <a:xfrm>
            <a:off x="2654300" y="1714500"/>
            <a:ext cx="914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FFFF00"/>
                </a:solidFill>
              </a:rPr>
              <a:t>50cMpc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3905250" y="762000"/>
            <a:ext cx="5086350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Quasar or clustered galaxy formation: largest ionized structures ~ 15’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Signal: 20mK =&gt;  0.5 </a:t>
            </a:r>
            <a:r>
              <a:rPr lang="en-US" sz="2400" dirty="0" err="1" smtClean="0">
                <a:solidFill>
                  <a:srgbClr val="000000"/>
                </a:solidFill>
              </a:rPr>
              <a:t>mJy</a:t>
            </a:r>
            <a:endParaRPr lang="en-US" sz="240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rms(PAPER512, 1yr) ~ 0.1 </a:t>
            </a:r>
            <a:r>
              <a:rPr lang="en-US" sz="2400" dirty="0" err="1" smtClean="0">
                <a:solidFill>
                  <a:srgbClr val="000000"/>
                </a:solidFill>
              </a:rPr>
              <a:t>mJy</a:t>
            </a:r>
            <a:endParaRPr lang="en-US" sz="240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Rare but we observe huge volume: 1600deg</a:t>
            </a:r>
            <a:r>
              <a:rPr lang="en-US" sz="2400" baseline="30000" dirty="0" smtClean="0">
                <a:solidFill>
                  <a:srgbClr val="000000"/>
                </a:solidFill>
              </a:rPr>
              <a:t>2</a:t>
            </a:r>
            <a:r>
              <a:rPr lang="en-US" sz="2400" dirty="0" smtClean="0">
                <a:solidFill>
                  <a:srgbClr val="000000"/>
                </a:solidFill>
              </a:rPr>
              <a:t>; </a:t>
            </a:r>
            <a:r>
              <a:rPr lang="en-US" sz="2400" dirty="0" err="1" smtClean="0">
                <a:solidFill>
                  <a:srgbClr val="000000"/>
                </a:solidFill>
              </a:rPr>
              <a:t>z</a:t>
            </a:r>
            <a:r>
              <a:rPr lang="en-US" sz="2400" dirty="0" smtClean="0">
                <a:solidFill>
                  <a:srgbClr val="000000"/>
                </a:solidFill>
              </a:rPr>
              <a:t>=6 to 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378" name="Picture 2" descr="carillif5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419" y="506412"/>
            <a:ext cx="3965381" cy="4141788"/>
          </a:xfrm>
          <a:prstGeom prst="rect">
            <a:avLst/>
          </a:prstGeom>
          <a:noFill/>
        </p:spPr>
      </p:pic>
      <p:pic>
        <p:nvPicPr>
          <p:cNvPr id="485379" name="Picture 3" descr="carillif6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503728"/>
            <a:ext cx="3962400" cy="3915872"/>
          </a:xfrm>
          <a:prstGeom prst="rect">
            <a:avLst/>
          </a:prstGeom>
          <a:noFill/>
        </p:spPr>
      </p:pic>
      <p:sp>
        <p:nvSpPr>
          <p:cNvPr id="485380" name="Text Box 4"/>
          <p:cNvSpPr txBox="1">
            <a:spLocks noChangeArrowheads="1"/>
          </p:cNvSpPr>
          <p:nvPr/>
        </p:nvSpPr>
        <p:spPr bwMode="auto">
          <a:xfrm>
            <a:off x="2743200" y="7620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z=12</a:t>
            </a:r>
          </a:p>
        </p:txBody>
      </p:sp>
      <p:sp>
        <p:nvSpPr>
          <p:cNvPr id="485381" name="Text Box 5"/>
          <p:cNvSpPr txBox="1">
            <a:spLocks noChangeArrowheads="1"/>
          </p:cNvSpPr>
          <p:nvPr/>
        </p:nvSpPr>
        <p:spPr bwMode="auto">
          <a:xfrm>
            <a:off x="7391400" y="7620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z=8</a:t>
            </a:r>
          </a:p>
        </p:txBody>
      </p:sp>
      <p:sp>
        <p:nvSpPr>
          <p:cNvPr id="485382" name="Text Box 6"/>
          <p:cNvSpPr txBox="1">
            <a:spLocks noChangeArrowheads="1"/>
          </p:cNvSpPr>
          <p:nvPr/>
        </p:nvSpPr>
        <p:spPr bwMode="auto">
          <a:xfrm>
            <a:off x="552450" y="762000"/>
            <a:ext cx="876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0.3 </a:t>
            </a:r>
            <a:r>
              <a:rPr lang="en-US" dirty="0" err="1" smtClean="0"/>
              <a:t>Jy</a:t>
            </a:r>
            <a:endParaRPr lang="en-US" dirty="0"/>
          </a:p>
        </p:txBody>
      </p:sp>
      <p:sp>
        <p:nvSpPr>
          <p:cNvPr id="485383" name="Text Box 7"/>
          <p:cNvSpPr txBox="1">
            <a:spLocks noChangeArrowheads="1"/>
          </p:cNvSpPr>
          <p:nvPr/>
        </p:nvSpPr>
        <p:spPr bwMode="auto">
          <a:xfrm>
            <a:off x="2286000" y="3835400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130MHz</a:t>
            </a:r>
          </a:p>
        </p:txBody>
      </p:sp>
      <p:sp>
        <p:nvSpPr>
          <p:cNvPr id="485384" name="Text Box 8"/>
          <p:cNvSpPr txBox="1">
            <a:spLocks noChangeArrowheads="1"/>
          </p:cNvSpPr>
          <p:nvPr/>
        </p:nvSpPr>
        <p:spPr bwMode="auto">
          <a:xfrm>
            <a:off x="381000" y="4572000"/>
            <a:ext cx="36099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/>
              <a:t> radio G-P (</a:t>
            </a:r>
            <a:r>
              <a:rPr lang="en-US" sz="2400" dirty="0" err="1">
                <a:sym typeface="Symbol" pitchFamily="1" charset="2"/>
              </a:rPr>
              <a:t></a:t>
            </a:r>
            <a:r>
              <a:rPr lang="en-US" sz="2400" dirty="0"/>
              <a:t>=1%)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/>
              <a:t> 21 Forest (10%)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/>
              <a:t> mini-</a:t>
            </a:r>
            <a:r>
              <a:rPr lang="en-US" sz="2400" dirty="0" smtClean="0"/>
              <a:t>halos, </a:t>
            </a:r>
            <a:r>
              <a:rPr lang="en-US" sz="2400" dirty="0"/>
              <a:t>primordial disks </a:t>
            </a:r>
            <a:r>
              <a:rPr lang="en-US" sz="2400" dirty="0" smtClean="0"/>
              <a:t>(10% to 100</a:t>
            </a:r>
            <a:r>
              <a:rPr lang="en-US" sz="2400" dirty="0"/>
              <a:t>%</a:t>
            </a:r>
            <a:r>
              <a:rPr lang="en-US" sz="2400" dirty="0" smtClean="0"/>
              <a:t>)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485386" name="Text Box 10"/>
          <p:cNvSpPr txBox="1">
            <a:spLocks noChangeArrowheads="1"/>
          </p:cNvSpPr>
          <p:nvPr/>
        </p:nvSpPr>
        <p:spPr bwMode="auto">
          <a:xfrm>
            <a:off x="4495800" y="4343400"/>
            <a:ext cx="4648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Perhaps </a:t>
            </a:r>
            <a:r>
              <a:rPr lang="en-US" sz="2400" dirty="0">
                <a:solidFill>
                  <a:srgbClr val="000000"/>
                </a:solidFill>
              </a:rPr>
              <a:t>easiest to </a:t>
            </a:r>
            <a:r>
              <a:rPr lang="en-US" sz="2400" dirty="0" smtClean="0">
                <a:solidFill>
                  <a:srgbClr val="000000"/>
                </a:solidFill>
              </a:rPr>
              <a:t>detect, if there are sources!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Only </a:t>
            </a:r>
            <a:r>
              <a:rPr lang="en-US" sz="2400" dirty="0">
                <a:solidFill>
                  <a:srgbClr val="000000"/>
                </a:solidFill>
              </a:rPr>
              <a:t>way to study small scale structure during </a:t>
            </a:r>
            <a:r>
              <a:rPr lang="en-US" sz="2400" dirty="0" err="1" smtClean="0">
                <a:solidFill>
                  <a:srgbClr val="000000"/>
                </a:solidFill>
              </a:rPr>
              <a:t>reionization</a:t>
            </a:r>
            <a:endParaRPr lang="en-US" sz="2400" dirty="0" smtClean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Problem: finding RL quasars </a:t>
            </a:r>
            <a:r>
              <a:rPr lang="en-US" sz="2400" dirty="0" err="1" smtClean="0">
                <a:solidFill>
                  <a:srgbClr val="000000"/>
                </a:solidFill>
              </a:rPr>
              <a:t>z</a:t>
            </a:r>
            <a:r>
              <a:rPr lang="en-US" sz="2400" dirty="0" smtClean="0">
                <a:solidFill>
                  <a:srgbClr val="000000"/>
                </a:solidFill>
              </a:rPr>
              <a:t>&gt;6?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485387" name="Text Box 11"/>
          <p:cNvSpPr txBox="1">
            <a:spLocks noChangeArrowheads="1"/>
          </p:cNvSpPr>
          <p:nvPr/>
        </p:nvSpPr>
        <p:spPr bwMode="auto">
          <a:xfrm>
            <a:off x="6934200" y="3900488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159MHz</a:t>
            </a:r>
            <a:endParaRPr lang="en-US" sz="180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704850" y="0"/>
            <a:ext cx="8362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Pathfinder science goals: HI 21cm Forest 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" name="Picture 3" descr="2011-06-25_11-20-18_8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895600"/>
            <a:ext cx="6400800" cy="3962400"/>
          </a:xfrm>
          <a:prstGeom prst="rect">
            <a:avLst/>
          </a:prstGeom>
        </p:spPr>
      </p:pic>
      <p:pic>
        <p:nvPicPr>
          <p:cNvPr id="6" name="Picture 5" descr="Screen shot 2010-12-03 at 11.41.2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0"/>
            <a:ext cx="6405446" cy="27694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0" y="2895600"/>
            <a:ext cx="6096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Build-out to 128 (256?) science array in Karoo, South Africa in 2012  [currently 64 stations]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-4465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/>
              <a:t>32 station engineering array in </a:t>
            </a:r>
            <a:r>
              <a:rPr lang="en-US" sz="2400" dirty="0" err="1" smtClean="0"/>
              <a:t>Greenbank</a:t>
            </a:r>
            <a:r>
              <a:rPr lang="en-US" sz="2400" dirty="0" smtClean="0"/>
              <a:t>, WV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52400"/>
            <a:ext cx="27432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accent3"/>
                </a:solidFill>
              </a:rPr>
              <a:t>PAPER basics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Freq = 115 to 190 MHz (</a:t>
            </a:r>
            <a:r>
              <a:rPr lang="en-US" sz="2400" dirty="0" err="1" smtClean="0">
                <a:solidFill>
                  <a:schemeClr val="accent3"/>
                </a:solidFill>
              </a:rPr>
              <a:t>z</a:t>
            </a:r>
            <a:r>
              <a:rPr lang="en-US" sz="2400" dirty="0" smtClean="0">
                <a:solidFill>
                  <a:schemeClr val="accent3"/>
                </a:solidFill>
              </a:rPr>
              <a:t>= 6.5 to 11)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Single dipole elements + ‘flaps’ =&gt; </a:t>
            </a:r>
            <a:r>
              <a:rPr lang="en-US" sz="2400" dirty="0" err="1" smtClean="0">
                <a:solidFill>
                  <a:schemeClr val="accent3"/>
                </a:solidFill>
              </a:rPr>
              <a:t>FoV</a:t>
            </a:r>
            <a:r>
              <a:rPr lang="en-US" sz="2400" baseline="-25000" dirty="0" err="1" smtClean="0">
                <a:solidFill>
                  <a:schemeClr val="accent3"/>
                </a:solidFill>
              </a:rPr>
              <a:t>FWHM</a:t>
            </a:r>
            <a:r>
              <a:rPr lang="en-US" sz="2400" dirty="0" smtClean="0">
                <a:solidFill>
                  <a:schemeClr val="accent3"/>
                </a:solidFill>
              </a:rPr>
              <a:t> ~ 40</a:t>
            </a:r>
            <a:r>
              <a:rPr lang="en-US" sz="2400" baseline="30000" dirty="0" smtClean="0">
                <a:solidFill>
                  <a:schemeClr val="accent3"/>
                </a:solidFill>
              </a:rPr>
              <a:t>o</a:t>
            </a:r>
            <a:endParaRPr lang="en-US" sz="2400" dirty="0" smtClean="0">
              <a:solidFill>
                <a:schemeClr val="accent3"/>
              </a:solidFill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Max baseline = 300m =&gt; res ~ 15’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" name="Picture 3" descr="Screen shot 2010-12-03 at 11.37.1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66408"/>
            <a:ext cx="7434821" cy="4091592"/>
          </a:xfrm>
          <a:prstGeom prst="rect">
            <a:avLst/>
          </a:prstGeom>
        </p:spPr>
      </p:pic>
      <p:pic>
        <p:nvPicPr>
          <p:cNvPr id="5" name="Picture 4" descr="Screen shot 2010-12-03 at 11.41.2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434821" cy="27182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013" y="1143000"/>
            <a:ext cx="5698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Minimum redundancy array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maximize </a:t>
            </a:r>
            <a:r>
              <a:rPr lang="en-US" sz="2400" dirty="0" err="1" smtClean="0">
                <a:solidFill>
                  <a:schemeClr val="bg1"/>
                </a:solidFill>
              </a:rPr>
              <a:t>u,v</a:t>
            </a:r>
            <a:r>
              <a:rPr lang="en-US" sz="2400" dirty="0" smtClean="0">
                <a:solidFill>
                  <a:schemeClr val="bg1"/>
                </a:solidFill>
              </a:rPr>
              <a:t> coverage =&gt; imaging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621" y="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Reconfigurable =&gt; optimize for science goal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3981272"/>
            <a:ext cx="605722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Delay spectrum analysis (Parsons): pile-up measurements in few </a:t>
            </a:r>
            <a:r>
              <a:rPr lang="en-US" sz="2400" dirty="0" err="1" smtClean="0">
                <a:solidFill>
                  <a:srgbClr val="FFFFFF"/>
                </a:solidFill>
              </a:rPr>
              <a:t>u,v</a:t>
            </a:r>
            <a:r>
              <a:rPr lang="en-US" sz="2400" dirty="0" smtClean="0">
                <a:solidFill>
                  <a:srgbClr val="FFFFFF"/>
                </a:solidFill>
              </a:rPr>
              <a:t> cells</a:t>
            </a:r>
            <a:r>
              <a:rPr lang="en-US" sz="2400" dirty="0" smtClean="0">
                <a:solidFill>
                  <a:schemeClr val="bg1"/>
                </a:solidFill>
              </a:rPr>
              <a:t> =&gt; coherently add spectra for PS analysis in freq =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705774" y="2794481"/>
            <a:ext cx="3200400" cy="482119"/>
          </a:xfrm>
          <a:prstGeom prst="rect">
            <a:avLst/>
          </a:prstGeom>
          <a:solidFill>
            <a:srgbClr val="7FBDF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DBAF9"/>
              </a:solidFill>
              <a:effectLst/>
              <a:latin typeface="Times New Roman" charset="0"/>
            </a:endParaRPr>
          </a:p>
        </p:txBody>
      </p:sp>
      <p:pic>
        <p:nvPicPr>
          <p:cNvPr id="10" name="Picture 9" descr="DSC0089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2286000"/>
            <a:ext cx="2741953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12663" y="0"/>
            <a:ext cx="10456664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" name="Picture 9" descr="SA_Students_hel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-1"/>
            <a:ext cx="3124200" cy="23431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75300" y="2273300"/>
            <a:ext cx="410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Durban University of Technology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5400" y="25400"/>
            <a:ext cx="5372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Established working array (now 64 elements) from scratch in ~ 6months, with help from SA (SKA, Durban)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1-11-09 at 2.55.0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670" y="3429000"/>
            <a:ext cx="4385329" cy="34290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rot="5400000" flipH="1" flipV="1">
            <a:off x="5645150" y="5060950"/>
            <a:ext cx="1295400" cy="120650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400800" y="54102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575 km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640080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Cape Town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7500" y="447669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PAPER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99330" name="Picture 3" descr="snapshot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7938"/>
            <a:ext cx="9144000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Text Box 2"/>
          <p:cNvSpPr txBox="1">
            <a:spLocks noChangeArrowheads="1"/>
          </p:cNvSpPr>
          <p:nvPr/>
        </p:nvSpPr>
        <p:spPr bwMode="auto">
          <a:xfrm>
            <a:off x="0" y="14288"/>
            <a:ext cx="9144000" cy="519112"/>
          </a:xfrm>
          <a:prstGeom prst="rect">
            <a:avLst/>
          </a:prstGeom>
          <a:solidFill>
            <a:srgbClr val="17149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Challenge:  </a:t>
            </a:r>
            <a:r>
              <a:rPr lang="en-US" sz="2800" dirty="0">
                <a:solidFill>
                  <a:schemeClr val="bg1"/>
                </a:solidFill>
              </a:rPr>
              <a:t>Interference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457200" y="16002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100 MHz z=13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458075" y="1600200"/>
            <a:ext cx="1381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200 MHz z=6</a:t>
            </a:r>
          </a:p>
        </p:txBody>
      </p:sp>
      <p:pic>
        <p:nvPicPr>
          <p:cNvPr id="99335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514600"/>
            <a:ext cx="4937125" cy="434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99336" name="Straight Arrow Connector 10"/>
          <p:cNvCxnSpPr>
            <a:cxnSpLocks noChangeShapeType="1"/>
          </p:cNvCxnSpPr>
          <p:nvPr/>
        </p:nvCxnSpPr>
        <p:spPr bwMode="auto">
          <a:xfrm rot="5400000">
            <a:off x="1600200" y="2362200"/>
            <a:ext cx="1143000" cy="533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cxnSp>
        <p:nvCxnSpPr>
          <p:cNvPr id="99337" name="Straight Arrow Connector 12"/>
          <p:cNvCxnSpPr>
            <a:cxnSpLocks noChangeShapeType="1"/>
          </p:cNvCxnSpPr>
          <p:nvPr/>
        </p:nvCxnSpPr>
        <p:spPr bwMode="auto">
          <a:xfrm rot="5400000">
            <a:off x="876300" y="2247900"/>
            <a:ext cx="2514600" cy="21336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9338" name="Straight Arrow Connector 16"/>
          <p:cNvCxnSpPr>
            <a:cxnSpLocks noChangeShapeType="1"/>
          </p:cNvCxnSpPr>
          <p:nvPr/>
        </p:nvCxnSpPr>
        <p:spPr bwMode="auto">
          <a:xfrm rot="5400000">
            <a:off x="1371600" y="2362200"/>
            <a:ext cx="3429000" cy="2819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99339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4191000" y="2057400"/>
            <a:ext cx="3267075" cy="3200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99340" name="TextBox 22"/>
          <p:cNvSpPr txBox="1">
            <a:spLocks noChangeArrowheads="1"/>
          </p:cNvSpPr>
          <p:nvPr/>
        </p:nvSpPr>
        <p:spPr bwMode="auto">
          <a:xfrm>
            <a:off x="1676400" y="3589338"/>
            <a:ext cx="1600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Aircraft</a:t>
            </a:r>
          </a:p>
        </p:txBody>
      </p:sp>
      <p:sp>
        <p:nvSpPr>
          <p:cNvPr id="99341" name="TextBox 23"/>
          <p:cNvSpPr txBox="1">
            <a:spLocks noChangeArrowheads="1"/>
          </p:cNvSpPr>
          <p:nvPr/>
        </p:nvSpPr>
        <p:spPr bwMode="auto">
          <a:xfrm>
            <a:off x="2895600" y="3886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err="1" smtClean="0"/>
              <a:t>Orbcomm</a:t>
            </a:r>
            <a:endParaRPr lang="en-US" sz="1800" dirty="0"/>
          </a:p>
        </p:txBody>
      </p:sp>
      <p:sp>
        <p:nvSpPr>
          <p:cNvPr id="99342" name="TextBox 25"/>
          <p:cNvSpPr txBox="1">
            <a:spLocks noChangeArrowheads="1"/>
          </p:cNvSpPr>
          <p:nvPr/>
        </p:nvSpPr>
        <p:spPr bwMode="auto">
          <a:xfrm>
            <a:off x="4076700" y="4419600"/>
            <a:ext cx="1050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TV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" name="Picture 1" descr="Screen shot 2010-03-23 at 8.26.1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4648200" cy="4163957"/>
          </a:xfrm>
          <a:prstGeom prst="rect">
            <a:avLst/>
          </a:prstGeom>
        </p:spPr>
      </p:pic>
      <p:pic>
        <p:nvPicPr>
          <p:cNvPr id="4" name="Picture 3" descr="Screen shot 2010-03-23 at 8.36.3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384299"/>
            <a:ext cx="4191000" cy="3694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838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PAPER South Africa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498776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49646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9600" y="50154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4100" y="500046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6901" y="328512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>
            <a:off x="6616700" y="3191708"/>
            <a:ext cx="381001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286000" y="42672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rot="10800000">
            <a:off x="2133601" y="4114800"/>
            <a:ext cx="381000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590800" y="76200"/>
            <a:ext cx="47371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Solution: location!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35801" y="412332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ISS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397500" y="3670469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FM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5257800" y="3623677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6934200" y="4093577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4400" y="5791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US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15000" y="5791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ZA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0" name="Picture 9" descr="Screen shot 2011-11-07 at 2.46.5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701773"/>
          </a:xfrm>
          <a:prstGeom prst="rect">
            <a:avLst/>
          </a:prstGeom>
        </p:spPr>
      </p:pic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304800" y="0"/>
            <a:ext cx="89154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Challenge: 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hot, confused </a:t>
            </a:r>
            <a:r>
              <a:rPr lang="en-US" sz="2800" dirty="0" smtClean="0">
                <a:solidFill>
                  <a:srgbClr val="000000"/>
                </a:solidFill>
              </a:rPr>
              <a:t>sky at low freq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04800" y="5080337"/>
            <a:ext cx="8458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Coldest </a:t>
            </a:r>
            <a:r>
              <a:rPr lang="en-US" sz="2400" dirty="0">
                <a:solidFill>
                  <a:schemeClr val="bg1"/>
                </a:solidFill>
              </a:rPr>
              <a:t>regions: T ~ 100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 (</a:t>
            </a:r>
            <a:r>
              <a:rPr lang="en-US" sz="2400" dirty="0">
                <a:solidFill>
                  <a:schemeClr val="bg1"/>
                </a:solidFill>
                <a:latin typeface="Symbol" charset="2"/>
                <a:sym typeface="Symbol" charset="2"/>
              </a:rPr>
              <a:t>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/200 MH</a:t>
            </a:r>
            <a:r>
              <a:rPr lang="en-US" sz="2400" dirty="0">
                <a:solidFill>
                  <a:schemeClr val="bg1"/>
                </a:solidFill>
              </a:rPr>
              <a:t>z)</a:t>
            </a:r>
            <a:r>
              <a:rPr lang="en-US" sz="2400" baseline="30000" dirty="0">
                <a:solidFill>
                  <a:schemeClr val="bg1"/>
                </a:solidFill>
              </a:rPr>
              <a:t>-2.6 </a:t>
            </a:r>
            <a:r>
              <a:rPr lang="en-US" sz="2400" dirty="0" smtClean="0">
                <a:solidFill>
                  <a:schemeClr val="bg1"/>
                </a:solidFill>
              </a:rPr>
              <a:t>K = 10</a:t>
            </a:r>
            <a:r>
              <a:rPr lang="en-US" sz="2400" baseline="30000" dirty="0" smtClean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x</a:t>
            </a:r>
            <a:r>
              <a:rPr lang="en-US" sz="2400" dirty="0" smtClean="0">
                <a:solidFill>
                  <a:schemeClr val="bg1"/>
                </a:solidFill>
              </a:rPr>
              <a:t> 21cm signal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Highly ‘confused’: 1 source/deg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with S</a:t>
            </a:r>
            <a:r>
              <a:rPr lang="en-US" sz="1600" dirty="0">
                <a:solidFill>
                  <a:schemeClr val="bg1"/>
                </a:solidFill>
              </a:rPr>
              <a:t>140</a:t>
            </a:r>
            <a:r>
              <a:rPr lang="en-US" sz="2400" dirty="0">
                <a:solidFill>
                  <a:schemeClr val="bg1"/>
                </a:solidFill>
              </a:rPr>
              <a:t> &gt; 1 </a:t>
            </a:r>
            <a:r>
              <a:rPr lang="en-US" sz="2400" dirty="0" err="1" smtClean="0">
                <a:solidFill>
                  <a:schemeClr val="bg1"/>
                </a:solidFill>
              </a:rPr>
              <a:t>Jy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95237" name="Picture 6" descr="WS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2590800"/>
            <a:ext cx="19812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Line 7"/>
          <p:cNvSpPr>
            <a:spLocks noChangeShapeType="1"/>
          </p:cNvSpPr>
          <p:nvPr/>
        </p:nvSpPr>
        <p:spPr bwMode="auto">
          <a:xfrm flipH="1" flipV="1">
            <a:off x="7086600" y="1295399"/>
            <a:ext cx="76200" cy="131921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39" name="Line 8"/>
          <p:cNvSpPr>
            <a:spLocks noChangeShapeType="1"/>
          </p:cNvSpPr>
          <p:nvPr/>
        </p:nvSpPr>
        <p:spPr bwMode="auto">
          <a:xfrm>
            <a:off x="7467600" y="1295398"/>
            <a:ext cx="1676400" cy="1319213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43" name="TextBox 11"/>
          <p:cNvSpPr txBox="1">
            <a:spLocks noChangeArrowheads="1"/>
          </p:cNvSpPr>
          <p:nvPr/>
        </p:nvSpPr>
        <p:spPr bwMode="auto">
          <a:xfrm>
            <a:off x="0" y="4301723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Haslam</a:t>
            </a:r>
            <a:r>
              <a:rPr lang="en-US" dirty="0" smtClean="0"/>
              <a:t>, </a:t>
            </a:r>
            <a:r>
              <a:rPr lang="en-US" dirty="0" err="1"/>
              <a:t>Eberg</a:t>
            </a:r>
            <a:r>
              <a:rPr lang="en-US" dirty="0"/>
              <a:t> 408MHz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7086600" y="990600"/>
            <a:ext cx="381000" cy="30479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84357" name="Picture 5" descr="spe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728788"/>
            <a:ext cx="4114800" cy="3861911"/>
          </a:xfrm>
          <a:prstGeom prst="rect">
            <a:avLst/>
          </a:prstGeom>
          <a:noFill/>
        </p:spPr>
      </p:pic>
      <p:sp>
        <p:nvSpPr>
          <p:cNvPr id="48435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Solution: spectral </a:t>
            </a:r>
            <a:r>
              <a:rPr lang="en-US" sz="2800" dirty="0" smtClean="0">
                <a:solidFill>
                  <a:schemeClr val="bg1"/>
                </a:solidFill>
              </a:rPr>
              <a:t>decomposition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Foreground= </a:t>
            </a:r>
            <a:r>
              <a:rPr lang="en-US" sz="2400" dirty="0">
                <a:solidFill>
                  <a:schemeClr val="bg1"/>
                </a:solidFill>
              </a:rPr>
              <a:t>non-</a:t>
            </a:r>
            <a:r>
              <a:rPr lang="en-US" sz="2400" dirty="0" smtClean="0">
                <a:solidFill>
                  <a:schemeClr val="bg1"/>
                </a:solidFill>
              </a:rPr>
              <a:t>thermal= </a:t>
            </a:r>
            <a:r>
              <a:rPr lang="en-US" sz="2400" dirty="0">
                <a:solidFill>
                  <a:schemeClr val="bg1"/>
                </a:solidFill>
              </a:rPr>
              <a:t>featureless over ~ 100’s </a:t>
            </a:r>
            <a:r>
              <a:rPr lang="en-US" sz="2400" dirty="0" smtClean="0">
                <a:solidFill>
                  <a:schemeClr val="bg1"/>
                </a:solidFill>
              </a:rPr>
              <a:t>MHz  (cf. Edge ea)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Signal = fine scale structure on scales ~</a:t>
            </a:r>
            <a:r>
              <a:rPr lang="en-US" sz="2400" dirty="0" smtClean="0">
                <a:solidFill>
                  <a:schemeClr val="bg1"/>
                </a:solidFill>
              </a:rPr>
              <a:t> MHz</a:t>
            </a:r>
            <a:endParaRPr lang="en-US" sz="2400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15000" y="2332038"/>
            <a:ext cx="3276600" cy="2898775"/>
            <a:chOff x="384" y="1296"/>
            <a:chExt cx="2064" cy="1826"/>
          </a:xfrm>
        </p:grpSpPr>
        <p:sp>
          <p:nvSpPr>
            <p:cNvPr id="484358" name="Text Box 6"/>
            <p:cNvSpPr txBox="1">
              <a:spLocks noChangeArrowheads="1"/>
            </p:cNvSpPr>
            <p:nvPr/>
          </p:nvSpPr>
          <p:spPr bwMode="auto">
            <a:xfrm>
              <a:off x="384" y="2889"/>
              <a:ext cx="19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800" dirty="0"/>
            </a:p>
          </p:txBody>
        </p:sp>
        <p:sp>
          <p:nvSpPr>
            <p:cNvPr id="484366" name="Text Box 14"/>
            <p:cNvSpPr txBox="1">
              <a:spLocks noChangeArrowheads="1"/>
            </p:cNvSpPr>
            <p:nvPr/>
          </p:nvSpPr>
          <p:spPr bwMode="auto">
            <a:xfrm>
              <a:off x="432" y="1296"/>
              <a:ext cx="201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Signal/Sky ~</a:t>
              </a:r>
              <a:r>
                <a:rPr lang="en-US" sz="2400" dirty="0" smtClean="0"/>
                <a:t> 10</a:t>
              </a:r>
              <a:r>
                <a:rPr lang="en-US" sz="2400" baseline="30000" dirty="0" smtClean="0"/>
                <a:t>-</a:t>
              </a:r>
              <a:r>
                <a:rPr lang="en-US" sz="2400" baseline="30000" dirty="0"/>
                <a:t>5</a:t>
              </a:r>
              <a:endParaRPr lang="en-US" baseline="30000" dirty="0"/>
            </a:p>
          </p:txBody>
        </p:sp>
      </p:grpSp>
      <p:pic>
        <p:nvPicPr>
          <p:cNvPr id="484367" name="Picture 15" descr="carillif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03388"/>
            <a:ext cx="4114800" cy="4015297"/>
          </a:xfrm>
          <a:prstGeom prst="rect">
            <a:avLst/>
          </a:prstGeom>
          <a:noFill/>
        </p:spPr>
      </p:pic>
      <p:sp>
        <p:nvSpPr>
          <p:cNvPr id="484368" name="Text Box 16"/>
          <p:cNvSpPr txBox="1">
            <a:spLocks noChangeArrowheads="1"/>
          </p:cNvSpPr>
          <p:nvPr/>
        </p:nvSpPr>
        <p:spPr bwMode="auto">
          <a:xfrm>
            <a:off x="2819400" y="19050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Cygnus A </a:t>
            </a:r>
          </a:p>
        </p:txBody>
      </p:sp>
      <p:sp>
        <p:nvSpPr>
          <p:cNvPr id="484370" name="Text Box 18"/>
          <p:cNvSpPr txBox="1">
            <a:spLocks noChangeArrowheads="1"/>
          </p:cNvSpPr>
          <p:nvPr/>
        </p:nvSpPr>
        <p:spPr bwMode="auto">
          <a:xfrm>
            <a:off x="228600" y="54102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500MHz</a:t>
            </a:r>
          </a:p>
        </p:txBody>
      </p:sp>
      <p:sp>
        <p:nvSpPr>
          <p:cNvPr id="484371" name="Text Box 19"/>
          <p:cNvSpPr txBox="1">
            <a:spLocks noChangeArrowheads="1"/>
          </p:cNvSpPr>
          <p:nvPr/>
        </p:nvSpPr>
        <p:spPr bwMode="auto">
          <a:xfrm>
            <a:off x="2971800" y="54102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5000MHz</a:t>
            </a:r>
          </a:p>
        </p:txBody>
      </p:sp>
      <p:sp>
        <p:nvSpPr>
          <p:cNvPr id="484372" name="Text Box 20"/>
          <p:cNvSpPr txBox="1">
            <a:spLocks noChangeArrowheads="1"/>
          </p:cNvSpPr>
          <p:nvPr/>
        </p:nvSpPr>
        <p:spPr bwMode="auto">
          <a:xfrm>
            <a:off x="381000" y="5939135"/>
            <a:ext cx="861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Critical to mitigate freq dependent telescope response!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50292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=13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305800" y="50100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=7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pic>
        <p:nvPicPr>
          <p:cNvPr id="3" name="Picture 3" descr="06_we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6700" y="3505200"/>
            <a:ext cx="5067300" cy="330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00600" y="3348335"/>
            <a:ext cx="3886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Big glass: HST, VLT, VLA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3200400" y="4724400"/>
            <a:ext cx="2819400" cy="609600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51054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Late structure formation Realm of the Galaxies</a:t>
            </a:r>
            <a:endParaRPr lang="en-US" sz="2400" dirty="0"/>
          </a:p>
        </p:txBody>
      </p:sp>
      <p:pic>
        <p:nvPicPr>
          <p:cNvPr id="7" name="Picture 6" descr="vlaTelescopes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700" y="0"/>
            <a:ext cx="5067300" cy="3200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ndscrnflaps_07s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0" y="0"/>
            <a:ext cx="437028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PAPER Antenna: ‘clean machine’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Sleeve dipole + flaps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Smooth, broad response in frequency and angle</a:t>
            </a:r>
          </a:p>
        </p:txBody>
      </p:sp>
      <p:pic>
        <p:nvPicPr>
          <p:cNvPr id="108549" name="Picture 4" descr="Receiver_Response"/>
          <p:cNvPicPr>
            <a:picLocks noChangeAspect="1" noChangeArrowheads="1"/>
          </p:cNvPicPr>
          <p:nvPr/>
        </p:nvPicPr>
        <p:blipFill>
          <a:blip r:embed="rId4">
            <a:lum bright="-26000" contrast="54000"/>
          </a:blip>
          <a:srcRect/>
          <a:stretch>
            <a:fillRect/>
          </a:stretch>
        </p:blipFill>
        <p:spPr bwMode="auto">
          <a:xfrm>
            <a:off x="4186953" y="0"/>
            <a:ext cx="499514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Text Box 5"/>
          <p:cNvSpPr txBox="1">
            <a:spLocks noChangeArrowheads="1"/>
          </p:cNvSpPr>
          <p:nvPr/>
        </p:nvSpPr>
        <p:spPr bwMode="auto">
          <a:xfrm>
            <a:off x="4953000" y="2224088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120MHz</a:t>
            </a:r>
            <a:endParaRPr lang="en-US" sz="1800" dirty="0"/>
          </a:p>
        </p:txBody>
      </p:sp>
      <p:sp>
        <p:nvSpPr>
          <p:cNvPr id="108551" name="Text Box 6"/>
          <p:cNvSpPr txBox="1">
            <a:spLocks noChangeArrowheads="1"/>
          </p:cNvSpPr>
          <p:nvPr/>
        </p:nvSpPr>
        <p:spPr bwMode="auto">
          <a:xfrm>
            <a:off x="7848600" y="2224088"/>
            <a:ext cx="106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200MHz</a:t>
            </a:r>
          </a:p>
        </p:txBody>
      </p:sp>
      <p:pic>
        <p:nvPicPr>
          <p:cNvPr id="8" name="Picture 7" descr="Screen shot 2010-12-04 at 8.36.5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00" y="4998186"/>
            <a:ext cx="2476500" cy="18471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54800" y="4300965"/>
            <a:ext cx="2527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LNA: </a:t>
            </a:r>
            <a:r>
              <a:rPr lang="en-US" sz="2000" dirty="0" err="1" smtClean="0">
                <a:solidFill>
                  <a:schemeClr val="bg1"/>
                </a:solidFill>
              </a:rPr>
              <a:t>T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rx</a:t>
            </a:r>
            <a:r>
              <a:rPr lang="en-US" sz="2000" dirty="0" smtClean="0">
                <a:solidFill>
                  <a:schemeClr val="bg1"/>
                </a:solidFill>
              </a:rPr>
              <a:t> = 110K, 30dB gain 120-180MHz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86953" y="-76200"/>
            <a:ext cx="1299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Gain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rot="5400000">
            <a:off x="4496594" y="762000"/>
            <a:ext cx="456406" cy="794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648200" y="5450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10dB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3" name="Picture 2" descr="Screen shot 2010-12-03 at 1.31.3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24" y="665766"/>
            <a:ext cx="5753836" cy="3124200"/>
          </a:xfrm>
          <a:prstGeom prst="rect">
            <a:avLst/>
          </a:prstGeom>
        </p:spPr>
      </p:pic>
      <p:pic>
        <p:nvPicPr>
          <p:cNvPr id="4" name="Picture 11" descr="Picture 7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2300" y="673100"/>
            <a:ext cx="34417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creen shot 2010-12-03 at 1.29.3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70" y="4564509"/>
            <a:ext cx="7273612" cy="22688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2573" y="0"/>
            <a:ext cx="638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PAPER Primary beam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7324" y="6447135"/>
            <a:ext cx="692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Measure power pattern using </a:t>
            </a:r>
            <a:r>
              <a:rPr lang="en-US" sz="2400" dirty="0" err="1" smtClean="0"/>
              <a:t>Orbcom</a:t>
            </a:r>
            <a:r>
              <a:rPr lang="en-US" sz="2400" dirty="0" smtClean="0"/>
              <a:t> at 136MHz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828800" y="37338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FW10% ~ 90</a:t>
            </a:r>
            <a:r>
              <a:rPr lang="en-US" sz="2400" baseline="30000" dirty="0" smtClean="0">
                <a:solidFill>
                  <a:schemeClr val="bg1"/>
                </a:solidFill>
              </a:rPr>
              <a:t>o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" y="0"/>
            <a:ext cx="3352799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Challenge: array spectral </a:t>
            </a:r>
            <a:r>
              <a:rPr lang="en-US" sz="2400" dirty="0" err="1" smtClean="0">
                <a:solidFill>
                  <a:schemeClr val="bg1"/>
                </a:solidFill>
                <a:latin typeface="Arial" charset="0"/>
              </a:rPr>
              <a:t>sidelobes</a:t>
            </a:r>
            <a:endParaRPr lang="en-US" sz="2400" dirty="0" smtClean="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Synthesized beam (PSF) is frequency dependent =&gt; smooth spectral  fitting over MHz bands does not remove 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  <a:sym typeface="Symbol" charset="2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charset="0"/>
                <a:sym typeface="Symbol" charset="2"/>
              </a:rPr>
              <a:t>far-out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  <a:sym typeface="Symbol" charset="2"/>
              </a:rPr>
              <a:t>  </a:t>
            </a:r>
            <a:r>
              <a:rPr lang="en-US" sz="2400" dirty="0" err="1" smtClean="0">
                <a:solidFill>
                  <a:schemeClr val="bg1"/>
                </a:solidFill>
                <a:latin typeface="Arial" charset="0"/>
                <a:sym typeface="Symbol" charset="2"/>
              </a:rPr>
              <a:t>sidelobes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  <a:sym typeface="Symbol" charset="2"/>
              </a:rPr>
              <a:t> of (residual) bright sources</a:t>
            </a:r>
            <a:endParaRPr lang="en-US" sz="240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5181600" y="6172200"/>
            <a:ext cx="457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en-US" sz="1200" b="1">
              <a:solidFill>
                <a:srgbClr val="0000FF"/>
              </a:solidFill>
              <a:latin typeface="Arial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124200" y="76200"/>
            <a:ext cx="6019800" cy="6096000"/>
            <a:chOff x="838200" y="1524000"/>
            <a:chExt cx="7366000" cy="5334000"/>
          </a:xfrm>
        </p:grpSpPr>
        <p:pic>
          <p:nvPicPr>
            <p:cNvPr id="29706" name="Picture 7" descr="1MHZ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3073400" y="-711200"/>
              <a:ext cx="2895600" cy="736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7" name="Picture 8" descr="5MHZ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3225800" y="1879600"/>
              <a:ext cx="2590800" cy="736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8" name="Text Box 9"/>
            <p:cNvSpPr txBox="1">
              <a:spLocks noChangeArrowheads="1"/>
            </p:cNvSpPr>
            <p:nvPr/>
          </p:nvSpPr>
          <p:spPr bwMode="auto">
            <a:xfrm>
              <a:off x="1924987" y="1698126"/>
              <a:ext cx="3124201" cy="754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1MHz separation</a:t>
              </a:r>
            </a:p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R</a:t>
              </a:r>
              <a:r>
                <a:rPr lang="en-US" baseline="-25000">
                  <a:solidFill>
                    <a:schemeClr val="bg1"/>
                  </a:solidFill>
                </a:rPr>
                <a:t>phys</a:t>
              </a:r>
              <a:r>
                <a:rPr lang="en-US">
                  <a:solidFill>
                    <a:schemeClr val="bg1"/>
                  </a:solidFill>
                </a:rPr>
                <a:t> ~ 1.7Mpc</a:t>
              </a:r>
              <a:endParaRPr lang="en-US"/>
            </a:p>
          </p:txBody>
        </p:sp>
        <p:sp>
          <p:nvSpPr>
            <p:cNvPr id="29709" name="Text Box 10"/>
            <p:cNvSpPr txBox="1">
              <a:spLocks noChangeArrowheads="1"/>
            </p:cNvSpPr>
            <p:nvPr/>
          </p:nvSpPr>
          <p:spPr bwMode="auto">
            <a:xfrm>
              <a:off x="2057400" y="4495800"/>
              <a:ext cx="3886199" cy="350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5MHz separation</a:t>
              </a:r>
              <a:endParaRPr lang="en-US"/>
            </a:p>
          </p:txBody>
        </p:sp>
        <p:sp>
          <p:nvSpPr>
            <p:cNvPr id="29710" name="Line 11"/>
            <p:cNvSpPr>
              <a:spLocks noChangeShapeType="1"/>
            </p:cNvSpPr>
            <p:nvPr/>
          </p:nvSpPr>
          <p:spPr bwMode="auto">
            <a:xfrm>
              <a:off x="2057400" y="3276600"/>
              <a:ext cx="533400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1" name="Text Box 12"/>
            <p:cNvSpPr txBox="1">
              <a:spLocks noChangeArrowheads="1"/>
            </p:cNvSpPr>
            <p:nvPr/>
          </p:nvSpPr>
          <p:spPr bwMode="auto">
            <a:xfrm>
              <a:off x="3902855" y="2857346"/>
              <a:ext cx="1524001" cy="350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10</a:t>
              </a:r>
              <a:r>
                <a:rPr lang="en-US" baseline="30000">
                  <a:solidFill>
                    <a:schemeClr val="bg1"/>
                  </a:solidFill>
                </a:rPr>
                <a:t>o</a:t>
              </a:r>
              <a:endParaRPr lang="en-US"/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st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690" y="1"/>
            <a:ext cx="3550479" cy="3429000"/>
          </a:xfrm>
          <a:prstGeom prst="rect">
            <a:avLst/>
          </a:prstGeom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0"/>
            <a:ext cx="487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Example: frequency differencing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5181600" y="6172200"/>
            <a:ext cx="457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en-US" sz="12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" y="461665"/>
            <a:ext cx="533049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1. Find and subtract continuum through </a:t>
            </a:r>
            <a:r>
              <a:rPr lang="en-US" sz="2400" dirty="0" err="1" smtClean="0">
                <a:solidFill>
                  <a:srgbClr val="FFFFFF"/>
                </a:solidFill>
              </a:rPr>
              <a:t>selfcal/deconvol/UVSUB</a:t>
            </a:r>
            <a:r>
              <a:rPr lang="en-US" sz="2400" dirty="0" smtClean="0">
                <a:solidFill>
                  <a:srgbClr val="FFFFFF"/>
                </a:solidFill>
              </a:rPr>
              <a:t> =&gt; residual </a:t>
            </a:r>
            <a:r>
              <a:rPr lang="en-US" sz="2400" dirty="0" err="1" smtClean="0">
                <a:solidFill>
                  <a:srgbClr val="FFFFFF"/>
                </a:solidFill>
              </a:rPr>
              <a:t>sidelobes</a:t>
            </a:r>
            <a:r>
              <a:rPr lang="en-US" sz="2400" dirty="0" smtClean="0">
                <a:solidFill>
                  <a:srgbClr val="FFFFFF"/>
                </a:solidFill>
              </a:rPr>
              <a:t> due to imperfect calibration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2. Subtract channels to remove residual continuum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9" name="Picture 8" descr="test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581400"/>
            <a:ext cx="3363832" cy="3248561"/>
          </a:xfrm>
          <a:prstGeom prst="rect">
            <a:avLst/>
          </a:prstGeom>
        </p:spPr>
      </p:pic>
      <p:pic>
        <p:nvPicPr>
          <p:cNvPr id="10" name="Picture 9" descr="test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3533239"/>
            <a:ext cx="3443054" cy="32485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67200" y="4057472"/>
            <a:ext cx="1447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5MHz =&gt; </a:t>
            </a:r>
            <a:r>
              <a:rPr lang="en-US" sz="2400" dirty="0" err="1" smtClean="0">
                <a:solidFill>
                  <a:srgbClr val="FFFF00"/>
                </a:solidFill>
              </a:rPr>
              <a:t>sidelobe</a:t>
            </a:r>
            <a:r>
              <a:rPr lang="en-US" sz="2400" dirty="0" smtClean="0">
                <a:solidFill>
                  <a:srgbClr val="FFFF00"/>
                </a:solidFill>
              </a:rPr>
              <a:t> limited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368" y="2819400"/>
            <a:ext cx="336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50kHz separation =&gt; noise limited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2286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Cyg</a:t>
            </a:r>
            <a:r>
              <a:rPr lang="en-US" dirty="0" smtClean="0">
                <a:solidFill>
                  <a:srgbClr val="FFFFFF"/>
                </a:solidFill>
              </a:rPr>
              <a:t> A,  DNR ~ 1000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4371"/>
          </a:xfrm>
          <a:prstGeom prst="rect">
            <a:avLst/>
          </a:prstGeom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52400" y="71735"/>
            <a:ext cx="861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  <a:sym typeface="Symbol" charset="2"/>
              </a:rPr>
              <a:t>Stringent calibration requirements  (</a:t>
            </a:r>
            <a:r>
              <a:rPr lang="en-US" sz="2400" dirty="0" err="1" smtClean="0">
                <a:solidFill>
                  <a:schemeClr val="bg1"/>
                </a:solidFill>
                <a:latin typeface="Arial" charset="0"/>
                <a:sym typeface="Symbol" charset="2"/>
              </a:rPr>
              <a:t>Datta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  <a:sym typeface="Symbol" charset="2"/>
              </a:rPr>
              <a:t> ea 2010)</a:t>
            </a:r>
            <a:endParaRPr lang="en-US" dirty="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29701" name="Picture 13" descr="Picture 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5437" y="609600"/>
            <a:ext cx="6786563" cy="497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TextBox 13"/>
          <p:cNvSpPr txBox="1">
            <a:spLocks noChangeArrowheads="1"/>
          </p:cNvSpPr>
          <p:nvPr/>
        </p:nvSpPr>
        <p:spPr bwMode="auto">
          <a:xfrm>
            <a:off x="4719637" y="4648200"/>
            <a:ext cx="83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0.1%</a:t>
            </a:r>
          </a:p>
        </p:txBody>
      </p:sp>
      <p:sp>
        <p:nvSpPr>
          <p:cNvPr id="29705" name="TextBox 14"/>
          <p:cNvSpPr txBox="1">
            <a:spLocks noChangeArrowheads="1"/>
          </p:cNvSpPr>
          <p:nvPr/>
        </p:nvSpPr>
        <p:spPr bwMode="auto">
          <a:xfrm>
            <a:off x="7158037" y="4629150"/>
            <a:ext cx="60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1%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4963" y="1752600"/>
            <a:ext cx="228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289A00"/>
                </a:solidFill>
              </a:rPr>
              <a:t>Sidelobe</a:t>
            </a:r>
            <a:r>
              <a:rPr lang="en-US" b="1" dirty="0" smtClean="0">
                <a:solidFill>
                  <a:srgbClr val="289A00"/>
                </a:solidFill>
              </a:rPr>
              <a:t> noise</a:t>
            </a:r>
            <a:endParaRPr lang="en-US" b="1" dirty="0">
              <a:solidFill>
                <a:srgbClr val="289A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8400" y="241929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8100"/>
                </a:solidFill>
              </a:rPr>
              <a:t>Thermal noise (6hr)</a:t>
            </a:r>
            <a:endParaRPr lang="en-US" dirty="0">
              <a:solidFill>
                <a:srgbClr val="8081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699000" y="1003300"/>
            <a:ext cx="2895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6800" y="5562600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Bright source removal requires better than 0.2% antenna calibration to reach thermal noise each day</a:t>
            </a:r>
            <a:endParaRPr lang="en-US" sz="28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52400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Results from standard calibration and imaging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914400"/>
            <a:ext cx="8686800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32 stations in GB,  64 in Karoo: first test imaging results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Violates all assumptions in synthesis imaging (</a:t>
            </a:r>
            <a:r>
              <a:rPr lang="en-US" sz="2800" dirty="0" err="1" smtClean="0">
                <a:solidFill>
                  <a:srgbClr val="FFFFFF"/>
                </a:solidFill>
              </a:rPr>
              <a:t>eg</a:t>
            </a:r>
            <a:r>
              <a:rPr lang="en-US" sz="2800" dirty="0" smtClean="0">
                <a:solidFill>
                  <a:srgbClr val="FFFFFF"/>
                </a:solidFill>
              </a:rPr>
              <a:t>. SIRA)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Transit array =&gt; image in snapshots in time (10min)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Very wide field (‘full sky’) =&gt; require 3D FT  (facets)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Very wide band (octave) =&gt; require </a:t>
            </a:r>
            <a:r>
              <a:rPr lang="en-US" sz="2400" dirty="0" err="1" smtClean="0">
                <a:solidFill>
                  <a:srgbClr val="FFFFFF"/>
                </a:solidFill>
              </a:rPr>
              <a:t>multifreq</a:t>
            </a:r>
            <a:r>
              <a:rPr lang="en-US" sz="2400" dirty="0" smtClean="0">
                <a:solidFill>
                  <a:srgbClr val="FFFFFF"/>
                </a:solidFill>
              </a:rPr>
              <a:t> synthesis (currently image snapshots in freq ~ 10MHz)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Very high dynamic range &gt; 10</a:t>
            </a:r>
            <a:r>
              <a:rPr lang="en-US" sz="2400" baseline="30000" dirty="0" smtClean="0">
                <a:solidFill>
                  <a:srgbClr val="FFFFFF"/>
                </a:solidFill>
              </a:rPr>
              <a:t>5</a:t>
            </a:r>
            <a:r>
              <a:rPr lang="en-US" sz="2400" dirty="0" smtClean="0">
                <a:solidFill>
                  <a:srgbClr val="FFFFFF"/>
                </a:solidFill>
              </a:rPr>
              <a:t>: requires extensive iteration in </a:t>
            </a:r>
            <a:r>
              <a:rPr lang="en-US" sz="2400" dirty="0" err="1" smtClean="0">
                <a:solidFill>
                  <a:srgbClr val="FFFFFF"/>
                </a:solidFill>
              </a:rPr>
              <a:t>selfcal/deconvolution</a:t>
            </a:r>
            <a:endParaRPr lang="en-US" sz="2400" dirty="0" smtClean="0">
              <a:solidFill>
                <a:srgbClr val="FFFFFF"/>
              </a:solidFill>
            </a:endParaRP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Structure on all scales =&gt; require ‘</a:t>
            </a:r>
            <a:r>
              <a:rPr lang="en-US" sz="2400" dirty="0" err="1" smtClean="0">
                <a:solidFill>
                  <a:srgbClr val="FFFFFF"/>
                </a:solidFill>
              </a:rPr>
              <a:t>multiscale</a:t>
            </a:r>
            <a:r>
              <a:rPr lang="en-US" sz="2400" dirty="0" smtClean="0">
                <a:solidFill>
                  <a:srgbClr val="FFFFFF"/>
                </a:solidFill>
              </a:rPr>
              <a:t> clean’</a:t>
            </a:r>
          </a:p>
          <a:p>
            <a:pPr lvl="1">
              <a:spcAft>
                <a:spcPts val="12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Strong and weak RFI: multiple layers of flagging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Image processing is SLOW:  10min observations requires hours to image/</a:t>
            </a:r>
            <a:r>
              <a:rPr lang="en-US" sz="2800" dirty="0" err="1" smtClean="0">
                <a:solidFill>
                  <a:srgbClr val="FFFFFF"/>
                </a:solidFill>
              </a:rPr>
              <a:t>deconvolve</a:t>
            </a:r>
            <a:r>
              <a:rPr lang="en-US" sz="2800" dirty="0" smtClean="0">
                <a:solidFill>
                  <a:srgbClr val="FFFFFF"/>
                </a:solidFill>
              </a:rPr>
              <a:t> on local cluster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29" y="-3672"/>
            <a:ext cx="9144000" cy="6874371"/>
          </a:xfrm>
          <a:prstGeom prst="rect">
            <a:avLst/>
          </a:prstGeom>
        </p:spPr>
      </p:pic>
      <p:pic>
        <p:nvPicPr>
          <p:cNvPr id="21" name="Picture 20" descr="Screen shot 2010-10-18 at 8.22.1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42" y="47627"/>
            <a:ext cx="6238823" cy="6748727"/>
          </a:xfrm>
          <a:prstGeom prst="rect">
            <a:avLst/>
          </a:prstGeom>
        </p:spPr>
      </p:pic>
      <p:pic>
        <p:nvPicPr>
          <p:cNvPr id="28" name="Picture 27" descr="Screen shot 2010-10-18 at 8.23.12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520" y="12329"/>
            <a:ext cx="3283151" cy="3315130"/>
          </a:xfrm>
          <a:prstGeom prst="rect">
            <a:avLst/>
          </a:prstGeom>
        </p:spPr>
      </p:pic>
      <p:pic>
        <p:nvPicPr>
          <p:cNvPr id="26" name="Picture 25" descr="Screen shot 2010-10-18 at 8.22.46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776" y="3469668"/>
            <a:ext cx="2322591" cy="3055448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10" idx="3"/>
          </p:cNvCxnSpPr>
          <p:nvPr/>
        </p:nvCxnSpPr>
        <p:spPr>
          <a:xfrm flipV="1">
            <a:off x="4141082" y="1183583"/>
            <a:ext cx="1639859" cy="32867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6242" y="2490456"/>
            <a:ext cx="1339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G78.2+2.1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25972" y="4204454"/>
            <a:ext cx="180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Galactic plane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289042" y="4093224"/>
            <a:ext cx="678133" cy="17287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068411" y="998648"/>
            <a:ext cx="1072671" cy="102722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87751" y="4574251"/>
            <a:ext cx="480860" cy="66556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780941" y="4795976"/>
            <a:ext cx="1308890" cy="24658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100222" y="5264478"/>
            <a:ext cx="130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G49.2-0.7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23842" y="3456567"/>
            <a:ext cx="1521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W51 region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05941" y="-7878"/>
            <a:ext cx="1770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CygX</a:t>
            </a:r>
            <a:r>
              <a:rPr lang="en-US" dirty="0" smtClean="0">
                <a:solidFill>
                  <a:srgbClr val="FFFF00"/>
                </a:solidFill>
              </a:rPr>
              <a:t> region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93407" y="768848"/>
            <a:ext cx="150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G82.2+5.3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36580" y="2089371"/>
            <a:ext cx="1779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Cygnus A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835400" y="1810509"/>
            <a:ext cx="460407" cy="3169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323041" y="47627"/>
            <a:ext cx="3964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PGB32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55962" y="4872656"/>
            <a:ext cx="3028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1 hour, BW=30MHz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18’ resolution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DNR ~ 9500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Weakest </a:t>
            </a:r>
            <a:r>
              <a:rPr lang="en-US" sz="2000" dirty="0" err="1" smtClean="0">
                <a:solidFill>
                  <a:srgbClr val="FFFF00"/>
                </a:solidFill>
              </a:rPr>
              <a:t>src</a:t>
            </a:r>
            <a:r>
              <a:rPr lang="en-US" sz="2000" dirty="0" smtClean="0">
                <a:solidFill>
                  <a:srgbClr val="FFFF00"/>
                </a:solidFill>
              </a:rPr>
              <a:t> ~ 4 </a:t>
            </a:r>
            <a:r>
              <a:rPr lang="en-US" sz="2000" dirty="0" err="1" smtClean="0">
                <a:solidFill>
                  <a:srgbClr val="FFFF00"/>
                </a:solidFill>
              </a:rPr>
              <a:t>Jy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30" name="Picture 29" descr="Screen shot 2010-12-03 at 4.55.39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21064" y="286184"/>
            <a:ext cx="1516579" cy="2521595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rot="10800000">
            <a:off x="2565554" y="1950209"/>
            <a:ext cx="496427" cy="3169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8409" y="1903215"/>
            <a:ext cx="1237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120MHz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1637115" y="1915917"/>
            <a:ext cx="928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180MHz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1-11-10 at 3.43.28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580" b="-580"/>
          <a:stretch>
            <a:fillRect/>
          </a:stretch>
        </p:blipFill>
        <p:spPr/>
      </p:pic>
      <p:pic>
        <p:nvPicPr>
          <p:cNvPr id="4" name="Picture 3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6" name="Picture 5" descr="Screen shot 2011-11-10 at 3.43.2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-3672"/>
            <a:ext cx="6019800" cy="3150411"/>
          </a:xfrm>
          <a:prstGeom prst="rect">
            <a:avLst/>
          </a:prstGeom>
        </p:spPr>
      </p:pic>
      <p:pic>
        <p:nvPicPr>
          <p:cNvPr id="7" name="Picture 6" descr="Screen shot 2011-11-10 at 3.43.5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99" y="3186153"/>
            <a:ext cx="6300101" cy="3214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762000"/>
            <a:ext cx="31242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accent3"/>
                </a:solidFill>
              </a:rPr>
              <a:t>Stable system: </a:t>
            </a:r>
            <a:r>
              <a:rPr lang="en-US" sz="2400" dirty="0" err="1" smtClean="0">
                <a:solidFill>
                  <a:schemeClr val="accent3"/>
                </a:solidFill>
              </a:rPr>
              <a:t>selfcal</a:t>
            </a:r>
            <a:r>
              <a:rPr lang="en-US" sz="2400" dirty="0" smtClean="0">
                <a:solidFill>
                  <a:schemeClr val="accent3"/>
                </a:solidFill>
              </a:rPr>
              <a:t> gain solutions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Few deg over 1hr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Few % over 1hr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3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926" y="0"/>
            <a:ext cx="663414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09600"/>
            <a:ext cx="2057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PSA64, July 2011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10min snapshots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BW = 60MHz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DNR ~ 1000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Weakest </a:t>
            </a:r>
            <a:r>
              <a:rPr lang="en-US" dirty="0" err="1" smtClean="0">
                <a:solidFill>
                  <a:srgbClr val="FFFFFF"/>
                </a:solidFill>
              </a:rPr>
              <a:t>src</a:t>
            </a:r>
            <a:r>
              <a:rPr lang="en-US" dirty="0" smtClean="0">
                <a:solidFill>
                  <a:srgbClr val="FFFFFF"/>
                </a:solidFill>
              </a:rPr>
              <a:t> ~ 1Jy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rot="5400000">
            <a:off x="7368014" y="2720608"/>
            <a:ext cx="959584" cy="1588"/>
          </a:xfrm>
          <a:prstGeom prst="straightConnector1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7772400" y="2438400"/>
            <a:ext cx="1101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 smtClean="0">
                <a:solidFill>
                  <a:srgbClr val="FFFFFF"/>
                </a:solidFill>
              </a:rPr>
              <a:t>o</a:t>
            </a:r>
            <a:endParaRPr lang="en-US" baseline="30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4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040" y="0"/>
            <a:ext cx="647192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2925" y="2971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Cosmic </a:t>
            </a:r>
            <a:r>
              <a:rPr lang="en-US" sz="2400" dirty="0" err="1">
                <a:solidFill>
                  <a:schemeClr val="bg1"/>
                </a:solidFill>
              </a:rPr>
              <a:t>Reionization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124325" y="2398217"/>
            <a:ext cx="5019675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Last </a:t>
            </a:r>
            <a:r>
              <a:rPr lang="en-US" sz="2400" dirty="0">
                <a:solidFill>
                  <a:schemeClr val="bg1"/>
                </a:solidFill>
              </a:rPr>
              <a:t>phase of </a:t>
            </a:r>
            <a:r>
              <a:rPr lang="en-US" sz="2400" dirty="0" smtClean="0">
                <a:solidFill>
                  <a:schemeClr val="bg1"/>
                </a:solidFill>
              </a:rPr>
              <a:t>cosmic evolution </a:t>
            </a:r>
            <a:r>
              <a:rPr lang="en-US" sz="2400" dirty="0">
                <a:solidFill>
                  <a:schemeClr val="bg1"/>
                </a:solidFill>
              </a:rPr>
              <a:t>to be </a:t>
            </a:r>
            <a:r>
              <a:rPr lang="en-US" sz="2400" dirty="0" smtClean="0">
                <a:solidFill>
                  <a:schemeClr val="bg1"/>
                </a:solidFill>
              </a:rPr>
              <a:t>tested and explored</a:t>
            </a:r>
          </a:p>
          <a:p>
            <a:pPr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Cosmological benchmark: formation of first galaxies and quasars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Today’s focus: Evolution of the neutral IGM and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When? 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How fast? 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HI 21cm signal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127629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Dark ages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400" y="141982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FF"/>
                </a:solidFill>
              </a:rPr>
              <a:t>Universum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incognitus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10" name="Picture 9" descr="terra_incognita1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601" y="0"/>
            <a:ext cx="2547399" cy="224581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9448800" y="37338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5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72" y="0"/>
            <a:ext cx="6442056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5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957" y="0"/>
            <a:ext cx="6584086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6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512" y="0"/>
            <a:ext cx="6634976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5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613" y="0"/>
            <a:ext cx="6676773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ntsr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71493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14400"/>
            <a:ext cx="36576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Unique parameter space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Continuous ‘all-sky’ monitor (</a:t>
            </a:r>
            <a:r>
              <a:rPr lang="en-US" sz="2400" dirty="0" err="1" smtClean="0">
                <a:solidFill>
                  <a:srgbClr val="FFFFFF"/>
                </a:solidFill>
              </a:rPr>
              <a:t>GRBs</a:t>
            </a:r>
            <a:r>
              <a:rPr lang="en-US" sz="2400" dirty="0" smtClean="0">
                <a:solidFill>
                  <a:srgbClr val="FFFFFF"/>
                </a:solidFill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</a:rPr>
              <a:t>XRBs</a:t>
            </a:r>
            <a:r>
              <a:rPr lang="en-US" sz="2400" dirty="0" smtClean="0">
                <a:solidFill>
                  <a:srgbClr val="FFFFFF"/>
                </a:solidFill>
              </a:rPr>
              <a:t>...)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Sensitivity(10min) ~ 5mJy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Sensitive to LSS (15deg at 15’ res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Broad freq range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5400000">
            <a:off x="8322865" y="5289153"/>
            <a:ext cx="1486694" cy="1588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8611394" y="5093732"/>
            <a:ext cx="913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10</a:t>
            </a:r>
            <a:r>
              <a:rPr lang="en-US" sz="1800" baseline="30000" dirty="0" smtClean="0">
                <a:solidFill>
                  <a:schemeClr val="bg1"/>
                </a:solidFill>
              </a:rPr>
              <a:t>o</a:t>
            </a:r>
            <a:endParaRPr lang="en-US" sz="1800" baseline="30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83403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Ancillary science on way to </a:t>
            </a:r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endParaRPr lang="en-US" sz="2800" dirty="0" smtClean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" name="Picture 3" descr="437998main_CenA_radio_optical_gamma_composite_unlabe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907485"/>
            <a:ext cx="2209800" cy="2893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762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Radio galaxies: imaging and spectra 120 to 180 MHz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9588" y="4800600"/>
            <a:ext cx="2360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Parkes</a:t>
            </a:r>
            <a:r>
              <a:rPr lang="en-US" sz="2400" dirty="0" smtClean="0">
                <a:solidFill>
                  <a:srgbClr val="FFFFFF"/>
                </a:solidFill>
              </a:rPr>
              <a:t>: 1.4 GHz, 50hrs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295401" y="6167735"/>
            <a:ext cx="42671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PAPER: 120 to 180MHz, 60min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>
            <a:off x="7466806" y="3352006"/>
            <a:ext cx="2743200" cy="158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8001000" y="3059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600kpc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10" name="Picture 9" descr="Screen shot 2012-06-02 at 5.40.0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6162"/>
            <a:ext cx="6705600" cy="53198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48400" y="60960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Stefan ea 2012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7575"/>
            <a:ext cx="9144000" cy="2836625"/>
          </a:xfrm>
          <a:prstGeom prst="rect">
            <a:avLst/>
          </a:prstGeom>
        </p:spPr>
      </p:pic>
      <p:pic>
        <p:nvPicPr>
          <p:cNvPr id="5" name="Picture 4" descr="PLA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0090"/>
            <a:ext cx="9144000" cy="286870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1676400" y="2114490"/>
            <a:ext cx="228601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rot="16200000" flipV="1">
            <a:off x="4229100" y="2838391"/>
            <a:ext cx="304801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rot="5400000">
            <a:off x="4648200" y="1885890"/>
            <a:ext cx="381000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5400000">
            <a:off x="3200400" y="1962090"/>
            <a:ext cx="381000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914400" y="1529714"/>
            <a:ext cx="144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W28-SNR + M8-HII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0400" y="150489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SgrA</a:t>
            </a:r>
            <a:r>
              <a:rPr lang="en-US" sz="1600" dirty="0" smtClean="0">
                <a:solidFill>
                  <a:srgbClr val="FFFF00"/>
                </a:solidFill>
              </a:rPr>
              <a:t>*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1800" y="154733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Kes40,41-SNR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7800" y="3147536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CTB37-SNR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33800" y="3147536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RCW132-HII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43400" y="150489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RCW131-HII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16200000" flipV="1">
            <a:off x="5223877" y="2855267"/>
            <a:ext cx="347246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rot="5400000">
            <a:off x="7086600" y="1962090"/>
            <a:ext cx="381000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rot="16200000" flipV="1">
            <a:off x="7403930" y="2931466"/>
            <a:ext cx="279740" cy="1524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7086600" y="310509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RimNeb</a:t>
            </a:r>
            <a:r>
              <a:rPr lang="en-US" sz="1600" dirty="0" smtClean="0">
                <a:solidFill>
                  <a:srgbClr val="FFFF00"/>
                </a:solidFill>
              </a:rPr>
              <a:t>-HII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4800" y="0"/>
            <a:ext cx="8610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SNR searches, spectra, imaging: find the missing large SNR?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Galactic HII regions: free-free absorption (EM &gt; 10</a:t>
            </a:r>
            <a:r>
              <a:rPr lang="en-US" sz="2400" baseline="30000" dirty="0" smtClean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 pc cm</a:t>
            </a:r>
            <a:r>
              <a:rPr lang="en-US" sz="2400" baseline="30000" dirty="0" smtClean="0">
                <a:solidFill>
                  <a:schemeClr val="bg1"/>
                </a:solidFill>
              </a:rPr>
              <a:t>-6</a:t>
            </a:r>
            <a:r>
              <a:rPr lang="en-US" sz="2400" dirty="0" smtClean="0">
                <a:solidFill>
                  <a:schemeClr val="bg1"/>
                </a:solidFill>
              </a:rPr>
              <a:t>) =&gt; 3D study of thermal/</a:t>
            </a:r>
            <a:r>
              <a:rPr lang="en-US" sz="2400" dirty="0" err="1" smtClean="0">
                <a:solidFill>
                  <a:schemeClr val="bg1"/>
                </a:solidFill>
              </a:rPr>
              <a:t>nonthermal</a:t>
            </a:r>
            <a:r>
              <a:rPr lang="en-US" sz="2400" dirty="0" smtClean="0">
                <a:solidFill>
                  <a:schemeClr val="bg1"/>
                </a:solidFill>
              </a:rPr>
              <a:t> ISM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81800" y="409569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15’=40pc at </a:t>
            </a:r>
            <a:r>
              <a:rPr lang="en-US" dirty="0" err="1" smtClean="0">
                <a:solidFill>
                  <a:srgbClr val="FFFFFF"/>
                </a:solidFill>
              </a:rPr>
              <a:t>GalCent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3400" y="424809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IRAS 100um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1447800" y="3714690"/>
            <a:ext cx="1752600" cy="158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057401" y="3397190"/>
            <a:ext cx="99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3"/>
                </a:solidFill>
              </a:rPr>
              <a:t>10</a:t>
            </a:r>
            <a:r>
              <a:rPr lang="en-US" sz="1800" baseline="30000" dirty="0" smtClean="0">
                <a:solidFill>
                  <a:schemeClr val="accent3"/>
                </a:solidFill>
              </a:rPr>
              <a:t>o</a:t>
            </a:r>
            <a:endParaRPr lang="en-US" sz="1800" baseline="300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8401.JPG"/>
          <p:cNvPicPr>
            <a:picLocks noChangeAspect="1"/>
          </p:cNvPicPr>
          <p:nvPr/>
        </p:nvPicPr>
        <p:blipFill>
          <a:blip r:embed="rId3">
            <a:lum bright="-31000"/>
          </a:blip>
          <a:stretch>
            <a:fillRect/>
          </a:stretch>
        </p:blipFill>
        <p:spPr>
          <a:xfrm>
            <a:off x="2078" y="0"/>
            <a:ext cx="9139844" cy="68580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400" y="420469"/>
            <a:ext cx="891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Cosmic </a:t>
            </a:r>
            <a:r>
              <a:rPr lang="en-US" sz="3600" dirty="0" err="1" smtClean="0">
                <a:solidFill>
                  <a:schemeClr val="bg1"/>
                </a:solidFill>
              </a:rPr>
              <a:t>Reionization</a:t>
            </a:r>
            <a:endParaRPr lang="en-US" sz="4000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462474"/>
            <a:ext cx="8382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Cosmic </a:t>
            </a:r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r>
              <a:rPr lang="en-US" sz="2800" dirty="0" smtClean="0">
                <a:solidFill>
                  <a:srgbClr val="FFFFFF"/>
                </a:solidFill>
              </a:rPr>
              <a:t>: last frontier in studies of large scale structure formation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Quasar spectra + </a:t>
            </a:r>
            <a:r>
              <a:rPr lang="en-US" sz="2800" dirty="0" err="1" smtClean="0">
                <a:solidFill>
                  <a:srgbClr val="FFFFFF"/>
                </a:solidFill>
              </a:rPr>
              <a:t>CMB</a:t>
            </a:r>
            <a:r>
              <a:rPr lang="en-US" sz="2800" baseline="-25000" dirty="0" err="1" smtClean="0">
                <a:solidFill>
                  <a:srgbClr val="FFFFFF"/>
                </a:solidFill>
              </a:rPr>
              <a:t>pol</a:t>
            </a:r>
            <a:r>
              <a:rPr lang="en-US" sz="2800" dirty="0" smtClean="0">
                <a:solidFill>
                  <a:srgbClr val="FFFFFF"/>
                </a:solidFill>
              </a:rPr>
              <a:t> provide first insights: increasing neutral fraction at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 ~7,  but finite ionization to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 ≥ 10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HI 21cm signal: direct observation of neutral IGM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800" dirty="0" smtClean="0">
                <a:solidFill>
                  <a:srgbClr val="FFFFFF"/>
                </a:solidFill>
              </a:rPr>
              <a:t> SKA required for full tomography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800" dirty="0" smtClean="0">
                <a:solidFill>
                  <a:srgbClr val="FFFFFF"/>
                </a:solidFill>
              </a:rPr>
              <a:t> PAPER: making first all-sky images; targeting first statistical detection by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0" y="0"/>
            <a:ext cx="61771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PAPER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  <a:r>
              <a:rPr lang="en-US" sz="2800" dirty="0" smtClean="0">
                <a:solidFill>
                  <a:schemeClr val="bg1"/>
                </a:solidFill>
              </a:rPr>
              <a:t> (Xilinx) FPGA-base </a:t>
            </a:r>
            <a:r>
              <a:rPr lang="en-US" sz="2800" dirty="0" err="1" smtClean="0">
                <a:solidFill>
                  <a:schemeClr val="bg1"/>
                </a:solidFill>
              </a:rPr>
              <a:t>correlator</a:t>
            </a:r>
            <a:r>
              <a:rPr lang="en-US" sz="2800" dirty="0" smtClean="0">
                <a:solidFill>
                  <a:schemeClr val="bg1"/>
                </a:solidFill>
              </a:rPr>
              <a:t> from Berkeley wireless lab (CASPER)</a:t>
            </a:r>
            <a:endParaRPr lang="en-US" sz="1800" dirty="0"/>
          </a:p>
        </p:txBody>
      </p:sp>
      <p:sp>
        <p:nvSpPr>
          <p:cNvPr id="108548" name="Text Box 3"/>
          <p:cNvSpPr txBox="1">
            <a:spLocks noChangeArrowheads="1"/>
          </p:cNvSpPr>
          <p:nvPr/>
        </p:nvSpPr>
        <p:spPr bwMode="auto">
          <a:xfrm>
            <a:off x="76200" y="1202353"/>
            <a:ext cx="65913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IBOB F engine: sample, digitize, transform (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), using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polyphase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filter (‘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preconvolution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’)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ROACH X engine: cross multiply V (baseline,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)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Cross-connections: ‘packetized </a:t>
            </a:r>
            <a:r>
              <a:rPr lang="en-US" sz="2400" dirty="0" err="1" smtClean="0">
                <a:solidFill>
                  <a:schemeClr val="bg1"/>
                </a:solidFill>
              </a:rPr>
              <a:t>correlator</a:t>
            </a:r>
            <a:r>
              <a:rPr lang="en-US" sz="2400" dirty="0" smtClean="0">
                <a:solidFill>
                  <a:schemeClr val="bg1"/>
                </a:solidFill>
              </a:rPr>
              <a:t>’  using 10Gb Ethernet protocol + commercial data routers 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ROACH II: Easily scalable and reconfigurable. Estimate current architecture is </a:t>
            </a:r>
            <a:r>
              <a:rPr lang="en-US" sz="2400" dirty="0" smtClean="0">
                <a:solidFill>
                  <a:srgbClr val="FFFF00"/>
                </a:solidFill>
              </a:rPr>
              <a:t>scalable to 256 antennas </a:t>
            </a:r>
            <a:r>
              <a:rPr lang="en-US" sz="2400" dirty="0" err="1" smtClean="0">
                <a:solidFill>
                  <a:srgbClr val="FFFF00"/>
                </a:solidFill>
              </a:rPr>
              <a:t>w</a:t>
            </a:r>
            <a:r>
              <a:rPr lang="en-US" sz="2400" dirty="0" smtClean="0">
                <a:solidFill>
                  <a:srgbClr val="FFFF00"/>
                </a:solidFill>
              </a:rPr>
              <a:t>. 100MHz bandwidth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Computing and data storage (Penn)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Cluster computing: 32 octal core servers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 Store raw visibilities: RAIDS 120 TB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pic>
        <p:nvPicPr>
          <p:cNvPr id="5" name="Picture 4" descr="Screen shot 2010-12-03 at 1.28.4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893" y="-1"/>
            <a:ext cx="2134107" cy="4911835"/>
          </a:xfrm>
          <a:prstGeom prst="rect">
            <a:avLst/>
          </a:prstGeom>
        </p:spPr>
      </p:pic>
      <p:pic>
        <p:nvPicPr>
          <p:cNvPr id="6" name="Picture 5" descr="Screen shot 2010-12-03 at 1.29.0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210" y="4911835"/>
            <a:ext cx="2629079" cy="19002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1676400" y="0"/>
            <a:ext cx="563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Sources responsible for </a:t>
            </a:r>
            <a:r>
              <a:rPr lang="en-US" sz="2800" dirty="0" err="1">
                <a:solidFill>
                  <a:schemeClr val="bg1"/>
                </a:solidFill>
              </a:rPr>
              <a:t>reionization</a:t>
            </a:r>
            <a:endParaRPr lang="en-US" sz="1800" dirty="0"/>
          </a:p>
        </p:txBody>
      </p:sp>
      <p:pic>
        <p:nvPicPr>
          <p:cNvPr id="131080" name="Picture 8" descr="Seq111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04071"/>
            <a:ext cx="8534400" cy="98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creen shot 2010-03-22 at 9.42.5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74369"/>
            <a:ext cx="5105400" cy="1211831"/>
          </a:xfrm>
          <a:prstGeom prst="rect">
            <a:avLst/>
          </a:prstGeom>
        </p:spPr>
      </p:pic>
      <p:pic>
        <p:nvPicPr>
          <p:cNvPr id="10" name="Picture 9" descr="Screen shot 2010-03-22 at 10.01.5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1981200"/>
            <a:ext cx="3831469" cy="3200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000" y="55626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</a:rPr>
              <a:t>Note: SDSS quasars (SMBH) are insufficient to cause </a:t>
            </a:r>
            <a:r>
              <a:rPr lang="en-US" sz="2400" dirty="0" err="1" smtClean="0">
                <a:solidFill>
                  <a:schemeClr val="accent3"/>
                </a:solidFill>
              </a:rPr>
              <a:t>reionization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19812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Galaxies at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&gt;7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40386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HST/WFC3 </a:t>
            </a:r>
            <a:r>
              <a:rPr lang="en-US" dirty="0" err="1" smtClean="0">
                <a:solidFill>
                  <a:srgbClr val="FFFFFF"/>
                </a:solidFill>
              </a:rPr>
              <a:t>Bouwens</a:t>
            </a:r>
            <a:r>
              <a:rPr lang="en-US" dirty="0" smtClean="0">
                <a:solidFill>
                  <a:srgbClr val="FFFFFF"/>
                </a:solidFill>
              </a:rPr>
              <a:t> et al.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5400" y="35168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&lt;1um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90800" y="3505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&gt;1um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1" name="ifrit_REI1.mp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60700" y="990600"/>
            <a:ext cx="6007100" cy="4572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rot="5400000" flipH="1" flipV="1">
            <a:off x="2058192" y="3275809"/>
            <a:ext cx="2286005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200400" y="2895600"/>
            <a:ext cx="101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10cMpc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914400"/>
            <a:ext cx="326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F(HI) from </a:t>
            </a:r>
            <a:r>
              <a:rPr lang="en-US" sz="2400" dirty="0" err="1" smtClean="0"/>
              <a:t>z</a:t>
            </a:r>
            <a:r>
              <a:rPr lang="en-US" sz="2400" dirty="0" smtClean="0"/>
              <a:t>=20 to 5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-39707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Numerical Simulations of the evolution of the IGM </a:t>
            </a:r>
            <a:r>
              <a:rPr lang="en-US" sz="2800" dirty="0" smtClean="0">
                <a:solidFill>
                  <a:schemeClr val="bg1"/>
                </a:solidFill>
              </a:rPr>
              <a:t>(</a:t>
            </a:r>
            <a:r>
              <a:rPr lang="en-US" sz="2800" dirty="0" err="1" smtClean="0">
                <a:solidFill>
                  <a:schemeClr val="bg1"/>
                </a:solidFill>
              </a:rPr>
              <a:t>Gnedin</a:t>
            </a:r>
            <a:r>
              <a:rPr lang="en-US" sz="2800" dirty="0" smtClean="0">
                <a:solidFill>
                  <a:schemeClr val="bg1"/>
                </a:solidFill>
              </a:rPr>
              <a:t> &amp; Fan 2006, 648, 1)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143000"/>
            <a:ext cx="29083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Three phases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Dark Ages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Isolated bubbles (slow)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Percolation (bubble overlap, fast)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5715000"/>
            <a:ext cx="82296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Matches UV </a:t>
            </a:r>
            <a:r>
              <a:rPr lang="en-US" sz="2400" dirty="0" err="1" smtClean="0">
                <a:solidFill>
                  <a:schemeClr val="bg1"/>
                </a:solidFill>
              </a:rPr>
              <a:t>lum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</a:rPr>
              <a:t>func</a:t>
            </a:r>
            <a:r>
              <a:rPr lang="en-US" sz="2400" dirty="0" smtClean="0">
                <a:solidFill>
                  <a:schemeClr val="bg1"/>
                </a:solidFill>
              </a:rPr>
              <a:t>.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=5 to 8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Consistent with GP constraints on the IGM opacity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 ~ 6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1905000" y="0"/>
            <a:ext cx="563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by normal galaxies</a:t>
            </a:r>
            <a:endParaRPr lang="en-US" sz="1800" dirty="0"/>
          </a:p>
        </p:txBody>
      </p:sp>
      <p:pic>
        <p:nvPicPr>
          <p:cNvPr id="9" name="Picture 8" descr="pastedGraphi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206500" y="693252"/>
            <a:ext cx="6489700" cy="46407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81600" y="493389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Roberston</a:t>
            </a:r>
            <a:r>
              <a:rPr lang="en-US" dirty="0" smtClean="0"/>
              <a:t> + Ellis 2010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43000" y="5562600"/>
            <a:ext cx="693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 ~ 7 requires </a:t>
            </a:r>
            <a:r>
              <a:rPr lang="en-US" sz="2800" dirty="0" err="1" smtClean="0">
                <a:solidFill>
                  <a:srgbClr val="FFFFFF"/>
                </a:solidFill>
              </a:rPr>
              <a:t>f</a:t>
            </a:r>
            <a:r>
              <a:rPr lang="en-US" sz="2800" baseline="-25000" dirty="0" err="1" smtClean="0">
                <a:solidFill>
                  <a:srgbClr val="FFFFFF"/>
                </a:solidFill>
              </a:rPr>
              <a:t>esc</a:t>
            </a:r>
            <a:r>
              <a:rPr lang="en-US" sz="2800" baseline="-25000" dirty="0" smtClean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&gt; 0.2 and C &lt; 30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 ~ 8 requires </a:t>
            </a:r>
            <a:r>
              <a:rPr lang="en-US" sz="2800" dirty="0" err="1" smtClean="0">
                <a:solidFill>
                  <a:srgbClr val="FFFFFF"/>
                </a:solidFill>
              </a:rPr>
              <a:t>f</a:t>
            </a:r>
            <a:r>
              <a:rPr lang="en-US" sz="2800" baseline="-25000" dirty="0" err="1" smtClean="0">
                <a:solidFill>
                  <a:srgbClr val="FFFFFF"/>
                </a:solidFill>
              </a:rPr>
              <a:t>esc</a:t>
            </a:r>
            <a:r>
              <a:rPr lang="en-US" sz="2800" dirty="0" smtClean="0">
                <a:solidFill>
                  <a:srgbClr val="FFFFFF"/>
                </a:solidFill>
              </a:rPr>
              <a:t> &gt; 0.2 and C &lt; 10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930900" y="1397000"/>
            <a:ext cx="1371600" cy="457200"/>
          </a:xfrm>
          <a:prstGeom prst="rect">
            <a:avLst/>
          </a:prstGeom>
          <a:solidFill>
            <a:srgbClr val="D2D2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007100" y="2032000"/>
            <a:ext cx="1003300" cy="33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486400" y="4267200"/>
            <a:ext cx="1371600" cy="304800"/>
          </a:xfrm>
          <a:prstGeom prst="rect">
            <a:avLst/>
          </a:prstGeom>
          <a:solidFill>
            <a:srgbClr val="8B8B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89090" name="TextBox 1"/>
          <p:cNvSpPr txBox="1">
            <a:spLocks noChangeArrowheads="1"/>
          </p:cNvSpPr>
          <p:nvPr/>
        </p:nvSpPr>
        <p:spPr bwMode="auto">
          <a:xfrm>
            <a:off x="152400" y="304800"/>
            <a:ext cx="8458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0" dirty="0">
                <a:solidFill>
                  <a:schemeClr val="bg1"/>
                </a:solidFill>
              </a:rPr>
              <a:t>Alternative hypothesis to </a:t>
            </a:r>
            <a:r>
              <a:rPr lang="en-US" sz="2800" b="0" dirty="0" err="1">
                <a:solidFill>
                  <a:schemeClr val="bg1"/>
                </a:solidFill>
              </a:rPr>
              <a:t>Stromgren</a:t>
            </a:r>
            <a:r>
              <a:rPr lang="en-US" sz="2800" b="0" dirty="0">
                <a:solidFill>
                  <a:schemeClr val="bg1"/>
                </a:solidFill>
              </a:rPr>
              <a:t> sphere: Quasar Proximity Zones </a:t>
            </a:r>
            <a:r>
              <a:rPr lang="en-US" sz="2400" b="0" dirty="0">
                <a:solidFill>
                  <a:schemeClr val="bg1"/>
                </a:solidFill>
              </a:rPr>
              <a:t>(Bolton &amp; </a:t>
            </a:r>
            <a:r>
              <a:rPr lang="en-US" sz="2400" b="0" dirty="0" err="1" smtClean="0">
                <a:solidFill>
                  <a:schemeClr val="bg1"/>
                </a:solidFill>
              </a:rPr>
              <a:t>Wyithe</a:t>
            </a:r>
            <a:r>
              <a:rPr lang="en-US" sz="2400" b="0" dirty="0" smtClean="0">
                <a:solidFill>
                  <a:schemeClr val="bg1"/>
                </a:solidFill>
              </a:rPr>
              <a:t>; Bolton &amp; </a:t>
            </a:r>
            <a:r>
              <a:rPr lang="en-US" sz="2400" b="0" dirty="0" err="1" smtClean="0">
                <a:solidFill>
                  <a:schemeClr val="bg1"/>
                </a:solidFill>
              </a:rPr>
              <a:t>Haehnelt</a:t>
            </a:r>
            <a:r>
              <a:rPr lang="en-US" sz="2400" b="0" dirty="0" smtClean="0">
                <a:solidFill>
                  <a:schemeClr val="bg1"/>
                </a:solidFill>
              </a:rPr>
              <a:t>)</a:t>
            </a:r>
            <a:endParaRPr lang="en-US" sz="2400" b="0" dirty="0">
              <a:solidFill>
                <a:schemeClr val="bg1"/>
              </a:solidFill>
            </a:endParaRPr>
          </a:p>
          <a:p>
            <a:pPr algn="l"/>
            <a:endParaRPr lang="en-US" sz="2400" b="0" dirty="0">
              <a:solidFill>
                <a:schemeClr val="bg1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 </a:t>
            </a:r>
            <a:r>
              <a:rPr lang="en-US" sz="2400" b="0" dirty="0" smtClean="0">
                <a:solidFill>
                  <a:schemeClr val="bg1"/>
                </a:solidFill>
              </a:rPr>
              <a:t>R</a:t>
            </a:r>
            <a:r>
              <a:rPr lang="en-US" sz="2400" b="0" baseline="-25000" dirty="0" smtClean="0">
                <a:solidFill>
                  <a:schemeClr val="bg1"/>
                </a:solidFill>
              </a:rPr>
              <a:t>NZ</a:t>
            </a:r>
            <a:r>
              <a:rPr lang="en-US" sz="2400" dirty="0" smtClean="0">
                <a:solidFill>
                  <a:schemeClr val="bg1"/>
                </a:solidFill>
              </a:rPr>
              <a:t> = </a:t>
            </a:r>
            <a:r>
              <a:rPr lang="en-US" sz="2400" b="0" dirty="0" smtClean="0">
                <a:solidFill>
                  <a:schemeClr val="bg1"/>
                </a:solidFill>
              </a:rPr>
              <a:t>density </a:t>
            </a:r>
            <a:r>
              <a:rPr lang="en-US" sz="2400" b="0" dirty="0">
                <a:solidFill>
                  <a:schemeClr val="bg1"/>
                </a:solidFill>
              </a:rPr>
              <a:t>of  ionizing</a:t>
            </a:r>
            <a:r>
              <a:rPr lang="en-US" sz="2400" b="0" dirty="0" smtClean="0">
                <a:solidFill>
                  <a:schemeClr val="bg1"/>
                </a:solidFill>
              </a:rPr>
              <a:t>  photon </a:t>
            </a:r>
            <a:r>
              <a:rPr lang="en-US" sz="2400" b="0" dirty="0">
                <a:solidFill>
                  <a:schemeClr val="bg1"/>
                </a:solidFill>
              </a:rPr>
              <a:t>from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2400" b="0" dirty="0" smtClean="0">
                <a:solidFill>
                  <a:schemeClr val="bg1"/>
                </a:solidFill>
              </a:rPr>
              <a:t>quasar </a:t>
            </a:r>
            <a:r>
              <a:rPr lang="en-US" sz="2400" b="0" dirty="0">
                <a:solidFill>
                  <a:schemeClr val="bg1"/>
                </a:solidFill>
              </a:rPr>
              <a:t>&gt; </a:t>
            </a:r>
            <a:r>
              <a:rPr lang="en-US" sz="2400" b="0" dirty="0" smtClean="0">
                <a:solidFill>
                  <a:schemeClr val="bg1"/>
                </a:solidFill>
              </a:rPr>
              <a:t>background</a:t>
            </a:r>
          </a:p>
          <a:p>
            <a:pPr algn="l"/>
            <a:endParaRPr lang="en-US" sz="2400" b="0" baseline="-25000" dirty="0">
              <a:solidFill>
                <a:schemeClr val="bg1"/>
              </a:solidFill>
            </a:endParaRPr>
          </a:p>
          <a:p>
            <a:pPr algn="l"/>
            <a:r>
              <a:rPr lang="en-US" sz="2400" b="0" baseline="-25000" dirty="0">
                <a:solidFill>
                  <a:schemeClr val="bg1"/>
                </a:solidFill>
              </a:rPr>
              <a:t> </a:t>
            </a:r>
            <a:r>
              <a:rPr lang="en-US" sz="2400" b="0" dirty="0">
                <a:solidFill>
                  <a:schemeClr val="bg1"/>
                </a:solidFill>
              </a:rPr>
              <a:t> </a:t>
            </a:r>
            <a:r>
              <a:rPr lang="en-US" sz="2400" b="0" dirty="0" smtClean="0">
                <a:solidFill>
                  <a:schemeClr val="bg1"/>
                </a:solidFill>
              </a:rPr>
              <a:t> =&gt;   R</a:t>
            </a:r>
            <a:r>
              <a:rPr lang="en-US" sz="2400" b="0" baseline="-25000" dirty="0" smtClean="0">
                <a:solidFill>
                  <a:schemeClr val="bg1"/>
                </a:solidFill>
              </a:rPr>
              <a:t>NZ</a:t>
            </a:r>
            <a:r>
              <a:rPr lang="en-US" sz="2400" b="0" dirty="0" smtClean="0">
                <a:solidFill>
                  <a:schemeClr val="bg1"/>
                </a:solidFill>
              </a:rPr>
              <a:t>  ~  [</a:t>
            </a:r>
            <a:r>
              <a:rPr lang="en-US" sz="2400" b="0" dirty="0">
                <a:solidFill>
                  <a:schemeClr val="bg1"/>
                </a:solidFill>
              </a:rPr>
              <a:t>L</a:t>
            </a:r>
            <a:r>
              <a:rPr lang="en-US" sz="2400" b="0" baseline="-25000" dirty="0">
                <a:solidFill>
                  <a:schemeClr val="bg1"/>
                </a:solidFill>
              </a:rPr>
              <a:t>γ</a:t>
            </a:r>
            <a:r>
              <a:rPr lang="en-US" sz="2400" b="0" dirty="0">
                <a:solidFill>
                  <a:schemeClr val="bg1"/>
                </a:solidFill>
              </a:rPr>
              <a:t>]</a:t>
            </a:r>
            <a:r>
              <a:rPr lang="en-US" sz="2400" b="0" baseline="30000" dirty="0">
                <a:solidFill>
                  <a:schemeClr val="bg1"/>
                </a:solidFill>
              </a:rPr>
              <a:t>1/2</a:t>
            </a:r>
            <a:r>
              <a:rPr lang="en-US" sz="2400" b="0" baseline="30000" dirty="0" smtClean="0">
                <a:solidFill>
                  <a:schemeClr val="bg1"/>
                </a:solidFill>
              </a:rPr>
              <a:t> </a:t>
            </a:r>
          </a:p>
          <a:p>
            <a:pPr algn="l"/>
            <a:endParaRPr lang="en-US" sz="2400" b="0" dirty="0">
              <a:solidFill>
                <a:schemeClr val="bg1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 Increase in R</a:t>
            </a:r>
            <a:r>
              <a:rPr lang="en-US" sz="2400" b="0" baseline="-25000" dirty="0">
                <a:solidFill>
                  <a:schemeClr val="bg1"/>
                </a:solidFill>
              </a:rPr>
              <a:t>NZ </a:t>
            </a:r>
            <a:r>
              <a:rPr lang="en-US" sz="2400" b="0" dirty="0">
                <a:solidFill>
                  <a:schemeClr val="bg1"/>
                </a:solidFill>
              </a:rPr>
              <a:t>from </a:t>
            </a:r>
            <a:r>
              <a:rPr lang="en-US" sz="2400" b="0" dirty="0" err="1">
                <a:solidFill>
                  <a:schemeClr val="bg1"/>
                </a:solidFill>
              </a:rPr>
              <a:t>z</a:t>
            </a:r>
            <a:r>
              <a:rPr lang="en-US" sz="2400" b="0" dirty="0">
                <a:solidFill>
                  <a:schemeClr val="bg1"/>
                </a:solidFill>
              </a:rPr>
              <a:t>=6.5 to 5.7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=&gt;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2400" b="0" dirty="0" smtClean="0">
                <a:solidFill>
                  <a:schemeClr val="bg1"/>
                </a:solidFill>
              </a:rPr>
              <a:t>rapid </a:t>
            </a:r>
            <a:r>
              <a:rPr lang="en-US" sz="2400" b="0" dirty="0">
                <a:solidFill>
                  <a:schemeClr val="bg1"/>
                </a:solidFill>
              </a:rPr>
              <a:t>increase in</a:t>
            </a:r>
            <a:r>
              <a:rPr lang="en-US" sz="2400" b="0" dirty="0" smtClean="0">
                <a:solidFill>
                  <a:schemeClr val="bg1"/>
                </a:solidFill>
              </a:rPr>
              <a:t> photon </a:t>
            </a:r>
            <a:r>
              <a:rPr lang="en-US" sz="2400" b="0" dirty="0" err="1" smtClean="0">
                <a:solidFill>
                  <a:schemeClr val="bg1"/>
                </a:solidFill>
              </a:rPr>
              <a:t>mfp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  <a:r>
              <a:rPr lang="en-US" sz="2400" b="0" dirty="0">
                <a:solidFill>
                  <a:schemeClr val="bg1"/>
                </a:solidFill>
              </a:rPr>
              <a:t>during</a:t>
            </a:r>
            <a:r>
              <a:rPr lang="en-US" sz="2400" b="0" dirty="0" smtClean="0">
                <a:solidFill>
                  <a:schemeClr val="bg1"/>
                </a:solidFill>
              </a:rPr>
              <a:t> final </a:t>
            </a:r>
          </a:p>
          <a:p>
            <a:pPr algn="l"/>
            <a:r>
              <a:rPr lang="en-US" sz="2400" b="0" dirty="0" smtClean="0">
                <a:solidFill>
                  <a:schemeClr val="bg1"/>
                </a:solidFill>
              </a:rPr>
              <a:t>(overlap)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b="0" dirty="0" smtClean="0">
                <a:solidFill>
                  <a:schemeClr val="bg1"/>
                </a:solidFill>
              </a:rPr>
              <a:t>stage </a:t>
            </a:r>
            <a:r>
              <a:rPr lang="en-US" sz="2400" b="0" dirty="0">
                <a:solidFill>
                  <a:schemeClr val="bg1"/>
                </a:solidFill>
              </a:rPr>
              <a:t>of </a:t>
            </a:r>
            <a:r>
              <a:rPr lang="en-US" sz="2400" b="0" dirty="0" err="1">
                <a:solidFill>
                  <a:schemeClr val="bg1"/>
                </a:solidFill>
              </a:rPr>
              <a:t>reionization</a:t>
            </a:r>
            <a:r>
              <a:rPr lang="en-US" sz="2400" b="0" dirty="0">
                <a:solidFill>
                  <a:schemeClr val="bg1"/>
                </a:solidFill>
              </a:rPr>
              <a:t> </a:t>
            </a:r>
          </a:p>
          <a:p>
            <a:pPr algn="l"/>
            <a:endParaRPr lang="en-US" sz="2400" b="0" dirty="0">
              <a:solidFill>
                <a:schemeClr val="bg1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 Either case (CSS or PZ) =&gt; rapid </a:t>
            </a:r>
          </a:p>
          <a:p>
            <a:pPr algn="l"/>
            <a:r>
              <a:rPr lang="en-US" sz="2400" b="0" dirty="0">
                <a:solidFill>
                  <a:schemeClr val="bg1"/>
                </a:solidFill>
              </a:rPr>
              <a:t>evolution of IGM from </a:t>
            </a:r>
            <a:r>
              <a:rPr lang="en-US" sz="2400" b="0" dirty="0" err="1">
                <a:solidFill>
                  <a:schemeClr val="bg1"/>
                </a:solidFill>
              </a:rPr>
              <a:t>z</a:t>
            </a:r>
            <a:r>
              <a:rPr lang="en-US" sz="2400" b="0" dirty="0">
                <a:solidFill>
                  <a:schemeClr val="bg1"/>
                </a:solidFill>
              </a:rPr>
              <a:t> ~ 5.7 to 6.5 </a:t>
            </a:r>
          </a:p>
        </p:txBody>
      </p:sp>
      <p:pic>
        <p:nvPicPr>
          <p:cNvPr id="89092" name="Picture 3" descr="Screen shot 2010-07-08 at 2.41.29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2752" y="1444625"/>
            <a:ext cx="3527448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7" name="Picture 16" descr="Screen shot 2011-11-07 at 4.40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35" y="114642"/>
            <a:ext cx="4207329" cy="3276600"/>
          </a:xfrm>
          <a:prstGeom prst="rect">
            <a:avLst/>
          </a:prstGeom>
        </p:spPr>
      </p:pic>
      <p:pic>
        <p:nvPicPr>
          <p:cNvPr id="5" name="Picture 4" descr="Screen shot 2010-12-03 at 1.30.3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747" y="3769474"/>
            <a:ext cx="3720573" cy="2976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84" y="3762389"/>
            <a:ext cx="5560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Baseline-based, PS analysis in freq =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Synch. Foregrounds have sharp cut-off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Max redundant array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</a:t>
            </a:r>
            <a:r>
              <a:rPr lang="en-US" sz="2400" dirty="0" smtClean="0">
                <a:solidFill>
                  <a:schemeClr val="bg1"/>
                </a:solidFill>
              </a:rPr>
              <a:t> PS detection with PSA128 in 120d </a:t>
            </a:r>
            <a:r>
              <a:rPr lang="en-US" sz="2400" dirty="0" err="1" smtClean="0">
                <a:solidFill>
                  <a:schemeClr val="bg1"/>
                </a:solidFill>
              </a:rPr>
              <a:t>w</a:t>
            </a:r>
            <a:r>
              <a:rPr lang="en-US" sz="2400" dirty="0" smtClean="0">
                <a:solidFill>
                  <a:schemeClr val="bg1"/>
                </a:solidFill>
              </a:rPr>
              <a:t>. 3 </a:t>
            </a:r>
            <a:r>
              <a:rPr lang="en-US" sz="2400" dirty="0" err="1" smtClean="0">
                <a:solidFill>
                  <a:schemeClr val="bg1"/>
                </a:solidFill>
              </a:rPr>
              <a:t>flds</a:t>
            </a:r>
            <a:r>
              <a:rPr lang="en-US" sz="2400" dirty="0" smtClean="0">
                <a:solidFill>
                  <a:schemeClr val="bg1"/>
                </a:solidFill>
              </a:rPr>
              <a:t>, 2hrs/fld/day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Wide band analysis is critical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 descr="Screen shot 2010-12-03 at 5.08.4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524" y="141904"/>
            <a:ext cx="4673475" cy="36585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7845" y="2566656"/>
            <a:ext cx="1911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8495" y="-58699"/>
            <a:ext cx="4904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PS analysis: Delay Transform (Parsons)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275809" y="5424756"/>
            <a:ext cx="2781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Short baselines =&gt; minimize ‘mode mixing’ of spatial and spectral freq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85475" y="1420059"/>
            <a:ext cx="1635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 Bubble </a:t>
            </a:r>
            <a:r>
              <a:rPr lang="en-US" dirty="0" err="1" smtClean="0"/>
              <a:t>dominanted</a:t>
            </a:r>
            <a:r>
              <a:rPr lang="en-US" dirty="0" smtClean="0"/>
              <a:t> epoch?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7659395" y="2372044"/>
            <a:ext cx="228938" cy="160286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43000" y="0"/>
            <a:ext cx="6858000" cy="5198249"/>
            <a:chOff x="1143000" y="0"/>
            <a:chExt cx="6858000" cy="5198249"/>
          </a:xfrm>
        </p:grpSpPr>
        <p:pic>
          <p:nvPicPr>
            <p:cNvPr id="8" name="Picture 7" descr="Screen shot 2011-11-02 at 9.54.29 AM.png"/>
            <p:cNvPicPr>
              <a:picLocks noChangeAspect="1"/>
            </p:cNvPicPr>
            <p:nvPr/>
          </p:nvPicPr>
          <p:blipFill>
            <a:blip r:embed="rId4">
              <a:lum bright="-75000" contrast="100000"/>
            </a:blip>
            <a:stretch>
              <a:fillRect/>
            </a:stretch>
          </p:blipFill>
          <p:spPr>
            <a:xfrm rot="5400000">
              <a:off x="1972875" y="-829875"/>
              <a:ext cx="5198249" cy="6858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52800" y="23495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FF"/>
                  </a:solidFill>
                </a:rPr>
                <a:t>QNZ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76600" y="773669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FB4D"/>
                  </a:solidFill>
                </a:rPr>
                <a:t>Q-DLA</a:t>
              </a:r>
              <a:endParaRPr lang="en-US" b="1" dirty="0">
                <a:solidFill>
                  <a:srgbClr val="00FB4D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4495800" y="533400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559300" y="533400"/>
              <a:ext cx="2768600" cy="15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rot="5400000" flipH="1" flipV="1">
              <a:off x="3771105" y="3199606"/>
              <a:ext cx="533400" cy="1589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10800000" flipV="1">
              <a:off x="3962401" y="3467101"/>
              <a:ext cx="152400" cy="1588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5486400" y="533400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</a:rPr>
                <a:t>CMB</a:t>
              </a:r>
              <a:r>
                <a:rPr lang="en-US" sz="1800" baseline="-25000" dirty="0" err="1" smtClean="0">
                  <a:solidFill>
                    <a:srgbClr val="FF0000"/>
                  </a:solidFill>
                </a:rPr>
                <a:t>pol</a:t>
              </a:r>
              <a:endParaRPr lang="en-US" sz="18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09900" y="387246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GP</a:t>
              </a:r>
              <a:endParaRPr lang="en-US" sz="18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1000" y="5344180"/>
            <a:ext cx="84582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=7.1 quasar =&gt; rapid change in IGM?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Challenge: only one example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94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0.95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381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0.65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105400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0.48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905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0.38Gyr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0192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3.34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143000" y="0"/>
            <a:ext cx="6858000" cy="5198249"/>
            <a:chOff x="1143000" y="0"/>
            <a:chExt cx="6858000" cy="5198249"/>
          </a:xfrm>
        </p:grpSpPr>
        <p:pic>
          <p:nvPicPr>
            <p:cNvPr id="28" name="Picture 27" descr="Screen shot 2011-11-02 at 9.54.29 AM.png"/>
            <p:cNvPicPr>
              <a:picLocks noChangeAspect="1"/>
            </p:cNvPicPr>
            <p:nvPr/>
          </p:nvPicPr>
          <p:blipFill>
            <a:blip r:embed="rId4">
              <a:lum bright="-75000" contrast="100000"/>
            </a:blip>
            <a:stretch>
              <a:fillRect/>
            </a:stretch>
          </p:blipFill>
          <p:spPr>
            <a:xfrm rot="5400000">
              <a:off x="1972875" y="-829875"/>
              <a:ext cx="5198249" cy="68580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352800" y="23495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FF"/>
                  </a:solidFill>
                </a:rPr>
                <a:t>QNZ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76600" y="773669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FB4D"/>
                  </a:solidFill>
                </a:rPr>
                <a:t>Q-DLA</a:t>
              </a:r>
              <a:endParaRPr lang="en-US" b="1" dirty="0">
                <a:solidFill>
                  <a:srgbClr val="00FB4D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>
              <a:off x="4495800" y="533400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4559300" y="533400"/>
              <a:ext cx="2768600" cy="15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rot="5400000" flipH="1" flipV="1">
              <a:off x="3771105" y="3199606"/>
              <a:ext cx="533400" cy="1589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rot="10800000" flipV="1">
              <a:off x="3962401" y="3467101"/>
              <a:ext cx="152400" cy="1588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" name="TextBox 34"/>
            <p:cNvSpPr txBox="1"/>
            <p:nvPr/>
          </p:nvSpPr>
          <p:spPr>
            <a:xfrm>
              <a:off x="5486400" y="533400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</a:rPr>
                <a:t>CMB</a:t>
              </a:r>
              <a:r>
                <a:rPr lang="en-US" sz="1800" baseline="-25000" dirty="0" err="1" smtClean="0">
                  <a:solidFill>
                    <a:srgbClr val="FF0000"/>
                  </a:solidFill>
                </a:rPr>
                <a:t>pol</a:t>
              </a:r>
              <a:endParaRPr lang="en-US" sz="18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09900" y="387246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GP</a:t>
              </a:r>
              <a:endParaRPr lang="en-US" sz="18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352800" y="23495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QNZ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495800" y="5334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559300" y="533400"/>
            <a:ext cx="2768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3771105" y="3199606"/>
            <a:ext cx="533400" cy="158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3962401" y="3467101"/>
            <a:ext cx="152400" cy="158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486400" y="533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CMB</a:t>
            </a:r>
            <a:r>
              <a:rPr lang="en-US" sz="1800" baseline="-25000" dirty="0" err="1" smtClean="0">
                <a:solidFill>
                  <a:srgbClr val="FF0000"/>
                </a:solidFill>
              </a:rPr>
              <a:t>pol</a:t>
            </a:r>
            <a:endParaRPr lang="en-US" sz="1800" baseline="-25000" dirty="0" smtClean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9900" y="38724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GP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5206305"/>
            <a:ext cx="960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Amazing progress, suggesting rapid change in IGM at z~7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All values have systematic/modeling uncertainties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=&gt; Need new means to probe </a:t>
            </a:r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73700" y="838200"/>
            <a:ext cx="207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integral measure </a:t>
            </a:r>
            <a:r>
              <a:rPr lang="en-US" dirty="0" err="1" smtClean="0">
                <a:solidFill>
                  <a:srgbClr val="FF0000"/>
                </a:solidFill>
              </a:rPr>
              <a:t>τ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24200" y="10668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B4D"/>
                </a:solidFill>
              </a:rPr>
              <a:t>one source</a:t>
            </a:r>
            <a:endParaRPr lang="en-US" dirty="0">
              <a:solidFill>
                <a:srgbClr val="00FB4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27500" y="2348468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relative measure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52800" y="3828990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saturates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962400" y="41910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0.8Gyr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781800" y="417189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0.3Gyr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3" name="Picture 2" descr="CE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6781800" cy="6157389"/>
          </a:xfrm>
          <a:prstGeom prst="rect">
            <a:avLst/>
          </a:prstGeom>
        </p:spPr>
      </p:pic>
      <p:pic>
        <p:nvPicPr>
          <p:cNvPr id="4" name="Picture 3" descr="437998main_CenA_radio_optical_gamma_composite_unlabel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1907485"/>
            <a:ext cx="2209800" cy="2893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762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Radio galaxies: imaging and spectra 120 to 180 MHz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3388" y="4800600"/>
            <a:ext cx="2360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Parkes</a:t>
            </a:r>
            <a:r>
              <a:rPr lang="en-US" sz="2400" dirty="0" smtClean="0">
                <a:solidFill>
                  <a:srgbClr val="FFFFFF"/>
                </a:solidFill>
              </a:rPr>
              <a:t>: 1.4 GHz, 50hrs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133601" y="5862935"/>
            <a:ext cx="42671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PAPER: 120 to 180MHz, 30min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>
            <a:off x="7390606" y="3352006"/>
            <a:ext cx="2743200" cy="158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924800" y="3059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600kpc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3557" name="Picture 2" descr="carillif5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685800"/>
            <a:ext cx="3810000" cy="397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0" descr="Picture 9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51326"/>
            <a:ext cx="4038600" cy="351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Box 13"/>
          <p:cNvSpPr txBox="1">
            <a:spLocks noChangeArrowheads="1"/>
          </p:cNvSpPr>
          <p:nvPr/>
        </p:nvSpPr>
        <p:spPr bwMode="auto">
          <a:xfrm>
            <a:off x="5638800" y="2032000"/>
            <a:ext cx="2667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/>
              <a:t>21cm </a:t>
            </a:r>
            <a:r>
              <a:rPr lang="en-US" dirty="0"/>
              <a:t>forest</a:t>
            </a:r>
            <a:endParaRPr lang="en-US" dirty="0" smtClean="0"/>
          </a:p>
          <a:p>
            <a:pPr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/>
              <a:t>Radio </a:t>
            </a:r>
            <a:r>
              <a:rPr lang="en-US" dirty="0"/>
              <a:t>GP</a:t>
            </a:r>
          </a:p>
          <a:p>
            <a:endParaRPr lang="en-US" dirty="0"/>
          </a:p>
        </p:txBody>
      </p:sp>
      <p:sp>
        <p:nvSpPr>
          <p:cNvPr id="23561" name="TextBox 15"/>
          <p:cNvSpPr txBox="1">
            <a:spLocks noChangeArrowheads="1"/>
          </p:cNvSpPr>
          <p:nvPr/>
        </p:nvSpPr>
        <p:spPr bwMode="auto">
          <a:xfrm>
            <a:off x="0" y="4450140"/>
            <a:ext cx="49149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Quasar NZ: largest ionized structures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Signal: 20mK, 15’  =&gt;  0.5 </a:t>
            </a:r>
            <a:r>
              <a:rPr lang="en-US" sz="2400" dirty="0" err="1" smtClean="0">
                <a:solidFill>
                  <a:srgbClr val="FFFFFF"/>
                </a:solidFill>
              </a:rPr>
              <a:t>mJy</a:t>
            </a:r>
            <a:endParaRPr lang="en-US" sz="2400" dirty="0" smtClean="0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rms(PAPER512, 1yr) ~ 0.1 </a:t>
            </a:r>
            <a:r>
              <a:rPr lang="en-US" sz="2400" dirty="0" err="1" smtClean="0">
                <a:solidFill>
                  <a:srgbClr val="FFFFFF"/>
                </a:solidFill>
              </a:rPr>
              <a:t>mJy</a:t>
            </a:r>
            <a:endParaRPr lang="en-US" sz="2400" dirty="0" smtClean="0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Rare but huge volume: 1600deg</a:t>
            </a:r>
            <a:r>
              <a:rPr lang="en-US" sz="2400" baseline="30000" dirty="0" smtClean="0">
                <a:solidFill>
                  <a:srgbClr val="FFFFFF"/>
                </a:solidFill>
              </a:rPr>
              <a:t>2</a:t>
            </a:r>
            <a:r>
              <a:rPr lang="en-US" sz="2400" dirty="0" smtClean="0">
                <a:solidFill>
                  <a:srgbClr val="FFFFFF"/>
                </a:solidFill>
              </a:rPr>
              <a:t>; 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=6 to 11</a:t>
            </a:r>
          </a:p>
        </p:txBody>
      </p:sp>
      <p:cxnSp>
        <p:nvCxnSpPr>
          <p:cNvPr id="23562" name="Straight Arrow Connector 17"/>
          <p:cNvCxnSpPr>
            <a:cxnSpLocks noChangeShapeType="1"/>
          </p:cNvCxnSpPr>
          <p:nvPr/>
        </p:nvCxnSpPr>
        <p:spPr bwMode="auto">
          <a:xfrm rot="5400000">
            <a:off x="3542506" y="2247106"/>
            <a:ext cx="533400" cy="1588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 type="arrow" w="med" len="med"/>
            <a:tailEnd type="arrow" w="med" len="med"/>
          </a:ln>
        </p:spPr>
      </p:cxnSp>
      <p:sp>
        <p:nvSpPr>
          <p:cNvPr id="23563" name="TextBox 18"/>
          <p:cNvSpPr txBox="1">
            <a:spLocks noChangeArrowheads="1"/>
          </p:cNvSpPr>
          <p:nvPr/>
        </p:nvSpPr>
        <p:spPr bwMode="auto">
          <a:xfrm>
            <a:off x="2819400" y="2069068"/>
            <a:ext cx="106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50 </a:t>
            </a:r>
            <a:r>
              <a:rPr lang="en-US" sz="1800" dirty="0" err="1" smtClean="0">
                <a:solidFill>
                  <a:schemeClr val="bg1"/>
                </a:solidFill>
              </a:rPr>
              <a:t>cMpc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3568" name="TextBox 15"/>
          <p:cNvSpPr txBox="1">
            <a:spLocks noChangeArrowheads="1"/>
          </p:cNvSpPr>
          <p:nvPr/>
        </p:nvSpPr>
        <p:spPr bwMode="auto">
          <a:xfrm>
            <a:off x="7162800" y="3403600"/>
            <a:ext cx="106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10%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76400" y="325749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</a:t>
            </a:r>
            <a:r>
              <a:rPr lang="en-US" baseline="-25000" dirty="0" smtClean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 ~ 20mK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10200" y="4612719"/>
            <a:ext cx="3581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Absorption toward 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&gt;6 radio galaxies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Lines to 10% depth, 10kHz width (20 km/</a:t>
            </a:r>
            <a:r>
              <a:rPr lang="en-US" sz="2400" dirty="0" err="1" smtClean="0">
                <a:solidFill>
                  <a:srgbClr val="FFFFFF"/>
                </a:solidFill>
              </a:rPr>
              <a:t>s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rms(PAPER512) ~ 2mJy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53400" y="83185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=10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914900" y="1143000"/>
            <a:ext cx="838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0.3 </a:t>
            </a:r>
            <a:r>
              <a:rPr lang="en-US" sz="1800" dirty="0" err="1" smtClean="0"/>
              <a:t>Jy</a:t>
            </a:r>
            <a:endParaRPr lang="en-US" sz="1800" dirty="0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295400" y="76200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Pathfinder science goals: imaging QNZ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752642" name="Text Box 2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Constraint I: Large scale polarization of the CMB (WMAP)</a:t>
            </a:r>
          </a:p>
        </p:txBody>
      </p:sp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0" y="1123414"/>
            <a:ext cx="4414838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Thomson scattering CMB (local </a:t>
            </a:r>
            <a:r>
              <a:rPr lang="en-US" sz="2400" dirty="0" err="1" smtClean="0">
                <a:solidFill>
                  <a:schemeClr val="bg1"/>
                </a:solidFill>
              </a:rPr>
              <a:t>quadrupole</a:t>
            </a:r>
            <a:r>
              <a:rPr lang="en-US" sz="2400" dirty="0" smtClean="0">
                <a:solidFill>
                  <a:schemeClr val="bg1"/>
                </a:solidFill>
              </a:rPr>
              <a:t>) during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 =&gt; polarized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Integral measure of </a:t>
            </a:r>
            <a:r>
              <a:rPr lang="en-US" sz="2400" dirty="0" err="1" smtClean="0">
                <a:solidFill>
                  <a:srgbClr val="FFFFFF"/>
                </a:solidFill>
              </a:rPr>
              <a:t>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e</a:t>
            </a:r>
            <a:r>
              <a:rPr lang="en-US" sz="2400" baseline="-250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back to recombination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Large scale ~ horizon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reion</a:t>
            </a:r>
            <a:r>
              <a:rPr lang="en-US" sz="2400" dirty="0" smtClean="0">
                <a:solidFill>
                  <a:schemeClr val="bg1"/>
                </a:solidFill>
              </a:rPr>
              <a:t>      </a:t>
            </a:r>
            <a:r>
              <a:rPr lang="en-US" sz="2400" i="1" dirty="0" err="1" smtClean="0">
                <a:solidFill>
                  <a:schemeClr val="bg1"/>
                </a:solidFill>
              </a:rPr>
              <a:t>l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&lt; 10 or angles &gt; 10</a:t>
            </a:r>
            <a:r>
              <a:rPr lang="en-US" sz="2400" baseline="30000" dirty="0" smtClean="0">
                <a:solidFill>
                  <a:schemeClr val="bg1"/>
                </a:solidFill>
              </a:rPr>
              <a:t>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Weak: </a:t>
            </a:r>
            <a:r>
              <a:rPr lang="en-US" sz="2400" dirty="0" err="1" smtClean="0">
                <a:solidFill>
                  <a:schemeClr val="bg1"/>
                </a:solidFill>
              </a:rPr>
              <a:t>uK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rms</a:t>
            </a:r>
            <a:r>
              <a:rPr lang="en-US" sz="2400" dirty="0" smtClean="0">
                <a:solidFill>
                  <a:schemeClr val="bg1"/>
                </a:solidFill>
              </a:rPr>
              <a:t> ~ 1% total </a:t>
            </a:r>
            <a:r>
              <a:rPr lang="en-US" sz="2400" dirty="0" err="1" smtClean="0">
                <a:solidFill>
                  <a:schemeClr val="bg1"/>
                </a:solidFill>
              </a:rPr>
              <a:t>inten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rgbClr val="FFFF00"/>
                </a:solidFill>
              </a:rPr>
              <a:t>  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752645" name="Picture 5" descr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4838" y="533400"/>
            <a:ext cx="4881562" cy="5486400"/>
          </a:xfrm>
          <a:prstGeom prst="rect">
            <a:avLst/>
          </a:prstGeom>
          <a:noFill/>
        </p:spPr>
      </p:pic>
      <p:sp>
        <p:nvSpPr>
          <p:cNvPr id="752647" name="Text Box 7"/>
          <p:cNvSpPr txBox="1">
            <a:spLocks noChangeArrowheads="1"/>
          </p:cNvSpPr>
          <p:nvPr/>
        </p:nvSpPr>
        <p:spPr bwMode="auto">
          <a:xfrm>
            <a:off x="5105400" y="6172200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Jarosik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et al </a:t>
            </a:r>
            <a:r>
              <a:rPr lang="en-US" sz="2000" dirty="0" smtClean="0">
                <a:solidFill>
                  <a:srgbClr val="FFFFFF"/>
                </a:solidFill>
              </a:rPr>
              <a:t>2011, </a:t>
            </a:r>
            <a:r>
              <a:rPr lang="en-US" sz="2000" dirty="0" err="1" smtClean="0">
                <a:solidFill>
                  <a:srgbClr val="FFFFFF"/>
                </a:solidFill>
              </a:rPr>
              <a:t>ApJS</a:t>
            </a:r>
            <a:r>
              <a:rPr lang="en-US" sz="2000" dirty="0" smtClean="0">
                <a:solidFill>
                  <a:srgbClr val="FFFFFF"/>
                </a:solidFill>
              </a:rPr>
              <a:t> 192, 14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172200" y="2743200"/>
            <a:ext cx="31242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Baryon Acoustic Oscillations: Sound horizon at recombinatio</a:t>
            </a:r>
            <a:r>
              <a:rPr lang="en-US" sz="1800" dirty="0"/>
              <a:t>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7700" y="3500735"/>
            <a:ext cx="280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/>
                </a:solidFill>
              </a:rPr>
              <a:t></a:t>
            </a:r>
            <a:r>
              <a:rPr lang="en-US" sz="2400" baseline="-25000" dirty="0" err="1" smtClean="0">
                <a:solidFill>
                  <a:schemeClr val="tx2"/>
                </a:solidFill>
              </a:rPr>
              <a:t>e</a:t>
            </a:r>
            <a:r>
              <a:rPr lang="en-US" sz="2400" dirty="0" smtClean="0">
                <a:solidFill>
                  <a:schemeClr val="tx2"/>
                </a:solidFill>
              </a:rPr>
              <a:t> = 0.087 +/- 0.015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2310824"/>
            <a:ext cx="99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Sachs-Wolfe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rot="10800000" flipV="1">
            <a:off x="5486400" y="3962400"/>
            <a:ext cx="381000" cy="3048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8242300" y="1524000"/>
            <a:ext cx="381000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8242300" y="3937000"/>
            <a:ext cx="381000" cy="381000"/>
          </a:xfrm>
          <a:prstGeom prst="ellipse">
            <a:avLst/>
          </a:prstGeom>
          <a:noFill/>
          <a:ln w="9525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CMB large </a:t>
            </a:r>
            <a:r>
              <a:rPr lang="en-US" sz="2800" dirty="0">
                <a:solidFill>
                  <a:schemeClr val="bg1"/>
                </a:solidFill>
              </a:rPr>
              <a:t>scale </a:t>
            </a:r>
            <a:r>
              <a:rPr lang="en-US" sz="2800" dirty="0" smtClean="0">
                <a:solidFill>
                  <a:schemeClr val="bg1"/>
                </a:solidFill>
              </a:rPr>
              <a:t>polarization: constraints on F(HI)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0" y="685800"/>
            <a:ext cx="4191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 Rules-out high ionization fraction at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 &gt; </a:t>
            </a:r>
            <a:r>
              <a:rPr lang="en-US" sz="2800" dirty="0">
                <a:solidFill>
                  <a:schemeClr val="bg1"/>
                </a:solidFill>
              </a:rPr>
              <a:t>15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 Allows for</a:t>
            </a:r>
            <a:r>
              <a:rPr lang="en-US" sz="2800" dirty="0" smtClean="0">
                <a:solidFill>
                  <a:schemeClr val="bg1"/>
                </a:solidFill>
              </a:rPr>
              <a:t> small  (≤ 0.2</a:t>
            </a:r>
            <a:r>
              <a:rPr lang="en-US" sz="2800" dirty="0">
                <a:solidFill>
                  <a:schemeClr val="bg1"/>
                </a:solidFill>
              </a:rPr>
              <a:t>) ionization to high </a:t>
            </a:r>
            <a:r>
              <a:rPr lang="en-US" sz="2800" dirty="0" err="1">
                <a:solidFill>
                  <a:schemeClr val="bg1"/>
                </a:solidFill>
              </a:rPr>
              <a:t>z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 Most</a:t>
            </a:r>
            <a:r>
              <a:rPr lang="en-US" sz="2800" dirty="0" smtClean="0">
                <a:solidFill>
                  <a:schemeClr val="bg1"/>
                </a:solidFill>
              </a:rPr>
              <a:t> ‘action’ </a:t>
            </a:r>
            <a:r>
              <a:rPr lang="en-US" sz="2800" dirty="0">
                <a:solidFill>
                  <a:schemeClr val="bg1"/>
                </a:solidFill>
              </a:rPr>
              <a:t>at </a:t>
            </a:r>
            <a:r>
              <a:rPr lang="en-US" sz="2800" dirty="0" err="1">
                <a:solidFill>
                  <a:schemeClr val="bg1"/>
                </a:solidFill>
              </a:rPr>
              <a:t>z</a:t>
            </a:r>
            <a:r>
              <a:rPr lang="en-US" sz="2800" dirty="0">
                <a:solidFill>
                  <a:schemeClr val="bg1"/>
                </a:solidFill>
              </a:rPr>
              <a:t> ~</a:t>
            </a:r>
            <a:r>
              <a:rPr lang="en-US" sz="2800" dirty="0" smtClean="0">
                <a:solidFill>
                  <a:schemeClr val="bg1"/>
                </a:solidFill>
              </a:rPr>
              <a:t> 8 – 13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 Challenges:</a:t>
            </a:r>
          </a:p>
          <a:p>
            <a:pPr>
              <a:spcBef>
                <a:spcPct val="5000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Systematics</a:t>
            </a:r>
            <a:r>
              <a:rPr lang="en-US" sz="2400" dirty="0" smtClean="0">
                <a:solidFill>
                  <a:schemeClr val="bg1"/>
                </a:solidFill>
              </a:rPr>
              <a:t> in extracting large scale signal </a:t>
            </a:r>
          </a:p>
          <a:p>
            <a:pPr>
              <a:spcBef>
                <a:spcPct val="5000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Integral measure of </a:t>
            </a:r>
            <a:r>
              <a:rPr lang="en-US" sz="2400" dirty="0" err="1" smtClean="0">
                <a:solidFill>
                  <a:srgbClr val="FFFFFF"/>
                </a:solidFill>
              </a:rPr>
              <a:t>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3796" name="Picture 10" descr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1047750"/>
            <a:ext cx="49530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76800" y="5634335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Two-step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: 7 +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r</a:t>
            </a:r>
            <a:r>
              <a:rPr lang="en-US" sz="2400" baseline="-25000" dirty="0" smtClean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</a:rPr>
              <a:t>Dunkley ea 2009, </a:t>
            </a:r>
            <a:r>
              <a:rPr lang="en-US" dirty="0" err="1" smtClean="0">
                <a:solidFill>
                  <a:schemeClr val="bg1"/>
                </a:solidFill>
              </a:rPr>
              <a:t>ApJ</a:t>
            </a:r>
            <a:r>
              <a:rPr lang="en-US" dirty="0" smtClean="0">
                <a:solidFill>
                  <a:schemeClr val="bg1"/>
                </a:solidFill>
              </a:rPr>
              <a:t> 180, 306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1428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1-F(HI)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7650" name="Picture 2" descr="GPschemat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995362"/>
            <a:ext cx="61722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867400" y="6262687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Barkana and Loeb 2001</a:t>
            </a:r>
            <a:endParaRPr lang="en-US" sz="180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6200" y="162580"/>
            <a:ext cx="891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Constraint 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II: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Gunn-Peterson 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Effect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(Gunn + Peterson 1963)</a:t>
            </a:r>
            <a:endParaRPr lang="en-US" sz="2800" b="1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3581400" y="3219449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267200" y="2914649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z</a:t>
            </a:r>
          </a:p>
        </p:txBody>
      </p:sp>
      <p:pic>
        <p:nvPicPr>
          <p:cNvPr id="7" name="Picture 2" descr="j1148-3c-onl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76449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 bwMode="auto">
          <a:xfrm rot="5400000">
            <a:off x="1219200" y="2736848"/>
            <a:ext cx="609600" cy="457200"/>
          </a:xfrm>
          <a:prstGeom prst="straightConnector1">
            <a:avLst/>
          </a:prstGeom>
          <a:noFill/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447800" y="2285939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z=6.4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0" y="2209739"/>
            <a:ext cx="990600" cy="400110"/>
          </a:xfrm>
          <a:prstGeom prst="rect">
            <a:avLst/>
          </a:prstGeom>
          <a:solidFill>
            <a:srgbClr val="BFBF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quasar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" y="4591049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SDSS high </a:t>
            </a:r>
            <a:r>
              <a:rPr lang="en-US" dirty="0" err="1" smtClean="0">
                <a:solidFill>
                  <a:srgbClr val="FFFFFF"/>
                </a:solidFill>
              </a:rPr>
              <a:t>z</a:t>
            </a:r>
            <a:r>
              <a:rPr lang="en-US" dirty="0" smtClean="0">
                <a:solidFill>
                  <a:srgbClr val="FFFFFF"/>
                </a:solidFill>
              </a:rPr>
              <a:t> quasars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0600" y="44958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Lya</a:t>
            </a:r>
            <a:r>
              <a:rPr lang="en-US" dirty="0" smtClean="0"/>
              <a:t> resonant scattering by neutral IGM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29000" y="1428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ionized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00800" y="13524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neutral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7302</TotalTime>
  <Words>3380</Words>
  <Application>Microsoft Macintosh PowerPoint</Application>
  <PresentationFormat>On-screen Show (4:3)</PresentationFormat>
  <Paragraphs>577</Paragraphs>
  <Slides>66</Slides>
  <Notes>39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8" baseType="lpstr">
      <vt:lpstr>Default Design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</vt:vector>
  </TitlesOfParts>
  <Company>NRAO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Carilli</dc:creator>
  <cp:lastModifiedBy>Chris Carilli</cp:lastModifiedBy>
  <cp:revision>159</cp:revision>
  <cp:lastPrinted>2011-11-04T09:37:44Z</cp:lastPrinted>
  <dcterms:created xsi:type="dcterms:W3CDTF">2012-06-06T07:20:10Z</dcterms:created>
  <dcterms:modified xsi:type="dcterms:W3CDTF">2012-06-06T08:29:09Z</dcterms:modified>
</cp:coreProperties>
</file>