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616" r:id="rId2"/>
    <p:sldId id="1052" r:id="rId3"/>
    <p:sldId id="1049" r:id="rId4"/>
    <p:sldId id="1053" r:id="rId5"/>
    <p:sldId id="617" r:id="rId6"/>
    <p:sldId id="292" r:id="rId7"/>
    <p:sldId id="749" r:id="rId8"/>
    <p:sldId id="561" r:id="rId9"/>
    <p:sldId id="261" r:id="rId10"/>
    <p:sldId id="1055" r:id="rId11"/>
    <p:sldId id="469" r:id="rId12"/>
    <p:sldId id="1054" r:id="rId13"/>
    <p:sldId id="542" r:id="rId14"/>
    <p:sldId id="1051" r:id="rId15"/>
    <p:sldId id="625" r:id="rId16"/>
    <p:sldId id="569" r:id="rId17"/>
    <p:sldId id="1047" r:id="rId18"/>
    <p:sldId id="1048" r:id="rId1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5A28"/>
    <a:srgbClr val="DD662F"/>
    <a:srgbClr val="FBFAF9"/>
    <a:srgbClr val="CD5F2B"/>
    <a:srgbClr val="57C9F7"/>
    <a:srgbClr val="BF7FBF"/>
    <a:srgbClr val="71AE48"/>
    <a:srgbClr val="EE7D33"/>
    <a:srgbClr val="5B9BD5"/>
    <a:srgbClr val="998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19" autoAdjust="0"/>
    <p:restoredTop sz="96281" autoAdjust="0"/>
  </p:normalViewPr>
  <p:slideViewPr>
    <p:cSldViewPr snapToGrid="0" snapToObjects="1" showGuides="1">
      <p:cViewPr>
        <p:scale>
          <a:sx n="127" d="100"/>
          <a:sy n="127" d="100"/>
        </p:scale>
        <p:origin x="72" y="6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644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02BE4-89DD-6548-82D3-2826A713AC64}" type="datetimeFigureOut">
              <a:rPr lang="en-US" smtClean="0"/>
              <a:t>3/16/23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6C1E-B574-9248-808E-C0199F168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8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be the next U.S. Flagship Radio Observatory.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18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3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Snapshot</a:t>
            </a:r>
            <a:r>
              <a:rPr lang="en-US" baseline="0" dirty="0"/>
              <a:t> c</a:t>
            </a:r>
            <a:r>
              <a:rPr lang="en-US" dirty="0"/>
              <a:t>omparison of effective collecting area for dish-arrays</a:t>
            </a:r>
            <a:r>
              <a:rPr lang="en-US" baseline="0" dirty="0"/>
              <a:t> expected in the 2030’s.  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789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Snapshot</a:t>
            </a:r>
            <a:r>
              <a:rPr lang="en-US" baseline="0" dirty="0"/>
              <a:t> c</a:t>
            </a:r>
            <a:r>
              <a:rPr lang="en-US" dirty="0"/>
              <a:t>omparison of effective collecting area for dish-arrays</a:t>
            </a:r>
            <a:r>
              <a:rPr lang="en-US" baseline="0" dirty="0"/>
              <a:t> expected in the 2030’s.  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629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153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Snapshot</a:t>
            </a:r>
            <a:r>
              <a:rPr lang="en-US" baseline="0" dirty="0"/>
              <a:t> c</a:t>
            </a:r>
            <a:r>
              <a:rPr lang="en-US" dirty="0"/>
              <a:t>omparison of effective collecting area for dish-arrays</a:t>
            </a:r>
            <a:r>
              <a:rPr lang="en-US" baseline="0" dirty="0"/>
              <a:t> expected in the 2030’s.  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8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15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b="1" i="0" u="none" strike="noStrike" dirty="0">
                <a:solidFill>
                  <a:srgbClr val="212438"/>
                </a:solidFill>
                <a:effectLst/>
                <a:latin typeface="Quicksand"/>
              </a:rPr>
              <a:t>HD 163296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ALMA observation of HD163296 at 1mm along with a simulated 1 cm </a:t>
            </a:r>
            <a:r>
              <a:rPr lang="en-US" sz="1200" dirty="0" err="1"/>
              <a:t>ngVLA</a:t>
            </a:r>
            <a:r>
              <a:rPr lang="en-US" sz="1200" dirty="0"/>
              <a:t> observations (Ricci et al. 2019) of the innermost 24 au region at 1 au resolution for Jupiter-, Saturn-, and Neptune-like planets. 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distribution of exoplanets and young planets embedded in circumstellar disks: Then </a:t>
            </a:r>
            <a:r>
              <a:rPr lang="en-US" sz="1200" dirty="0" err="1"/>
              <a:t>ngVLA</a:t>
            </a:r>
            <a:r>
              <a:rPr lang="en-US" sz="1200" dirty="0"/>
              <a:t> will discover many hundreds of planets with orbital periods &lt;10 yr.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/>
              <a:t>The </a:t>
            </a:r>
            <a:r>
              <a:rPr lang="en-US" sz="1200" b="1" i="1" dirty="0" err="1"/>
              <a:t>ngVLA</a:t>
            </a:r>
            <a:r>
              <a:rPr lang="en-US" sz="1200" b="1" i="1" dirty="0"/>
              <a:t> will measure the orbital motion of planets and related features on monthly timescales: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Simulated 100 GHz </a:t>
            </a:r>
            <a:r>
              <a:rPr lang="en-US" sz="1200" dirty="0" err="1"/>
              <a:t>ngVLA</a:t>
            </a:r>
            <a:r>
              <a:rPr lang="en-US" sz="1200" dirty="0"/>
              <a:t> observations of a newborn planetary system comprising a Jupiter analogue orbiting at 5 AU from a Solar type star.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928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Simulated movies of the gas motions in the radio photosphere of an asymptotic</a:t>
            </a:r>
          </a:p>
          <a:p>
            <a:r>
              <a:rPr lang="en-US" dirty="0"/>
              <a:t>giant branch (AGB) star as observed with the ngVLA Main Array at 46 GHz. The</a:t>
            </a:r>
          </a:p>
          <a:p>
            <a:r>
              <a:rPr lang="en-US" dirty="0"/>
              <a:t>angular resolution is ~1.5 mas, corresponding to roughly 0.04 stellar radii.</a:t>
            </a:r>
          </a:p>
          <a:p>
            <a:r>
              <a:rPr lang="en-US" dirty="0"/>
              <a:t>Each movie covers a single 1.3-year pulsation period for a model AGB star,</a:t>
            </a:r>
          </a:p>
          <a:p>
            <a:r>
              <a:rPr lang="en-US" dirty="0"/>
              <a:t>assuming observations every 2-3 weeks. The adopted distance was 150 pc.</a:t>
            </a:r>
          </a:p>
          <a:p>
            <a:endParaRPr lang="en-US" dirty="0"/>
          </a:p>
          <a:p>
            <a:r>
              <a:rPr lang="en-US" dirty="0"/>
              <a:t>AGB star atmospheres are highly dynamic owing to a combination of radial</a:t>
            </a:r>
          </a:p>
          <a:p>
            <a:r>
              <a:rPr lang="en-US" dirty="0"/>
              <a:t>pulsations, shocks, and large-scale convective processes. These stars also shed</a:t>
            </a:r>
          </a:p>
          <a:p>
            <a:r>
              <a:rPr lang="en-US" dirty="0"/>
              <a:t>large amounts of matter through cool, dense winds. Radio waves are emitted from</a:t>
            </a:r>
          </a:p>
          <a:p>
            <a:r>
              <a:rPr lang="en-US" dirty="0"/>
              <a:t>a portion of their atmospheres that lie at a radius of roughly twice the</a:t>
            </a:r>
          </a:p>
          <a:p>
            <a:r>
              <a:rPr lang="en-US" dirty="0"/>
              <a:t>visible photosphere, and just interior to the wind launch region.</a:t>
            </a:r>
          </a:p>
          <a:p>
            <a:endParaRPr lang="en-US" dirty="0"/>
          </a:p>
          <a:p>
            <a:r>
              <a:rPr lang="en-US" dirty="0"/>
              <a:t>The adopted brightness distribution for the radio photosphere model (the</a:t>
            </a:r>
          </a:p>
          <a:p>
            <a:r>
              <a:rPr lang="en-US" dirty="0"/>
              <a:t>"ground truth model" shown in the left hand frame) was based on a 3D</a:t>
            </a:r>
          </a:p>
          <a:p>
            <a:r>
              <a:rPr lang="en-US" dirty="0"/>
              <a:t>hydrodynamic model of an AGB star atmosphere from Freytag et al. (2017). The</a:t>
            </a:r>
          </a:p>
          <a:p>
            <a:r>
              <a:rPr lang="en-US" dirty="0"/>
              <a:t>Freytag et al. model is not specific to millimeter wavelengths, but was adapted</a:t>
            </a:r>
          </a:p>
          <a:p>
            <a:r>
              <a:rPr lang="en-US" dirty="0"/>
              <a:t>here for illustrative purposes. The second frame shows the ground truth model</a:t>
            </a:r>
          </a:p>
          <a:p>
            <a:r>
              <a:rPr lang="en-US" dirty="0"/>
              <a:t>blurred with a Gaussian kernel.</a:t>
            </a:r>
          </a:p>
          <a:p>
            <a:endParaRPr lang="en-US" dirty="0"/>
          </a:p>
          <a:p>
            <a:r>
              <a:rPr lang="en-US" dirty="0"/>
              <a:t>The two frames on the right show image reconstructions of the model based</a:t>
            </a:r>
          </a:p>
          <a:p>
            <a:r>
              <a:rPr lang="en-US" dirty="0"/>
              <a:t>on simulated ngVLA Main Array observations. The integration time was 2</a:t>
            </a:r>
          </a:p>
          <a:p>
            <a:r>
              <a:rPr lang="en-US" dirty="0"/>
              <a:t>hours per frame and the assumed bandwidth was 10 GHz in dual</a:t>
            </a:r>
          </a:p>
          <a:p>
            <a:r>
              <a:rPr lang="en-US" dirty="0"/>
              <a:t>polarizations. The second frame from the right shows a multi-scale CLEAN</a:t>
            </a:r>
          </a:p>
          <a:p>
            <a:r>
              <a:rPr lang="en-US" dirty="0"/>
              <a:t>reconstruction, while the frame on the right shows the result of a</a:t>
            </a:r>
          </a:p>
          <a:p>
            <a:r>
              <a:rPr lang="en-US" dirty="0"/>
              <a:t>regularized maximum likelihood reconstruction using the SMILI package of</a:t>
            </a:r>
          </a:p>
          <a:p>
            <a:r>
              <a:rPr lang="en-US" dirty="0"/>
              <a:t>Akiyama et al. (2019).  While both methods do well at reproducing many of</a:t>
            </a:r>
          </a:p>
          <a:p>
            <a:r>
              <a:rPr lang="en-US" dirty="0"/>
              <a:t>the key features of the model, the SMILI version achieves superior angular</a:t>
            </a:r>
          </a:p>
          <a:p>
            <a:r>
              <a:rPr lang="en-US" dirty="0"/>
              <a:t>resolution.</a:t>
            </a:r>
          </a:p>
          <a:p>
            <a:endParaRPr lang="en-US" dirty="0"/>
          </a:p>
          <a:p>
            <a:r>
              <a:rPr lang="en-US" dirty="0"/>
              <a:t>These results underscore that the exquisite sensitivity and resolution of the</a:t>
            </a:r>
          </a:p>
          <a:p>
            <a:r>
              <a:rPr lang="en-US" dirty="0"/>
              <a:t>ngVLA will enable studies of the physical properties and kinematics of the</a:t>
            </a:r>
          </a:p>
          <a:p>
            <a:r>
              <a:rPr lang="en-US" dirty="0"/>
              <a:t>atmospheres of evolved stars in unprecedented detail.</a:t>
            </a:r>
          </a:p>
          <a:p>
            <a:endParaRPr lang="en-US" dirty="0"/>
          </a:p>
          <a:p>
            <a:r>
              <a:rPr lang="en-US" dirty="0"/>
              <a:t>Credit: K. Akiyama and L. D. Matthews, based on models adapted from B.</a:t>
            </a:r>
          </a:p>
          <a:p>
            <a:r>
              <a:rPr lang="en-US" dirty="0"/>
              <a:t>Freytag.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91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</a:t>
            </a:r>
            <a:r>
              <a:rPr lang="en-US" baseline="0" dirty="0"/>
              <a:t> Mpc box cosmological hydrodynamic simulation of galaxy 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797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21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ngVLA</a:t>
            </a:r>
            <a:r>
              <a:rPr lang="en-US" dirty="0"/>
              <a:t> essentially checked off every box of Astro2020 scientific priorities.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79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28003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52010D-3405-684F-B2B0-49E8B74F020B}"/>
              </a:ext>
            </a:extLst>
          </p:cNvPr>
          <p:cNvSpPr/>
          <p:nvPr userDrawn="1"/>
        </p:nvSpPr>
        <p:spPr>
          <a:xfrm>
            <a:off x="1" y="2800350"/>
            <a:ext cx="9144000" cy="2343150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758" y="4179807"/>
            <a:ext cx="999131" cy="592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339" y="4119802"/>
            <a:ext cx="712547" cy="712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962" y="2882504"/>
            <a:ext cx="6482924" cy="64941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  <a:latin typeface="Orbitron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157" y="4173202"/>
            <a:ext cx="466425" cy="605746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85962" y="3550577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2E95FC-F2FF-484C-B164-0B467A10D8E8}"/>
              </a:ext>
            </a:extLst>
          </p:cNvPr>
          <p:cNvSpPr/>
          <p:nvPr userDrawn="1"/>
        </p:nvSpPr>
        <p:spPr>
          <a:xfrm>
            <a:off x="-1" y="0"/>
            <a:ext cx="2286000" cy="1432677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2849861-2E54-1342-94A6-59F8EF28B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962" y="4440236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ngvla.nrao.edu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E1C94F-84F9-C04C-BF98-219DD097AA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79" y="173794"/>
            <a:ext cx="1259840" cy="1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9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orient="horz" pos="17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208" y="109307"/>
            <a:ext cx="8636000" cy="3579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3040" y="489632"/>
            <a:ext cx="8636000" cy="402661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ill Sans MT" panose="020B0502020104020203" pitchFamily="34" charset="0"/>
              </a:defRPr>
            </a:lvl1pPr>
            <a:lvl2pPr>
              <a:defRPr sz="1650">
                <a:latin typeface="Gill Sans MT" panose="020B0502020104020203" pitchFamily="34" charset="0"/>
              </a:defRPr>
            </a:lvl2pPr>
            <a:lvl3pPr>
              <a:defRPr sz="1500">
                <a:latin typeface="Gill Sans MT" panose="020B0502020104020203" pitchFamily="34" charset="0"/>
              </a:defRPr>
            </a:lvl3pPr>
            <a:lvl4pPr>
              <a:defRPr sz="1350">
                <a:latin typeface="Gill Sans MT" panose="020B0502020104020203" pitchFamily="34" charset="0"/>
              </a:defRPr>
            </a:lvl4pPr>
            <a:lvl5pPr>
              <a:defRPr sz="12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277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62934A-5B1A-544F-8458-304190AD6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991" y="5493122"/>
            <a:ext cx="627708" cy="3722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5ACE8F-9047-C646-8934-B9B9FCA90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765" y="5455424"/>
            <a:ext cx="447661" cy="447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58F246-8B25-F143-B478-AD444D449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785" y="5488972"/>
            <a:ext cx="293033" cy="3805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90DC9C-4039-F045-B5B4-8C4EC6117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34" t="31786" r="23925" b="36341"/>
          <a:stretch/>
        </p:blipFill>
        <p:spPr>
          <a:xfrm>
            <a:off x="6439987" y="5454859"/>
            <a:ext cx="572758" cy="44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5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0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28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28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3446CB6-96D0-AA45-943F-02AF19C01A6C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349" y="402192"/>
            <a:ext cx="4219303" cy="366845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68955" y="4732653"/>
            <a:ext cx="1641475" cy="2299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chemeClr val="bg1"/>
                </a:solidFill>
                <a:latin typeface="Helvetica" pitchFamily="2" charset="0"/>
                <a:cs typeface="Gill Sans" charset="0"/>
              </a:rPr>
              <a:t>ngvla.nrao.edu</a:t>
            </a:r>
            <a:endParaRPr lang="en-US" sz="1800" b="1" dirty="0">
              <a:solidFill>
                <a:schemeClr val="bg1"/>
              </a:solidFill>
              <a:latin typeface="Helvetica" pitchFamily="2" charset="0"/>
              <a:cs typeface="Gill Sans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661F793-CC53-E543-BB36-CE6236F0C7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FF8B86-738C-DC43-AC4A-2D8E275E29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E344E05-8C7F-3D42-BC50-9CE635A9ED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260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032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60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04773"/>
            <a:ext cx="7886700" cy="362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4" r:id="rId3"/>
    <p:sldLayoutId id="2147483666" r:id="rId4"/>
    <p:sldLayoutId id="2147483677" r:id="rId5"/>
    <p:sldLayoutId id="2147483676" r:id="rId6"/>
    <p:sldLayoutId id="2147483670" r:id="rId7"/>
    <p:sldLayoutId id="2147483673" r:id="rId8"/>
    <p:sldLayoutId id="2147483678" r:id="rId9"/>
    <p:sldLayoutId id="2147483680" r:id="rId10"/>
  </p:sldLayoutIdLst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emf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6389" y="161629"/>
            <a:ext cx="559761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cs typeface="Helvetica" panose="020B0604020202020204" pitchFamily="34" charset="0"/>
            </a:endParaRPr>
          </a:p>
          <a:p>
            <a:endParaRPr lang="en-US" sz="1600" b="1" dirty="0">
              <a:cs typeface="Helvetica" panose="020B0604020202020204" pitchFamily="34" charset="0"/>
            </a:endParaRPr>
          </a:p>
          <a:p>
            <a:endParaRPr lang="en-US" sz="1600" b="1" dirty="0">
              <a:cs typeface="Helvetica" panose="020B0604020202020204" pitchFamily="34" charset="0"/>
            </a:endParaRPr>
          </a:p>
          <a:p>
            <a:r>
              <a:rPr lang="en-US" sz="1600" i="1" dirty="0"/>
              <a:t>A transformative new facility to replace the VLA and VLBA to tackle new Scientific Frontiers into the mid-Century: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	Thermal imaging at milli-arcsec scales.</a:t>
            </a:r>
          </a:p>
          <a:p>
            <a:endParaRPr lang="en-US" sz="2000" b="1" i="1" dirty="0">
              <a:solidFill>
                <a:srgbClr val="C00000"/>
              </a:solidFill>
              <a:cs typeface="Helvetica" panose="020B0604020202020204" pitchFamily="34" charset="0"/>
            </a:endParaRPr>
          </a:p>
          <a:p>
            <a:endParaRPr lang="en-US" sz="1600" b="1" dirty="0">
              <a:cs typeface="Helvetica" panose="020B0604020202020204" pitchFamily="34" charset="0"/>
            </a:endParaRPr>
          </a:p>
          <a:p>
            <a:endParaRPr lang="en-US" sz="1600" b="1" dirty="0">
              <a:cs typeface="Helvetica" panose="020B0604020202020204" pitchFamily="34" charset="0"/>
            </a:endParaRPr>
          </a:p>
          <a:p>
            <a:endParaRPr lang="en-US" sz="1600" b="1" dirty="0">
              <a:cs typeface="Helvetica" panose="020B0604020202020204" pitchFamily="34" charset="0"/>
            </a:endParaRPr>
          </a:p>
          <a:p>
            <a:endParaRPr lang="en-US" sz="2400" b="1" dirty="0">
              <a:cs typeface="Helvetica" panose="020B0604020202020204" pitchFamily="34" charset="0"/>
            </a:endParaRPr>
          </a:p>
          <a:p>
            <a:endParaRPr lang="en-US" sz="1800" b="1" dirty="0">
              <a:cs typeface="Helvetica" panose="020B0604020202020204" pitchFamily="34" charset="0"/>
            </a:endParaRPr>
          </a:p>
          <a:p>
            <a:r>
              <a:rPr lang="en-US" sz="1800" b="1" dirty="0">
                <a:cs typeface="Helvetica" panose="020B0604020202020204" pitchFamily="34" charset="0"/>
              </a:rPr>
              <a:t>	10x </a:t>
            </a:r>
            <a:r>
              <a:rPr lang="en-US" sz="1800" dirty="0">
                <a:cs typeface="Helvetica" panose="020B0604020202020204" pitchFamily="34" charset="0"/>
              </a:rPr>
              <a:t>the sensitivity of the JVLA/ALMA</a:t>
            </a:r>
          </a:p>
          <a:p>
            <a:r>
              <a:rPr lang="en-US" sz="1800" b="1" dirty="0">
                <a:cs typeface="Helvetica" panose="020B0604020202020204" pitchFamily="34" charset="0"/>
              </a:rPr>
              <a:t>	10x </a:t>
            </a:r>
            <a:r>
              <a:rPr lang="en-US" sz="1800" dirty="0">
                <a:cs typeface="Helvetica" panose="020B0604020202020204" pitchFamily="34" charset="0"/>
              </a:rPr>
              <a:t>higher resolution than the JVLA/ALMA</a:t>
            </a:r>
          </a:p>
          <a:p>
            <a:r>
              <a:rPr lang="en-US" sz="1800" b="1" dirty="0">
                <a:cs typeface="Helvetica" panose="020B0604020202020204" pitchFamily="34" charset="0"/>
              </a:rPr>
              <a:t>	1.2 - 116 GHz </a:t>
            </a:r>
            <a:r>
              <a:rPr lang="en-US" sz="1800" dirty="0">
                <a:cs typeface="Helvetica" panose="020B0604020202020204" pitchFamily="34" charset="0"/>
              </a:rPr>
              <a:t>Frequency Coverage</a:t>
            </a:r>
          </a:p>
          <a:p>
            <a:r>
              <a:rPr lang="en-US" sz="1800" b="1" dirty="0">
                <a:cs typeface="Helvetica" panose="020B0604020202020204" pitchFamily="34" charset="0"/>
              </a:rPr>
              <a:t>	244 x 18m + 19 x 6m </a:t>
            </a:r>
            <a:r>
              <a:rPr lang="en-US" sz="1800" dirty="0">
                <a:cs typeface="Helvetica" panose="020B0604020202020204" pitchFamily="34" charset="0"/>
              </a:rPr>
              <a:t>offset Gregorian Antennas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 sz="1500" dirty="0">
                <a:cs typeface="Helvetica" panose="020B0604020202020204" pitchFamily="34" charset="0"/>
              </a:rPr>
              <a:t>Centered at VLA site and concentrated in SW US.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 sz="1500" dirty="0">
                <a:cs typeface="Helvetica" panose="020B0604020202020204" pitchFamily="34" charset="0"/>
              </a:rPr>
              <a:t>Fixed antenna locations across North America.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ED987B-81D3-8E44-9548-94CC6E0DBE1C}"/>
              </a:ext>
            </a:extLst>
          </p:cNvPr>
          <p:cNvSpPr txBox="1">
            <a:spLocks/>
          </p:cNvSpPr>
          <p:nvPr/>
        </p:nvSpPr>
        <p:spPr>
          <a:xfrm>
            <a:off x="665756" y="115584"/>
            <a:ext cx="7812488" cy="832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The next-generation Very Large Array (</a:t>
            </a:r>
            <a:r>
              <a:rPr lang="en-US" sz="3200" b="1" dirty="0" err="1"/>
              <a:t>ngVLA</a:t>
            </a:r>
            <a:r>
              <a:rPr lang="en-US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06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71617" y="513487"/>
            <a:ext cx="3988651" cy="545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/>
              <a:t>ngVLA</a:t>
            </a:r>
            <a:r>
              <a:rPr lang="en-US" sz="1800" dirty="0"/>
              <a:t>: can resolve and determine R, T</a:t>
            </a:r>
            <a:r>
              <a:rPr lang="en-US" sz="1800" baseline="-25000" dirty="0"/>
              <a:t>B</a:t>
            </a:r>
            <a:r>
              <a:rPr lang="en-US" sz="1800" dirty="0"/>
              <a:t>  for &gt; 10000 stars, incl. 500 MS stars of all spectral types: Radio ‘HR diagram’ at 85 GHz</a:t>
            </a:r>
          </a:p>
          <a:p>
            <a:r>
              <a:rPr lang="en-US" sz="1800" dirty="0"/>
              <a:t>Movies of extreme mass-loss in evolved stars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167DF5-B157-BD41-B6FF-E8074A09C5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6817" y="121454"/>
            <a:ext cx="7628710" cy="356158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Stellar Radio Photospheres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>
                <a:solidFill>
                  <a:schemeClr val="bg1"/>
                </a:solidFill>
                <a:latin typeface="Helvetica" pitchFamily="2" charset="0"/>
              </a:rPr>
              <a:pPr/>
              <a:t>10</a:t>
            </a:fld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8D69C4-135B-2544-8C8E-2C866823B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868" y="2309865"/>
            <a:ext cx="7452328" cy="1750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CE603A-DF4F-834A-869B-45D3D761DF9A}"/>
              </a:ext>
            </a:extLst>
          </p:cNvPr>
          <p:cNvSpPr txBox="1"/>
          <p:nvPr/>
        </p:nvSpPr>
        <p:spPr>
          <a:xfrm>
            <a:off x="1025552" y="4086754"/>
            <a:ext cx="709289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 err="1"/>
              <a:t>ngVLA</a:t>
            </a:r>
            <a:r>
              <a:rPr lang="en-US" sz="1600" dirty="0"/>
              <a:t> imaging of ‘boiling’ AGB stars atmosphere  (Akiyama &amp; Mathews 2021)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ngVLA</a:t>
            </a:r>
            <a:r>
              <a:rPr lang="en-US" sz="1400" dirty="0"/>
              <a:t> @ 46 GHz; 1.5 mas ~ 0.04 stellar radii at d=150pc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1.3 year pulse period observed every 2-3 weeks</a:t>
            </a:r>
            <a:endParaRPr lang="en-US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Dominates late time mass loss in evolved stars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4950CC-FFB2-8623-6BE2-59D2C82192E1}"/>
              </a:ext>
            </a:extLst>
          </p:cNvPr>
          <p:cNvGrpSpPr/>
          <p:nvPr/>
        </p:nvGrpSpPr>
        <p:grpSpPr>
          <a:xfrm>
            <a:off x="4258032" y="79532"/>
            <a:ext cx="4811574" cy="2006794"/>
            <a:chOff x="4258032" y="79532"/>
            <a:chExt cx="4811574" cy="20067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D89BD85-8A5B-E62E-FA2B-204A684B3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011" y="119862"/>
              <a:ext cx="2495595" cy="196646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CC6A795-91D6-35E3-8ACA-7F134E0AE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8032" y="79532"/>
              <a:ext cx="2141158" cy="200679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BE7FC64-E8D2-4F96-92D7-9784DCA2619D}"/>
                </a:ext>
              </a:extLst>
            </p:cNvPr>
            <p:cNvSpPr/>
            <p:nvPr/>
          </p:nvSpPr>
          <p:spPr>
            <a:xfrm>
              <a:off x="8938727" y="335620"/>
              <a:ext cx="45719" cy="799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E7362E7-E1C5-A2CE-C871-7AE9C4DF1429}"/>
              </a:ext>
            </a:extLst>
          </p:cNvPr>
          <p:cNvSpPr txBox="1"/>
          <p:nvPr/>
        </p:nvSpPr>
        <p:spPr>
          <a:xfrm>
            <a:off x="4571998" y="95891"/>
            <a:ext cx="1716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𝛼 Orionis M1 1A, 38 GHz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3A9FC8-5D49-C88B-A33C-145DBA5F24A7}"/>
              </a:ext>
            </a:extLst>
          </p:cNvPr>
          <p:cNvSpPr txBox="1"/>
          <p:nvPr/>
        </p:nvSpPr>
        <p:spPr>
          <a:xfrm>
            <a:off x="7612846" y="270738"/>
            <a:ext cx="14089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A2 V @ 50pc, 85 GHz Carilli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99662F-2ED3-C075-E917-963DD19B335E}"/>
              </a:ext>
            </a:extLst>
          </p:cNvPr>
          <p:cNvCxnSpPr/>
          <p:nvPr/>
        </p:nvCxnSpPr>
        <p:spPr>
          <a:xfrm>
            <a:off x="4646640" y="1418271"/>
            <a:ext cx="0" cy="33590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0C1ABBB-60DC-FF83-BB6D-13A74770A57E}"/>
              </a:ext>
            </a:extLst>
          </p:cNvPr>
          <p:cNvSpPr txBox="1"/>
          <p:nvPr/>
        </p:nvSpPr>
        <p:spPr>
          <a:xfrm>
            <a:off x="4596153" y="1494377"/>
            <a:ext cx="1408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40mas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F35FC9-2285-AB60-EB69-B9FC09B6338A}"/>
              </a:ext>
            </a:extLst>
          </p:cNvPr>
          <p:cNvSpPr txBox="1"/>
          <p:nvPr/>
        </p:nvSpPr>
        <p:spPr>
          <a:xfrm>
            <a:off x="7203797" y="1620912"/>
            <a:ext cx="1408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0.5mas</a:t>
            </a:r>
          </a:p>
        </p:txBody>
      </p:sp>
    </p:spTree>
    <p:extLst>
      <p:ext uri="{BB962C8B-B14F-4D97-AF65-F5344CB8AC3E}">
        <p14:creationId xmlns:p14="http://schemas.microsoft.com/office/powerpoint/2010/main" val="23611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0025" y="117406"/>
            <a:ext cx="870199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KSG3: Molecular gas – Fuel for Star Formation over 13 </a:t>
            </a:r>
            <a:r>
              <a:rPr lang="en-US" sz="2400" b="1" dirty="0" err="1">
                <a:latin typeface="+mj-lt"/>
              </a:rPr>
              <a:t>Gyr</a:t>
            </a:r>
            <a:endParaRPr lang="en-US" sz="24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17100" y="3730160"/>
            <a:ext cx="32118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ngVLA</a:t>
            </a:r>
            <a:r>
              <a:rPr lang="en-US" sz="1600" dirty="0"/>
              <a:t> observations of SMG at </a:t>
            </a:r>
            <a:r>
              <a:rPr lang="en-US" sz="1600" i="1" dirty="0"/>
              <a:t>z</a:t>
            </a:r>
            <a:r>
              <a:rPr lang="en-US" sz="1600" dirty="0"/>
              <a:t> = 4.4; SFR ≈ 400 </a:t>
            </a:r>
            <a:r>
              <a:rPr lang="en-US" sz="1600" i="1" dirty="0"/>
              <a:t>M</a:t>
            </a:r>
            <a:r>
              <a:rPr lang="en-US" sz="1600" baseline="-25000" dirty="0"/>
              <a:t>⨀</a:t>
            </a:r>
            <a:r>
              <a:rPr lang="en-US" sz="1600" dirty="0"/>
              <a:t> /yr </a:t>
            </a:r>
          </a:p>
          <a:p>
            <a:r>
              <a:rPr lang="en-US" sz="1600" b="1" i="1" dirty="0">
                <a:solidFill>
                  <a:srgbClr val="C00000"/>
                </a:solidFill>
              </a:rPr>
              <a:t>Total molecular gas content largely missed by high-J lines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35FB25-4C8C-A448-81DF-76AA241417C0}"/>
              </a:ext>
            </a:extLst>
          </p:cNvPr>
          <p:cNvGrpSpPr/>
          <p:nvPr/>
        </p:nvGrpSpPr>
        <p:grpSpPr>
          <a:xfrm>
            <a:off x="27817" y="3362455"/>
            <a:ext cx="5239265" cy="1716874"/>
            <a:chOff x="0" y="1001612"/>
            <a:chExt cx="9118600" cy="30375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29215"/>
              <a:ext cx="9118600" cy="30099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168305" y="1001612"/>
              <a:ext cx="7585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𝜃 ≈ 0.3”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699" y="1001612"/>
              <a:ext cx="80021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chemeClr val="bg1"/>
                  </a:solidFill>
                </a:rPr>
                <a:t>𝜃 ≈ 0.3”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98010" y="1001612"/>
              <a:ext cx="7585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𝜃 ≈ 0.5”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36E0B3C-23CD-474B-89C3-3A86D8398AC7}"/>
              </a:ext>
            </a:extLst>
          </p:cNvPr>
          <p:cNvSpPr/>
          <p:nvPr/>
        </p:nvSpPr>
        <p:spPr>
          <a:xfrm>
            <a:off x="4223807" y="1131367"/>
            <a:ext cx="44051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ngVLA will routinely detect molecular gas in “normal” galaxies at </a:t>
            </a:r>
            <a:r>
              <a:rPr lang="en-US" sz="1600" i="1" dirty="0"/>
              <a:t>z</a:t>
            </a:r>
            <a:r>
              <a:rPr lang="en-US" sz="1600" dirty="0"/>
              <a:t>=6 </a:t>
            </a:r>
            <a:r>
              <a:rPr lang="en-US" sz="1600" b="1" i="1" dirty="0"/>
              <a:t>via low-J CO transitions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The ngVLA will provide &gt;10x improvement in our knowledge of the cold molecular gas  = fuel for star formation, back to cosmic reionization</a:t>
            </a:r>
            <a:endParaRPr lang="en-US" sz="1600" dirty="0"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9C4E98-8BCA-8115-354D-F377590B8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70" y="891253"/>
            <a:ext cx="3799239" cy="24020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35453" y="3355489"/>
            <a:ext cx="5923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Casey</a:t>
            </a:r>
          </a:p>
        </p:txBody>
      </p:sp>
    </p:spTree>
    <p:extLst>
      <p:ext uri="{BB962C8B-B14F-4D97-AF65-F5344CB8AC3E}">
        <p14:creationId xmlns:p14="http://schemas.microsoft.com/office/powerpoint/2010/main" val="169512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7946A9-841F-9A50-A405-45B4ADAA86D7}"/>
              </a:ext>
            </a:extLst>
          </p:cNvPr>
          <p:cNvSpPr txBox="1"/>
          <p:nvPr/>
        </p:nvSpPr>
        <p:spPr>
          <a:xfrm>
            <a:off x="20776" y="479601"/>
            <a:ext cx="6266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4.5e6 HI detections to z ~ 1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Unresolved HI at high redshift (z ~ 0.2-1) N ~ 6.0e5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Resolved HI at low redshift (z &lt; 0.2) N ~ 3.9e6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32C0F5-8756-AC4F-1C2C-AC50AB250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566" y="2373255"/>
            <a:ext cx="3524434" cy="26433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C10459-9DB5-4E6B-F7E5-42AD448F97E8}"/>
              </a:ext>
            </a:extLst>
          </p:cNvPr>
          <p:cNvSpPr txBox="1"/>
          <p:nvPr/>
        </p:nvSpPr>
        <p:spPr>
          <a:xfrm>
            <a:off x="-184348" y="17936"/>
            <a:ext cx="6766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DSA2000:  𝛒</a:t>
            </a:r>
            <a:r>
              <a:rPr lang="en-US" sz="2400" baseline="-25000" dirty="0"/>
              <a:t>HI</a:t>
            </a:r>
            <a:r>
              <a:rPr lang="en-US" sz="2400" dirty="0"/>
              <a:t> over the epoch of ‘Cosmic Demise’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DB5D80-02FE-0B70-3A5C-8E6C89F5A74A}"/>
              </a:ext>
            </a:extLst>
          </p:cNvPr>
          <p:cNvGrpSpPr/>
          <p:nvPr/>
        </p:nvGrpSpPr>
        <p:grpSpPr>
          <a:xfrm>
            <a:off x="1739612" y="1490423"/>
            <a:ext cx="3832412" cy="3523531"/>
            <a:chOff x="187037" y="1341132"/>
            <a:chExt cx="3832412" cy="35235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C4E1C8-6821-BA5F-81EB-075897EA9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37" y="1341132"/>
              <a:ext cx="3832412" cy="352353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9B6AFD-D4FF-FE31-C7B6-BE66C63D2622}"/>
                </a:ext>
              </a:extLst>
            </p:cNvPr>
            <p:cNvSpPr/>
            <p:nvPr/>
          </p:nvSpPr>
          <p:spPr>
            <a:xfrm>
              <a:off x="612560" y="3275860"/>
              <a:ext cx="417250" cy="137188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3F0387B-79C9-5DED-0A70-9C2B975A5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517" y="0"/>
            <a:ext cx="2239132" cy="22152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332D43-7460-D177-E677-CC91DF652926}"/>
              </a:ext>
            </a:extLst>
          </p:cNvPr>
          <p:cNvSpPr txBox="1"/>
          <p:nvPr/>
        </p:nvSpPr>
        <p:spPr>
          <a:xfrm>
            <a:off x="21511" y="2804229"/>
            <a:ext cx="16783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Shutting down of late-time accretion and cessation of star formation in the Universe?</a:t>
            </a:r>
          </a:p>
        </p:txBody>
      </p:sp>
    </p:spTree>
    <p:extLst>
      <p:ext uri="{BB962C8B-B14F-4D97-AF65-F5344CB8AC3E}">
        <p14:creationId xmlns:p14="http://schemas.microsoft.com/office/powerpoint/2010/main" val="138084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60EB6-0FA6-D946-88E2-81D76822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D3DE0-C102-5543-9941-6B5E1BE3C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98" y="1118641"/>
            <a:ext cx="1600200" cy="7955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7B7BD4-F575-F24C-B0B4-3535B1C378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061" y="678475"/>
            <a:ext cx="1090103" cy="10657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F8979A-4EA6-4844-94FD-8DA02BCF2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550" y="1744239"/>
            <a:ext cx="1719578" cy="96188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E8653A0-D30E-8D4B-B45A-5EC13799BAF7}"/>
              </a:ext>
            </a:extLst>
          </p:cNvPr>
          <p:cNvSpPr txBox="1"/>
          <p:nvPr/>
        </p:nvSpPr>
        <p:spPr>
          <a:xfrm>
            <a:off x="2968921" y="-20134"/>
            <a:ext cx="2890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Project Timeline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E4724A6-B61A-444E-B5B1-B82ED76823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926" y="1887867"/>
            <a:ext cx="1234780" cy="81985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F30FD5C-9083-5446-B946-DBD8BCDDB8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425" y="1870155"/>
            <a:ext cx="1219073" cy="80942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6035529-0226-CE47-A073-DE6CADD517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690" y="631537"/>
            <a:ext cx="1462865" cy="118211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CBAA3E-B2C1-3144-B710-FB298A265C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313" y="1920967"/>
            <a:ext cx="1591056" cy="74556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5FFBB42-63CD-154A-94FB-6A9DABF56A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105" y="639477"/>
            <a:ext cx="1710023" cy="876934"/>
          </a:xfrm>
          <a:prstGeom prst="rect">
            <a:avLst/>
          </a:prstGeom>
        </p:spPr>
      </p:pic>
      <p:pic>
        <p:nvPicPr>
          <p:cNvPr id="37" name="Grafik 5">
            <a:extLst>
              <a:ext uri="{FF2B5EF4-FFF2-40B4-BE49-F238E27FC236}">
                <a16:creationId xmlns:a16="http://schemas.microsoft.com/office/drawing/2014/main" id="{805ACA5F-E611-D34C-8033-CBA478B684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8386" y="896932"/>
            <a:ext cx="1902391" cy="1897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EE5028-AADF-CCC6-D200-D0AB3C30EB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02" y="1964996"/>
            <a:ext cx="774778" cy="73567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AF6C243-4B3C-9531-9761-53433C088C36}"/>
              </a:ext>
            </a:extLst>
          </p:cNvPr>
          <p:cNvGrpSpPr/>
          <p:nvPr/>
        </p:nvGrpSpPr>
        <p:grpSpPr>
          <a:xfrm>
            <a:off x="-21569" y="2844850"/>
            <a:ext cx="9486030" cy="1658338"/>
            <a:chOff x="-92593" y="2844850"/>
            <a:chExt cx="9486030" cy="1658338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2034DC8-C095-B144-BBF1-1A14C7DAF3B0}"/>
                </a:ext>
              </a:extLst>
            </p:cNvPr>
            <p:cNvCxnSpPr>
              <a:cxnSpLocks/>
            </p:cNvCxnSpPr>
            <p:nvPr/>
          </p:nvCxnSpPr>
          <p:spPr>
            <a:xfrm>
              <a:off x="1352604" y="3115961"/>
              <a:ext cx="0" cy="110796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2702BDD-C0F4-0943-A343-A392C9C796C5}"/>
                </a:ext>
              </a:extLst>
            </p:cNvPr>
            <p:cNvCxnSpPr>
              <a:cxnSpLocks/>
            </p:cNvCxnSpPr>
            <p:nvPr/>
          </p:nvCxnSpPr>
          <p:spPr>
            <a:xfrm>
              <a:off x="601335" y="3144932"/>
              <a:ext cx="0" cy="13776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EC0A24-5DE8-6848-9677-52B3227A5C5A}"/>
                </a:ext>
              </a:extLst>
            </p:cNvPr>
            <p:cNvSpPr txBox="1"/>
            <p:nvPr/>
          </p:nvSpPr>
          <p:spPr>
            <a:xfrm>
              <a:off x="-33650" y="2844850"/>
              <a:ext cx="5373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2018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7535E0-E039-D042-B53F-52839E5CC729}"/>
                </a:ext>
              </a:extLst>
            </p:cNvPr>
            <p:cNvSpPr txBox="1"/>
            <p:nvPr/>
          </p:nvSpPr>
          <p:spPr>
            <a:xfrm>
              <a:off x="947816" y="2844850"/>
              <a:ext cx="5373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2021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99D9AF8-3F67-B74F-8C52-9AB2D331EF30}"/>
                </a:ext>
              </a:extLst>
            </p:cNvPr>
            <p:cNvSpPr txBox="1"/>
            <p:nvPr/>
          </p:nvSpPr>
          <p:spPr>
            <a:xfrm>
              <a:off x="5338705" y="2850565"/>
              <a:ext cx="5373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2029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845D696-A484-B145-8B55-F3E6195BF1DA}"/>
                </a:ext>
              </a:extLst>
            </p:cNvPr>
            <p:cNvSpPr txBox="1"/>
            <p:nvPr/>
          </p:nvSpPr>
          <p:spPr>
            <a:xfrm>
              <a:off x="7865028" y="2844850"/>
              <a:ext cx="5373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2035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CD44B50-A103-9847-B461-17AE8311722A}"/>
                </a:ext>
              </a:extLst>
            </p:cNvPr>
            <p:cNvSpPr/>
            <p:nvPr/>
          </p:nvSpPr>
          <p:spPr>
            <a:xfrm>
              <a:off x="-92593" y="3625564"/>
              <a:ext cx="1152144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Science Book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6D9A641-49F7-334D-A018-05AF0B49E339}"/>
                </a:ext>
              </a:extLst>
            </p:cNvPr>
            <p:cNvSpPr/>
            <p:nvPr/>
          </p:nvSpPr>
          <p:spPr>
            <a:xfrm>
              <a:off x="962583" y="4203106"/>
              <a:ext cx="2363750" cy="300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dirty="0"/>
                <a:t>Astro2020 Report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B5240F0-9F2C-C743-83EB-5517BF719182}"/>
                </a:ext>
              </a:extLst>
            </p:cNvPr>
            <p:cNvSpPr/>
            <p:nvPr/>
          </p:nvSpPr>
          <p:spPr>
            <a:xfrm>
              <a:off x="1345251" y="3707223"/>
              <a:ext cx="151583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NSF development funds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8D49F6A-720F-6842-880F-5BC30EA37C48}"/>
                </a:ext>
              </a:extLst>
            </p:cNvPr>
            <p:cNvSpPr/>
            <p:nvPr/>
          </p:nvSpPr>
          <p:spPr>
            <a:xfrm>
              <a:off x="1794296" y="3187230"/>
              <a:ext cx="166781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Prototype antenna at VLA Site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720A78C-AA21-AC44-A375-A081C8EE5796}"/>
                </a:ext>
              </a:extLst>
            </p:cNvPr>
            <p:cNvSpPr/>
            <p:nvPr/>
          </p:nvSpPr>
          <p:spPr>
            <a:xfrm>
              <a:off x="3648907" y="3207849"/>
              <a:ext cx="1090042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Construction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F9FA14F-277F-9A43-8259-F7DD3468DE2B}"/>
                </a:ext>
              </a:extLst>
            </p:cNvPr>
            <p:cNvSpPr/>
            <p:nvPr/>
          </p:nvSpPr>
          <p:spPr>
            <a:xfrm>
              <a:off x="5164204" y="3244365"/>
              <a:ext cx="2126329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Early Science Operations </a:t>
              </a:r>
              <a:br>
                <a:rPr lang="en-US" dirty="0"/>
              </a:br>
              <a:r>
                <a:rPr lang="en-US" dirty="0"/>
                <a:t>(&gt; VLA capabilities)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63A6A94-3947-0D47-A9E5-1B217A10C35F}"/>
                </a:ext>
              </a:extLst>
            </p:cNvPr>
            <p:cNvSpPr/>
            <p:nvPr/>
          </p:nvSpPr>
          <p:spPr>
            <a:xfrm>
              <a:off x="7790050" y="3466419"/>
              <a:ext cx="1603387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Full Science Operations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7E48420-AA5B-1B48-AD85-A3F3B19C0660}"/>
                </a:ext>
              </a:extLst>
            </p:cNvPr>
            <p:cNvSpPr/>
            <p:nvPr/>
          </p:nvSpPr>
          <p:spPr>
            <a:xfrm>
              <a:off x="3034084" y="3588580"/>
              <a:ext cx="1342575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NSF/MREFC FDR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C93BA7B-48A8-3A41-B033-625541C4709C}"/>
                </a:ext>
              </a:extLst>
            </p:cNvPr>
            <p:cNvCxnSpPr>
              <a:cxnSpLocks/>
            </p:cNvCxnSpPr>
            <p:nvPr/>
          </p:nvCxnSpPr>
          <p:spPr>
            <a:xfrm>
              <a:off x="1610175" y="3137514"/>
              <a:ext cx="0" cy="552586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9EB41DA-E2CE-4741-8EE6-FF82335EBFEE}"/>
                </a:ext>
              </a:extLst>
            </p:cNvPr>
            <p:cNvCxnSpPr>
              <a:cxnSpLocks/>
            </p:cNvCxnSpPr>
            <p:nvPr/>
          </p:nvCxnSpPr>
          <p:spPr>
            <a:xfrm>
              <a:off x="2636088" y="3094626"/>
              <a:ext cx="0" cy="13776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EBA5AE4-6273-2E47-AD3D-932D1B36764A}"/>
                </a:ext>
              </a:extLst>
            </p:cNvPr>
            <p:cNvCxnSpPr>
              <a:cxnSpLocks/>
            </p:cNvCxnSpPr>
            <p:nvPr/>
          </p:nvCxnSpPr>
          <p:spPr>
            <a:xfrm>
              <a:off x="3827296" y="3109550"/>
              <a:ext cx="0" cy="13776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C517ABE-D747-464C-8E72-9BDE22936690}"/>
                </a:ext>
              </a:extLst>
            </p:cNvPr>
            <p:cNvCxnSpPr>
              <a:cxnSpLocks/>
            </p:cNvCxnSpPr>
            <p:nvPr/>
          </p:nvCxnSpPr>
          <p:spPr>
            <a:xfrm>
              <a:off x="3610424" y="3094626"/>
              <a:ext cx="0" cy="46336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17D4FF0-0DFA-6749-8596-CFB04FC93AE8}"/>
                </a:ext>
              </a:extLst>
            </p:cNvPr>
            <p:cNvCxnSpPr>
              <a:cxnSpLocks/>
            </p:cNvCxnSpPr>
            <p:nvPr/>
          </p:nvCxnSpPr>
          <p:spPr>
            <a:xfrm>
              <a:off x="5877423" y="3098687"/>
              <a:ext cx="0" cy="13776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E2A38C6-7DBE-FC44-BBE7-0DAF7951BAA7}"/>
                </a:ext>
              </a:extLst>
            </p:cNvPr>
            <p:cNvCxnSpPr>
              <a:cxnSpLocks/>
            </p:cNvCxnSpPr>
            <p:nvPr/>
          </p:nvCxnSpPr>
          <p:spPr>
            <a:xfrm>
              <a:off x="8256573" y="3099500"/>
              <a:ext cx="0" cy="417356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336174F-D19F-3E4A-9CD9-5F1D28768B2C}"/>
                </a:ext>
              </a:extLst>
            </p:cNvPr>
            <p:cNvSpPr txBox="1"/>
            <p:nvPr/>
          </p:nvSpPr>
          <p:spPr>
            <a:xfrm>
              <a:off x="1971536" y="2844850"/>
              <a:ext cx="5373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2023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F2EF9BB-A9FA-5145-87A8-1790812DE079}"/>
                </a:ext>
              </a:extLst>
            </p:cNvPr>
            <p:cNvCxnSpPr>
              <a:cxnSpLocks/>
            </p:cNvCxnSpPr>
            <p:nvPr/>
          </p:nvCxnSpPr>
          <p:spPr>
            <a:xfrm>
              <a:off x="-15894" y="3115961"/>
              <a:ext cx="8961120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D4AC4B3-B80D-4A62-9E66-2ABAD559CF39}"/>
                </a:ext>
              </a:extLst>
            </p:cNvPr>
            <p:cNvSpPr txBox="1"/>
            <p:nvPr/>
          </p:nvSpPr>
          <p:spPr>
            <a:xfrm>
              <a:off x="3378721" y="2853369"/>
              <a:ext cx="5373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2026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1060B3-93F2-CC10-9266-F3CC51642212}"/>
                </a:ext>
              </a:extLst>
            </p:cNvPr>
            <p:cNvSpPr txBox="1"/>
            <p:nvPr/>
          </p:nvSpPr>
          <p:spPr>
            <a:xfrm>
              <a:off x="411711" y="2846328"/>
              <a:ext cx="5373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2019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8E8B6EA-02FE-9083-8216-0077BDE5C245}"/>
                </a:ext>
              </a:extLst>
            </p:cNvPr>
            <p:cNvCxnSpPr>
              <a:cxnSpLocks/>
            </p:cNvCxnSpPr>
            <p:nvPr/>
          </p:nvCxnSpPr>
          <p:spPr>
            <a:xfrm>
              <a:off x="87910" y="3146412"/>
              <a:ext cx="0" cy="47283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8931AF3-28E6-AE32-8E53-4E76B02833FA}"/>
                </a:ext>
              </a:extLst>
            </p:cNvPr>
            <p:cNvSpPr/>
            <p:nvPr/>
          </p:nvSpPr>
          <p:spPr>
            <a:xfrm>
              <a:off x="305308" y="3211759"/>
              <a:ext cx="115214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Astro2020 submission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FBC0CF9-F6B9-5608-F8D9-4021AEC3B22F}"/>
                </a:ext>
              </a:extLst>
            </p:cNvPr>
            <p:cNvCxnSpPr>
              <a:cxnSpLocks/>
            </p:cNvCxnSpPr>
            <p:nvPr/>
          </p:nvCxnSpPr>
          <p:spPr>
            <a:xfrm>
              <a:off x="5504155" y="3153451"/>
              <a:ext cx="0" cy="9386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F2BF4DF-8D8B-3492-8761-A285960784CD}"/>
                </a:ext>
              </a:extLst>
            </p:cNvPr>
            <p:cNvSpPr/>
            <p:nvPr/>
          </p:nvSpPr>
          <p:spPr>
            <a:xfrm>
              <a:off x="5788240" y="3153451"/>
              <a:ext cx="204187" cy="93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65CE9F8-8AF1-08E4-F1FE-3F36F538D385}"/>
                </a:ext>
              </a:extLst>
            </p:cNvPr>
            <p:cNvCxnSpPr>
              <a:cxnSpLocks/>
            </p:cNvCxnSpPr>
            <p:nvPr/>
          </p:nvCxnSpPr>
          <p:spPr>
            <a:xfrm>
              <a:off x="5374217" y="3153451"/>
              <a:ext cx="0" cy="129245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CD2F2CB-45F4-263C-CE37-05DAABF06E43}"/>
                </a:ext>
              </a:extLst>
            </p:cNvPr>
            <p:cNvSpPr/>
            <p:nvPr/>
          </p:nvSpPr>
          <p:spPr>
            <a:xfrm>
              <a:off x="5442009" y="3155429"/>
              <a:ext cx="147181" cy="1292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79CA814-C447-EC40-6852-77DDD5DAA61C}"/>
              </a:ext>
            </a:extLst>
          </p:cNvPr>
          <p:cNvSpPr/>
          <p:nvPr/>
        </p:nvSpPr>
        <p:spPr>
          <a:xfrm>
            <a:off x="1774378" y="3168768"/>
            <a:ext cx="1585759" cy="524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B3F201-8810-B85C-2B6B-675E849ACC8E}"/>
              </a:ext>
            </a:extLst>
          </p:cNvPr>
          <p:cNvSpPr txBox="1"/>
          <p:nvPr/>
        </p:nvSpPr>
        <p:spPr>
          <a:xfrm>
            <a:off x="2830676" y="4375292"/>
            <a:ext cx="5678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Construction full cost accounting:  $2.3B  [FY2018]</a:t>
            </a:r>
          </a:p>
        </p:txBody>
      </p:sp>
    </p:spTree>
    <p:extLst>
      <p:ext uri="{BB962C8B-B14F-4D97-AF65-F5344CB8AC3E}">
        <p14:creationId xmlns:p14="http://schemas.microsoft.com/office/powerpoint/2010/main" val="380820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:a16="http://schemas.microsoft.com/office/drawing/2014/main" id="{5C1DBB3C-B90F-32C2-243A-4E25B2805E9D}"/>
              </a:ext>
            </a:extLst>
          </p:cNvPr>
          <p:cNvSpPr txBox="1"/>
          <p:nvPr/>
        </p:nvSpPr>
        <p:spPr>
          <a:xfrm>
            <a:off x="1248947" y="3330882"/>
            <a:ext cx="6869152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First few years of DSA2000 operation: follow-up will still rely on VLA, VLBA, SKA, ALMA…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After 2028: </a:t>
            </a:r>
            <a:r>
              <a:rPr lang="en-US" sz="1800" dirty="0" err="1"/>
              <a:t>ngVLA</a:t>
            </a:r>
            <a:r>
              <a:rPr lang="en-US" sz="1800" dirty="0"/>
              <a:t> early science capabilities (&gt;= VLA)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After 2034: </a:t>
            </a:r>
            <a:r>
              <a:rPr lang="en-US" sz="1800" dirty="0" err="1"/>
              <a:t>ngVLA</a:t>
            </a:r>
            <a:r>
              <a:rPr lang="en-US" sz="1800" dirty="0"/>
              <a:t> full science capabilities (10x VLA…)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C512DB-DF8B-0A32-E588-6DFBC923893A}"/>
              </a:ext>
            </a:extLst>
          </p:cNvPr>
          <p:cNvGrpSpPr/>
          <p:nvPr/>
        </p:nvGrpSpPr>
        <p:grpSpPr>
          <a:xfrm>
            <a:off x="94102" y="161310"/>
            <a:ext cx="10543417" cy="2985205"/>
            <a:chOff x="94102" y="161310"/>
            <a:chExt cx="10543417" cy="298520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61FD655-584C-DCB5-BD8B-EA0685E13371}"/>
                </a:ext>
              </a:extLst>
            </p:cNvPr>
            <p:cNvGrpSpPr/>
            <p:nvPr/>
          </p:nvGrpSpPr>
          <p:grpSpPr>
            <a:xfrm>
              <a:off x="94102" y="161310"/>
              <a:ext cx="10543417" cy="2985205"/>
              <a:chOff x="-10563" y="963166"/>
              <a:chExt cx="9048002" cy="257067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9D78186-5910-F749-C809-7E4A8FDC1F5B}"/>
                  </a:ext>
                </a:extLst>
              </p:cNvPr>
              <p:cNvGrpSpPr/>
              <p:nvPr/>
            </p:nvGrpSpPr>
            <p:grpSpPr>
              <a:xfrm>
                <a:off x="-10563" y="963166"/>
                <a:ext cx="9038949" cy="2570679"/>
                <a:chOff x="-10563" y="963166"/>
                <a:chExt cx="9038949" cy="2570679"/>
              </a:xfrm>
            </p:grpSpPr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FC721A83-EEAA-CBB4-8256-38C6CDA94407}"/>
                    </a:ext>
                  </a:extLst>
                </p:cNvPr>
                <p:cNvGrpSpPr/>
                <p:nvPr/>
              </p:nvGrpSpPr>
              <p:grpSpPr>
                <a:xfrm>
                  <a:off x="0" y="963166"/>
                  <a:ext cx="9028386" cy="2570679"/>
                  <a:chOff x="0" y="1211210"/>
                  <a:chExt cx="9028386" cy="2107671"/>
                </a:xfrm>
              </p:grpSpPr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78A6A185-DA9D-F402-3096-606B5C826B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1211210"/>
                    <a:ext cx="9028386" cy="2107671"/>
                  </a:xfrm>
                  <a:prstGeom prst="rect">
                    <a:avLst/>
                  </a:prstGeom>
                </p:spPr>
              </p:pic>
              <p:cxnSp>
                <p:nvCxnSpPr>
                  <p:cNvPr id="5" name="Straight Connector 4">
                    <a:extLst>
                      <a:ext uri="{FF2B5EF4-FFF2-40B4-BE49-F238E27FC236}">
                        <a16:creationId xmlns:a16="http://schemas.microsoft.com/office/drawing/2014/main" id="{DD309C1E-4B3C-6976-6EC4-AF604EA30D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801389" y="2983028"/>
                    <a:ext cx="2388093" cy="0"/>
                  </a:xfrm>
                  <a:prstGeom prst="line">
                    <a:avLst/>
                  </a:prstGeom>
                  <a:ln w="28575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" name="Straight Connector 3">
                    <a:extLst>
                      <a:ext uri="{FF2B5EF4-FFF2-40B4-BE49-F238E27FC236}">
                        <a16:creationId xmlns:a16="http://schemas.microsoft.com/office/drawing/2014/main" id="{9B606DB1-C8FF-E186-0FE4-E0B8497C32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08816" y="2152505"/>
                    <a:ext cx="900886" cy="823451"/>
                  </a:xfrm>
                  <a:prstGeom prst="line">
                    <a:avLst/>
                  </a:prstGeom>
                  <a:ln w="28575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14EB357-8D87-AD42-40E8-1B3012DBB245}"/>
                    </a:ext>
                  </a:extLst>
                </p:cNvPr>
                <p:cNvSpPr txBox="1"/>
                <p:nvPr/>
              </p:nvSpPr>
              <p:spPr>
                <a:xfrm>
                  <a:off x="1621435" y="1854295"/>
                  <a:ext cx="749451" cy="23853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C55A28"/>
                      </a:solidFill>
                    </a:rPr>
                    <a:t>DSA2000</a:t>
                  </a:r>
                </a:p>
              </p:txBody>
            </p: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874DA9F6-D05E-21F1-8793-4576556B3F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12381" y="2335360"/>
                  <a:ext cx="426128" cy="245800"/>
                </a:xfrm>
                <a:prstGeom prst="line">
                  <a:avLst/>
                </a:prstGeom>
                <a:ln w="28575">
                  <a:solidFill>
                    <a:srgbClr val="5B9BD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23EB2580-CFCC-DC4A-861A-8738910851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7387" y="2572282"/>
                  <a:ext cx="430083" cy="162685"/>
                </a:xfrm>
                <a:prstGeom prst="line">
                  <a:avLst/>
                </a:prstGeom>
                <a:ln w="28575">
                  <a:solidFill>
                    <a:srgbClr val="5B9BD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4D9BC8EB-C5F6-1804-DDA2-5706822B20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86348" y="2734028"/>
                  <a:ext cx="466561" cy="165359"/>
                </a:xfrm>
                <a:prstGeom prst="line">
                  <a:avLst/>
                </a:prstGeom>
                <a:ln w="28575">
                  <a:solidFill>
                    <a:srgbClr val="5B9BD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321BA9D8-32FD-988D-AF5B-4DB9049F91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52909" y="2899387"/>
                  <a:ext cx="435006" cy="62512"/>
                </a:xfrm>
                <a:prstGeom prst="line">
                  <a:avLst/>
                </a:prstGeom>
                <a:ln w="28575">
                  <a:solidFill>
                    <a:srgbClr val="5B9BD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83FF60-F085-D06B-1FE8-062EABF15B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7915" y="2961899"/>
                  <a:ext cx="466561" cy="65919"/>
                </a:xfrm>
                <a:prstGeom prst="line">
                  <a:avLst/>
                </a:prstGeom>
                <a:ln w="28575">
                  <a:solidFill>
                    <a:srgbClr val="5B9BD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AF5E4A9D-BA85-7B92-1199-F2815B6DBF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63193" y="3027914"/>
                  <a:ext cx="426289" cy="65919"/>
                </a:xfrm>
                <a:prstGeom prst="line">
                  <a:avLst/>
                </a:prstGeom>
                <a:ln w="28575">
                  <a:solidFill>
                    <a:srgbClr val="5B9BD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D15D44C-CC86-0840-77A7-77F22964A1EF}"/>
                    </a:ext>
                  </a:extLst>
                </p:cNvPr>
                <p:cNvSpPr/>
                <p:nvPr/>
              </p:nvSpPr>
              <p:spPr>
                <a:xfrm>
                  <a:off x="2192785" y="2122296"/>
                  <a:ext cx="452761" cy="1528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347BB7A-C7D4-9800-8D18-616371AD5615}"/>
                    </a:ext>
                  </a:extLst>
                </p:cNvPr>
                <p:cNvSpPr/>
                <p:nvPr/>
              </p:nvSpPr>
              <p:spPr>
                <a:xfrm>
                  <a:off x="631242" y="1820457"/>
                  <a:ext cx="641587" cy="404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8FCAF6FE-6A3D-072F-79F8-B617BE9222F4}"/>
                    </a:ext>
                  </a:extLst>
                </p:cNvPr>
                <p:cNvSpPr/>
                <p:nvPr/>
              </p:nvSpPr>
              <p:spPr>
                <a:xfrm>
                  <a:off x="1295415" y="1721947"/>
                  <a:ext cx="3011648" cy="1653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18639BD-5619-96FE-6678-03462017B509}"/>
                    </a:ext>
                  </a:extLst>
                </p:cNvPr>
                <p:cNvSpPr/>
                <p:nvPr/>
              </p:nvSpPr>
              <p:spPr>
                <a:xfrm>
                  <a:off x="2349667" y="1871700"/>
                  <a:ext cx="1148253" cy="3528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7DB98B01-2EAE-5D6A-3A85-6C6E38C6F7ED}"/>
                    </a:ext>
                  </a:extLst>
                </p:cNvPr>
                <p:cNvSpPr/>
                <p:nvPr/>
              </p:nvSpPr>
              <p:spPr>
                <a:xfrm>
                  <a:off x="3164032" y="2154025"/>
                  <a:ext cx="1143153" cy="44407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DB3025F3-46EC-0C52-987B-61406EEA8A0B}"/>
                    </a:ext>
                  </a:extLst>
                </p:cNvPr>
                <p:cNvSpPr/>
                <p:nvPr/>
              </p:nvSpPr>
              <p:spPr>
                <a:xfrm>
                  <a:off x="623685" y="1779376"/>
                  <a:ext cx="452761" cy="1528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B992979-6EE4-C8B5-8C97-8E5C841D7484}"/>
                    </a:ext>
                  </a:extLst>
                </p:cNvPr>
                <p:cNvSpPr txBox="1"/>
                <p:nvPr/>
              </p:nvSpPr>
              <p:spPr>
                <a:xfrm>
                  <a:off x="646217" y="1846017"/>
                  <a:ext cx="66853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err="1">
                      <a:solidFill>
                        <a:srgbClr val="FF0000"/>
                      </a:solidFill>
                    </a:rPr>
                    <a:t>SKA</a:t>
                  </a:r>
                  <a:r>
                    <a:rPr lang="en-US" sz="1200" dirty="0" err="1">
                      <a:solidFill>
                        <a:srgbClr val="00B050"/>
                      </a:solidFill>
                    </a:rPr>
                    <a:t>Mid</a:t>
                  </a:r>
                  <a:endParaRPr lang="en-US" sz="1200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D9ABAF9-6C66-015B-1484-D95D7FA6253C}"/>
                    </a:ext>
                  </a:extLst>
                </p:cNvPr>
                <p:cNvSpPr txBox="1"/>
                <p:nvPr/>
              </p:nvSpPr>
              <p:spPr>
                <a:xfrm>
                  <a:off x="2371212" y="2009193"/>
                  <a:ext cx="592193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err="1">
                      <a:solidFill>
                        <a:srgbClr val="5B9BD5"/>
                      </a:solidFill>
                    </a:rPr>
                    <a:t>ngVLA</a:t>
                  </a:r>
                  <a:endParaRPr lang="en-US" sz="1200" dirty="0">
                    <a:solidFill>
                      <a:srgbClr val="5B9BD5"/>
                    </a:solidFill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A5400D48-6BA5-28DF-FD3B-25B25852323D}"/>
                    </a:ext>
                  </a:extLst>
                </p:cNvPr>
                <p:cNvSpPr/>
                <p:nvPr/>
              </p:nvSpPr>
              <p:spPr>
                <a:xfrm>
                  <a:off x="3435702" y="1813443"/>
                  <a:ext cx="466561" cy="44407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B5C6428E-4291-6703-EEA6-6E91C1DF962F}"/>
                    </a:ext>
                  </a:extLst>
                </p:cNvPr>
                <p:cNvSpPr/>
                <p:nvPr/>
              </p:nvSpPr>
              <p:spPr>
                <a:xfrm>
                  <a:off x="1472187" y="3149100"/>
                  <a:ext cx="1963515" cy="21228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0EB5182-6C0C-84C6-12A5-F5BA26897DB0}"/>
                    </a:ext>
                  </a:extLst>
                </p:cNvPr>
                <p:cNvCxnSpPr/>
                <p:nvPr/>
              </p:nvCxnSpPr>
              <p:spPr>
                <a:xfrm>
                  <a:off x="3609892" y="1472450"/>
                  <a:ext cx="0" cy="188825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65F1734E-7F70-6312-7F83-465E58A0FFC5}"/>
                    </a:ext>
                  </a:extLst>
                </p:cNvPr>
                <p:cNvSpPr/>
                <p:nvPr/>
              </p:nvSpPr>
              <p:spPr>
                <a:xfrm flipV="1">
                  <a:off x="24594" y="2010737"/>
                  <a:ext cx="225344" cy="8886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37E73C8-5530-C8BF-7AFE-3CA8BCE5DBA8}"/>
                    </a:ext>
                  </a:extLst>
                </p:cNvPr>
                <p:cNvSpPr txBox="1"/>
                <p:nvPr/>
              </p:nvSpPr>
              <p:spPr>
                <a:xfrm rot="16200000">
                  <a:off x="-674688" y="2191460"/>
                  <a:ext cx="1552755" cy="2245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Scaled  Sensitivity</a:t>
                  </a:r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750369A-EDBF-E8EE-61DB-9CE6952DD021}"/>
                    </a:ext>
                  </a:extLst>
                </p:cNvPr>
                <p:cNvSpPr/>
                <p:nvPr/>
              </p:nvSpPr>
              <p:spPr>
                <a:xfrm>
                  <a:off x="648399" y="2172675"/>
                  <a:ext cx="584309" cy="3936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5D1C4306-1E49-E3F5-F03F-0269691C76B2}"/>
                    </a:ext>
                  </a:extLst>
                </p:cNvPr>
                <p:cNvSpPr/>
                <p:nvPr/>
              </p:nvSpPr>
              <p:spPr>
                <a:xfrm>
                  <a:off x="653669" y="2910706"/>
                  <a:ext cx="602521" cy="4417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5D1970C-6515-4E0D-B173-6D3FCA160A76}"/>
                  </a:ext>
                </a:extLst>
              </p:cNvPr>
              <p:cNvSpPr/>
              <p:nvPr/>
            </p:nvSpPr>
            <p:spPr>
              <a:xfrm>
                <a:off x="6011501" y="1195057"/>
                <a:ext cx="3025938" cy="3322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ight Arrow 17">
                <a:extLst>
                  <a:ext uri="{FF2B5EF4-FFF2-40B4-BE49-F238E27FC236}">
                    <a16:creationId xmlns:a16="http://schemas.microsoft.com/office/drawing/2014/main" id="{9B0FFD09-4378-86BA-5117-D6553B00D0B9}"/>
                  </a:ext>
                </a:extLst>
              </p:cNvPr>
              <p:cNvSpPr/>
              <p:nvPr/>
            </p:nvSpPr>
            <p:spPr>
              <a:xfrm>
                <a:off x="6011502" y="1186004"/>
                <a:ext cx="1457608" cy="386596"/>
              </a:xfrm>
              <a:prstGeom prst="rightArrow">
                <a:avLst/>
              </a:prstGeom>
              <a:solidFill>
                <a:srgbClr val="EE7D33"/>
              </a:solidFill>
              <a:ln>
                <a:solidFill>
                  <a:srgbClr val="EE7D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DE54DBD-DB09-64CE-3690-9491DF2E918B}"/>
                  </a:ext>
                </a:extLst>
              </p:cNvPr>
              <p:cNvSpPr/>
              <p:nvPr/>
            </p:nvSpPr>
            <p:spPr>
              <a:xfrm>
                <a:off x="7616456" y="2832380"/>
                <a:ext cx="1420646" cy="4569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BF39F5-91CE-1ADF-5C59-F65841DBDCDB}"/>
                  </a:ext>
                </a:extLst>
              </p:cNvPr>
              <p:cNvSpPr txBox="1"/>
              <p:nvPr/>
            </p:nvSpPr>
            <p:spPr>
              <a:xfrm>
                <a:off x="6120143" y="1249381"/>
                <a:ext cx="109963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</a:rPr>
                  <a:t>Full Operations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4EB1766-D7EB-050F-C641-F7016894A4A4}"/>
                </a:ext>
              </a:extLst>
            </p:cNvPr>
            <p:cNvSpPr txBox="1"/>
            <p:nvPr/>
          </p:nvSpPr>
          <p:spPr>
            <a:xfrm>
              <a:off x="6143625" y="2661629"/>
              <a:ext cx="590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C55A28"/>
                  </a:solidFill>
                </a:rPr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83D5C45-C714-F28A-F8D1-B3B2556CA146}"/>
                </a:ext>
              </a:extLst>
            </p:cNvPr>
            <p:cNvCxnSpPr>
              <a:cxnSpLocks/>
            </p:cNvCxnSpPr>
            <p:nvPr/>
          </p:nvCxnSpPr>
          <p:spPr>
            <a:xfrm>
              <a:off x="5656844" y="2670829"/>
              <a:ext cx="648706" cy="9525"/>
            </a:xfrm>
            <a:prstGeom prst="straightConnector1">
              <a:avLst/>
            </a:prstGeom>
            <a:ln w="28575">
              <a:solidFill>
                <a:srgbClr val="C55A2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846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3C6B9D6-49ED-A141-B53C-46FB83D867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67794" y="1392132"/>
            <a:ext cx="2818820" cy="27482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C580C4-7113-96BE-C47A-0B0ECD78491B}"/>
              </a:ext>
            </a:extLst>
          </p:cNvPr>
          <p:cNvSpPr txBox="1"/>
          <p:nvPr/>
        </p:nvSpPr>
        <p:spPr>
          <a:xfrm>
            <a:off x="849200" y="56808"/>
            <a:ext cx="72311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kern="1200" dirty="0">
                <a:solidFill>
                  <a:schemeClr val="tx1"/>
                </a:solidFill>
              </a:rPr>
              <a:t>Astro2020</a:t>
            </a:r>
            <a:endParaRPr lang="en-US" sz="24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kern="1200" dirty="0" err="1">
                <a:solidFill>
                  <a:schemeClr val="tx1"/>
                </a:solidFill>
              </a:rPr>
              <a:t>ngVLA</a:t>
            </a:r>
            <a:r>
              <a:rPr lang="en-US" sz="1600" kern="1200" dirty="0">
                <a:solidFill>
                  <a:schemeClr val="tx1"/>
                </a:solidFill>
              </a:rPr>
              <a:t>: high-priority large, ground-based facility; construction </a:t>
            </a:r>
            <a:r>
              <a:rPr lang="en-US" sz="1600" dirty="0"/>
              <a:t>start this </a:t>
            </a:r>
            <a:r>
              <a:rPr lang="en-US" sz="1600" kern="1200" dirty="0">
                <a:solidFill>
                  <a:schemeClr val="tx1"/>
                </a:solidFill>
              </a:rPr>
              <a:t>decade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</a:rPr>
              <a:t>DSA2000: high priority ‘midscale++’ for time domain/multi-messenger</a:t>
            </a:r>
            <a:endParaRPr lang="en-US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63A50C-8BF5-A4C3-15B0-C602A738535E}"/>
              </a:ext>
            </a:extLst>
          </p:cNvPr>
          <p:cNvGrpSpPr/>
          <p:nvPr/>
        </p:nvGrpSpPr>
        <p:grpSpPr>
          <a:xfrm>
            <a:off x="3789520" y="1158844"/>
            <a:ext cx="4802545" cy="3927847"/>
            <a:chOff x="3789520" y="1252152"/>
            <a:chExt cx="4802545" cy="343571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A9A0727-E191-BBC9-2F50-0AD5669656BB}"/>
                </a:ext>
              </a:extLst>
            </p:cNvPr>
            <p:cNvGrpSpPr/>
            <p:nvPr/>
          </p:nvGrpSpPr>
          <p:grpSpPr>
            <a:xfrm>
              <a:off x="3789520" y="1252152"/>
              <a:ext cx="4802545" cy="3435716"/>
              <a:chOff x="4423834" y="1192212"/>
              <a:chExt cx="4286250" cy="3336925"/>
            </a:xfrm>
          </p:grpSpPr>
          <p:pic>
            <p:nvPicPr>
              <p:cNvPr id="7" name="Picture 6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4F8B3869-4BD3-FF4A-A762-1F58D21782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23834" y="1192212"/>
                <a:ext cx="4286250" cy="3336925"/>
              </a:xfrm>
              <a:prstGeom prst="rect">
                <a:avLst/>
              </a:prstGeom>
            </p:spPr>
          </p:pic>
          <p:sp>
            <p:nvSpPr>
              <p:cNvPr id="3" name="Right Arrow 2">
                <a:extLst>
                  <a:ext uri="{FF2B5EF4-FFF2-40B4-BE49-F238E27FC236}">
                    <a16:creationId xmlns:a16="http://schemas.microsoft.com/office/drawing/2014/main" id="{F2D2A013-FF03-37F3-9E8D-50310C416A63}"/>
                  </a:ext>
                </a:extLst>
              </p:cNvPr>
              <p:cNvSpPr/>
              <p:nvPr/>
            </p:nvSpPr>
            <p:spPr>
              <a:xfrm>
                <a:off x="5217670" y="2438022"/>
                <a:ext cx="2273643" cy="125111"/>
              </a:xfrm>
              <a:prstGeom prst="rightArrow">
                <a:avLst/>
              </a:prstGeom>
              <a:solidFill>
                <a:srgbClr val="C55A28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C2EFFA-4348-E430-D2E3-50EF0EB01ACD}"/>
                  </a:ext>
                </a:extLst>
              </p:cNvPr>
              <p:cNvSpPr txBox="1"/>
              <p:nvPr/>
            </p:nvSpPr>
            <p:spPr>
              <a:xfrm>
                <a:off x="4954333" y="2489243"/>
                <a:ext cx="700822" cy="235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C55A28"/>
                    </a:solidFill>
                  </a:rPr>
                  <a:t>DSA2000</a:t>
                </a: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900E27B-6FC0-1784-2063-4A26E6D20BB9}"/>
                </a:ext>
              </a:extLst>
            </p:cNvPr>
            <p:cNvSpPr/>
            <p:nvPr/>
          </p:nvSpPr>
          <p:spPr>
            <a:xfrm>
              <a:off x="5201478" y="2697734"/>
              <a:ext cx="863419" cy="128815"/>
            </a:xfrm>
            <a:prstGeom prst="rect">
              <a:avLst/>
            </a:prstGeom>
            <a:gradFill flip="none" rotWithShape="1">
              <a:gsLst>
                <a:gs pos="0">
                  <a:srgbClr val="57C9F7">
                    <a:shade val="30000"/>
                    <a:satMod val="115000"/>
                  </a:srgbClr>
                </a:gs>
                <a:gs pos="50000">
                  <a:srgbClr val="57C9F7">
                    <a:shade val="67500"/>
                    <a:satMod val="115000"/>
                  </a:srgbClr>
                </a:gs>
                <a:gs pos="100000">
                  <a:srgbClr val="57C9F7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594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9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3B50EB0-5071-5FC2-DD32-6DC7AD22F67E}"/>
              </a:ext>
            </a:extLst>
          </p:cNvPr>
          <p:cNvGrpSpPr/>
          <p:nvPr/>
        </p:nvGrpSpPr>
        <p:grpSpPr>
          <a:xfrm>
            <a:off x="1713095" y="415636"/>
            <a:ext cx="5717809" cy="3880618"/>
            <a:chOff x="-6382827" y="-2966218"/>
            <a:chExt cx="21410792" cy="1325483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6382827" y="-2966218"/>
              <a:ext cx="21410792" cy="1325483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2AD41C-E787-1249-D080-8249F3BDE948}"/>
                </a:ext>
              </a:extLst>
            </p:cNvPr>
            <p:cNvSpPr/>
            <p:nvPr/>
          </p:nvSpPr>
          <p:spPr>
            <a:xfrm>
              <a:off x="-4359964" y="1138029"/>
              <a:ext cx="205407" cy="822463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71AE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AC7162-1A6B-4625-FF38-259CC35F6EF2}"/>
                </a:ext>
              </a:extLst>
            </p:cNvPr>
            <p:cNvSpPr txBox="1"/>
            <p:nvPr/>
          </p:nvSpPr>
          <p:spPr>
            <a:xfrm>
              <a:off x="-4414279" y="5652949"/>
              <a:ext cx="2802837" cy="946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2D050"/>
                  </a:solidFill>
                </a:rPr>
                <a:t>DSA2000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88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0C01EC5-CF0D-212B-EE66-3E8D907DD1F4}"/>
              </a:ext>
            </a:extLst>
          </p:cNvPr>
          <p:cNvGrpSpPr/>
          <p:nvPr/>
        </p:nvGrpSpPr>
        <p:grpSpPr>
          <a:xfrm>
            <a:off x="713873" y="96253"/>
            <a:ext cx="7772271" cy="4828673"/>
            <a:chOff x="713873" y="96253"/>
            <a:chExt cx="7772271" cy="48286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7931139-3E15-920A-D3E8-D289D8C51AA8}"/>
                </a:ext>
              </a:extLst>
            </p:cNvPr>
            <p:cNvGrpSpPr/>
            <p:nvPr/>
          </p:nvGrpSpPr>
          <p:grpSpPr>
            <a:xfrm>
              <a:off x="713873" y="96253"/>
              <a:ext cx="7772271" cy="4828673"/>
              <a:chOff x="4499114" y="917323"/>
              <a:chExt cx="4743224" cy="2810881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99114" y="917323"/>
                <a:ext cx="4655193" cy="2810881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396754" y="2464472"/>
                <a:ext cx="2845584" cy="161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800000"/>
                    </a:solidFill>
                  </a:rPr>
                  <a:t>Terrestrial zone planet formation @ 140pc</a:t>
                </a:r>
              </a:p>
            </p:txBody>
          </p:sp>
          <p:cxnSp>
            <p:nvCxnSpPr>
              <p:cNvPr id="5" name="Straight Connector 4"/>
              <p:cNvCxnSpPr>
                <a:cxnSpLocks/>
              </p:cNvCxnSpPr>
              <p:nvPr/>
            </p:nvCxnSpPr>
            <p:spPr>
              <a:xfrm flipH="1">
                <a:off x="4980791" y="2501476"/>
                <a:ext cx="3840480" cy="0"/>
              </a:xfrm>
              <a:prstGeom prst="line">
                <a:avLst/>
              </a:prstGeom>
              <a:ln>
                <a:solidFill>
                  <a:srgbClr val="8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07DB4E3-5D39-240D-E606-FBCA092A409A}"/>
                </a:ext>
              </a:extLst>
            </p:cNvPr>
            <p:cNvSpPr/>
            <p:nvPr/>
          </p:nvSpPr>
          <p:spPr>
            <a:xfrm>
              <a:off x="1933074" y="248653"/>
              <a:ext cx="280737" cy="91439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DCCF6B4-D557-DE84-D6A8-9AD4A216D954}"/>
                </a:ext>
              </a:extLst>
            </p:cNvPr>
            <p:cNvSpPr txBox="1"/>
            <p:nvPr/>
          </p:nvSpPr>
          <p:spPr>
            <a:xfrm>
              <a:off x="2173706" y="575372"/>
              <a:ext cx="7485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2D050"/>
                  </a:solidFill>
                </a:rPr>
                <a:t>DSA2000</a:t>
              </a:r>
            </a:p>
          </p:txBody>
        </p:sp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B238B40B-8112-0D45-8439-7B8D5DC2C384}"/>
                </a:ext>
              </a:extLst>
            </p:cNvPr>
            <p:cNvSpPr/>
            <p:nvPr/>
          </p:nvSpPr>
          <p:spPr>
            <a:xfrm>
              <a:off x="1933074" y="966495"/>
              <a:ext cx="280737" cy="196555"/>
            </a:xfrm>
            <a:prstGeom prst="rtTriangle">
              <a:avLst/>
            </a:prstGeom>
            <a:solidFill>
              <a:srgbClr val="BF7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450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32115" y="3509138"/>
            <a:ext cx="189530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81002" y="3500823"/>
            <a:ext cx="10972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350 miles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6F622C45-A3AA-0549-B3A6-4F7111977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2929" y="2147572"/>
            <a:ext cx="4908218" cy="27695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897068-238E-5949-9339-A51C15001E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29" y="2532796"/>
            <a:ext cx="3794042" cy="21408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D57DAC-62FF-674B-BCC1-375C117088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936"/>
            <a:ext cx="3818371" cy="21545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E7BCAF-973D-995C-BE4B-6A0C60A11C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42" y="86630"/>
            <a:ext cx="5178157" cy="17173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B93417-8008-69FC-E11D-E5FE1ABFF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855" y="109849"/>
            <a:ext cx="1400486" cy="127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6224" y="96763"/>
            <a:ext cx="6127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  <a:cs typeface="Times New Roman"/>
              </a:rPr>
              <a:t>New Parameter Space for the mid-Century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276" y="3855847"/>
            <a:ext cx="8405447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1800" dirty="0">
                <a:cs typeface="Times New Roman"/>
              </a:rPr>
              <a:t>Complementary suite from meter to submm arrays for the mid-21</a:t>
            </a:r>
            <a:r>
              <a:rPr lang="en-US" sz="1800" baseline="30000" dirty="0">
                <a:cs typeface="Times New Roman"/>
              </a:rPr>
              <a:t>st</a:t>
            </a:r>
            <a:r>
              <a:rPr lang="en-US" sz="1800" dirty="0">
                <a:cs typeface="Times New Roman"/>
              </a:rPr>
              <a:t> century</a:t>
            </a:r>
          </a:p>
          <a:p>
            <a:pPr marL="308610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&gt; 120GHz: </a:t>
            </a:r>
            <a:r>
              <a:rPr lang="en-US" sz="1600" dirty="0">
                <a:cs typeface="Times New Roman"/>
              </a:rPr>
              <a:t>ALMA 2030 superb for chemistry, dust, fine structure lines</a:t>
            </a:r>
          </a:p>
          <a:p>
            <a:pPr marL="308610" lvl="1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1.0 - 116GHz: ngVLA superb for terrestrial planet formation, dense gas history, black holes</a:t>
            </a:r>
          </a:p>
          <a:p>
            <a:pPr marL="308610" lvl="1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&lt; 15 GHz: </a:t>
            </a:r>
            <a:r>
              <a:rPr lang="en-US" sz="1600" dirty="0">
                <a:cs typeface="Times New Roman"/>
              </a:rPr>
              <a:t>SKA superb for pulsars, reionization, HI + continuum imaging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8D8F6B-578C-5751-A26E-52222DADF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047"/>
            <a:ext cx="4493292" cy="30356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4FC8B5-95C7-2C1A-B203-3D99ACB7A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817" y="596863"/>
            <a:ext cx="4698559" cy="319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9B91C6-9864-27F9-5F99-FEF9632D9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37" y="1031194"/>
            <a:ext cx="4797426" cy="33837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6EBA6F-BE61-F918-217E-1EC3F5533796}"/>
              </a:ext>
            </a:extLst>
          </p:cNvPr>
          <p:cNvSpPr txBox="1"/>
          <p:nvPr/>
        </p:nvSpPr>
        <p:spPr>
          <a:xfrm>
            <a:off x="170861" y="1106380"/>
            <a:ext cx="3978876" cy="33085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/>
              <a:t>FoV</a:t>
            </a:r>
            <a:r>
              <a:rPr lang="en-US" sz="2000" dirty="0"/>
              <a:t> at 1.4 GHz (half-power)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ngVLA</a:t>
            </a:r>
            <a:r>
              <a:rPr lang="en-US" sz="1600" dirty="0"/>
              <a:t>: 1350 arcmin</a:t>
            </a:r>
            <a:r>
              <a:rPr lang="en-US" sz="1600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SKA: 2200 arcmin</a:t>
            </a:r>
            <a:r>
              <a:rPr lang="en-US" sz="1600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DSA2000: 17000 arcmin</a:t>
            </a:r>
            <a:r>
              <a:rPr lang="en-US" sz="1600" baseline="30000" dirty="0"/>
              <a:t>2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Limitation: source characterization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Polarization: </a:t>
            </a:r>
            <a:r>
              <a:rPr lang="en-US" sz="1600" dirty="0">
                <a:solidFill>
                  <a:srgbClr val="00B050"/>
                </a:solidFill>
              </a:rPr>
              <a:t>good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Temporal: </a:t>
            </a:r>
            <a:r>
              <a:rPr lang="en-US" sz="1600" dirty="0">
                <a:solidFill>
                  <a:srgbClr val="00B050"/>
                </a:solidFill>
              </a:rPr>
              <a:t>good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Spectral range: </a:t>
            </a:r>
            <a:r>
              <a:rPr lang="en-US" sz="1600" dirty="0">
                <a:solidFill>
                  <a:srgbClr val="FF0000"/>
                </a:solidFill>
              </a:rPr>
              <a:t>limited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Spatial resolution: </a:t>
            </a:r>
            <a:r>
              <a:rPr lang="en-US" sz="1600" dirty="0">
                <a:solidFill>
                  <a:srgbClr val="FF0000"/>
                </a:solidFill>
              </a:rPr>
              <a:t>limited </a:t>
            </a:r>
          </a:p>
          <a:p>
            <a:pPr lvl="1"/>
            <a:endParaRPr lang="en-US" sz="1600" dirty="0"/>
          </a:p>
          <a:p>
            <a:r>
              <a:rPr lang="en-US" sz="1800" dirty="0"/>
              <a:t>Requires </a:t>
            </a:r>
            <a:r>
              <a:rPr lang="en-US" sz="1800" dirty="0" err="1"/>
              <a:t>ngVLA</a:t>
            </a:r>
            <a:r>
              <a:rPr lang="en-US" sz="1800" dirty="0"/>
              <a:t>, SKA, ALMA… for broad band, high resolution follow-up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1A2A0C-8EBE-CCDF-D795-A481B84F2284}"/>
              </a:ext>
            </a:extLst>
          </p:cNvPr>
          <p:cNvSpPr txBox="1"/>
          <p:nvPr/>
        </p:nvSpPr>
        <p:spPr>
          <a:xfrm>
            <a:off x="791983" y="29797"/>
            <a:ext cx="7661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DSA2000 built for synoptic surveys</a:t>
            </a:r>
          </a:p>
          <a:p>
            <a:pPr algn="ctr"/>
            <a:r>
              <a:rPr lang="en-US" sz="1800" dirty="0"/>
              <a:t>Excellent ‘finder scope’ for new cosmic phenomena</a:t>
            </a:r>
          </a:p>
        </p:txBody>
      </p:sp>
    </p:spTree>
    <p:extLst>
      <p:ext uri="{BB962C8B-B14F-4D97-AF65-F5344CB8AC3E}">
        <p14:creationId xmlns:p14="http://schemas.microsoft.com/office/powerpoint/2010/main" val="426373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1B4759-4E86-5A45-92D5-6560B23469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01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143566-FF7B-B841-B03B-E230BE1F7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CE7115-1F3E-C642-B488-8FC71A55A1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79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B4C7FD-A80C-004B-90EC-2770E00DC2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8" t="-1803" r="498" b="60911"/>
          <a:stretch/>
        </p:blipFill>
        <p:spPr>
          <a:xfrm>
            <a:off x="154898" y="81036"/>
            <a:ext cx="1641796" cy="13620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A2F497C-DFFD-D64A-897E-2EDF02A35A06}"/>
              </a:ext>
            </a:extLst>
          </p:cNvPr>
          <p:cNvSpPr txBox="1"/>
          <p:nvPr/>
        </p:nvSpPr>
        <p:spPr>
          <a:xfrm>
            <a:off x="154898" y="4687167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>
                <a:solidFill>
                  <a:schemeClr val="bg2"/>
                </a:solidFill>
              </a:rPr>
              <a:t>ngvla.nrao.edu</a:t>
            </a:r>
            <a:endParaRPr lang="en-US" sz="1800" b="1" i="1" dirty="0">
              <a:solidFill>
                <a:schemeClr val="bg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EE307D-6CAB-CC4F-ADF3-B88DCC12E47C}"/>
              </a:ext>
            </a:extLst>
          </p:cNvPr>
          <p:cNvSpPr txBox="1"/>
          <p:nvPr/>
        </p:nvSpPr>
        <p:spPr>
          <a:xfrm>
            <a:off x="307297" y="1562378"/>
            <a:ext cx="7079621" cy="310854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  <a:cs typeface="Times New Roman"/>
              </a:rPr>
              <a:t>Unveiling the Formation of Solar System Analogues on Terrestrial Scales</a:t>
            </a:r>
            <a:endParaRPr lang="en-US" sz="300" b="1" i="1" dirty="0">
              <a:latin typeface="+mj-lt"/>
              <a:cs typeface="Times New Roman"/>
            </a:endParaRPr>
          </a:p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endParaRPr lang="en-US" sz="1600" b="1" i="1" dirty="0">
              <a:latin typeface="+mj-lt"/>
              <a:cs typeface="Times New Roman"/>
            </a:endParaRPr>
          </a:p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  <a:cs typeface="Times New Roman"/>
              </a:rPr>
              <a:t>Probing the Initial Conditions for Planetary Systems and Life with Astrochemistry</a:t>
            </a:r>
            <a:endParaRPr lang="en-US" sz="300" b="1" i="1" dirty="0">
              <a:latin typeface="+mj-lt"/>
              <a:cs typeface="Times New Roman"/>
            </a:endParaRPr>
          </a:p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endParaRPr lang="en-US" sz="1600" b="1" i="1" dirty="0">
              <a:latin typeface="+mj-lt"/>
              <a:cs typeface="Times New Roman"/>
            </a:endParaRPr>
          </a:p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  <a:cs typeface="Times New Roman"/>
              </a:rPr>
              <a:t>Charting the Assembly, Structure, and Evolution of Galaxies Over Cosmic Time</a:t>
            </a:r>
            <a:endParaRPr lang="en-US" sz="300" dirty="0">
              <a:latin typeface="+mj-lt"/>
            </a:endParaRPr>
          </a:p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endParaRPr lang="en-US" sz="1600" b="1" i="1" dirty="0">
              <a:latin typeface="+mj-lt"/>
            </a:endParaRPr>
          </a:p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</a:rPr>
              <a:t>Using Pulsars in the Galactic Center as Fundamental Tests of Gravity</a:t>
            </a:r>
            <a:endParaRPr lang="en-US" sz="300" dirty="0">
              <a:latin typeface="+mj-lt"/>
            </a:endParaRPr>
          </a:p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endParaRPr lang="en-US" sz="1600" b="1" i="1" dirty="0">
              <a:latin typeface="+mj-lt"/>
            </a:endParaRPr>
          </a:p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</a:rPr>
              <a:t>Understanding the Formation and Evolution of Stellar and Supermassive </a:t>
            </a:r>
            <a:br>
              <a:rPr lang="en-US" sz="1600" b="1" i="1" dirty="0">
                <a:latin typeface="+mj-lt"/>
              </a:rPr>
            </a:br>
            <a:r>
              <a:rPr lang="en-US" sz="1600" b="1" i="1" dirty="0">
                <a:latin typeface="+mj-lt"/>
              </a:rPr>
              <a:t>BH’s  in the Era of Multi-Messenger Astronomy</a:t>
            </a:r>
            <a:endParaRPr lang="en-US" sz="1600" dirty="0"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CE21B27-E123-F14C-BBF5-A06B43591D7E}"/>
              </a:ext>
            </a:extLst>
          </p:cNvPr>
          <p:cNvSpPr txBox="1">
            <a:spLocks/>
          </p:cNvSpPr>
          <p:nvPr/>
        </p:nvSpPr>
        <p:spPr>
          <a:xfrm>
            <a:off x="2536712" y="261602"/>
            <a:ext cx="4695444" cy="1205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ngVLA</a:t>
            </a:r>
            <a:r>
              <a:rPr lang="en-US" sz="3200" b="1" dirty="0">
                <a:solidFill>
                  <a:schemeClr val="bg1"/>
                </a:solidFill>
              </a:rPr>
              <a:t> Key Science Goals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(SAC </a:t>
            </a:r>
            <a:r>
              <a:rPr lang="en-US" sz="3200" dirty="0" err="1">
                <a:solidFill>
                  <a:schemeClr val="bg1"/>
                </a:solidFill>
              </a:rPr>
              <a:t>ngVLA</a:t>
            </a:r>
            <a:r>
              <a:rPr lang="en-US" sz="3200" dirty="0">
                <a:solidFill>
                  <a:schemeClr val="bg1"/>
                </a:solidFill>
              </a:rPr>
              <a:t> memo #19)</a:t>
            </a:r>
          </a:p>
        </p:txBody>
      </p:sp>
    </p:spTree>
    <p:extLst>
      <p:ext uri="{BB962C8B-B14F-4D97-AF65-F5344CB8AC3E}">
        <p14:creationId xmlns:p14="http://schemas.microsoft.com/office/powerpoint/2010/main" val="316274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E424B2B-68BB-8944-836F-98CBB7482520}"/>
              </a:ext>
            </a:extLst>
          </p:cNvPr>
          <p:cNvSpPr txBox="1"/>
          <p:nvPr/>
        </p:nvSpPr>
        <p:spPr>
          <a:xfrm>
            <a:off x="362695" y="3188964"/>
            <a:ext cx="410438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1400" b="1" dirty="0">
                <a:latin typeface="Gill Sans MT" panose="020B0502020104020203" pitchFamily="34" charset="0"/>
              </a:rPr>
              <a:t>Gravitational Waves Sources</a:t>
            </a:r>
            <a:r>
              <a:rPr lang="en-US" sz="1400" dirty="0">
                <a:latin typeface="Gill Sans MT" panose="020B0502020104020203" pitchFamily="34" charset="0"/>
              </a:rPr>
              <a:t>: The multi-wavelength campaign that discovered the EM counter-part to the merging binary ~ 30 M</a:t>
            </a:r>
            <a:r>
              <a:rPr lang="en-US" sz="1400" baseline="-25000" dirty="0">
                <a:latin typeface="Gill Sans MT" panose="020B0502020104020203" pitchFamily="34" charset="0"/>
              </a:rPr>
              <a:t>o</a:t>
            </a:r>
            <a:r>
              <a:rPr lang="en-US" sz="1400" dirty="0">
                <a:latin typeface="Gill Sans MT" panose="020B0502020104020203" pitchFamily="34" charset="0"/>
              </a:rPr>
              <a:t> black-holes, identified with a galaxy at z = 0.093.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47205E-7712-A24C-BD3E-053652BE1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56" y="916544"/>
            <a:ext cx="3831819" cy="207762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1B25AC4-B39C-454F-BE39-3114DA915BA9}"/>
              </a:ext>
            </a:extLst>
          </p:cNvPr>
          <p:cNvSpPr txBox="1"/>
          <p:nvPr/>
        </p:nvSpPr>
        <p:spPr>
          <a:xfrm>
            <a:off x="1349995" y="107912"/>
            <a:ext cx="6700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360"/>
              </a:spcBef>
            </a:pPr>
            <a:r>
              <a:rPr lang="en-US" sz="2400" dirty="0">
                <a:latin typeface="Gill Sans MT" pitchFamily="34" charset="0"/>
                <a:cs typeface="Gill Sans" pitchFamily="17" charset="0"/>
              </a:rPr>
              <a:t>KSG 5: New Windows on the Dynamic Universe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B47532-9D02-567A-BF57-29A4CBB8179A}"/>
              </a:ext>
            </a:extLst>
          </p:cNvPr>
          <p:cNvGrpSpPr/>
          <p:nvPr/>
        </p:nvGrpSpPr>
        <p:grpSpPr>
          <a:xfrm>
            <a:off x="4636527" y="705450"/>
            <a:ext cx="4104380" cy="3714150"/>
            <a:chOff x="4636527" y="705450"/>
            <a:chExt cx="3120390" cy="312808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35AEC96-C1C6-0949-A0F4-8F0FC43B8178}"/>
                </a:ext>
              </a:extLst>
            </p:cNvPr>
            <p:cNvGrpSpPr/>
            <p:nvPr/>
          </p:nvGrpSpPr>
          <p:grpSpPr>
            <a:xfrm>
              <a:off x="4636527" y="705450"/>
              <a:ext cx="3120390" cy="3128080"/>
              <a:chOff x="4994910" y="1039851"/>
              <a:chExt cx="4160520" cy="4170773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3BDC926-590B-9F46-92E5-ADC6DBAE78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94910" y="2877573"/>
                <a:ext cx="4160520" cy="2333051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9A4636C-1FD5-3E41-B46C-430776A3F8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14587" y="1039851"/>
                <a:ext cx="3740843" cy="1889906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20E6482-DBCD-D946-9155-39BBE0E0103C}"/>
                </a:ext>
              </a:extLst>
            </p:cNvPr>
            <p:cNvSpPr txBox="1"/>
            <p:nvPr/>
          </p:nvSpPr>
          <p:spPr>
            <a:xfrm>
              <a:off x="5232127" y="3147017"/>
              <a:ext cx="1033208" cy="22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1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Hallinan ea. 2017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B396E3-4EAE-E541-B698-260C5CDFE735}"/>
                </a:ext>
              </a:extLst>
            </p:cNvPr>
            <p:cNvSpPr txBox="1"/>
            <p:nvPr/>
          </p:nvSpPr>
          <p:spPr>
            <a:xfrm>
              <a:off x="4942320" y="710174"/>
              <a:ext cx="1179080" cy="22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1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Optical Pan ea. 2017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00BA8A0-9AAC-9D3C-1557-8EDB996ADFF8}"/>
              </a:ext>
            </a:extLst>
          </p:cNvPr>
          <p:cNvSpPr txBox="1"/>
          <p:nvPr/>
        </p:nvSpPr>
        <p:spPr>
          <a:xfrm>
            <a:off x="908236" y="4480574"/>
            <a:ext cx="7117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DSA2000: expects to be targeting 10 to 20 LIGO events per year</a:t>
            </a:r>
          </a:p>
        </p:txBody>
      </p:sp>
    </p:spTree>
    <p:extLst>
      <p:ext uri="{BB962C8B-B14F-4D97-AF65-F5344CB8AC3E}">
        <p14:creationId xmlns:p14="http://schemas.microsoft.com/office/powerpoint/2010/main" val="840259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B1B25AC4-B39C-454F-BE39-3114DA915BA9}"/>
              </a:ext>
            </a:extLst>
          </p:cNvPr>
          <p:cNvSpPr txBox="1"/>
          <p:nvPr/>
        </p:nvSpPr>
        <p:spPr>
          <a:xfrm>
            <a:off x="266330" y="143841"/>
            <a:ext cx="8282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360"/>
              </a:spcBef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High resolution (mas), broad band radio follow-up was critical to determining the physical model for the source:  a smothered, emerging relativistic jet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EB060F-8956-ED4E-82B6-4B3BC6353BBD}"/>
              </a:ext>
            </a:extLst>
          </p:cNvPr>
          <p:cNvSpPr txBox="1"/>
          <p:nvPr/>
        </p:nvSpPr>
        <p:spPr>
          <a:xfrm>
            <a:off x="376519" y="3704272"/>
            <a:ext cx="8606117" cy="11849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0"/>
              </a:rPr>
              <a:t>The radio light curve of GW170817 and VLBA imaging of the emerging relativistic jet from the merging binary black hole system. Right: schematic model for the EM counterpart to GW source:  a wide angle jet which is trapped by the explosion debris (Dobie ea. 2018; </a:t>
            </a:r>
            <a:r>
              <a:rPr lang="en-US" sz="1600" dirty="0" err="1">
                <a:latin typeface="Gill Sans MT" panose="020B0502020104020203" pitchFamily="34" charset="0"/>
              </a:rPr>
              <a:t>Mooley</a:t>
            </a:r>
            <a:r>
              <a:rPr lang="en-US" sz="1600" dirty="0">
                <a:latin typeface="Gill Sans MT" panose="020B0502020104020203" pitchFamily="34" charset="0"/>
              </a:rPr>
              <a:t> ea. 2018).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800" dirty="0" err="1">
                <a:latin typeface="Gill Sans MT" panose="020B0502020104020203" pitchFamily="34" charset="0"/>
              </a:rPr>
              <a:t>ngVLA</a:t>
            </a:r>
            <a:r>
              <a:rPr lang="en-US" sz="1800" dirty="0">
                <a:latin typeface="Gill Sans MT" panose="020B0502020104020203" pitchFamily="34" charset="0"/>
              </a:rPr>
              <a:t>: 10x sensitivity over 1 GHz to 115 GHz, down to 80 </a:t>
            </a:r>
            <a:r>
              <a:rPr lang="en-US" sz="1800" dirty="0" err="1">
                <a:latin typeface="Gill Sans MT" panose="020B0502020104020203" pitchFamily="34" charset="0"/>
              </a:rPr>
              <a:t>uas</a:t>
            </a:r>
            <a:r>
              <a:rPr lang="en-US" sz="1800" dirty="0">
                <a:latin typeface="Gill Sans MT" panose="020B0502020104020203" pitchFamily="34" charset="0"/>
              </a:rPr>
              <a:t> resolution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C98481-9539-06A5-93E3-388D7A2E9355}"/>
              </a:ext>
            </a:extLst>
          </p:cNvPr>
          <p:cNvGrpSpPr/>
          <p:nvPr/>
        </p:nvGrpSpPr>
        <p:grpSpPr>
          <a:xfrm>
            <a:off x="611321" y="1019594"/>
            <a:ext cx="7940487" cy="2472398"/>
            <a:chOff x="1143001" y="951492"/>
            <a:chExt cx="6694600" cy="20583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F47D1B-D587-1C49-9C6E-B8EF72E49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11223" y="951492"/>
              <a:ext cx="2026378" cy="20583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AB0F5A-BC90-2F4A-AB87-615B06F95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3001" y="1067123"/>
              <a:ext cx="2242064" cy="185860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2A9E05-DF0B-3845-A6BA-D56B056E2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6646" y="1009946"/>
              <a:ext cx="2415338" cy="190731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71CFABF-004C-D742-9961-F4A725B97E33}"/>
                </a:ext>
              </a:extLst>
            </p:cNvPr>
            <p:cNvSpPr txBox="1"/>
            <p:nvPr/>
          </p:nvSpPr>
          <p:spPr>
            <a:xfrm>
              <a:off x="4025489" y="2357438"/>
              <a:ext cx="951548" cy="313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latin typeface="Gill Sans MT" pitchFamily="34" charset="0"/>
                  <a:cs typeface="Gill Sans" pitchFamily="17" charset="0"/>
                </a:rPr>
                <a:t>v = 4c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3847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651471" y="501846"/>
            <a:ext cx="7356348" cy="545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>
                <a:solidFill>
                  <a:schemeClr val="bg1"/>
                </a:solidFill>
                <a:latin typeface="Helvetica" pitchFamily="2" charset="0"/>
              </a:rPr>
              <a:pPr/>
              <a:t>8</a:t>
            </a:fld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8225" y="860680"/>
            <a:ext cx="6928649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Movies of planet formation to sub-AU scales, 5-10 Earth masses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Detect complex pre-biotic molecules and determine the chemical initial conditions in forming solar systems and individual planets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47A467-AB76-8E43-BFC0-5264EE873B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1356" y="1884678"/>
            <a:ext cx="4933816" cy="20621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F6233A-94BD-457C-E723-5EEAB9A438BD}"/>
              </a:ext>
            </a:extLst>
          </p:cNvPr>
          <p:cNvSpPr txBox="1"/>
          <p:nvPr/>
        </p:nvSpPr>
        <p:spPr>
          <a:xfrm>
            <a:off x="595345" y="163887"/>
            <a:ext cx="7953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KSG1,2 Development of Life in Cosmic: imaging formation of Solar-system Analogs and the Chemistry for Life</a:t>
            </a:r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4CE641-2BDC-7607-96FD-0D2C9FA7896C}"/>
              </a:ext>
            </a:extLst>
          </p:cNvPr>
          <p:cNvSpPr txBox="1"/>
          <p:nvPr/>
        </p:nvSpPr>
        <p:spPr>
          <a:xfrm>
            <a:off x="3274639" y="4160837"/>
            <a:ext cx="3673008" cy="715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1M</a:t>
            </a:r>
            <a:r>
              <a:rPr lang="en-US" baseline="-25000" dirty="0"/>
              <a:t>o</a:t>
            </a:r>
            <a:r>
              <a:rPr lang="en-US" dirty="0"/>
              <a:t> proto-star w. 0.1M</a:t>
            </a:r>
            <a:r>
              <a:rPr lang="en-US" baseline="-25000" dirty="0"/>
              <a:t>o</a:t>
            </a:r>
            <a:r>
              <a:rPr lang="en-US" dirty="0"/>
              <a:t> PP disk w. forming Jupiter: Monthly obs. over few years at 100 GHz, 7mas resolution (1 AU at 140pc; L. Ricci)</a:t>
            </a:r>
            <a:endParaRPr lang="en-US" baseline="-25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795A74-52D3-68C2-F250-A4FF593372E6}"/>
              </a:ext>
            </a:extLst>
          </p:cNvPr>
          <p:cNvSpPr txBox="1"/>
          <p:nvPr/>
        </p:nvSpPr>
        <p:spPr>
          <a:xfrm>
            <a:off x="7440710" y="2126316"/>
            <a:ext cx="932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B. McGuire</a:t>
            </a:r>
          </a:p>
        </p:txBody>
      </p:sp>
      <p:pic>
        <p:nvPicPr>
          <p:cNvPr id="10" name="ngvla_movie.mp4">
            <a:hlinkClick r:id="" action="ppaction://media"/>
            <a:extLst>
              <a:ext uri="{FF2B5EF4-FFF2-40B4-BE49-F238E27FC236}">
                <a16:creationId xmlns:a16="http://schemas.microsoft.com/office/drawing/2014/main" id="{17D41D5B-A9CD-2E45-A9CB-0A9223E957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/>
          <a:stretch/>
        </p:blipFill>
        <p:spPr>
          <a:xfrm>
            <a:off x="305007" y="1885775"/>
            <a:ext cx="2942737" cy="284780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1873AF-CD83-8255-9849-A9FAE324EE68}"/>
              </a:ext>
            </a:extLst>
          </p:cNvPr>
          <p:cNvCxnSpPr/>
          <p:nvPr/>
        </p:nvCxnSpPr>
        <p:spPr>
          <a:xfrm>
            <a:off x="419877" y="1981783"/>
            <a:ext cx="62515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8F2C2B0-A198-7E74-C303-F2754424470E}"/>
              </a:ext>
            </a:extLst>
          </p:cNvPr>
          <p:cNvSpPr txBox="1"/>
          <p:nvPr/>
        </p:nvSpPr>
        <p:spPr>
          <a:xfrm>
            <a:off x="492708" y="1972450"/>
            <a:ext cx="4496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5AU</a:t>
            </a:r>
          </a:p>
        </p:txBody>
      </p:sp>
    </p:spTree>
    <p:extLst>
      <p:ext uri="{BB962C8B-B14F-4D97-AF65-F5344CB8AC3E}">
        <p14:creationId xmlns:p14="http://schemas.microsoft.com/office/powerpoint/2010/main" val="282219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42"/>
    </mc:Choice>
    <mc:Fallback xmlns="">
      <p:transition spd="slow" advTm="67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C196DB-8A70-4FB6-03BE-64100F7CB438}"/>
              </a:ext>
            </a:extLst>
          </p:cNvPr>
          <p:cNvSpPr txBox="1"/>
          <p:nvPr/>
        </p:nvSpPr>
        <p:spPr>
          <a:xfrm>
            <a:off x="0" y="441362"/>
            <a:ext cx="6279823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  <a:ea typeface="Times New Roman" panose="02020603050405020304" pitchFamily="18" charset="0"/>
              </a:rPr>
              <a:t>M-dwarfs most likely stars to host habitable planets</a:t>
            </a:r>
            <a:r>
              <a:rPr lang="en-US" sz="1600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. But, M-dwarfs known to be very active, w. strong mag. fields:</a:t>
            </a:r>
            <a:endParaRPr lang="en-US" sz="1600" dirty="0">
              <a:latin typeface="Gill Sans MT" panose="020B0502020104020203" pitchFamily="34" charset="77"/>
              <a:ea typeface="Times New Roman" panose="02020603050405020304" pitchFamily="18" charset="0"/>
            </a:endParaRPr>
          </a:p>
          <a:p>
            <a:pPr marL="6286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>
                <a:effectLst/>
                <a:latin typeface="Gill Sans MT" panose="020B0502020104020203" pitchFamily="34" charset="77"/>
                <a:ea typeface="Times New Roman" panose="02020603050405020304" pitchFamily="18" charset="0"/>
                <a:cs typeface="Times New Roman"/>
              </a:rPr>
              <a:t>Strong</a:t>
            </a:r>
            <a:r>
              <a:rPr lang="en-US" sz="1400" dirty="0">
                <a:latin typeface="Gill Sans MT" panose="020B0502020104020203" pitchFamily="34" charset="77"/>
                <a:ea typeface="Times New Roman" panose="02020603050405020304" pitchFamily="18" charset="0"/>
                <a:cs typeface="Times New Roman"/>
              </a:rPr>
              <a:t> flares: radio </a:t>
            </a:r>
            <a:r>
              <a:rPr lang="en-US" sz="1400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gyro-synchrotron emission =&gt; </a:t>
            </a:r>
            <a:r>
              <a:rPr lang="en-US" sz="1400" dirty="0">
                <a:latin typeface="Gill Sans MT" panose="020B0502020104020203" pitchFamily="34" charset="77"/>
                <a:ea typeface="Times New Roman" panose="02020603050405020304" pitchFamily="18" charset="0"/>
              </a:rPr>
              <a:t>highly enhanced </a:t>
            </a:r>
            <a:r>
              <a:rPr lang="en-US" sz="1400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relativistic electron pressure </a:t>
            </a:r>
            <a:r>
              <a:rPr lang="en-US" sz="1400" dirty="0" err="1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wrt</a:t>
            </a:r>
            <a:r>
              <a:rPr lang="en-US" sz="1400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 therma</a:t>
            </a:r>
            <a:r>
              <a:rPr lang="en-US" sz="1400" dirty="0">
                <a:latin typeface="Gill Sans MT" panose="020B0502020104020203" pitchFamily="34" charset="77"/>
                <a:ea typeface="Times New Roman" panose="02020603050405020304" pitchFamily="18" charset="0"/>
              </a:rPr>
              <a:t>l coronal gas </a:t>
            </a:r>
          </a:p>
          <a:p>
            <a:pPr marL="6286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>
                <a:latin typeface="Gill Sans MT" panose="020B0502020104020203" pitchFamily="34" charset="77"/>
                <a:cs typeface="Times New Roman"/>
              </a:rPr>
              <a:t>Exo-aurora (10</a:t>
            </a:r>
            <a:r>
              <a:rPr lang="en-US" sz="1400" baseline="30000" dirty="0">
                <a:latin typeface="Gill Sans MT" panose="020B0502020104020203" pitchFamily="34" charset="77"/>
                <a:cs typeface="Times New Roman"/>
              </a:rPr>
              <a:t>6</a:t>
            </a:r>
            <a:r>
              <a:rPr lang="en-US" sz="1400" dirty="0">
                <a:latin typeface="Gill Sans MT" panose="020B0502020104020203" pitchFamily="34" charset="77"/>
                <a:cs typeface="Times New Roman"/>
              </a:rPr>
              <a:t> x Earth’s): cyclotron maser emission w. B ~ 2000 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  <a:cs typeface="Times New Roman"/>
              </a:rPr>
              <a:t>Star-planet magnetospheric interactions =&gt; deleterious effect on life: </a:t>
            </a:r>
            <a:r>
              <a:rPr lang="en-US" sz="1600" i="1" dirty="0">
                <a:latin typeface="Gill Sans MT" panose="020B0502020104020203" pitchFamily="34" charset="77"/>
                <a:cs typeface="Times New Roman"/>
              </a:rPr>
              <a:t>key term in Drake equation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E0B0B1-4091-EB63-2254-B0657EDE7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216" y="59428"/>
            <a:ext cx="2650306" cy="16287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51D218-F873-B1B3-D161-6F7F1AB70F59}"/>
              </a:ext>
            </a:extLst>
          </p:cNvPr>
          <p:cNvSpPr txBox="1"/>
          <p:nvPr/>
        </p:nvSpPr>
        <p:spPr>
          <a:xfrm>
            <a:off x="129742" y="37018"/>
            <a:ext cx="5969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DSA2000: Extreme </a:t>
            </a:r>
            <a:r>
              <a:rPr lang="en-US" sz="2400" dirty="0" err="1"/>
              <a:t>Exospace</a:t>
            </a:r>
            <a:r>
              <a:rPr lang="en-US" sz="2400" dirty="0"/>
              <a:t> Weather and Life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F7860A-6635-6326-97CA-AC9061F1640B}"/>
              </a:ext>
            </a:extLst>
          </p:cNvPr>
          <p:cNvGrpSpPr/>
          <p:nvPr/>
        </p:nvGrpSpPr>
        <p:grpSpPr>
          <a:xfrm>
            <a:off x="43504" y="2393992"/>
            <a:ext cx="2813932" cy="2664865"/>
            <a:chOff x="6161391" y="42017"/>
            <a:chExt cx="2813932" cy="26648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201C4E2-A273-2D4C-40B9-92F27A8E1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9146" y="1349403"/>
              <a:ext cx="2796177" cy="135747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91FE85-F311-0A9C-44C9-4815CD62B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1391" y="42017"/>
              <a:ext cx="2796177" cy="140504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58C3F6-8A53-D44C-E1AC-EC1A9593936C}"/>
                </a:ext>
              </a:extLst>
            </p:cNvPr>
            <p:cNvSpPr txBox="1"/>
            <p:nvPr/>
          </p:nvSpPr>
          <p:spPr>
            <a:xfrm>
              <a:off x="6494016" y="323170"/>
              <a:ext cx="16601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i="1" dirty="0">
                  <a:effectLst/>
                  <a:latin typeface="Gill Sans MT" panose="020B0502020104020203" pitchFamily="34" charset="77"/>
                  <a:ea typeface="Times New Roman" panose="02020603050405020304" pitchFamily="18" charset="0"/>
                </a:rPr>
                <a:t>Howard et al. 2022</a:t>
              </a:r>
              <a:endParaRPr lang="en-US" sz="105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2ED9327-356C-9C53-7DCF-05753ADC6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912" y="2448814"/>
            <a:ext cx="2545828" cy="22855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76C843-5288-903D-2F90-5B1572A58E71}"/>
              </a:ext>
            </a:extLst>
          </p:cNvPr>
          <p:cNvSpPr txBox="1"/>
          <p:nvPr/>
        </p:nvSpPr>
        <p:spPr>
          <a:xfrm>
            <a:off x="2844799" y="3702970"/>
            <a:ext cx="363639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Left: </a:t>
            </a:r>
            <a:r>
              <a:rPr lang="en-US" i="1" dirty="0"/>
              <a:t>Radio, X-ray flare on Prox. Centauri (Howard ea. 2022). X-ray flare power comparable to Sun, but radio 100x Solar, timescales secs. </a:t>
            </a:r>
          </a:p>
          <a:p>
            <a:r>
              <a:rPr lang="en-US" b="1" i="1" dirty="0"/>
              <a:t>Right: </a:t>
            </a:r>
            <a:r>
              <a:rPr lang="en-US" i="1" dirty="0"/>
              <a:t>B field geometry giving rise to auroral radio emission from UV </a:t>
            </a:r>
            <a:r>
              <a:rPr lang="en-US" i="1" dirty="0" err="1"/>
              <a:t>Ceti</a:t>
            </a:r>
            <a:r>
              <a:rPr lang="en-US" i="1" dirty="0"/>
              <a:t> (Bastian ea. 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92249-1C3A-B606-019F-344F41AE6493}"/>
              </a:ext>
            </a:extLst>
          </p:cNvPr>
          <p:cNvSpPr txBox="1"/>
          <p:nvPr/>
        </p:nvSpPr>
        <p:spPr>
          <a:xfrm>
            <a:off x="2757931" y="2498472"/>
            <a:ext cx="430009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000" dirty="0">
                <a:latin typeface="Gill Sans MT" panose="020B0502020104020203" pitchFamily="34" charset="77"/>
                <a:cs typeface="Times New Roman"/>
              </a:rPr>
              <a:t>DSA2000 expects to detect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  <a:cs typeface="Times New Roman"/>
              </a:rPr>
              <a:t>10</a:t>
            </a:r>
            <a:r>
              <a:rPr lang="en-US" sz="1600" baseline="30000" dirty="0">
                <a:latin typeface="Gill Sans MT" panose="020B0502020104020203" pitchFamily="34" charset="77"/>
                <a:cs typeface="Times New Roman"/>
              </a:rPr>
              <a:t>6</a:t>
            </a:r>
            <a:r>
              <a:rPr lang="en-US" sz="1600" dirty="0">
                <a:latin typeface="Gill Sans MT" panose="020B0502020104020203" pitchFamily="34" charset="77"/>
                <a:cs typeface="Times New Roman"/>
              </a:rPr>
              <a:t> flare stars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  <a:cs typeface="Times New Roman"/>
              </a:rPr>
              <a:t>10</a:t>
            </a:r>
            <a:r>
              <a:rPr lang="en-US" sz="1600" baseline="30000" dirty="0">
                <a:latin typeface="Gill Sans MT" panose="020B0502020104020203" pitchFamily="34" charset="77"/>
                <a:cs typeface="Times New Roman"/>
              </a:rPr>
              <a:t>5</a:t>
            </a:r>
            <a:r>
              <a:rPr lang="en-US" sz="1600" dirty="0">
                <a:latin typeface="Gill Sans MT" panose="020B0502020104020203" pitchFamily="34" charset="77"/>
                <a:cs typeface="Times New Roman"/>
              </a:rPr>
              <a:t> stars in non-thermal coronal emission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  <a:cs typeface="Times New Roman"/>
              </a:rPr>
              <a:t>10</a:t>
            </a:r>
            <a:r>
              <a:rPr lang="en-US" sz="1600" baseline="30000" dirty="0">
                <a:latin typeface="Gill Sans MT" panose="020B0502020104020203" pitchFamily="34" charset="77"/>
                <a:cs typeface="Times New Roman"/>
              </a:rPr>
              <a:t>3</a:t>
            </a:r>
            <a:r>
              <a:rPr lang="en-US" sz="1600" dirty="0">
                <a:latin typeface="Gill Sans MT" panose="020B0502020104020203" pitchFamily="34" charset="77"/>
                <a:cs typeface="Times New Roman"/>
              </a:rPr>
              <a:t> stars in thermal coronal emission</a:t>
            </a:r>
          </a:p>
        </p:txBody>
      </p:sp>
    </p:spTree>
    <p:extLst>
      <p:ext uri="{BB962C8B-B14F-4D97-AF65-F5344CB8AC3E}">
        <p14:creationId xmlns:p14="http://schemas.microsoft.com/office/powerpoint/2010/main" val="2514505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53046</TotalTime>
  <Words>1650</Words>
  <Application>Microsoft Macintosh PowerPoint</Application>
  <PresentationFormat>On-screen Show (16:9)</PresentationFormat>
  <Paragraphs>197</Paragraphs>
  <Slides>18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Gill Sans MT</vt:lpstr>
      <vt:lpstr>Helvetica</vt:lpstr>
      <vt:lpstr>Orbitron Medium</vt:lpstr>
      <vt:lpstr>Quicksand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Stellar Radio Photospheres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762</cp:revision>
  <dcterms:created xsi:type="dcterms:W3CDTF">2016-12-02T21:40:55Z</dcterms:created>
  <dcterms:modified xsi:type="dcterms:W3CDTF">2023-03-16T15:39:32Z</dcterms:modified>
</cp:coreProperties>
</file>