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84" r:id="rId2"/>
    <p:sldId id="283" r:id="rId3"/>
    <p:sldId id="305" r:id="rId4"/>
    <p:sldId id="257" r:id="rId5"/>
    <p:sldId id="282" r:id="rId6"/>
    <p:sldId id="271" r:id="rId7"/>
    <p:sldId id="269" r:id="rId8"/>
    <p:sldId id="272" r:id="rId9"/>
    <p:sldId id="273" r:id="rId10"/>
    <p:sldId id="280" r:id="rId11"/>
    <p:sldId id="300" r:id="rId12"/>
    <p:sldId id="298" r:id="rId13"/>
    <p:sldId id="301" r:id="rId14"/>
    <p:sldId id="302" r:id="rId15"/>
    <p:sldId id="297" r:id="rId16"/>
    <p:sldId id="274" r:id="rId17"/>
    <p:sldId id="277" r:id="rId18"/>
    <p:sldId id="266" r:id="rId19"/>
    <p:sldId id="285" r:id="rId20"/>
    <p:sldId id="268" r:id="rId21"/>
    <p:sldId id="296" r:id="rId22"/>
    <p:sldId id="291" r:id="rId23"/>
    <p:sldId id="311" r:id="rId24"/>
    <p:sldId id="293" r:id="rId25"/>
    <p:sldId id="309" r:id="rId26"/>
    <p:sldId id="292" r:id="rId27"/>
    <p:sldId id="290" r:id="rId28"/>
    <p:sldId id="310" r:id="rId29"/>
    <p:sldId id="307" r:id="rId30"/>
    <p:sldId id="308" r:id="rId31"/>
    <p:sldId id="303" r:id="rId32"/>
    <p:sldId id="294" r:id="rId33"/>
    <p:sldId id="289" r:id="rId34"/>
    <p:sldId id="28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97"/>
    <p:restoredTop sz="95604"/>
  </p:normalViewPr>
  <p:slideViewPr>
    <p:cSldViewPr snapToGrid="0" snapToObjects="1">
      <p:cViewPr>
        <p:scale>
          <a:sx n="117" d="100"/>
          <a:sy n="117" d="100"/>
        </p:scale>
        <p:origin x="520" y="264"/>
      </p:cViewPr>
      <p:guideLst/>
    </p:cSldViewPr>
  </p:slideViewPr>
  <p:outlineViewPr>
    <p:cViewPr>
      <p:scale>
        <a:sx n="33" d="100"/>
        <a:sy n="33" d="100"/>
      </p:scale>
      <p:origin x="0" y="-42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3" d="100"/>
        <a:sy n="11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72A80-8A6D-4E42-918B-FB392A78763B}" type="datetimeFigureOut">
              <a:rPr lang="en-US" smtClean="0"/>
              <a:t>9/21/16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96FAC-6EBD-2D45-9981-79578820C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16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Broad</a:t>
            </a:r>
            <a:r>
              <a:rPr lang="en-US" baseline="0" dirty="0" smtClean="0"/>
              <a:t> brush overview of the SKA1 telescopes, main points:</a:t>
            </a:r>
          </a:p>
          <a:p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Post RBS the SKA consists of two telescopes, whereby the mid to high-nu component is composed of an array of 133x15m SKA1 dishes plus the 64x13.5m MEERKAT dishes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  SKA1-LOW, comprised of ~130 000 log periodic antennas operating between 50 and 350 MHz is the array that will be used to study the </a:t>
            </a:r>
            <a:r>
              <a:rPr lang="en-US" baseline="0" dirty="0" err="1" smtClean="0"/>
              <a:t>EoR</a:t>
            </a:r>
            <a:r>
              <a:rPr lang="en-US" baseline="0" dirty="0" smtClean="0"/>
              <a:t>/CD and the instrument that I will focus on today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23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3B384-C967-2743-B0D6-857CE05CD725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18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31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96FAC-6EBD-2D45-9981-79578820C5A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03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A76A003-4DFE-CC4D-9281-5B3A550B9345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34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50875" y="503238"/>
            <a:ext cx="5538788" cy="3116262"/>
          </a:xfrm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02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B96D-DE88-E54F-9D6D-25963AF1C439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2ECE-3D51-904D-9D0D-EC52C4D1D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62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B96D-DE88-E54F-9D6D-25963AF1C439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2ECE-3D51-904D-9D0D-EC52C4D1D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7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B96D-DE88-E54F-9D6D-25963AF1C439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2ECE-3D51-904D-9D0D-EC52C4D1D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91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000" cy="688222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7498" y="1546158"/>
            <a:ext cx="11171101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500" dirty="0">
              <a:latin typeface="Arial"/>
              <a:cs typeface="Arial"/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481285" y="521800"/>
            <a:ext cx="8369163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7252901" y="6410520"/>
            <a:ext cx="4578487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2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465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40000" cy="688222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7498" y="1546158"/>
            <a:ext cx="11171101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500" dirty="0">
              <a:latin typeface="Arial"/>
              <a:cs typeface="Arial"/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481285" y="521800"/>
            <a:ext cx="8369163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7252901" y="6410520"/>
            <a:ext cx="4578487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2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503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B96D-DE88-E54F-9D6D-25963AF1C439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2ECE-3D51-904D-9D0D-EC52C4D1D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61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B96D-DE88-E54F-9D6D-25963AF1C439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2ECE-3D51-904D-9D0D-EC52C4D1D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33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B96D-DE88-E54F-9D6D-25963AF1C439}" type="datetimeFigureOut">
              <a:rPr lang="en-US" smtClean="0"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2ECE-3D51-904D-9D0D-EC52C4D1D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74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B96D-DE88-E54F-9D6D-25963AF1C439}" type="datetimeFigureOut">
              <a:rPr lang="en-US" smtClean="0"/>
              <a:t>9/21/16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2ECE-3D51-904D-9D0D-EC52C4D1D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37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B96D-DE88-E54F-9D6D-25963AF1C439}" type="datetimeFigureOut">
              <a:rPr lang="en-US" smtClean="0"/>
              <a:t>9/21/16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2ECE-3D51-904D-9D0D-EC52C4D1D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68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B96D-DE88-E54F-9D6D-25963AF1C439}" type="datetimeFigureOut">
              <a:rPr lang="en-US" smtClean="0"/>
              <a:t>9/21/16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2ECE-3D51-904D-9D0D-EC52C4D1D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43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B96D-DE88-E54F-9D6D-25963AF1C439}" type="datetimeFigureOut">
              <a:rPr lang="en-US" smtClean="0"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2ECE-3D51-904D-9D0D-EC52C4D1D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7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B96D-DE88-E54F-9D6D-25963AF1C439}" type="datetimeFigureOut">
              <a:rPr lang="en-US" smtClean="0"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2ECE-3D51-904D-9D0D-EC52C4D1D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69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4B96D-DE88-E54F-9D6D-25963AF1C439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92ECE-3D51-904D-9D0D-EC52C4D1D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5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mworkshop.github.io/#schedule" TargetMode="External"/><Relationship Id="rId4" Type="http://schemas.openxmlformats.org/officeDocument/2006/relationships/hyperlink" Target="http://pos.sissa.it/cgi-bin/reader/conf.cgi?confid=215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gif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1" Type="http://schemas.microsoft.com/office/2007/relationships/hdphoto" Target="../media/hdphoto2.wdp"/><Relationship Id="rId12" Type="http://schemas.openxmlformats.org/officeDocument/2006/relationships/image" Target="../media/image10.jpeg"/><Relationship Id="rId13" Type="http://schemas.openxmlformats.org/officeDocument/2006/relationships/image" Target="../media/image11.jpeg"/><Relationship Id="rId14" Type="http://schemas.openxmlformats.org/officeDocument/2006/relationships/image" Target="../media/image12.jpeg"/><Relationship Id="rId15" Type="http://schemas.openxmlformats.org/officeDocument/2006/relationships/image" Target="../media/image13.png"/><Relationship Id="rId16" Type="http://schemas.openxmlformats.org/officeDocument/2006/relationships/image" Target="../media/image14.jpeg"/><Relationship Id="rId17" Type="http://schemas.openxmlformats.org/officeDocument/2006/relationships/image" Target="../media/image15.jpeg"/><Relationship Id="rId18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jpeg"/><Relationship Id="rId10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png"/><Relationship Id="rId5" Type="http://schemas.openxmlformats.org/officeDocument/2006/relationships/image" Target="../media/image26.emf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1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87219" y="392414"/>
            <a:ext cx="9059949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HI 21cm cosmology at z &lt; 6: intensity mapping</a:t>
            </a:r>
          </a:p>
          <a:p>
            <a:pPr algn="ctr"/>
            <a:r>
              <a:rPr lang="en-US" sz="2800" dirty="0" smtClean="0"/>
              <a:t>Chris Carilli (NRAO), September 2016</a:t>
            </a: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585720" y="2009649"/>
            <a:ext cx="7020560" cy="204671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charset="0"/>
              <a:buChar char="•"/>
            </a:pPr>
            <a:r>
              <a:rPr lang="en-US" sz="2800" dirty="0" smtClean="0"/>
              <a:t>General landscape and issues</a:t>
            </a:r>
          </a:p>
          <a:p>
            <a:pPr marL="457200" indent="-457200">
              <a:spcBef>
                <a:spcPts val="600"/>
              </a:spcBef>
              <a:buFont typeface="Arial" charset="0"/>
              <a:buChar char="•"/>
            </a:pPr>
            <a:r>
              <a:rPr lang="en-US" sz="2800" dirty="0" smtClean="0"/>
              <a:t>HI 21cm cosmology via IM: SKA-1 examples</a:t>
            </a:r>
          </a:p>
          <a:p>
            <a:pPr marL="457200" indent="-457200">
              <a:spcBef>
                <a:spcPts val="600"/>
              </a:spcBef>
              <a:buFont typeface="Arial" charset="0"/>
              <a:buChar char="•"/>
            </a:pPr>
            <a:r>
              <a:rPr lang="en-US" sz="2800" dirty="0" smtClean="0"/>
              <a:t>(Continuum </a:t>
            </a:r>
            <a:r>
              <a:rPr lang="en-US" sz="2800" dirty="0"/>
              <a:t>surveys: weak </a:t>
            </a:r>
            <a:r>
              <a:rPr lang="en-US" sz="2800" dirty="0" smtClean="0"/>
              <a:t>lensing)</a:t>
            </a:r>
            <a:endParaRPr lang="en-US" sz="2800" dirty="0"/>
          </a:p>
          <a:p>
            <a:pPr marL="457200" indent="-457200">
              <a:spcBef>
                <a:spcPts val="600"/>
              </a:spcBef>
              <a:buFont typeface="Arial" charset="0"/>
              <a:buChar char="•"/>
            </a:pPr>
            <a:r>
              <a:rPr lang="en-US" sz="2800" dirty="0" smtClean="0"/>
              <a:t>CO and [CII] IM: push to higher z and </a:t>
            </a:r>
            <a:r>
              <a:rPr lang="en-US" sz="2800" dirty="0" err="1" smtClean="0"/>
              <a:t>ngVLA</a:t>
            </a:r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780769" y="4657935"/>
            <a:ext cx="8372104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KIPAC </a:t>
            </a:r>
            <a:r>
              <a:rPr lang="en-US" sz="2000" dirty="0">
                <a:solidFill>
                  <a:srgbClr val="002060"/>
                </a:solidFill>
              </a:rPr>
              <a:t>March </a:t>
            </a:r>
            <a:r>
              <a:rPr lang="en-US" sz="2000" dirty="0" smtClean="0">
                <a:solidFill>
                  <a:srgbClr val="002060"/>
                </a:solidFill>
              </a:rPr>
              <a:t>2016:  </a:t>
            </a:r>
            <a:r>
              <a:rPr lang="en-US" sz="2000" dirty="0">
                <a:solidFill>
                  <a:srgbClr val="002060"/>
                </a:solidFill>
                <a:hlinkClick r:id="rId3"/>
              </a:rPr>
              <a:t>https://imworkshop.github.io/#</a:t>
            </a:r>
            <a:r>
              <a:rPr lang="en-US" sz="2000" dirty="0" smtClean="0">
                <a:solidFill>
                  <a:srgbClr val="002060"/>
                </a:solidFill>
                <a:hlinkClick r:id="rId3"/>
              </a:rPr>
              <a:t>schedule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Science </a:t>
            </a:r>
            <a:r>
              <a:rPr lang="en-US" sz="2000" dirty="0">
                <a:solidFill>
                  <a:srgbClr val="002060"/>
                </a:solidFill>
              </a:rPr>
              <a:t>w. SKA: 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hlinkClick r:id="rId4"/>
              </a:rPr>
              <a:t>http</a:t>
            </a:r>
            <a:r>
              <a:rPr lang="en-US" sz="2000" dirty="0">
                <a:solidFill>
                  <a:srgbClr val="0070C0"/>
                </a:solidFill>
                <a:hlinkClick r:id="rId4"/>
              </a:rPr>
              <a:t>://</a:t>
            </a:r>
            <a:r>
              <a:rPr lang="en-US" sz="2000" dirty="0" smtClean="0">
                <a:solidFill>
                  <a:srgbClr val="0070C0"/>
                </a:solidFill>
                <a:hlinkClick r:id="rId4"/>
              </a:rPr>
              <a:t>pos.sissa.it/cgi-bin/reader/conf.cgi?confid=215</a:t>
            </a:r>
            <a:endParaRPr lang="en-US" sz="2000" dirty="0" smtClean="0">
              <a:solidFill>
                <a:srgbClr val="0070C0"/>
              </a:solidFill>
            </a:endParaRP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/>
              <a:t>Thanks: Mario Santos (UWC) for material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084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922" y="-37510"/>
            <a:ext cx="4009149" cy="1685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514" y="694337"/>
            <a:ext cx="75982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HIRAX (South Africa): </a:t>
            </a:r>
            <a:r>
              <a:rPr lang="en-US" sz="2000" dirty="0" smtClean="0"/>
              <a:t>1000x 5m dishes, 400 </a:t>
            </a:r>
            <a:r>
              <a:rPr lang="en-US" sz="2000" dirty="0"/>
              <a:t>– 800 MHz (0.8 &lt; z &lt; 2.5</a:t>
            </a:r>
            <a:r>
              <a:rPr lang="en-US" sz="2000" dirty="0" smtClean="0"/>
              <a:t>)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/>
              <a:t>CHIME (Canada)+ </a:t>
            </a:r>
            <a:r>
              <a:rPr lang="en-US" sz="2000" dirty="0" err="1" smtClean="0"/>
              <a:t>Tianlai</a:t>
            </a:r>
            <a:r>
              <a:rPr lang="en-US" sz="2000" dirty="0" smtClean="0"/>
              <a:t> (China): 4 </a:t>
            </a:r>
            <a:r>
              <a:rPr lang="en-US" sz="2000" dirty="0" err="1" smtClean="0"/>
              <a:t>cyl</a:t>
            </a:r>
            <a:r>
              <a:rPr lang="en-US" sz="2000" dirty="0" smtClean="0"/>
              <a:t>. (72x40m), 400 -800 MHz, 13’  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/>
              <a:t>BAOBAB (USA): HERA-like dipole grid array w. delay spectrum analysis, 400 – 800 MHz, 49 x  1.5m, </a:t>
            </a:r>
            <a:r>
              <a:rPr lang="en-US" sz="2000" dirty="0" err="1" smtClean="0"/>
              <a:t>FoV</a:t>
            </a:r>
            <a:r>
              <a:rPr lang="en-US" sz="2000" dirty="0" smtClean="0"/>
              <a:t> = 0.15sr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/>
              <a:t>Single Dish with </a:t>
            </a:r>
            <a:r>
              <a:rPr lang="en-US" sz="2000" dirty="0" err="1" smtClean="0"/>
              <a:t>multibeam</a:t>
            </a:r>
            <a:r>
              <a:rPr lang="en-US" sz="2000" dirty="0" smtClean="0"/>
              <a:t> arrays: GBT, FAST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SKA1-Mid: 200x 14m antennas, 350 to 1420MHz, z &lt; 3, </a:t>
            </a:r>
            <a:r>
              <a:rPr lang="en-US" sz="2000" dirty="0" err="1" smtClean="0">
                <a:solidFill>
                  <a:srgbClr val="C00000"/>
                </a:solidFill>
              </a:rPr>
              <a:t>FoV</a:t>
            </a:r>
            <a:r>
              <a:rPr lang="en-US" sz="2000" dirty="0" smtClean="0">
                <a:solidFill>
                  <a:srgbClr val="C00000"/>
                </a:solidFill>
              </a:rPr>
              <a:t> = 1deg at 1.4GHz – </a:t>
            </a:r>
            <a:r>
              <a:rPr lang="en-US" sz="2000" i="1" dirty="0" smtClean="0">
                <a:solidFill>
                  <a:srgbClr val="C00000"/>
                </a:solidFill>
              </a:rPr>
              <a:t>IM Accepted Design Change proposal 2015 (doesn’t come for free!)</a:t>
            </a:r>
            <a:endParaRPr lang="en-US" sz="2400" i="1" dirty="0" smtClean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774" y="1603675"/>
            <a:ext cx="4027298" cy="17971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774" y="3391389"/>
            <a:ext cx="3947819" cy="16929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772" y="75539"/>
            <a:ext cx="6612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HI IM Experiments: existing and planned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774" y="5084328"/>
            <a:ext cx="3947819" cy="1789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35829"/>
            <a:ext cx="6197250" cy="322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9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2"/>
            <a:ext cx="10178143" cy="67788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281" y="11875"/>
            <a:ext cx="6512255" cy="36637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4686" y="4876800"/>
            <a:ext cx="3810000" cy="83099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Caution: always check for SKA-1 vs SKA-2!</a:t>
            </a:r>
            <a:endParaRPr lang="en-US" sz="2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6100" y="2808514"/>
            <a:ext cx="1317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SKA2015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9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67651" y="5561016"/>
            <a:ext cx="526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ower spectrum Noise/Signal from SKA surveys on 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BAO </a:t>
            </a: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scales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as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a function of redshift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7" y="805324"/>
            <a:ext cx="4725556" cy="59566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0343" y="280058"/>
            <a:ext cx="6901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SKA wide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field surveys: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10,000 hours observation, 25,000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deg</a:t>
            </a:r>
            <a:r>
              <a:rPr lang="en-US" sz="2400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BAO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‘wiggles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’ errors averaged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over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z ~ 0.5 to 3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7571" y="206829"/>
            <a:ext cx="3320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SKA BAO measurements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8745" y="4458584"/>
            <a:ext cx="2603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baseline="-25000" dirty="0" err="1">
                <a:latin typeface="Times New Roman" charset="0"/>
                <a:ea typeface="Times New Roman" charset="0"/>
                <a:cs typeface="Times New Roman" charset="0"/>
              </a:rPr>
              <a:t>BAO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(k) = P(k)/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baseline="-25000" dirty="0" err="1">
                <a:latin typeface="Times New Roman" charset="0"/>
                <a:ea typeface="Times New Roman" charset="0"/>
                <a:cs typeface="Times New Roman" charset="0"/>
              </a:rPr>
              <a:t>ref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(k)  - 1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6324600" y="1444696"/>
            <a:ext cx="5751222" cy="4216386"/>
            <a:chOff x="6324600" y="1444696"/>
            <a:chExt cx="5751222" cy="42163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00" y="1444696"/>
              <a:ext cx="5751222" cy="421638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264924" y="2571719"/>
              <a:ext cx="19661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charset="0"/>
                  <a:ea typeface="Times New Roman" charset="0"/>
                  <a:cs typeface="Times New Roman" charset="0"/>
                </a:rPr>
                <a:t>k = </a:t>
              </a:r>
              <a:r>
                <a:rPr lang="en-US" sz="2000" dirty="0" smtClean="0">
                  <a:latin typeface="Times New Roman" charset="0"/>
                  <a:ea typeface="Times New Roman" charset="0"/>
                  <a:cs typeface="Times New Roman" charset="0"/>
                </a:rPr>
                <a:t>0.074 h/</a:t>
              </a:r>
              <a:r>
                <a:rPr lang="en-US" sz="2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Mpc</a:t>
              </a:r>
              <a:endParaRPr lang="en-US" sz="2000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780422" y="3100866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BAO level</a:t>
              </a:r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65514" y="5730293"/>
            <a:ext cx="201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Bull ea. 2015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26487" y="464325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SKA2-gal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26286" y="412003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Euclid-gal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8135194" y="3374065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SKA1-IM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92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71" y="419594"/>
            <a:ext cx="6118975" cy="5548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914" y="1286493"/>
            <a:ext cx="5061857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Top: BAO-only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fractional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N/S on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the expansion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rate 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Bottom: N/S for angular diameter distance 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SKA1,2 IM: important coverage of z&lt;0.7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SKA2-gal: competitive with Euclid-like at z=0.7 to 2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9857" y="391378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Basic parameter estimation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49885" y="1299357"/>
            <a:ext cx="1360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C000"/>
                </a:solidFill>
              </a:rPr>
              <a:t>SKA1-Gal</a:t>
            </a: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10599" y="1952500"/>
            <a:ext cx="1360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002060"/>
                </a:solidFill>
              </a:rPr>
              <a:t>SKA1-IM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41328" y="2451754"/>
            <a:ext cx="1360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Euclid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41328" y="5606143"/>
            <a:ext cx="1933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Bull ea. 2015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97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542" y="703440"/>
            <a:ext cx="5988133" cy="43668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9009" y="5056977"/>
            <a:ext cx="9610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smtClean="0">
                <a:latin typeface="Times New Roman" charset="0"/>
                <a:ea typeface="Times New Roman" charset="0"/>
                <a:cs typeface="Times New Roman" charset="0"/>
              </a:rPr>
              <a:t>Forecast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constraints on dynamical dark energy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parameters, w(z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= w</a:t>
            </a:r>
            <a:r>
              <a:rPr lang="en-US" sz="24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+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(z/(1+z))</a:t>
            </a:r>
            <a:r>
              <a:rPr lang="en-US" sz="2400" dirty="0" err="1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sz="2400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, for SKA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and Euclid, in combination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with Planck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and BOSS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44686" y="152400"/>
            <a:ext cx="4103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Dark energy </a:t>
            </a:r>
            <a:r>
              <a:rPr lang="en-US" sz="2800" dirty="0" err="1" smtClean="0">
                <a:latin typeface="Times New Roman" charset="0"/>
                <a:ea typeface="Times New Roman" charset="0"/>
                <a:cs typeface="Times New Roman" charset="0"/>
              </a:rPr>
              <a:t>EoS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7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7696" y="161443"/>
            <a:ext cx="7362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Redshift Space Distortions and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DE </a:t>
            </a:r>
            <a:r>
              <a:rPr lang="en-US" sz="2400" dirty="0" err="1" smtClean="0">
                <a:latin typeface="Times New Roman" charset="0"/>
                <a:ea typeface="Times New Roman" charset="0"/>
                <a:cs typeface="Times New Roman" charset="0"/>
              </a:rPr>
              <a:t>EoS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complementary constraints based on measurement of velocity field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5806" y="1270647"/>
            <a:ext cx="100148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Left: Constraints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from RSD on the dark energy equation of state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Right: on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modified gravity (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deviations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from the GR growth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rate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;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+Planck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BOSS)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32263" y="2102037"/>
            <a:ext cx="10058400" cy="3830953"/>
            <a:chOff x="1232263" y="1906094"/>
            <a:chExt cx="10058400" cy="38309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263" y="1906094"/>
              <a:ext cx="10058400" cy="383095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021286" y="4680857"/>
              <a:ext cx="23730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Times New Roman" charset="0"/>
                  <a:ea typeface="Times New Roman" charset="0"/>
                  <a:cs typeface="Times New Roman" charset="0"/>
                </a:rPr>
                <a:t>Raccanelli</a:t>
              </a:r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et al. </a:t>
              </a:r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2015 </a:t>
              </a:r>
              <a:endParaRPr lang="en-US" dirty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452256" y="2481942"/>
              <a:ext cx="272143" cy="979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372599" y="2481942"/>
              <a:ext cx="247106" cy="979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117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154" y="2155370"/>
            <a:ext cx="5684585" cy="364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371114" cy="70609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Where does SKA1-Mid Intensity mapping win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? 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0983" y="782457"/>
            <a:ext cx="9326760" cy="1152128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Competitive with large redshift surveys for “precision cosmology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” (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BAO/RSD/DE</a:t>
            </a:r>
            <a:r>
              <a:rPr lang="is-IS" sz="2400" dirty="0" smtClean="0">
                <a:latin typeface="Times New Roman" charset="0"/>
                <a:ea typeface="Times New Roman" charset="0"/>
                <a:cs typeface="Times New Roman" charset="0"/>
              </a:rPr>
              <a:t>…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Huge available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volume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 unique new parameter space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for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tests of physics on very large (‘horizon’) scales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4236" y="5477526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Credit: D. Alonso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6E760-E0A3-C544-981B-DE281D6706AC}" type="slidenum">
              <a:rPr lang="pt-PT" smtClean="0"/>
              <a:pPr/>
              <a:t>16</a:t>
            </a:fld>
            <a:endParaRPr lang="pt-PT"/>
          </a:p>
        </p:txBody>
      </p:sp>
      <p:grpSp>
        <p:nvGrpSpPr>
          <p:cNvPr id="8" name="Group 7"/>
          <p:cNvGrpSpPr/>
          <p:nvPr/>
        </p:nvGrpSpPr>
        <p:grpSpPr>
          <a:xfrm>
            <a:off x="0" y="2060849"/>
            <a:ext cx="5631036" cy="4081284"/>
            <a:chOff x="6425965" y="1931728"/>
            <a:chExt cx="5631036" cy="40812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5965" y="1931728"/>
              <a:ext cx="5631036" cy="408128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338752" y="2883415"/>
              <a:ext cx="13944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Santos,</a:t>
              </a:r>
              <a:r>
                <a:rPr lang="is-IS" sz="1600" dirty="0"/>
                <a:t>… 2015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6086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9073" y="3718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Probing very large scales with a SKA1 HI intensity mapping survey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15745" y="5279571"/>
            <a:ext cx="5377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Power </a:t>
            </a:r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</a:rPr>
              <a:t>spectrum N/S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on scales of k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=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0.01 h/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Mpc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/>
          </a:p>
        </p:txBody>
      </p:sp>
      <p:sp>
        <p:nvSpPr>
          <p:cNvPr id="17" name="Content Placeholder 1"/>
          <p:cNvSpPr>
            <a:spLocks noGrp="1"/>
          </p:cNvSpPr>
          <p:nvPr>
            <p:ph idx="1"/>
          </p:nvPr>
        </p:nvSpPr>
        <p:spPr>
          <a:xfrm>
            <a:off x="704188" y="1399355"/>
            <a:ext cx="4325012" cy="331236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Two year survey covering: 0.5 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&lt; z &lt; 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3 and 20,000 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deg</a:t>
            </a:r>
            <a:r>
              <a:rPr lang="en-GB" sz="2000" baseline="30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</a:p>
          <a:p>
            <a:pPr>
              <a:lnSpc>
                <a:spcPct val="110000"/>
              </a:lnSpc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Low k cut-off at matter-radiation ‘equality scale’ (horizon at z~3600)</a:t>
            </a:r>
            <a:endParaRPr lang="en-GB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110000"/>
              </a:lnSpc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Test cosmological principle on largest scales </a:t>
            </a:r>
            <a:endParaRPr lang="en-GB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110000"/>
              </a:lnSpc>
            </a:pP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Primordial 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non-</a:t>
            </a:r>
            <a:r>
              <a:rPr lang="en-GB" sz="2000" dirty="0" err="1" smtClean="0">
                <a:latin typeface="Times New Roman" charset="0"/>
                <a:ea typeface="Times New Roman" charset="0"/>
                <a:cs typeface="Times New Roman" charset="0"/>
              </a:rPr>
              <a:t>Gaussianity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: manifest on largest scales?</a:t>
            </a:r>
          </a:p>
          <a:p>
            <a:pPr>
              <a:lnSpc>
                <a:spcPct val="110000"/>
              </a:lnSpc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Test gravity on largest scales</a:t>
            </a:r>
            <a:endParaRPr lang="en-GB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497287" y="1110343"/>
            <a:ext cx="6096000" cy="4169228"/>
            <a:chOff x="5807969" y="1700808"/>
            <a:chExt cx="4794533" cy="3384376"/>
          </a:xfrm>
        </p:grpSpPr>
        <p:pic>
          <p:nvPicPr>
            <p:cNvPr id="2" name="Picture 1" descr="pk_redshift_kUL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7969" y="1700808"/>
              <a:ext cx="4794533" cy="338437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004212" y="2844597"/>
              <a:ext cx="9361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Euclid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629882" y="3575310"/>
              <a:ext cx="963014" cy="274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70C0"/>
                  </a:solidFill>
                </a:rPr>
                <a:t>SKA1 IM</a:t>
              </a:r>
              <a:endParaRPr lang="en-US" sz="1600" dirty="0">
                <a:solidFill>
                  <a:srgbClr val="0070C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764175" y="1844824"/>
              <a:ext cx="1740539" cy="324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charset="0"/>
                  <a:ea typeface="Times New Roman" charset="0"/>
                  <a:cs typeface="Times New Roman" charset="0"/>
                </a:rPr>
                <a:t>k = 0.01 </a:t>
              </a:r>
              <a:r>
                <a:rPr lang="en-US" sz="2000" dirty="0" smtClean="0">
                  <a:latin typeface="Times New Roman" charset="0"/>
                  <a:ea typeface="Times New Roman" charset="0"/>
                  <a:cs typeface="Times New Roman" charset="0"/>
                </a:rPr>
                <a:t>h/</a:t>
              </a:r>
              <a:r>
                <a:rPr lang="en-US" sz="2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Mpc</a:t>
              </a:r>
              <a:endParaRPr lang="en-US" sz="2000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899930" y="4404436"/>
            <a:ext cx="14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Santos </a:t>
            </a:r>
            <a:r>
              <a:rPr lang="en-US" sz="1600" dirty="0" err="1" smtClean="0"/>
              <a:t>ea</a:t>
            </a:r>
            <a:r>
              <a:rPr lang="en-US" sz="1600" dirty="0" smtClean="0"/>
              <a:t> </a:t>
            </a:r>
            <a:r>
              <a:rPr lang="is-IS" sz="1600" dirty="0" smtClean="0"/>
              <a:t>2015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3310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5520" y="19776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Probing very large scales with a SKA1 HI intensity mapping survey</a:t>
            </a:r>
          </a:p>
        </p:txBody>
      </p:sp>
      <p:sp>
        <p:nvSpPr>
          <p:cNvPr id="17" name="Content Placeholder 1"/>
          <p:cNvSpPr>
            <a:spLocks noGrp="1"/>
          </p:cNvSpPr>
          <p:nvPr>
            <p:ph idx="1"/>
          </p:nvPr>
        </p:nvSpPr>
        <p:spPr>
          <a:xfrm>
            <a:off x="359229" y="1880828"/>
            <a:ext cx="4572964" cy="331236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PS measurements below 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the matter-radiation equality 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peak (</a:t>
            </a:r>
            <a:r>
              <a:rPr lang="en-GB" sz="2000" dirty="0" err="1" smtClean="0">
                <a:latin typeface="Times New Roman" charset="0"/>
                <a:ea typeface="Times New Roman" charset="0"/>
                <a:cs typeface="Times New Roman" charset="0"/>
              </a:rPr>
              <a:t>comoving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 ’horizon’ at z~3600)</a:t>
            </a:r>
            <a:endParaRPr lang="en-GB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110000"/>
              </a:lnSpc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“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G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ame changing” measurements on very large scales: BOSS survey smallest  </a:t>
            </a:r>
            <a:r>
              <a:rPr lang="en-GB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k </a:t>
            </a:r>
            <a:r>
              <a:rPr lang="en-GB" sz="20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~ 0.03 </a:t>
            </a:r>
            <a:r>
              <a:rPr lang="en-GB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h/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Mpc</a:t>
            </a:r>
            <a:endParaRPr lang="en-GB" sz="2000" baseline="30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536" y="1262743"/>
            <a:ext cx="6184027" cy="4470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74472" y="1447941"/>
            <a:ext cx="149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Bull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ea</a:t>
            </a:r>
            <a:r>
              <a:rPr lang="is-I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s-IS" sz="2000" dirty="0">
                <a:latin typeface="Times New Roman" charset="0"/>
                <a:ea typeface="Times New Roman" charset="0"/>
                <a:cs typeface="Times New Roman" charset="0"/>
              </a:rPr>
              <a:t>2015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10338752" y="6304236"/>
            <a:ext cx="365760" cy="365125"/>
          </a:xfrm>
          <a:prstGeom prst="rect">
            <a:avLst/>
          </a:prstGeom>
        </p:spPr>
        <p:txBody>
          <a:bodyPr/>
          <a:lstStyle/>
          <a:p>
            <a:fld id="{1C59B7B8-03F9-44B1-B316-032BAD045753}" type="slidenum">
              <a:rPr lang="en-US" smtClean="0"/>
              <a:t>18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0156371" y="4419600"/>
            <a:ext cx="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897539" y="4561898"/>
            <a:ext cx="3136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Boss min k; Anderson ea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0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6191" y="446319"/>
            <a:ext cx="912882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Advantages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Stable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and deterministic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PSF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of an interferometer,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Polarization: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unique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measure of intrinsic orientation of galaxies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(B along major axis)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Higher mean redshift for sources vs. optical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Cross correlation with optical: robust to systematic errors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Disadvantage: Areal density of sources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SKA1 ~ 10 arcmin</a:t>
            </a:r>
            <a:r>
              <a:rPr lang="en-US" sz="1600" baseline="30000" dirty="0" smtClean="0">
                <a:latin typeface="Times New Roman" charset="0"/>
                <a:ea typeface="Times New Roman" charset="0"/>
                <a:cs typeface="Times New Roman" charset="0"/>
              </a:rPr>
              <a:t>-2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SKA2  ~ 75 arcmin</a:t>
            </a:r>
            <a:r>
              <a:rPr lang="en-US" sz="1600" baseline="30000" dirty="0" smtClean="0">
                <a:latin typeface="Times New Roman" charset="0"/>
                <a:ea typeface="Times New Roman" charset="0"/>
                <a:cs typeface="Times New Roman" charset="0"/>
              </a:rPr>
              <a:t>-2</a:t>
            </a:r>
            <a:endParaRPr lang="en-US" sz="1600" baseline="30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5351" y="35252"/>
            <a:ext cx="6076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Weak lensing with radio continuum survey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6966" y="3167352"/>
            <a:ext cx="9413177" cy="3246341"/>
            <a:chOff x="906482" y="2653971"/>
            <a:chExt cx="10590675" cy="394277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482" y="2653971"/>
              <a:ext cx="10590675" cy="394277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916752" y="2937967"/>
              <a:ext cx="1719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z</a:t>
              </a:r>
              <a:r>
                <a:rPr lang="en-US" baseline="-25000" dirty="0" err="1" smtClean="0"/>
                <a:t>bins</a:t>
              </a:r>
              <a:r>
                <a:rPr lang="en-US" dirty="0" smtClean="0"/>
                <a:t> = 0.5 to 3</a:t>
              </a:r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117204" y="6229027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Power spectrum constraints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on a 5-bin tomographic shear power spectrum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analysis, vs. 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24257" y="5540829"/>
            <a:ext cx="1545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Brown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ea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2015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28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057950"/>
              </p:ext>
            </p:extLst>
          </p:nvPr>
        </p:nvGraphicFramePr>
        <p:xfrm>
          <a:off x="1280156" y="1004147"/>
          <a:ext cx="9398730" cy="4641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060"/>
                <a:gridCol w="1717184"/>
                <a:gridCol w="726998"/>
                <a:gridCol w="1224159"/>
                <a:gridCol w="1716303"/>
                <a:gridCol w="1308940"/>
                <a:gridCol w="978086"/>
              </a:tblGrid>
              <a:tr h="565594">
                <a:tc>
                  <a:txBody>
                    <a:bodyPr/>
                    <a:lstStyle/>
                    <a:p>
                      <a:r>
                        <a:rPr lang="en-US" b="0" dirty="0" smtClean="0"/>
                        <a:t>Telescope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Frequency GHz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 smtClean="0"/>
                        <a:t>Z</a:t>
                      </a:r>
                      <a:r>
                        <a:rPr lang="en-US" b="0" baseline="-25000" dirty="0" err="1" smtClean="0"/>
                        <a:t>max</a:t>
                      </a:r>
                      <a:endParaRPr lang="en-US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baseline="0" dirty="0" smtClean="0"/>
                        <a:t>Collecting Area x 10</a:t>
                      </a:r>
                      <a:r>
                        <a:rPr lang="en-US" b="0" baseline="30000" dirty="0" smtClean="0"/>
                        <a:t>3 </a:t>
                      </a:r>
                      <a:r>
                        <a:rPr lang="en-US" b="0" baseline="0" dirty="0" smtClean="0"/>
                        <a:t>m</a:t>
                      </a:r>
                      <a:r>
                        <a:rPr lang="en-US" b="0" baseline="30000" dirty="0" smtClean="0"/>
                        <a:t>2</a:t>
                      </a:r>
                      <a:endParaRPr lang="en-US" b="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Field of view </a:t>
                      </a:r>
                      <a:r>
                        <a:rPr lang="en-US" b="0" dirty="0" err="1" smtClean="0"/>
                        <a:t>Deg</a:t>
                      </a:r>
                      <a:r>
                        <a:rPr lang="en-US" b="0" dirty="0" smtClean="0"/>
                        <a:t> @1.4GHz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Resolution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en-US" b="0" baseline="0" dirty="0" err="1" smtClean="0"/>
                        <a:t>arcsec</a:t>
                      </a:r>
                      <a:r>
                        <a:rPr lang="en-US" b="0" baseline="0" dirty="0" smtClean="0"/>
                        <a:t> @ 1.4 GHz 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</a:t>
                      </a:r>
                      <a:endParaRPr lang="en-US" b="0" dirty="0"/>
                    </a:p>
                  </a:txBody>
                  <a:tcPr/>
                </a:tc>
              </a:tr>
              <a:tr h="451713">
                <a:tc>
                  <a:txBody>
                    <a:bodyPr/>
                    <a:lstStyle/>
                    <a:p>
                      <a:r>
                        <a:rPr lang="en-US" dirty="0" smtClean="0"/>
                        <a:t>JVLA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(0.07) 1.0  to 50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45171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MeerKAT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 to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Yes?</a:t>
                      </a:r>
                      <a:endParaRPr lang="en-US" dirty="0"/>
                    </a:p>
                  </a:txBody>
                  <a:tcPr/>
                </a:tc>
              </a:tr>
              <a:tr h="451713">
                <a:tc>
                  <a:txBody>
                    <a:bodyPr/>
                    <a:lstStyle/>
                    <a:p>
                      <a:r>
                        <a:rPr lang="en-US" dirty="0" smtClean="0"/>
                        <a:t>ASKAP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</a:t>
                      </a:r>
                      <a:r>
                        <a:rPr lang="en-US" baseline="0" dirty="0" smtClean="0"/>
                        <a:t> to 1.8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 x 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451713">
                <a:tc>
                  <a:txBody>
                    <a:bodyPr/>
                    <a:lstStyle/>
                    <a:p>
                      <a:r>
                        <a:rPr lang="en-US" dirty="0" smtClean="0"/>
                        <a:t>GMRT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0.05 to 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451713">
                <a:tc>
                  <a:txBody>
                    <a:bodyPr/>
                    <a:lstStyle/>
                    <a:p>
                      <a:r>
                        <a:rPr lang="en-US" dirty="0" smtClean="0"/>
                        <a:t>WSRT/</a:t>
                      </a:r>
                      <a:r>
                        <a:rPr lang="en-US" dirty="0" err="1" smtClean="0"/>
                        <a:t>Apertif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r>
                        <a:rPr lang="en-US" baseline="0" dirty="0" smtClean="0"/>
                        <a:t> to 1.7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 x 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451713">
                <a:tc>
                  <a:txBody>
                    <a:bodyPr/>
                    <a:lstStyle/>
                    <a:p>
                      <a:r>
                        <a:rPr lang="en-US" dirty="0" smtClean="0"/>
                        <a:t>SKA1-Mid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0.35 to 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451713">
                <a:tc>
                  <a:txBody>
                    <a:bodyPr/>
                    <a:lstStyle/>
                    <a:p>
                      <a:r>
                        <a:rPr lang="en-US" dirty="0" smtClean="0"/>
                        <a:t>[SKA2]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0.35 to 24?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Maybe</a:t>
                      </a:r>
                      <a:endParaRPr lang="en-US" dirty="0"/>
                    </a:p>
                  </a:txBody>
                  <a:tcPr/>
                </a:tc>
              </a:tr>
              <a:tr h="565594">
                <a:tc>
                  <a:txBody>
                    <a:bodyPr/>
                    <a:lstStyle/>
                    <a:p>
                      <a:r>
                        <a:rPr lang="en-US" dirty="0" smtClean="0"/>
                        <a:t>[</a:t>
                      </a:r>
                      <a:r>
                        <a:rPr lang="en-US" dirty="0" err="1" smtClean="0"/>
                        <a:t>NextGen</a:t>
                      </a:r>
                      <a:r>
                        <a:rPr lang="en-US" dirty="0" smtClean="0"/>
                        <a:t>.</a:t>
                      </a:r>
                      <a:r>
                        <a:rPr lang="en-US" baseline="0" dirty="0" smtClean="0"/>
                        <a:t> VLA]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 to 115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Maybe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23077" y="352433"/>
            <a:ext cx="6690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Major </a:t>
            </a:r>
            <a:r>
              <a:rPr lang="en-US" sz="2400" smtClean="0"/>
              <a:t>radio cm arrays</a:t>
            </a:r>
            <a:r>
              <a:rPr lang="en-US" sz="2400" dirty="0" smtClean="0"/>
              <a:t>: existing and conceived</a:t>
            </a:r>
            <a:endParaRPr lang="en-US" sz="2400" dirty="0"/>
          </a:p>
        </p:txBody>
      </p:sp>
      <p:sp>
        <p:nvSpPr>
          <p:cNvPr id="5" name="Left Brace 4"/>
          <p:cNvSpPr/>
          <p:nvPr/>
        </p:nvSpPr>
        <p:spPr>
          <a:xfrm>
            <a:off x="990600" y="1905000"/>
            <a:ext cx="289556" cy="2286000"/>
          </a:xfrm>
          <a:prstGeom prst="leftBrace">
            <a:avLst>
              <a:gd name="adj1" fmla="val 8333"/>
              <a:gd name="adj2" fmla="val 50476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/>
          <p:cNvSpPr/>
          <p:nvPr/>
        </p:nvSpPr>
        <p:spPr>
          <a:xfrm>
            <a:off x="990600" y="4191001"/>
            <a:ext cx="289556" cy="468086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2804049"/>
            <a:ext cx="1280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Ops or Construction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255215"/>
            <a:ext cx="1280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Design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983332"/>
            <a:ext cx="1280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Concept</a:t>
            </a:r>
            <a:endParaRPr lang="en-US" sz="1600" dirty="0"/>
          </a:p>
        </p:txBody>
      </p:sp>
      <p:sp>
        <p:nvSpPr>
          <p:cNvPr id="10" name="Left Brace 9"/>
          <p:cNvSpPr/>
          <p:nvPr/>
        </p:nvSpPr>
        <p:spPr>
          <a:xfrm>
            <a:off x="990600" y="4659087"/>
            <a:ext cx="281934" cy="987044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6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7134" y="688688"/>
            <a:ext cx="10784779" cy="2664296"/>
          </a:xfrm>
        </p:spPr>
        <p:txBody>
          <a:bodyPr>
            <a:noAutofit/>
          </a:bodyPr>
          <a:lstStyle/>
          <a:p>
            <a:pPr marL="452628" indent="-342900">
              <a:lnSpc>
                <a:spcPct val="120000"/>
              </a:lnSpc>
              <a:spcAft>
                <a:spcPts val="600"/>
              </a:spcAft>
              <a:buSzPct val="90000"/>
              <a:buFont typeface="+mj-lt"/>
              <a:buAutoNum type="arabicPeriod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IM resurrects HI cosmology on SKA-1 Mid  (galaxy surveys very limited in number and z range) </a:t>
            </a:r>
          </a:p>
          <a:p>
            <a:pPr marL="452628" indent="-342900">
              <a:lnSpc>
                <a:spcPct val="120000"/>
              </a:lnSpc>
              <a:spcAft>
                <a:spcPts val="600"/>
              </a:spcAft>
              <a:buSzPct val="90000"/>
              <a:buFont typeface="+mj-lt"/>
              <a:buAutoNum type="arabicPeriod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‘precision cosmology’ (BAO scales): Complementary and competitive with optical BAO, RSD, DE missions: check on results, plus cross correlation to remove systematics, ‘calibration’, z coverage</a:t>
            </a:r>
            <a:endParaRPr lang="en-GB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2628" indent="-342900">
              <a:lnSpc>
                <a:spcPct val="120000"/>
              </a:lnSpc>
              <a:spcAft>
                <a:spcPts val="600"/>
              </a:spcAft>
              <a:buSzPct val="90000"/>
              <a:buFont typeface="+mj-lt"/>
              <a:buAutoNum type="arabicPeriod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New parameter space: unique view of Very large scale structure, k ~ 0.01 h/</a:t>
            </a:r>
            <a:r>
              <a:rPr lang="en-GB" sz="2000" dirty="0" err="1" smtClean="0">
                <a:latin typeface="Times New Roman" charset="0"/>
                <a:ea typeface="Times New Roman" charset="0"/>
                <a:cs typeface="Times New Roman" charset="0"/>
              </a:rPr>
              <a:t>Mpc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: probe ‘equality’ </a:t>
            </a:r>
            <a:r>
              <a:rPr lang="en-GB" sz="2000" dirty="0" err="1" smtClean="0">
                <a:latin typeface="Times New Roman" charset="0"/>
                <a:ea typeface="Times New Roman" charset="0"/>
                <a:cs typeface="Times New Roman" charset="0"/>
              </a:rPr>
              <a:t>cutoff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, test non-</a:t>
            </a:r>
            <a:r>
              <a:rPr lang="en-GB" sz="2000" dirty="0" err="1" smtClean="0">
                <a:latin typeface="Times New Roman" charset="0"/>
                <a:ea typeface="Times New Roman" charset="0"/>
                <a:cs typeface="Times New Roman" charset="0"/>
              </a:rPr>
              <a:t>Gaussianity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, GR and cosmological principle, on largest scales</a:t>
            </a:r>
          </a:p>
          <a:p>
            <a:pPr marL="452628" indent="-342900">
              <a:lnSpc>
                <a:spcPct val="120000"/>
              </a:lnSpc>
              <a:spcAft>
                <a:spcPts val="600"/>
              </a:spcAft>
              <a:buSzPct val="90000"/>
              <a:buFont typeface="+mj-lt"/>
              <a:buAutoNum type="arabicPeriod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Continuum surveys: weak lensing has potential for independent systematics and diagnostics</a:t>
            </a:r>
          </a:p>
          <a:p>
            <a:pPr marL="452628" indent="-342900">
              <a:lnSpc>
                <a:spcPct val="120000"/>
              </a:lnSpc>
              <a:spcAft>
                <a:spcPts val="600"/>
              </a:spcAft>
              <a:buSzPct val="90000"/>
              <a:buFont typeface="+mj-lt"/>
              <a:buAutoNum type="arabicPeriod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Billion galaxy survey requires SKA2+ (Bull </a:t>
            </a:r>
            <a:r>
              <a:rPr lang="en-GB" sz="2000" dirty="0" err="1" smtClean="0">
                <a:latin typeface="Times New Roman" charset="0"/>
                <a:ea typeface="Times New Roman" charset="0"/>
                <a:cs typeface="Times New Roman" charset="0"/>
              </a:rPr>
              <a:t>ea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GB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09152" y="0"/>
            <a:ext cx="8229600" cy="792088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Times New Roman" charset="0"/>
                <a:ea typeface="Times New Roman" charset="0"/>
                <a:cs typeface="Times New Roman" charset="0"/>
              </a:rPr>
              <a:t>Summary: SKA1 Mid Intensity mapping</a:t>
            </a:r>
            <a:endParaRPr lang="en-GB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7968208" y="6611464"/>
            <a:ext cx="2815952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Mario Santos, UWC, Oslo 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10338752" y="6304236"/>
            <a:ext cx="365760" cy="365125"/>
          </a:xfrm>
          <a:prstGeom prst="rect">
            <a:avLst/>
          </a:prstGeom>
        </p:spPr>
        <p:txBody>
          <a:bodyPr/>
          <a:lstStyle/>
          <a:p>
            <a:fld id="{1C59B7B8-03F9-44B1-B316-032BAD045753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87" y="3654514"/>
            <a:ext cx="6161314" cy="320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9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279557" y="424697"/>
            <a:ext cx="7295513" cy="619941"/>
          </a:xfrm>
        </p:spPr>
        <p:txBody>
          <a:bodyPr/>
          <a:lstStyle/>
          <a:p>
            <a:r>
              <a:rPr lang="en-US" dirty="0" smtClean="0"/>
              <a:t>High-level SKA Roadmap current</a:t>
            </a:r>
            <a:endParaRPr lang="en-US" dirty="0"/>
          </a:p>
        </p:txBody>
      </p:sp>
      <p:sp>
        <p:nvSpPr>
          <p:cNvPr id="147" name="TextBox 146"/>
          <p:cNvSpPr txBox="1"/>
          <p:nvPr/>
        </p:nvSpPr>
        <p:spPr>
          <a:xfrm>
            <a:off x="8950521" y="6482889"/>
            <a:ext cx="1542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r>
              <a:rPr lang="en-GB" sz="1000" dirty="0">
                <a:solidFill>
                  <a:srgbClr val="4F81BD"/>
                </a:solidFill>
              </a:rPr>
              <a:t>Andrea Casson, </a:t>
            </a:r>
            <a:r>
              <a:rPr lang="en-GB" sz="1000" dirty="0" smtClean="0">
                <a:solidFill>
                  <a:srgbClr val="4F81BD"/>
                </a:solidFill>
              </a:rPr>
              <a:t>Sept 2016</a:t>
            </a:r>
            <a:endParaRPr lang="en-GB" sz="1000" dirty="0">
              <a:solidFill>
                <a:srgbClr val="4F81BD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790731" y="908190"/>
            <a:ext cx="8806632" cy="5459523"/>
            <a:chOff x="1680387" y="908190"/>
            <a:chExt cx="8806632" cy="5459523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4759790" y="1124949"/>
              <a:ext cx="2864" cy="494159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1725077" y="1130536"/>
              <a:ext cx="8637566" cy="496019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 dirty="0">
                <a:solidFill>
                  <a:prstClr val="white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235887" y="5992487"/>
              <a:ext cx="0" cy="98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957867" y="5992486"/>
              <a:ext cx="0" cy="98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663860" y="5985982"/>
              <a:ext cx="0" cy="98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388908" y="5985982"/>
              <a:ext cx="0" cy="98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119867" y="5980394"/>
              <a:ext cx="0" cy="98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834006" y="5985982"/>
              <a:ext cx="0" cy="98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552877" y="5980395"/>
              <a:ext cx="0" cy="98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0001125" y="5980395"/>
              <a:ext cx="0" cy="98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289038" y="5985982"/>
              <a:ext cx="0" cy="98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565538" y="6043833"/>
              <a:ext cx="6921481" cy="323880"/>
              <a:chOff x="2722786" y="5875460"/>
              <a:chExt cx="6921481" cy="323880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3482974" y="5877594"/>
                <a:ext cx="5501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GB" sz="1400" dirty="0">
                    <a:solidFill>
                      <a:prstClr val="black"/>
                    </a:solidFill>
                  </a:rPr>
                  <a:t>2016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722786" y="5875460"/>
                <a:ext cx="5501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GB" sz="1400" dirty="0">
                    <a:solidFill>
                      <a:prstClr val="black"/>
                    </a:solidFill>
                  </a:rPr>
                  <a:t>2015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163227" y="5884902"/>
                <a:ext cx="5501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GB" sz="1400" dirty="0">
                    <a:solidFill>
                      <a:prstClr val="black"/>
                    </a:solidFill>
                  </a:rPr>
                  <a:t>2017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941869" y="5891563"/>
                <a:ext cx="5501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GB" sz="1400" dirty="0">
                    <a:solidFill>
                      <a:prstClr val="black"/>
                    </a:solidFill>
                  </a:rPr>
                  <a:t>2018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656431" y="5887852"/>
                <a:ext cx="5501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GB" sz="1400" dirty="0">
                    <a:solidFill>
                      <a:prstClr val="black"/>
                    </a:solidFill>
                  </a:rPr>
                  <a:t>2019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343828" y="5884902"/>
                <a:ext cx="5501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GB" sz="1400" dirty="0">
                    <a:solidFill>
                      <a:prstClr val="black"/>
                    </a:solidFill>
                  </a:rPr>
                  <a:t>2020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049821" y="5884901"/>
                <a:ext cx="5501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GB" sz="1400" dirty="0">
                    <a:solidFill>
                      <a:prstClr val="black"/>
                    </a:solidFill>
                  </a:rPr>
                  <a:t>2021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7827147" y="5887852"/>
                <a:ext cx="5501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GB" sz="1400" dirty="0">
                    <a:solidFill>
                      <a:prstClr val="black"/>
                    </a:solidFill>
                  </a:rPr>
                  <a:t>2022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471292" y="5884902"/>
                <a:ext cx="5501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GB" sz="1400" dirty="0">
                    <a:solidFill>
                      <a:prstClr val="black"/>
                    </a:solidFill>
                  </a:rPr>
                  <a:t>2023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9094116" y="5889721"/>
                <a:ext cx="5501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GB" sz="1400" dirty="0">
                    <a:solidFill>
                      <a:prstClr val="black"/>
                    </a:solidFill>
                  </a:rPr>
                  <a:t>2024</a:t>
                </a:r>
              </a:p>
            </p:txBody>
          </p:sp>
        </p:grpSp>
        <p:cxnSp>
          <p:nvCxnSpPr>
            <p:cNvPr id="53" name="Straight Connector 52"/>
            <p:cNvCxnSpPr/>
            <p:nvPr/>
          </p:nvCxnSpPr>
          <p:spPr>
            <a:xfrm>
              <a:off x="4250635" y="1137042"/>
              <a:ext cx="0" cy="98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4972615" y="1137041"/>
              <a:ext cx="0" cy="98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519208" y="1141775"/>
              <a:ext cx="0" cy="98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5678608" y="1130537"/>
              <a:ext cx="0" cy="98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403656" y="1130537"/>
              <a:ext cx="0" cy="98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134615" y="1124949"/>
              <a:ext cx="0" cy="98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7848754" y="1130537"/>
              <a:ext cx="0" cy="98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8567625" y="1124950"/>
              <a:ext cx="0" cy="98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10015873" y="1124950"/>
              <a:ext cx="0" cy="98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9303786" y="1130537"/>
              <a:ext cx="0" cy="98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1729202" y="1542519"/>
              <a:ext cx="26324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sz="1000" dirty="0">
                  <a:solidFill>
                    <a:prstClr val="black"/>
                  </a:solidFill>
                </a:rPr>
                <a:t>Critical Design Reviews (elements then system)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717694" y="1845503"/>
              <a:ext cx="22188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sz="1000" dirty="0">
                  <a:solidFill>
                    <a:prstClr val="black"/>
                  </a:solidFill>
                </a:rPr>
                <a:t>SKA1 construction proposal &amp; approval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719411" y="2131674"/>
              <a:ext cx="8996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sz="1000" dirty="0">
                  <a:solidFill>
                    <a:prstClr val="black"/>
                  </a:solidFill>
                </a:rPr>
                <a:t>Procurement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717694" y="2492319"/>
              <a:ext cx="113524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sz="1000" dirty="0">
                  <a:solidFill>
                    <a:prstClr val="black"/>
                  </a:solidFill>
                </a:rPr>
                <a:t>SKA1 construction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712050" y="5335080"/>
              <a:ext cx="12715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sz="1000" dirty="0">
                  <a:solidFill>
                    <a:prstClr val="black"/>
                  </a:solidFill>
                </a:rPr>
                <a:t>SKA2 detailed design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712051" y="5587828"/>
              <a:ext cx="11673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sz="1000" dirty="0">
                  <a:solidFill>
                    <a:prstClr val="black"/>
                  </a:solidFill>
                </a:rPr>
                <a:t>SKA2 procurement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712050" y="5823457"/>
              <a:ext cx="14558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sz="1000" dirty="0">
                  <a:solidFill>
                    <a:prstClr val="black"/>
                  </a:solidFill>
                </a:rPr>
                <a:t>SKA2 construction starts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3503840" y="1313584"/>
              <a:ext cx="2142619" cy="1205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5356516" y="1563969"/>
              <a:ext cx="816440" cy="1281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6410904" y="2198044"/>
              <a:ext cx="1099408" cy="12233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6021923" y="2543579"/>
              <a:ext cx="3691789" cy="13524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682522" y="5375991"/>
              <a:ext cx="2132159" cy="125558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7827987" y="5647403"/>
              <a:ext cx="1426257" cy="123111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9315142" y="5864923"/>
              <a:ext cx="1041588" cy="121058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3506918" y="5095981"/>
              <a:ext cx="2132159" cy="125558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 dirty="0">
                <a:solidFill>
                  <a:prstClr val="white"/>
                </a:solidFill>
              </a:endParaRPr>
            </a:p>
          </p:txBody>
        </p:sp>
        <p:cxnSp>
          <p:nvCxnSpPr>
            <p:cNvPr id="114" name="Straight Connector 113"/>
            <p:cNvCxnSpPr/>
            <p:nvPr/>
          </p:nvCxnSpPr>
          <p:spPr>
            <a:xfrm>
              <a:off x="1735072" y="4771186"/>
              <a:ext cx="8621659" cy="6031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ight Brace 119"/>
            <p:cNvSpPr/>
            <p:nvPr/>
          </p:nvSpPr>
          <p:spPr>
            <a:xfrm>
              <a:off x="6243879" y="1225502"/>
              <a:ext cx="111939" cy="541902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362891" y="1375848"/>
              <a:ext cx="152958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sz="1050" dirty="0">
                  <a:solidFill>
                    <a:prstClr val="black"/>
                  </a:solidFill>
                </a:rPr>
                <a:t>Pre-construction Stage 2</a:t>
              </a: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3502128" y="3605550"/>
              <a:ext cx="218991" cy="132213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4950823" y="4355501"/>
              <a:ext cx="1138533" cy="140542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3721118" y="3966608"/>
              <a:ext cx="1225316" cy="117479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38" name="Isosceles Triangle 137"/>
            <p:cNvSpPr/>
            <p:nvPr/>
          </p:nvSpPr>
          <p:spPr>
            <a:xfrm>
              <a:off x="5588822" y="4339463"/>
              <a:ext cx="160774" cy="144452"/>
            </a:xfrm>
            <a:prstGeom prst="triangl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4152111" y="3721763"/>
              <a:ext cx="248337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sz="1050" dirty="0">
                  <a:solidFill>
                    <a:prstClr val="black"/>
                  </a:solidFill>
                </a:rPr>
                <a:t>IGO agreements negotiated and complete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736188" y="3568726"/>
              <a:ext cx="15183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sz="1000" dirty="0">
                  <a:solidFill>
                    <a:prstClr val="black"/>
                  </a:solidFill>
                </a:rPr>
                <a:t>Key Doc Set &amp; Prospectus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735071" y="3931486"/>
              <a:ext cx="12266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sz="1000" dirty="0">
                  <a:solidFill>
                    <a:prstClr val="black"/>
                  </a:solidFill>
                </a:rPr>
                <a:t>Formal negotiations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729202" y="4276523"/>
              <a:ext cx="15744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sz="1000" dirty="0">
                  <a:solidFill>
                    <a:prstClr val="black"/>
                  </a:solidFill>
                </a:rPr>
                <a:t>Ratification of Agreements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624579" y="4115131"/>
              <a:ext cx="179247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sz="1050" dirty="0">
                  <a:solidFill>
                    <a:prstClr val="black"/>
                  </a:solidFill>
                </a:rPr>
                <a:t>IGO </a:t>
              </a:r>
              <a:r>
                <a:rPr lang="en-GB" sz="1050" dirty="0" smtClean="0">
                  <a:solidFill>
                    <a:prstClr val="black"/>
                  </a:solidFill>
                </a:rPr>
                <a:t>able </a:t>
              </a:r>
              <a:r>
                <a:rPr lang="en-GB" sz="1050" dirty="0">
                  <a:solidFill>
                    <a:prstClr val="black"/>
                  </a:solidFill>
                </a:rPr>
                <a:t>to centrally contract</a:t>
              </a:r>
            </a:p>
          </p:txBody>
        </p:sp>
        <p:sp>
          <p:nvSpPr>
            <p:cNvPr id="144" name="Isosceles Triangle 143"/>
            <p:cNvSpPr/>
            <p:nvPr/>
          </p:nvSpPr>
          <p:spPr>
            <a:xfrm>
              <a:off x="4887283" y="3959388"/>
              <a:ext cx="160774" cy="144452"/>
            </a:xfrm>
            <a:prstGeom prst="triangl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 dirty="0">
                <a:solidFill>
                  <a:prstClr val="white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235888" y="1228778"/>
              <a:ext cx="5776285" cy="4813027"/>
              <a:chOff x="2711887" y="1502666"/>
              <a:chExt cx="5776285" cy="4532316"/>
            </a:xfrm>
          </p:grpSpPr>
          <p:cxnSp>
            <p:nvCxnSpPr>
              <p:cNvPr id="4" name="Straight Connector 3"/>
              <p:cNvCxnSpPr/>
              <p:nvPr/>
            </p:nvCxnSpPr>
            <p:spPr>
              <a:xfrm flipH="1">
                <a:off x="2711887" y="1554927"/>
                <a:ext cx="8067" cy="4442292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H="1">
                <a:off x="3439414" y="1558613"/>
                <a:ext cx="8067" cy="4442292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H="1">
                <a:off x="4145209" y="1519673"/>
                <a:ext cx="8067" cy="4442292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 flipH="1">
                <a:off x="4894300" y="1534129"/>
                <a:ext cx="8067" cy="4442292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H="1">
                <a:off x="5608199" y="1502666"/>
                <a:ext cx="8067" cy="4442292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flipH="1">
                <a:off x="6313072" y="1592690"/>
                <a:ext cx="8067" cy="4442292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flipH="1">
                <a:off x="7041029" y="1561504"/>
                <a:ext cx="8067" cy="4442292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 flipH="1">
                <a:off x="7781634" y="1561504"/>
                <a:ext cx="8067" cy="4442292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 flipH="1">
                <a:off x="8480105" y="1527970"/>
                <a:ext cx="8067" cy="4442292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3" name="TextBox 152"/>
            <p:cNvSpPr txBox="1"/>
            <p:nvPr/>
          </p:nvSpPr>
          <p:spPr>
            <a:xfrm>
              <a:off x="1714103" y="5052962"/>
              <a:ext cx="18758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sz="1000" dirty="0">
                  <a:solidFill>
                    <a:prstClr val="black"/>
                  </a:solidFill>
                </a:rPr>
                <a:t>Advanced Instrumentation Prog.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80387" y="908190"/>
              <a:ext cx="406233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sz="1050" dirty="0">
                  <a:solidFill>
                    <a:prstClr val="black"/>
                  </a:solidFill>
                </a:rPr>
                <a:t>KEY: Blue = SKA1 science &amp; engineering; orange = policy; green = SKA2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5676336" y="1953139"/>
              <a:ext cx="97" cy="2364234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3458855" y="5996847"/>
              <a:ext cx="0" cy="98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Isosceles Triangle 89"/>
            <p:cNvSpPr/>
            <p:nvPr/>
          </p:nvSpPr>
          <p:spPr>
            <a:xfrm>
              <a:off x="5580291" y="5077087"/>
              <a:ext cx="160774" cy="144452"/>
            </a:xfrm>
            <a:prstGeom prst="triangl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646460" y="5052186"/>
              <a:ext cx="151035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sz="1050" dirty="0">
                  <a:solidFill>
                    <a:prstClr val="black"/>
                  </a:solidFill>
                </a:rPr>
                <a:t>PDR (MFAA and WBSPF)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719411" y="1255071"/>
              <a:ext cx="9877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sz="1000" dirty="0">
                  <a:solidFill>
                    <a:prstClr val="black"/>
                  </a:solidFill>
                </a:rPr>
                <a:t>Detailed design</a:t>
              </a: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9701158" y="2911131"/>
              <a:ext cx="655572" cy="1314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712050" y="2825105"/>
              <a:ext cx="10406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sz="1000" dirty="0">
                  <a:solidFill>
                    <a:prstClr val="black"/>
                  </a:solidFill>
                </a:rPr>
                <a:t>SKA1 operations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5365553" y="1391844"/>
              <a:ext cx="0" cy="2188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6026031" y="1665629"/>
              <a:ext cx="0" cy="2188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6425383" y="1962771"/>
              <a:ext cx="0" cy="2188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>
              <a:off x="6938198" y="2324684"/>
              <a:ext cx="0" cy="2188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>
              <a:off x="9707071" y="2678829"/>
              <a:ext cx="6640" cy="2693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>
              <a:off x="3721118" y="3736315"/>
              <a:ext cx="0" cy="2188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>
              <a:off x="4955025" y="4115131"/>
              <a:ext cx="0" cy="2188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>
              <a:off x="7828597" y="5456140"/>
              <a:ext cx="0" cy="2188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>
              <a:off x="9270928" y="5700193"/>
              <a:ext cx="0" cy="2188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5646459" y="1391844"/>
              <a:ext cx="0" cy="2188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>
              <a:off x="5518733" y="1391844"/>
              <a:ext cx="0" cy="2188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ectangle 109"/>
            <p:cNvSpPr/>
            <p:nvPr/>
          </p:nvSpPr>
          <p:spPr>
            <a:xfrm>
              <a:off x="6024932" y="1861329"/>
              <a:ext cx="363976" cy="14208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09" name="Isosceles Triangle 108"/>
            <p:cNvSpPr/>
            <p:nvPr/>
          </p:nvSpPr>
          <p:spPr>
            <a:xfrm>
              <a:off x="6322357" y="1849095"/>
              <a:ext cx="160774" cy="144452"/>
            </a:xfrm>
            <a:prstGeom prst="triangl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 dirty="0">
                <a:solidFill>
                  <a:prstClr val="white"/>
                </a:solidFill>
              </a:endParaRPr>
            </a:p>
          </p:txBody>
        </p:sp>
        <p:cxnSp>
          <p:nvCxnSpPr>
            <p:cNvPr id="115" name="Straight Arrow Connector 114"/>
            <p:cNvCxnSpPr/>
            <p:nvPr/>
          </p:nvCxnSpPr>
          <p:spPr>
            <a:xfrm>
              <a:off x="6418301" y="2324684"/>
              <a:ext cx="0" cy="2188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>
              <a:off x="7504876" y="2324684"/>
              <a:ext cx="0" cy="2188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>
              <a:off x="6158724" y="1665629"/>
              <a:ext cx="0" cy="2188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6439394" y="1758953"/>
              <a:ext cx="38447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</a:rPr>
                <a:t>July 2018 proposal submission; approval Dec 2018</a:t>
              </a:r>
              <a:endParaRPr lang="en-GB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125" name="Straight Arrow Connector 124"/>
            <p:cNvCxnSpPr/>
            <p:nvPr/>
          </p:nvCxnSpPr>
          <p:spPr>
            <a:xfrm>
              <a:off x="5657246" y="1937099"/>
              <a:ext cx="364677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195942" y="1501292"/>
            <a:ext cx="246846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SKA1Mid: 200x14m, 0.35 to 14GHz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SKA1 Low: 1e6 dipoles, 50 to 250MHz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6200" y="5205546"/>
            <a:ext cx="2731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SKA2 ~ 10x SKA1 + SUR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44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919" y="1203532"/>
            <a:ext cx="7212874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COPSS: Owens Valley S-Z array, 0.7 deg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2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survey,   27 to 35GHz, CO1-0 z=2.3 to 3.3, CO 2-1 z= 5.5 to 7.5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COMAP: Owens Valley 10m telescope + 19 pixel array, 30 to 34GHz,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FoV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= 16arcmin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x 19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AIM-CO, Yuan-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Tseh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Lee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Array: 13 x 1.2m co-mounted, 86-102GHz =&gt; multiple CO lines over range redshifts,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FoV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= 13 x 100arcmin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TIME-PILOT [CII] z &gt; 5: grating IFU (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zspec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-like), 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FoV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= 13.6’x0.5’, 3Bands in range 135GHz to 323GHz on JCMT or GLT?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53903" y="4601569"/>
            <a:ext cx="10380153" cy="2250331"/>
            <a:chOff x="497840" y="4679838"/>
            <a:chExt cx="10776967" cy="21527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4581" y="4693398"/>
              <a:ext cx="1630226" cy="21118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6354" y="4701529"/>
              <a:ext cx="3739629" cy="21310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1756" y="4698266"/>
              <a:ext cx="2815299" cy="211147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40" y="4679838"/>
              <a:ext cx="1737360" cy="2138961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261" y="-21773"/>
            <a:ext cx="4667063" cy="46421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19" y="152399"/>
            <a:ext cx="7911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CO and [CII] 158um Intensity Mapping: 30GHz to 300GHz</a:t>
            </a:r>
          </a:p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Pushing to higher redshift (z &gt; 3)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77951" y="2982685"/>
            <a:ext cx="88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0.4uK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31168" y="2134557"/>
            <a:ext cx="1035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Yue ea.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57302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14057" y="87086"/>
            <a:ext cx="4974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CO, [CII</a:t>
            </a:r>
            <a:r>
              <a:rPr lang="en-US" sz="2800" smtClean="0">
                <a:latin typeface="Times New Roman" charset="0"/>
                <a:ea typeface="Times New Roman" charset="0"/>
                <a:cs typeface="Times New Roman" charset="0"/>
              </a:rPr>
              <a:t>] at high z</a:t>
            </a:r>
            <a:endParaRPr lang="en-US" sz="28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086" y="1328055"/>
            <a:ext cx="538842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Advantage: Easily detect CO, [CII] emission from individual galaxies to highest z w. JVLA, ALMA =&gt; ISM, dynamics, Dark Matter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Disadvantage: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FoV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of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eg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. ALMA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JVLA are very small ~ 1arcmin  (’HST-like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’)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Hence, IM is still required to get large area surveys </a:t>
            </a: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Current applications still limited in area =&gt; focus principally on astrophysics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799" y="828222"/>
            <a:ext cx="2939143" cy="27438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828222"/>
            <a:ext cx="3284062" cy="2752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1" y="3774088"/>
            <a:ext cx="3320142" cy="2898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3831773"/>
            <a:ext cx="2935719" cy="2734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88829" y="2874632"/>
            <a:ext cx="77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VLA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853056" y="3875313"/>
            <a:ext cx="10232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smtClean="0"/>
              <a:t>ALMA [CII]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14001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7793" y="119739"/>
            <a:ext cx="5617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CO intensity mapping: first detection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0486" y="757263"/>
            <a:ext cx="636814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COPSS II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at SZA: fluctuations at 30GHz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rea = 0.7 deg</a:t>
            </a:r>
            <a:r>
              <a:rPr lang="en-US" sz="2000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, 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3000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hours, 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27 - 35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GHz, res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~1’ </a:t>
            </a:r>
            <a:endParaRPr lang="en-US" sz="2000" baseline="30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Most likely dominated by CO 1-0 at z ~ 2.3 to 3.3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variance  ~ 400 uK</a:t>
            </a:r>
            <a:r>
              <a:rPr lang="en-US" sz="2000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at  </a:t>
            </a: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~ 1 h/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Mpc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29" y="-97970"/>
            <a:ext cx="5508171" cy="46233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09113" y="1263039"/>
            <a:ext cx="2481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Keating ea. 2016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3" y="2830285"/>
            <a:ext cx="5021354" cy="38426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2364" y="4953295"/>
            <a:ext cx="5323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Consistent with direct observations of increase of gas baryon fraction (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gas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/M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*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 by order of magnitude back to epoch of peak cosmic star formation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11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46" y="1144451"/>
            <a:ext cx="4030527" cy="38738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25" y="1497911"/>
            <a:ext cx="3259182" cy="32038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93118" y="212594"/>
            <a:ext cx="7616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[CII] IM: Large scale structure during cosmic reionization</a:t>
            </a:r>
          </a:p>
          <a:p>
            <a:pPr algn="ctr"/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Inverse view of Universe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2999" y="5519711"/>
            <a:ext cx="991688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[CII] trace distribution of galaxies that generate ionized bubbles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HI 21cm shows the distribution of the neutral gas around ionized bubbles 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09862" y="1129490"/>
            <a:ext cx="1153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HI 21cm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7609" y="483364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Yue ea. 2015; z ~ 7.5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7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67" y="1530223"/>
            <a:ext cx="6417066" cy="46746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6634" y="1888309"/>
            <a:ext cx="424688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Sum ASPECS line detections in 90GHz and 240 GHz bands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Line foreground &gt;&gt; PIXIE sensitivity =&gt; need effective removal techniques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Compton y: partial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up-scattering of CMB blackbody photons by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hot plasma during reionization or in clusters and galaxies at lower z (‘single scattering’)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u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-distortion: Dissipation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of small-scale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fluctuations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in the primordial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photon-baryon plasma (‘multiple scattering’)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27515" y="323949"/>
            <a:ext cx="7434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‘Cosmology’ application </a:t>
            </a:r>
          </a:p>
          <a:p>
            <a:pPr algn="ctr"/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Estimating line foregrounds for CMB spectra distortions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0" y="328748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ASPECS</a:t>
            </a:r>
            <a:endParaRPr lang="en-US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59686" y="5519057"/>
            <a:ext cx="1992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Carilli,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Chluba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ea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28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asample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60" y="3053466"/>
            <a:ext cx="9619014" cy="3804533"/>
          </a:xfrm>
          <a:prstGeom prst="rect">
            <a:avLst/>
          </a:prstGeom>
        </p:spPr>
      </p:pic>
      <p:pic>
        <p:nvPicPr>
          <p:cNvPr id="7" name="Picture 6" descr="Screen Shot 2015-05-16 at 6.16.0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1359798"/>
            <a:ext cx="5105400" cy="9459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64650" y="4819901"/>
            <a:ext cx="4888682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https://</a:t>
            </a:r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science.nrao.edu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/futures/</a:t>
            </a:r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ngvla</a:t>
            </a:r>
            <a:endParaRPr lang="en-US" sz="24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54676" y="1194346"/>
            <a:ext cx="5135839" cy="14619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i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Thermal imaging on </a:t>
            </a:r>
            <a:r>
              <a:rPr lang="en-US" sz="2000" i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milliarcsec</a:t>
            </a:r>
            <a:r>
              <a:rPr lang="en-US" sz="2000" i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scales at ~ 1cm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Effective 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area at 40GHz ~ 10x 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JVLA, ALMA  </a:t>
            </a:r>
            <a:endParaRPr lang="en-US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Resolution ~ 10x 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JVLA, ALMA</a:t>
            </a:r>
            <a:endParaRPr lang="en-US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Frequency range: 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1 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– 115 GHz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25486" y="293915"/>
            <a:ext cx="6027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Push to VLSS at high z with CO IM?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0135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793" y="1037744"/>
            <a:ext cx="7025463" cy="45918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4485" y="97890"/>
            <a:ext cx="804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Getting to Very Large Scales with CO IM</a:t>
            </a:r>
          </a:p>
          <a:p>
            <a:pPr algn="ctr"/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Next Generation VLA intensity mapping at 30GHz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715" y="1747706"/>
            <a:ext cx="450668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Interferometry with ‘core’ = 40% of array (120 ant) inside 0.5km radius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Total power with the core for Very LSS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100 deg</a:t>
            </a:r>
            <a:r>
              <a:rPr lang="en-US" sz="2000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, 4GHz BW, 1000hrs</a:t>
            </a:r>
            <a:endParaRPr lang="en-US" sz="2000" baseline="30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Excellent sensitivity to scales down to  k &lt; 0.1 h/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Mpc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 at z ~ 3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66756" y="1578429"/>
            <a:ext cx="2503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Keating &amp; Bower</a:t>
            </a:r>
            <a:endParaRPr lang="en-US" sz="1600"/>
          </a:p>
        </p:txBody>
      </p:sp>
      <p:sp>
        <p:nvSpPr>
          <p:cNvPr id="9" name="TextBox 8"/>
          <p:cNvSpPr txBox="1"/>
          <p:nvPr/>
        </p:nvSpPr>
        <p:spPr>
          <a:xfrm>
            <a:off x="217715" y="4736350"/>
            <a:ext cx="51816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Call for Community design studies due Oct 1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https</a:t>
            </a:r>
            <a:r>
              <a:rPr lang="en-US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://</a:t>
            </a:r>
            <a:r>
              <a:rPr lang="en-US" dirty="0" err="1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science.nrao.edu</a:t>
            </a:r>
            <a:r>
              <a:rPr lang="en-US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/futures/</a:t>
            </a:r>
            <a:r>
              <a:rPr lang="en-US" dirty="0" err="1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ngvla</a:t>
            </a:r>
            <a:r>
              <a:rPr lang="en-US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dirty="0" err="1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ngvla</a:t>
            </a:r>
            <a:r>
              <a:rPr lang="en-US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-community-studies-program-call-for-proposals</a:t>
            </a:r>
          </a:p>
        </p:txBody>
      </p:sp>
    </p:spTree>
    <p:extLst>
      <p:ext uri="{BB962C8B-B14F-4D97-AF65-F5344CB8AC3E}">
        <p14:creationId xmlns:p14="http://schemas.microsoft.com/office/powerpoint/2010/main" val="192714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4886" y="222633"/>
            <a:ext cx="8362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/>
                <a:cs typeface="Times New Roman"/>
              </a:rPr>
              <a:t>VLBI </a:t>
            </a:r>
            <a:r>
              <a:rPr lang="en-US" sz="2800" dirty="0" smtClean="0">
                <a:latin typeface="Times New Roman"/>
                <a:cs typeface="Times New Roman"/>
              </a:rPr>
              <a:t>w. </a:t>
            </a:r>
            <a:r>
              <a:rPr lang="en-US" sz="2800" dirty="0" err="1" smtClean="0">
                <a:latin typeface="Times New Roman"/>
                <a:cs typeface="Times New Roman"/>
              </a:rPr>
              <a:t>ngVLA</a:t>
            </a:r>
            <a:r>
              <a:rPr lang="en-US" sz="2800" dirty="0" smtClean="0">
                <a:latin typeface="Times New Roman"/>
                <a:cs typeface="Times New Roman"/>
              </a:rPr>
              <a:t>: </a:t>
            </a:r>
            <a:r>
              <a:rPr lang="en-US" sz="2800" dirty="0" err="1" smtClean="0">
                <a:latin typeface="Times New Roman"/>
                <a:cs typeface="Times New Roman"/>
              </a:rPr>
              <a:t>uas</a:t>
            </a:r>
            <a:r>
              <a:rPr lang="en-US" sz="2800" dirty="0" smtClean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astrometry (baselines ~ 3000km)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2430" y="842260"/>
            <a:ext cx="86549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latin typeface="Times New Roman"/>
                <a:cs typeface="Times New Roman"/>
              </a:rPr>
              <a:t>Local group 3D dynamics via proper motions + parallax of masers, weak AGN to 10uas/year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Local group dark matter content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Ultimate fate of Milky Way</a:t>
            </a:r>
          </a:p>
        </p:txBody>
      </p:sp>
      <p:pic>
        <p:nvPicPr>
          <p:cNvPr id="2" name="Picture 1" descr="Screen Shot 2015-03-24 at 8.37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886" y="2442698"/>
            <a:ext cx="4792717" cy="39773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1229" y="3539997"/>
            <a:ext cx="40930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Local group proper motions: </a:t>
            </a:r>
          </a:p>
          <a:p>
            <a:r>
              <a:rPr lang="en-US" sz="2000" dirty="0">
                <a:latin typeface="Times New Roman"/>
                <a:cs typeface="Times New Roman"/>
              </a:rPr>
              <a:t>10 </a:t>
            </a:r>
            <a:r>
              <a:rPr lang="en-US" sz="2000" dirty="0" err="1">
                <a:latin typeface="Times New Roman"/>
                <a:cs typeface="Times New Roman"/>
              </a:rPr>
              <a:t>uas</a:t>
            </a:r>
            <a:r>
              <a:rPr lang="en-US" sz="2000" dirty="0">
                <a:latin typeface="Times New Roman"/>
                <a:cs typeface="Times New Roman"/>
              </a:rPr>
              <a:t>/year = 40 km/s (</a:t>
            </a:r>
            <a:r>
              <a:rPr lang="en-US" sz="2000" dirty="0" smtClean="0">
                <a:latin typeface="Times New Roman"/>
                <a:cs typeface="Times New Roman"/>
              </a:rPr>
              <a:t>Darling 2015)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759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565276" y="571502"/>
            <a:ext cx="7842249" cy="595757"/>
          </a:xfrm>
        </p:spPr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Overview of the ‘</a:t>
            </a:r>
            <a:r>
              <a:rPr lang="en-US" b="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rebaselined</a:t>
            </a:r>
            <a:r>
              <a:rPr lang="en-US" b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’ SKA (2015)</a:t>
            </a:r>
          </a:p>
          <a:p>
            <a:endParaRPr lang="en-US" b="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841501" y="6197600"/>
            <a:ext cx="8611407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28214" y="1320267"/>
            <a:ext cx="9193276" cy="4986965"/>
            <a:chOff x="1504416" y="1320267"/>
            <a:chExt cx="9193276" cy="4986965"/>
          </a:xfrm>
        </p:grpSpPr>
        <p:sp>
          <p:nvSpPr>
            <p:cNvPr id="28" name="Rectangle 27"/>
            <p:cNvSpPr/>
            <p:nvPr/>
          </p:nvSpPr>
          <p:spPr>
            <a:xfrm rot="16200000">
              <a:off x="1162205" y="1724324"/>
              <a:ext cx="1058590" cy="323165"/>
            </a:xfrm>
            <a:prstGeom prst="rect">
              <a:avLst/>
            </a:prstGeom>
          </p:spPr>
          <p:txBody>
            <a:bodyPr wrap="square" t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b="1" dirty="0">
                  <a:solidFill>
                    <a:srgbClr val="032661"/>
                  </a:solidFill>
                  <a:latin typeface="Arial"/>
                  <a:cs typeface="Arial" pitchFamily="34" charset="0"/>
                </a:rPr>
                <a:t>Phase I </a:t>
              </a:r>
            </a:p>
          </p:txBody>
        </p:sp>
        <p:sp>
          <p:nvSpPr>
            <p:cNvPr id="33" name="TextBox 67"/>
            <p:cNvSpPr txBox="1">
              <a:spLocks noChangeArrowheads="1"/>
            </p:cNvSpPr>
            <p:nvPr/>
          </p:nvSpPr>
          <p:spPr bwMode="auto">
            <a:xfrm>
              <a:off x="1522783" y="5907122"/>
              <a:ext cx="9174909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b="1" dirty="0">
                  <a:solidFill>
                    <a:prstClr val="black"/>
                  </a:solidFill>
                  <a:latin typeface="Arial"/>
                  <a:cs typeface="Arial" pitchFamily="34" charset="0"/>
                </a:rPr>
                <a:t>   50 MHz           100 MHz                        1 GHz                     10 GHz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1504416" y="5849123"/>
              <a:ext cx="917670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 rot="16200000">
              <a:off x="804090" y="3142880"/>
              <a:ext cx="1778524" cy="323165"/>
            </a:xfrm>
            <a:prstGeom prst="rect">
              <a:avLst/>
            </a:prstGeom>
          </p:spPr>
          <p:txBody>
            <a:bodyPr wrap="square" t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b="1" dirty="0">
                  <a:solidFill>
                    <a:srgbClr val="37B7EC"/>
                  </a:solidFill>
                  <a:latin typeface="Arial"/>
                  <a:cs typeface="Arial" pitchFamily="34" charset="0"/>
                </a:rPr>
                <a:t>Phase II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814542" y="2921653"/>
              <a:ext cx="2837588" cy="910777"/>
              <a:chOff x="403291" y="3280829"/>
              <a:chExt cx="2837588" cy="910777"/>
            </a:xfrm>
          </p:grpSpPr>
          <p:pic>
            <p:nvPicPr>
              <p:cNvPr id="57" name="Picture 56" descr="SKA1_AU_closeup_midres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1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2879" y="3296378"/>
                <a:ext cx="2808000" cy="895228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21" name="Picture 20" descr="SKA_Australia copy.jp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60184" y="3280829"/>
                <a:ext cx="455508" cy="448606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22" name="Picture 21" descr="SKA_AA copy.jp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288" y="3280829"/>
                <a:ext cx="449218" cy="470954"/>
              </a:xfrm>
              <a:prstGeom prst="rect">
                <a:avLst/>
              </a:prstGeom>
              <a:effectLst>
                <a:softEdge rad="63500"/>
              </a:effectLst>
            </p:spPr>
          </p:pic>
          <p:sp>
            <p:nvSpPr>
              <p:cNvPr id="37" name="TextBox 67"/>
              <p:cNvSpPr txBox="1">
                <a:spLocks noChangeArrowheads="1"/>
              </p:cNvSpPr>
              <p:nvPr/>
            </p:nvSpPr>
            <p:spPr bwMode="auto">
              <a:xfrm>
                <a:off x="403291" y="3698937"/>
                <a:ext cx="2732427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rPr>
                  <a:t>~1,000,000 element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rPr>
                  <a:t>Low Frequency  Aperture Array</a:t>
                </a:r>
              </a:p>
            </p:txBody>
          </p:sp>
        </p:grpSp>
        <p:sp>
          <p:nvSpPr>
            <p:cNvPr id="50" name="Rectangle 49"/>
            <p:cNvSpPr/>
            <p:nvPr/>
          </p:nvSpPr>
          <p:spPr>
            <a:xfrm rot="16200000">
              <a:off x="967503" y="5016004"/>
              <a:ext cx="1420985" cy="323165"/>
            </a:xfrm>
            <a:prstGeom prst="rect">
              <a:avLst/>
            </a:prstGeom>
          </p:spPr>
          <p:txBody>
            <a:bodyPr wrap="square" t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b="1" dirty="0">
                  <a:solidFill>
                    <a:srgbClr val="032661"/>
                  </a:solidFill>
                  <a:latin typeface="Arial"/>
                  <a:cs typeface="Arial" pitchFamily="34" charset="0"/>
                </a:rPr>
                <a:t>Science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1522783" y="2381275"/>
              <a:ext cx="9145831" cy="887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1507489" y="1320267"/>
              <a:ext cx="917670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1507489" y="4360034"/>
              <a:ext cx="917670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1853084" y="4414530"/>
              <a:ext cx="8728435" cy="1389531"/>
              <a:chOff x="385014" y="5140747"/>
              <a:chExt cx="8728435" cy="1389531"/>
            </a:xfrm>
          </p:grpSpPr>
          <p:pic>
            <p:nvPicPr>
              <p:cNvPr id="76" name="Picture 3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553" r="10448"/>
              <a:stretch/>
            </p:blipFill>
            <p:spPr bwMode="auto">
              <a:xfrm>
                <a:off x="7214694" y="5140747"/>
                <a:ext cx="1898755" cy="1380778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63500"/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92464" y="5140747"/>
                <a:ext cx="1582013" cy="1389531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54" name="Picture 53" descr="reionexpl_small.jp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200000">
                <a:off x="1655492" y="3870270"/>
                <a:ext cx="1389530" cy="3930485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55" name="Picture 54" descr="science_key_magnf1_full1-300x245.jp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51463" y="5140748"/>
                <a:ext cx="1701465" cy="1389530"/>
              </a:xfrm>
              <a:prstGeom prst="rect">
                <a:avLst/>
              </a:prstGeom>
              <a:effectLst>
                <a:softEdge rad="63500"/>
              </a:effectLst>
            </p:spPr>
          </p:pic>
          <p:sp>
            <p:nvSpPr>
              <p:cNvPr id="59" name="TextBox 58"/>
              <p:cNvSpPr txBox="1">
                <a:spLocks noChangeArrowheads="1"/>
              </p:cNvSpPr>
              <p:nvPr/>
            </p:nvSpPr>
            <p:spPr bwMode="auto">
              <a:xfrm>
                <a:off x="398370" y="5192756"/>
                <a:ext cx="2525192" cy="276999"/>
              </a:xfrm>
              <a:prstGeom prst="rect">
                <a:avLst/>
              </a:prstGeom>
              <a:solidFill>
                <a:srgbClr val="032661">
                  <a:alpha val="3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rPr>
                  <a:t>Cosmic Dawn &amp; </a:t>
                </a:r>
                <a:r>
                  <a:rPr lang="en-GB" sz="1200" b="1" dirty="0" err="1">
                    <a:solidFill>
                      <a:prstClr val="white"/>
                    </a:solidFill>
                    <a:latin typeface="Arial"/>
                    <a:cs typeface="Arial" pitchFamily="34" charset="0"/>
                  </a:rPr>
                  <a:t>Reionization</a:t>
                </a:r>
                <a:endParaRPr lang="en-GB" sz="1200" b="1" dirty="0">
                  <a:solidFill>
                    <a:prstClr val="white"/>
                  </a:solidFill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60" name="TextBox 67"/>
              <p:cNvSpPr txBox="1">
                <a:spLocks noChangeArrowheads="1"/>
              </p:cNvSpPr>
              <p:nvPr/>
            </p:nvSpPr>
            <p:spPr bwMode="auto">
              <a:xfrm>
                <a:off x="4315500" y="5192756"/>
                <a:ext cx="1484378" cy="276999"/>
              </a:xfrm>
              <a:prstGeom prst="rect">
                <a:avLst/>
              </a:prstGeom>
              <a:solidFill>
                <a:srgbClr val="032661">
                  <a:alpha val="3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rPr>
                  <a:t>Pulsars</a:t>
                </a:r>
              </a:p>
            </p:txBody>
          </p:sp>
          <p:sp>
            <p:nvSpPr>
              <p:cNvPr id="61" name="TextBox 67"/>
              <p:cNvSpPr txBox="1">
                <a:spLocks noChangeArrowheads="1"/>
              </p:cNvSpPr>
              <p:nvPr/>
            </p:nvSpPr>
            <p:spPr bwMode="auto">
              <a:xfrm>
                <a:off x="5703319" y="5192756"/>
                <a:ext cx="1701465" cy="276999"/>
              </a:xfrm>
              <a:prstGeom prst="rect">
                <a:avLst/>
              </a:prstGeom>
              <a:solidFill>
                <a:srgbClr val="032661">
                  <a:alpha val="3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rPr>
                  <a:t>Cosmic Magnetism</a:t>
                </a:r>
              </a:p>
            </p:txBody>
          </p:sp>
          <p:sp>
            <p:nvSpPr>
              <p:cNvPr id="62" name="TextBox 67"/>
              <p:cNvSpPr txBox="1">
                <a:spLocks noChangeArrowheads="1"/>
              </p:cNvSpPr>
              <p:nvPr/>
            </p:nvSpPr>
            <p:spPr bwMode="auto">
              <a:xfrm>
                <a:off x="7429918" y="5192756"/>
                <a:ext cx="1501352" cy="276999"/>
              </a:xfrm>
              <a:prstGeom prst="rect">
                <a:avLst/>
              </a:prstGeom>
              <a:solidFill>
                <a:srgbClr val="032661">
                  <a:alpha val="3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rPr>
                  <a:t>Cradle of Life</a:t>
                </a:r>
              </a:p>
            </p:txBody>
          </p:sp>
          <p:sp>
            <p:nvSpPr>
              <p:cNvPr id="63" name="TextBox 67"/>
              <p:cNvSpPr txBox="1">
                <a:spLocks noChangeArrowheads="1"/>
              </p:cNvSpPr>
              <p:nvPr/>
            </p:nvSpPr>
            <p:spPr bwMode="auto">
              <a:xfrm>
                <a:off x="2831122" y="5193311"/>
                <a:ext cx="1484378" cy="461665"/>
              </a:xfrm>
              <a:prstGeom prst="rect">
                <a:avLst/>
              </a:prstGeom>
              <a:solidFill>
                <a:srgbClr val="032661">
                  <a:alpha val="3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rPr>
                  <a:t>Cosmology &amp;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rPr>
                  <a:t>Galaxy Evolution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779148" y="1410242"/>
              <a:ext cx="8717648" cy="1036362"/>
              <a:chOff x="395801" y="2297122"/>
              <a:chExt cx="8717648" cy="1036362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395801" y="2297122"/>
                <a:ext cx="2866579" cy="899534"/>
                <a:chOff x="403291" y="1349385"/>
                <a:chExt cx="2866579" cy="899534"/>
              </a:xfrm>
            </p:grpSpPr>
            <p:pic>
              <p:nvPicPr>
                <p:cNvPr id="4" name="Picture 3" descr="SKA1_AU_closeup_midres.jpg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saturation sat="1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61870" y="1353691"/>
                  <a:ext cx="2808000" cy="895228"/>
                </a:xfrm>
                <a:prstGeom prst="rect">
                  <a:avLst/>
                </a:prstGeom>
                <a:effectLst>
                  <a:softEdge rad="63500"/>
                </a:effectLst>
              </p:spPr>
            </p:pic>
            <p:sp>
              <p:nvSpPr>
                <p:cNvPr id="26" name="TextBox 67"/>
                <p:cNvSpPr txBox="1">
                  <a:spLocks noChangeArrowheads="1"/>
                </p:cNvSpPr>
                <p:nvPr/>
              </p:nvSpPr>
              <p:spPr bwMode="auto">
                <a:xfrm>
                  <a:off x="403291" y="1759036"/>
                  <a:ext cx="2732427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 dirty="0">
                      <a:solidFill>
                        <a:prstClr val="white"/>
                      </a:solidFill>
                      <a:latin typeface="Arial"/>
                      <a:cs typeface="Arial" pitchFamily="34" charset="0"/>
                    </a:rPr>
                    <a:t>~130,000 element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 dirty="0">
                      <a:solidFill>
                        <a:prstClr val="white"/>
                      </a:solidFill>
                      <a:latin typeface="Arial"/>
                      <a:cs typeface="Arial" pitchFamily="34" charset="0"/>
                    </a:rPr>
                    <a:t> Low Frequency  Aperture Array</a:t>
                  </a:r>
                </a:p>
              </p:txBody>
            </p:sp>
            <p:pic>
              <p:nvPicPr>
                <p:cNvPr id="43" name="Picture 42" descr="SKA_Australia copy.jp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32820" y="1349385"/>
                  <a:ext cx="455508" cy="448606"/>
                </a:xfrm>
                <a:prstGeom prst="rect">
                  <a:avLst/>
                </a:prstGeom>
                <a:effectLst>
                  <a:softEdge rad="63500"/>
                </a:effectLst>
              </p:spPr>
            </p:pic>
            <p:pic>
              <p:nvPicPr>
                <p:cNvPr id="44" name="Picture 43" descr="SKA_AA copy.jp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297" y="1349385"/>
                  <a:ext cx="449218" cy="470954"/>
                </a:xfrm>
                <a:prstGeom prst="rect">
                  <a:avLst/>
                </a:prstGeom>
                <a:effectLst>
                  <a:softEdge rad="63500"/>
                </a:effectLst>
              </p:spPr>
            </p:pic>
          </p:grpSp>
          <p:grpSp>
            <p:nvGrpSpPr>
              <p:cNvPr id="5" name="Group 4"/>
              <p:cNvGrpSpPr/>
              <p:nvPr/>
            </p:nvGrpSpPr>
            <p:grpSpPr>
              <a:xfrm>
                <a:off x="3112792" y="2297521"/>
                <a:ext cx="6000657" cy="1035963"/>
                <a:chOff x="3112792" y="2297521"/>
                <a:chExt cx="6000657" cy="1035963"/>
              </a:xfrm>
            </p:grpSpPr>
            <p:pic>
              <p:nvPicPr>
                <p:cNvPr id="58" name="Picture 57" descr="SKA1_SA_closeup_midres.jpg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alphaModFix amt="3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788919" y="2297521"/>
                  <a:ext cx="1324530" cy="885987"/>
                </a:xfrm>
                <a:prstGeom prst="rect">
                  <a:avLst/>
                </a:prstGeom>
                <a:effectLst>
                  <a:softEdge rad="63500"/>
                </a:effectLst>
              </p:spPr>
            </p:pic>
            <p:pic>
              <p:nvPicPr>
                <p:cNvPr id="66" name="Picture 65" descr="SKA1_SA_closeup_midres.jpg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315500" y="2304828"/>
                  <a:ext cx="1324530" cy="885987"/>
                </a:xfrm>
                <a:prstGeom prst="rect">
                  <a:avLst/>
                </a:prstGeom>
                <a:effectLst>
                  <a:softEdge rad="63500"/>
                </a:effectLst>
              </p:spPr>
            </p:pic>
            <p:pic>
              <p:nvPicPr>
                <p:cNvPr id="68" name="Picture 67" descr="SKA1_SA_closeup_midres.jpg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alphaModFix amt="3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519578" y="2304828"/>
                  <a:ext cx="1324530" cy="885987"/>
                </a:xfrm>
                <a:prstGeom prst="rect">
                  <a:avLst/>
                </a:prstGeom>
                <a:effectLst>
                  <a:softEdge rad="63500"/>
                </a:effectLst>
              </p:spPr>
            </p:pic>
            <p:pic>
              <p:nvPicPr>
                <p:cNvPr id="67" name="Picture 66" descr="SKA1_SA_closeup_midres.jpg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710222" y="2304828"/>
                  <a:ext cx="1324530" cy="885987"/>
                </a:xfrm>
                <a:prstGeom prst="rect">
                  <a:avLst/>
                </a:prstGeom>
                <a:effectLst>
                  <a:softEdge rad="63500"/>
                </a:effectLst>
              </p:spPr>
            </p:pic>
            <p:pic>
              <p:nvPicPr>
                <p:cNvPr id="6" name="Picture 5" descr="SKA1_SA_closeup_midres.jpg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112792" y="2304828"/>
                  <a:ext cx="1324530" cy="885987"/>
                </a:xfrm>
                <a:prstGeom prst="rect">
                  <a:avLst/>
                </a:prstGeom>
                <a:effectLst>
                  <a:softEdge rad="63500"/>
                </a:effectLst>
              </p:spPr>
            </p:pic>
            <p:sp>
              <p:nvSpPr>
                <p:cNvPr id="27" name="TextBox 63"/>
                <p:cNvSpPr txBox="1">
                  <a:spLocks noChangeArrowheads="1"/>
                </p:cNvSpPr>
                <p:nvPr/>
              </p:nvSpPr>
              <p:spPr bwMode="auto">
                <a:xfrm>
                  <a:off x="3180795" y="2933374"/>
                  <a:ext cx="5921323" cy="400110"/>
                </a:xfrm>
                <a:prstGeom prst="rect">
                  <a:avLst/>
                </a:prstGeom>
                <a:solidFill>
                  <a:srgbClr val="898989">
                    <a:alpha val="30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softEdge rad="63500"/>
                </a:effectLst>
              </p:spPr>
              <p:txBody>
                <a:bodyPr wrap="squar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00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latin typeface="Times New Roman" charset="0"/>
                      <a:ea typeface="Times New Roman" charset="0"/>
                      <a:cs typeface="Times New Roman" charset="0"/>
                    </a:rPr>
                    <a:t>~200 dishes</a:t>
                  </a:r>
                </a:p>
              </p:txBody>
            </p:sp>
            <p:pic>
              <p:nvPicPr>
                <p:cNvPr id="46" name="Picture 45" descr="SKA_DISH copy.jpg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55092" y="2304828"/>
                  <a:ext cx="425555" cy="435687"/>
                </a:xfrm>
                <a:prstGeom prst="rect">
                  <a:avLst/>
                </a:prstGeom>
                <a:effectLst>
                  <a:softEdge rad="63500"/>
                </a:effectLst>
              </p:spPr>
            </p:pic>
            <p:pic>
              <p:nvPicPr>
                <p:cNvPr id="48" name="Picture 47" descr="SKA_SA copy.jpg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66140" y="2304828"/>
                  <a:ext cx="435979" cy="449603"/>
                </a:xfrm>
                <a:prstGeom prst="rect">
                  <a:avLst/>
                </a:prstGeom>
                <a:effectLst>
                  <a:softEdge rad="63500"/>
                </a:effectLst>
              </p:spPr>
            </p:pic>
          </p:grpSp>
        </p:grpSp>
        <p:grpSp>
          <p:nvGrpSpPr>
            <p:cNvPr id="12" name="Group 11"/>
            <p:cNvGrpSpPr/>
            <p:nvPr/>
          </p:nvGrpSpPr>
          <p:grpSpPr>
            <a:xfrm>
              <a:off x="4564142" y="3437854"/>
              <a:ext cx="5996458" cy="952098"/>
              <a:chOff x="3149373" y="4174643"/>
              <a:chExt cx="5996458" cy="952098"/>
            </a:xfrm>
          </p:grpSpPr>
          <p:pic>
            <p:nvPicPr>
              <p:cNvPr id="73" name="Picture 72" descr="SKA1_SA_closeup_midres.jpg"/>
              <p:cNvPicPr>
                <a:picLocks noChangeAspect="1"/>
              </p:cNvPicPr>
              <p:nvPr/>
            </p:nvPicPr>
            <p:blipFill rotWithShape="1">
              <a:blip r:embed="rId1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03086" y="4180768"/>
                <a:ext cx="1324530" cy="885987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69" name="Picture 68" descr="SKA1_SA_closeup_midres.jpg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746803" y="4181252"/>
                <a:ext cx="1324530" cy="885987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70" name="Picture 69" descr="SKA1_SA_closeup_midres.jpg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149373" y="4181252"/>
                <a:ext cx="1324530" cy="885987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71" name="Picture 70" descr="SKA1_SA_closeup_midres.jpg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52081" y="4181252"/>
                <a:ext cx="1324530" cy="885987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72" name="Picture 71" descr="SKA1_SA_closeup_midres.jpg"/>
              <p:cNvPicPr>
                <a:picLocks noChangeAspect="1"/>
              </p:cNvPicPr>
              <p:nvPr/>
            </p:nvPicPr>
            <p:blipFill rotWithShape="1">
              <a:blip r:embed="rId1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56159" y="4181252"/>
                <a:ext cx="1324530" cy="885987"/>
              </a:xfrm>
              <a:prstGeom prst="rect">
                <a:avLst/>
              </a:prstGeom>
              <a:effectLst>
                <a:softEdge rad="63500"/>
              </a:effectLst>
            </p:spPr>
          </p:pic>
          <p:sp>
            <p:nvSpPr>
              <p:cNvPr id="38" name="TextBox 63"/>
              <p:cNvSpPr txBox="1">
                <a:spLocks noChangeArrowheads="1"/>
              </p:cNvSpPr>
              <p:nvPr/>
            </p:nvSpPr>
            <p:spPr bwMode="auto">
              <a:xfrm>
                <a:off x="3180797" y="4726631"/>
                <a:ext cx="594682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000" b="1" dirty="0">
                    <a:solidFill>
                      <a:prstClr val="white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~2500 dishes</a:t>
                </a:r>
              </a:p>
            </p:txBody>
          </p:sp>
          <p:pic>
            <p:nvPicPr>
              <p:cNvPr id="49" name="Picture 48" descr="SKA_SA copy.jpg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09852" y="4174643"/>
                <a:ext cx="435979" cy="449603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47" name="Picture 46" descr="SKA_DISH copy.jpg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55092" y="4188559"/>
                <a:ext cx="425555" cy="435687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4538652" y="2510327"/>
              <a:ext cx="2593016" cy="1211382"/>
              <a:chOff x="3117139" y="2477908"/>
              <a:chExt cx="2593016" cy="1211382"/>
            </a:xfrm>
          </p:grpSpPr>
          <p:pic>
            <p:nvPicPr>
              <p:cNvPr id="19" name="Picture 18" descr="dense_aperture_array_close_small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36513" y="2493498"/>
                <a:ext cx="2556000" cy="899999"/>
              </a:xfrm>
              <a:prstGeom prst="rect">
                <a:avLst/>
              </a:prstGeom>
              <a:effectLst>
                <a:softEdge rad="63500"/>
              </a:effectLst>
            </p:spPr>
          </p:pic>
          <p:sp>
            <p:nvSpPr>
              <p:cNvPr id="39" name="TextBox 67"/>
              <p:cNvSpPr txBox="1">
                <a:spLocks noChangeArrowheads="1"/>
              </p:cNvSpPr>
              <p:nvPr/>
            </p:nvSpPr>
            <p:spPr bwMode="auto">
              <a:xfrm>
                <a:off x="3117934" y="2826807"/>
                <a:ext cx="2514949" cy="461665"/>
              </a:xfrm>
              <a:prstGeom prst="rect">
                <a:avLst/>
              </a:prstGeom>
              <a:solidFill>
                <a:srgbClr val="032661">
                  <a:alpha val="1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rPr>
                  <a:t>Mid Frequency Aperture Array / Phased Array Feeds</a:t>
                </a:r>
              </a:p>
            </p:txBody>
          </p:sp>
          <p:pic>
            <p:nvPicPr>
              <p:cNvPr id="74" name="Content Placeholder 64" descr="aj466550f2_lr.jpg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6834" y="3208498"/>
                <a:ext cx="890027" cy="480792"/>
              </a:xfrm>
              <a:prstGeom prst="rect">
                <a:avLst/>
              </a:prstGeom>
              <a:effectLst>
                <a:softEdge rad="50800"/>
              </a:effectLst>
            </p:spPr>
          </p:pic>
          <p:pic>
            <p:nvPicPr>
              <p:cNvPr id="75" name="Content Placeholder 64" descr="aj466550f2_lr.jpg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"/>
              <a:stretch/>
            </p:blipFill>
            <p:spPr>
              <a:xfrm>
                <a:off x="4001699" y="3200707"/>
                <a:ext cx="824043" cy="480792"/>
              </a:xfrm>
              <a:prstGeom prst="rect">
                <a:avLst/>
              </a:prstGeom>
              <a:effectLst>
                <a:softEdge rad="50800"/>
              </a:effectLst>
            </p:spPr>
          </p:pic>
          <p:pic>
            <p:nvPicPr>
              <p:cNvPr id="77" name="Content Placeholder 64" descr="aj466550f2_lr.jpg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"/>
              <a:stretch/>
            </p:blipFill>
            <p:spPr>
              <a:xfrm>
                <a:off x="3329466" y="3199847"/>
                <a:ext cx="824043" cy="480792"/>
              </a:xfrm>
              <a:prstGeom prst="rect">
                <a:avLst/>
              </a:prstGeom>
              <a:effectLst>
                <a:softEdge rad="50800"/>
              </a:effectLst>
            </p:spPr>
          </p:pic>
          <p:pic>
            <p:nvPicPr>
              <p:cNvPr id="41" name="Picture 40" descr="SKA_MFAA copy.jpg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17139" y="2477908"/>
                <a:ext cx="462046" cy="469265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40" name="Picture 39" descr="SKA_SA copy.jpg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74176" y="2497854"/>
                <a:ext cx="435979" cy="449603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  <p:sp>
          <p:nvSpPr>
            <p:cNvPr id="65" name="TextBox 67"/>
            <p:cNvSpPr txBox="1">
              <a:spLocks noChangeArrowheads="1"/>
            </p:cNvSpPr>
            <p:nvPr/>
          </p:nvSpPr>
          <p:spPr bwMode="auto">
            <a:xfrm>
              <a:off x="1866440" y="5505610"/>
              <a:ext cx="8630356" cy="276999"/>
            </a:xfrm>
            <a:prstGeom prst="rect">
              <a:avLst/>
            </a:prstGeom>
            <a:solidFill>
              <a:srgbClr val="032661">
                <a:alpha val="30000"/>
              </a:srgbClr>
            </a:solidFill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 dirty="0">
                  <a:solidFill>
                    <a:prstClr val="white"/>
                  </a:solidFill>
                  <a:latin typeface="Arial"/>
                  <a:cs typeface="Arial" pitchFamily="34" charset="0"/>
                </a:rPr>
                <a:t>&lt;  &lt;  &lt;  &lt;  &lt;  &lt;  &lt;  &lt;  &lt;  &lt;  &lt;  &lt;  &lt;  &lt;  &lt;  &lt;  &lt;  &lt;  Exploration of the Unknown  &gt;  &gt;  &gt;  &gt;  &gt;  &gt;  &gt;  &gt;  &gt;  &gt;  &gt;  &gt;  &gt;  &gt;  &gt;  &gt;  &gt;  &gt; 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560600" y="1518364"/>
            <a:ext cx="1597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Mid ~ 0.04 SKA</a:t>
            </a:r>
          </a:p>
          <a:p>
            <a:r>
              <a:rPr lang="en-US" dirty="0" smtClean="0"/>
              <a:t>Full ops 2023+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10583148" y="3090058"/>
            <a:ext cx="1467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Mid </a:t>
            </a:r>
            <a:r>
              <a:rPr lang="en-US" smtClean="0"/>
              <a:t>~ 0.5 SKA</a:t>
            </a:r>
            <a:endParaRPr lang="en-US" dirty="0" smtClean="0"/>
          </a:p>
          <a:p>
            <a:r>
              <a:rPr lang="en-US" dirty="0" smtClean="0"/>
              <a:t>Construction 2024+?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82623" y="393270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Australia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043217" y="2551257"/>
            <a:ext cx="1579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South Africa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9784" y="113293"/>
            <a:ext cx="790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VLBI </a:t>
            </a:r>
            <a:r>
              <a:rPr lang="en-US" sz="2400" dirty="0" err="1">
                <a:latin typeface="Times New Roman"/>
                <a:cs typeface="Times New Roman"/>
              </a:rPr>
              <a:t>uas</a:t>
            </a:r>
            <a:r>
              <a:rPr lang="en-US" sz="2400" dirty="0">
                <a:latin typeface="Times New Roman"/>
                <a:cs typeface="Times New Roman"/>
              </a:rPr>
              <a:t> astrometry: Real Time Cosmology  (Darling 2013)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708" y="770632"/>
            <a:ext cx="5130549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Main cosmological observables are functions of time  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spcAft>
                <a:spcPts val="600"/>
              </a:spcAft>
            </a:pP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dz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dt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= H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(1+z) – H(z) </a:t>
            </a:r>
          </a:p>
          <a:p>
            <a:pPr lvl="1">
              <a:spcAft>
                <a:spcPts val="600"/>
              </a:spcAft>
            </a:pP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dD</a:t>
            </a:r>
            <a:r>
              <a:rPr lang="en-US" i="1" baseline="-25000" dirty="0" err="1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dt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/ D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= H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+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dz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dt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(1+z)</a:t>
            </a:r>
            <a:r>
              <a:rPr lang="en-US" i="1" baseline="30000" dirty="0">
                <a:latin typeface="Times New Roman" charset="0"/>
                <a:ea typeface="Times New Roman" charset="0"/>
                <a:cs typeface="Times New Roman" charset="0"/>
              </a:rPr>
              <a:t>-1 </a:t>
            </a:r>
          </a:p>
          <a:p>
            <a:pPr lvl="1">
              <a:spcAft>
                <a:spcPts val="600"/>
              </a:spcAft>
            </a:pP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dD</a:t>
            </a:r>
            <a:r>
              <a:rPr lang="en-US" i="1" baseline="-25000" dirty="0" err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dt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/ D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= H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–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dz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dt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(1+z)</a:t>
            </a:r>
            <a:r>
              <a:rPr lang="en-US" i="1" baseline="30000" dirty="0">
                <a:latin typeface="Times New Roman" charset="0"/>
                <a:ea typeface="Times New Roman" charset="0"/>
                <a:cs typeface="Times New Roman" charset="0"/>
              </a:rPr>
              <a:t>-1 </a:t>
            </a:r>
          </a:p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But VERY SMALL </a:t>
            </a:r>
          </a:p>
          <a:p>
            <a:pPr lvl="1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~ 7 x 10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-11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yr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-1  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~  15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μas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yr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-1 </a:t>
            </a:r>
          </a:p>
          <a:p>
            <a:endParaRPr lang="en-US" baseline="30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Anisotropy of Hubble expansion, or cosmic rotation, to 0.7% H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Baryon Acoustic Oscillations at z=0.5 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𝜃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BAO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= 4.5°  (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~40)   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d𝜃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BAO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dt</a:t>
            </a:r>
            <a:r>
              <a:rPr lang="en-US" i="1" baseline="-25000" dirty="0" err="1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~ − H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𝜃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BAO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~  –1.2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μas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yr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-1 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Convergent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(E-mode) signal at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l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~ 40 showing real-time evolution of the BAO is detectable with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ngVLA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w. VLBI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32" y="2291248"/>
            <a:ext cx="4315364" cy="4566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73765" y="661654"/>
            <a:ext cx="34894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Proper motion ‘power spectrum’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ngVLA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astrometric grid: 10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4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AGN each to 10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μas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yr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Global detection of correlated signals of </a:t>
            </a:r>
            <a:r>
              <a:rPr lang="en-US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0.1 </a:t>
            </a:r>
            <a:r>
              <a:rPr lang="en-US" i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μas</a:t>
            </a:r>
            <a:r>
              <a:rPr lang="en-US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yr</a:t>
            </a:r>
            <a:r>
              <a:rPr lang="en-US" i="1" baseline="30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r>
              <a:rPr lang="en-US" baseline="30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endParaRPr lang="en-US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51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27" y="202830"/>
            <a:ext cx="8033995" cy="4961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9725" y="4999601"/>
            <a:ext cx="10046368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Complementary suite from meter to </a:t>
            </a:r>
            <a:r>
              <a:rPr lang="en-US" sz="2000" dirty="0" err="1" smtClean="0">
                <a:latin typeface="Times New Roman"/>
                <a:cs typeface="Times New Roman"/>
              </a:rPr>
              <a:t>submm</a:t>
            </a:r>
            <a:r>
              <a:rPr lang="en-US" sz="2000" dirty="0" smtClean="0">
                <a:latin typeface="Times New Roman"/>
                <a:cs typeface="Times New Roman"/>
              </a:rPr>
              <a:t>, appropriate for the mid-21</a:t>
            </a:r>
            <a:r>
              <a:rPr lang="en-US" sz="2000" baseline="30000" dirty="0" smtClean="0">
                <a:latin typeface="Times New Roman"/>
                <a:cs typeface="Times New Roman"/>
              </a:rPr>
              <a:t>st</a:t>
            </a:r>
            <a:r>
              <a:rPr lang="en-US" sz="2000" dirty="0" smtClean="0">
                <a:latin typeface="Times New Roman"/>
                <a:cs typeface="Times New Roman"/>
              </a:rPr>
              <a:t> century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&lt; </a:t>
            </a:r>
            <a:r>
              <a:rPr lang="en-US" dirty="0">
                <a:latin typeface="Times New Roman"/>
                <a:cs typeface="Times New Roman"/>
              </a:rPr>
              <a:t>3mm: ALMA 2030 superb for chemistry, dust, fine structure lines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3cm </a:t>
            </a:r>
            <a:r>
              <a:rPr lang="en-US" dirty="0">
                <a:latin typeface="Times New Roman"/>
                <a:cs typeface="Times New Roman"/>
              </a:rPr>
              <a:t>to 3mm: </a:t>
            </a:r>
            <a:r>
              <a:rPr lang="en-US" dirty="0" err="1">
                <a:latin typeface="Times New Roman"/>
                <a:cs typeface="Times New Roman"/>
              </a:rPr>
              <a:t>ngVLA</a:t>
            </a:r>
            <a:r>
              <a:rPr lang="en-US" dirty="0">
                <a:latin typeface="Times New Roman"/>
                <a:cs typeface="Times New Roman"/>
              </a:rPr>
              <a:t> superb for </a:t>
            </a:r>
            <a:r>
              <a:rPr lang="en-US" dirty="0" smtClean="0">
                <a:latin typeface="Times New Roman"/>
                <a:cs typeface="Times New Roman"/>
              </a:rPr>
              <a:t>terrestrial </a:t>
            </a:r>
            <a:r>
              <a:rPr lang="en-US" dirty="0">
                <a:latin typeface="Times New Roman"/>
                <a:cs typeface="Times New Roman"/>
              </a:rPr>
              <a:t>planet formation</a:t>
            </a:r>
            <a:r>
              <a:rPr lang="en-US" dirty="0" smtClean="0">
                <a:latin typeface="Times New Roman"/>
                <a:cs typeface="Times New Roman"/>
              </a:rPr>
              <a:t>, dense </a:t>
            </a:r>
            <a:r>
              <a:rPr lang="en-US" dirty="0">
                <a:latin typeface="Times New Roman"/>
                <a:cs typeface="Times New Roman"/>
              </a:rPr>
              <a:t>gas history of Universe, </a:t>
            </a:r>
            <a:r>
              <a:rPr lang="en-US" dirty="0" smtClean="0">
                <a:latin typeface="Times New Roman"/>
                <a:cs typeface="Times New Roman"/>
              </a:rPr>
              <a:t>baryon cycle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&gt; </a:t>
            </a:r>
            <a:r>
              <a:rPr lang="en-US" dirty="0">
                <a:latin typeface="Times New Roman"/>
                <a:cs typeface="Times New Roman"/>
              </a:rPr>
              <a:t>3cm: SKA  superb for pulsars, reionization, HI </a:t>
            </a:r>
            <a:r>
              <a:rPr lang="en-US" dirty="0" smtClean="0">
                <a:latin typeface="Times New Roman"/>
                <a:cs typeface="Times New Roman"/>
              </a:rPr>
              <a:t>surveys 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0465" y="147834"/>
            <a:ext cx="69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Major radio </a:t>
            </a:r>
            <a:r>
              <a:rPr lang="en-US" sz="2400" dirty="0">
                <a:latin typeface="Times New Roman"/>
                <a:cs typeface="Times New Roman"/>
              </a:rPr>
              <a:t>facilities @ </a:t>
            </a:r>
            <a:r>
              <a:rPr lang="en-US" sz="2400" dirty="0" smtClean="0">
                <a:latin typeface="Times New Roman"/>
                <a:cs typeface="Times New Roman"/>
              </a:rPr>
              <a:t>2030, w. IM?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16439" y="4055647"/>
            <a:ext cx="551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2030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3429001" y="631271"/>
            <a:ext cx="1718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85FF"/>
                </a:solidFill>
              </a:rPr>
              <a:t>HI IM, z </a:t>
            </a:r>
            <a:r>
              <a:rPr lang="en-US" dirty="0" smtClean="0">
                <a:solidFill>
                  <a:srgbClr val="FF85FF"/>
                </a:solidFill>
              </a:rPr>
              <a:t>&lt; 2-3</a:t>
            </a:r>
            <a:endParaRPr lang="en-US" dirty="0">
              <a:solidFill>
                <a:srgbClr val="FF85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3744" y="732566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CO IM, z ~3 -- 6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30094" y="1142389"/>
            <a:ext cx="1037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[CII] IM, z &gt; 6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5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10455" y="974655"/>
            <a:ext cx="3216263" cy="2636440"/>
            <a:chOff x="1676400" y="220362"/>
            <a:chExt cx="5867400" cy="4281616"/>
          </a:xfrm>
        </p:grpSpPr>
        <p:grpSp>
          <p:nvGrpSpPr>
            <p:cNvPr id="11" name="Group 10"/>
            <p:cNvGrpSpPr/>
            <p:nvPr/>
          </p:nvGrpSpPr>
          <p:grpSpPr>
            <a:xfrm>
              <a:off x="1676400" y="220362"/>
              <a:ext cx="5867400" cy="4281616"/>
              <a:chOff x="1676400" y="220362"/>
              <a:chExt cx="5867400" cy="4281616"/>
            </a:xfrm>
          </p:grpSpPr>
          <p:pic>
            <p:nvPicPr>
              <p:cNvPr id="14" name="Picture 13" descr="Screen Shot 2015-07-10 at 11.22.50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400" y="220362"/>
                <a:ext cx="5867400" cy="4281616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 bwMode="auto">
              <a:xfrm>
                <a:off x="5079742" y="2286000"/>
                <a:ext cx="2286000" cy="1295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latin typeface="Times New Roman" charset="0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 bwMode="auto">
            <a:xfrm>
              <a:off x="2819400" y="533400"/>
              <a:ext cx="167640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51781" y="216912"/>
            <a:ext cx="991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Dark matter in the first galaxies: ALMA imaging gas dynamics using [CII]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0871" y="894541"/>
            <a:ext cx="42863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Aztec159:  flat rotation curve 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dyn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([CII]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dyn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; R~3.5kpc) = 2.3e11 M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o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*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(near IR) = 1.0e11 M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o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gas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dirty="0" smtClean="0">
                <a:latin typeface="Times New Roman" charset="0"/>
                <a:ea typeface="Times New Roman" charset="0"/>
                <a:cs typeface="Times New Roman" charset="0"/>
              </a:rPr>
              <a:t>(CO)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= 1.1e10 M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o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dust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submm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 = 1.0e9 M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endParaRPr lang="en-US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1242" y="2807421"/>
            <a:ext cx="3169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=&gt;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sz="2000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dark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~ 1.2e11 M</a:t>
            </a:r>
            <a:r>
              <a:rPr lang="en-US" sz="2000" baseline="-25000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?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172" y="1067637"/>
            <a:ext cx="127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Karim </a:t>
            </a:r>
            <a:r>
              <a:rPr lang="en-US" sz="1400" dirty="0" err="1" smtClean="0"/>
              <a:t>ea</a:t>
            </a:r>
            <a:endParaRPr lang="en-US" sz="1400" dirty="0" smtClean="0"/>
          </a:p>
          <a:p>
            <a:r>
              <a:rPr lang="en-US" sz="1400" dirty="0" smtClean="0"/>
              <a:t>z=4.6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718" y="901613"/>
            <a:ext cx="4012896" cy="23059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761" y="3822180"/>
            <a:ext cx="473469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Near future: decompose spatially resolved dynamical mass (via rotation curve), stellar and gas mass (via near IR and CO imaging) to obtain dark matter content and distribution. 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Parallel to historical DM analyses of nearby galaxies in HI, but now at z &gt; 5!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2525" y="3611095"/>
            <a:ext cx="3526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ALMA ~ 25ants, </a:t>
            </a:r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~1hr, 0.5” res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00" y="4110919"/>
            <a:ext cx="6328643" cy="254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7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65" y="1022375"/>
            <a:ext cx="5021354" cy="456184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51732" y="1283633"/>
            <a:ext cx="5390336" cy="3773145"/>
            <a:chOff x="6716531" y="1022375"/>
            <a:chExt cx="4779965" cy="3408053"/>
          </a:xfrm>
        </p:grpSpPr>
        <p:grpSp>
          <p:nvGrpSpPr>
            <p:cNvPr id="6" name="Group 5"/>
            <p:cNvGrpSpPr/>
            <p:nvPr/>
          </p:nvGrpSpPr>
          <p:grpSpPr>
            <a:xfrm>
              <a:off x="6716531" y="1022375"/>
              <a:ext cx="4779965" cy="3408053"/>
              <a:chOff x="6716531" y="1296343"/>
              <a:chExt cx="4779965" cy="3408053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16531" y="1296343"/>
                <a:ext cx="4779965" cy="3408053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10701020" y="1454465"/>
                <a:ext cx="714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/>
                  <a:t>Gas</a:t>
                </a:r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255174" y="3758653"/>
                <a:ext cx="13663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ASPECS/ALMA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413092" y="2813146"/>
                <a:ext cx="10675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8F00"/>
                    </a:solidFill>
                  </a:rPr>
                  <a:t>NGVLA</a:t>
                </a:r>
                <a:endParaRPr lang="en-US" sz="1600" dirty="0">
                  <a:solidFill>
                    <a:srgbClr val="008F00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0142621" y="3585411"/>
              <a:ext cx="1094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Decarli</a:t>
              </a:r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07842" y="195899"/>
            <a:ext cx="6473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Astrophysics: dense gas history of Universe</a:t>
            </a:r>
          </a:p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Trace molecular gas = fuel driving cosmic star formation 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8874" y="5641250"/>
            <a:ext cx="532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Baryon fraction (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gas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/M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*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 increases by order of magnitude back to epoch of peak cosmic star formation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45727" y="5375071"/>
            <a:ext cx="496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Blind surveys beginning to delineate rise and fall of molecular gas cosmic density, commensurate with rise and fall of cosmic star formation rate density.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34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938" y="74914"/>
            <a:ext cx="11218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CO/[CII] ALMA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Spectral Line Survey in the UDF (ASPECS)</a:t>
            </a:r>
          </a:p>
          <a:p>
            <a:pPr algn="ctr"/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3D blind survey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of molecular gas throughout Universe: tracing fuel for SF over cosmic time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394857" y="1012371"/>
            <a:ext cx="7380514" cy="4212772"/>
            <a:chOff x="607422" y="1353396"/>
            <a:chExt cx="7386320" cy="4090187"/>
          </a:xfrm>
        </p:grpSpPr>
        <p:grpSp>
          <p:nvGrpSpPr>
            <p:cNvPr id="8" name="Group 7"/>
            <p:cNvGrpSpPr/>
            <p:nvPr/>
          </p:nvGrpSpPr>
          <p:grpSpPr>
            <a:xfrm>
              <a:off x="607422" y="1353396"/>
              <a:ext cx="7386320" cy="4090187"/>
              <a:chOff x="2763152" y="2033365"/>
              <a:chExt cx="7244448" cy="462973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3152" y="2033365"/>
                <a:ext cx="7244448" cy="4629730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2879044" y="4876102"/>
                <a:ext cx="5689600" cy="642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84-115GHz and 212-272MHz, 20hr, </a:t>
                </a:r>
                <a:r>
                  <a:rPr lang="en-US" sz="1600" dirty="0" smtClean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25ant, 1arcmin</a:t>
                </a:r>
                <a:r>
                  <a:rPr lang="en-US" sz="1600" baseline="30000" dirty="0" smtClean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r>
                  <a:rPr lang="en-US" sz="1600" dirty="0" smtClean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</a:t>
                </a:r>
                <a:r>
                  <a:rPr lang="en-US" sz="1600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 UDF</a:t>
                </a:r>
              </a:p>
              <a:p>
                <a:r>
                  <a:rPr lang="en-US" sz="1600" dirty="0" smtClean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PI Walter, Co-PIs </a:t>
                </a:r>
                <a:r>
                  <a:rPr lang="en-US" sz="1600" dirty="0" err="1" smtClean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Decarli</a:t>
                </a:r>
                <a:r>
                  <a:rPr lang="en-US" sz="1600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lang="en-US" sz="1600" dirty="0" smtClean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1600" dirty="0" err="1" smtClean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Aravena</a:t>
                </a:r>
                <a:r>
                  <a:rPr lang="en-US" sz="1600" dirty="0" smtClean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Carilli </a:t>
                </a:r>
                <a:endParaRPr lang="en-US" sz="16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041680" y="1423096"/>
              <a:ext cx="9543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CO2-1 z=1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07348" y="1447490"/>
              <a:ext cx="10578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CO5-4 z=1.5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62782" y="1469263"/>
              <a:ext cx="1066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[CII]158um z=7</a:t>
              </a:r>
              <a:endParaRPr lang="en-US" sz="14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674497" y="5644849"/>
            <a:ext cx="8926998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20 CO lines z=1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to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5;   3 [CII] candidate lines z = 6 to 8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Difficulty: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FoV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very small (~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arcmin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) =&gt; still need intensity mapping for LSS</a:t>
            </a:r>
          </a:p>
        </p:txBody>
      </p:sp>
    </p:spTree>
    <p:extLst>
      <p:ext uri="{BB962C8B-B14F-4D97-AF65-F5344CB8AC3E}">
        <p14:creationId xmlns:p14="http://schemas.microsoft.com/office/powerpoint/2010/main" val="77738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463" name="Group 360462"/>
          <p:cNvGrpSpPr/>
          <p:nvPr/>
        </p:nvGrpSpPr>
        <p:grpSpPr>
          <a:xfrm>
            <a:off x="1346807" y="147145"/>
            <a:ext cx="6474373" cy="6248401"/>
            <a:chOff x="3100553" y="641132"/>
            <a:chExt cx="5570482" cy="5754414"/>
          </a:xfrm>
        </p:grpSpPr>
        <p:pic>
          <p:nvPicPr>
            <p:cNvPr id="360459" name="Picture 11" descr="F:\SHI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0553" y="641132"/>
              <a:ext cx="5570482" cy="5754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Straight Connector 2"/>
            <p:cNvCxnSpPr/>
            <p:nvPr/>
          </p:nvCxnSpPr>
          <p:spPr>
            <a:xfrm flipV="1">
              <a:off x="3721308" y="3073529"/>
              <a:ext cx="273342" cy="68695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3947818" y="2904252"/>
              <a:ext cx="5796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JVLA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3759741" y="3070577"/>
              <a:ext cx="1737169" cy="364187"/>
            </a:xfrm>
            <a:prstGeom prst="line">
              <a:avLst/>
            </a:prstGeom>
            <a:ln w="1905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392259" y="3032727"/>
              <a:ext cx="11767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7030A0"/>
                  </a:solidFill>
                </a:rPr>
                <a:t>SKA1-Mid</a:t>
              </a:r>
              <a:endParaRPr lang="en-US" sz="1600" dirty="0">
                <a:solidFill>
                  <a:srgbClr val="7030A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15503" y="3321269"/>
              <a:ext cx="1282262" cy="357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873393" y="2479465"/>
              <a:ext cx="1017672" cy="172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780761" y="4466897"/>
              <a:ext cx="602361" cy="252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453878" y="4340773"/>
              <a:ext cx="1242730" cy="115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15120" y="4040960"/>
              <a:ext cx="2693155" cy="331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20631645">
              <a:off x="3800601" y="2681133"/>
              <a:ext cx="454908" cy="59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3765001" y="3678621"/>
              <a:ext cx="2320489" cy="507632"/>
            </a:xfrm>
            <a:prstGeom prst="line">
              <a:avLst/>
            </a:prstGeom>
            <a:ln w="19050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397519" y="3784214"/>
              <a:ext cx="8687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2060"/>
                  </a:solidFill>
                </a:rPr>
                <a:t>SKA2?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6104002" y="2984938"/>
              <a:ext cx="2304273" cy="693684"/>
            </a:xfrm>
            <a:prstGeom prst="line">
              <a:avLst/>
            </a:prstGeom>
            <a:ln w="19050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4364109" y="925004"/>
            <a:ext cx="2722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1sigma, 100hs, </a:t>
            </a:r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300 km/s 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7648" y="3583197"/>
            <a:ext cx="588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+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7440" y="3964150"/>
            <a:ext cx="1154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MW at z=1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10407" y="706996"/>
            <a:ext cx="4287677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/>
              <a:t>Detection of individual galaxies in HI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/>
              <a:t>Current large arrays</a:t>
            </a:r>
            <a:r>
              <a:rPr lang="en-US" sz="2000" dirty="0" smtClean="0"/>
              <a:t>:  z &lt; 0.5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/>
              <a:t>SKA1: push to z ~ 1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/>
              <a:t>SKA2: push to z ~ 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4078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0465" y="365760"/>
            <a:ext cx="896582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 smtClean="0"/>
              <a:t>Most Distant HI galaxy image to date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CHILES JVLA Survey: 200hrs, z=0 to 0.4,  0.25 deg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in Cosmos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Galaxy at z=0.38;  M(HI) = 3e10 M</a:t>
            </a:r>
            <a:r>
              <a:rPr lang="en-US" sz="2400" baseline="-25000" dirty="0" smtClean="0"/>
              <a:t>o  </a:t>
            </a:r>
            <a:r>
              <a:rPr lang="en-US" sz="2400" dirty="0" smtClean="0"/>
              <a:t>= 10x MW</a:t>
            </a: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1591713" y="2047495"/>
            <a:ext cx="8965821" cy="3814830"/>
            <a:chOff x="1591713" y="2047495"/>
            <a:chExt cx="8965821" cy="38148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1713" y="2047495"/>
              <a:ext cx="8965821" cy="381483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265714" y="2303814"/>
              <a:ext cx="2078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Fernandez ea. 2016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1119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094" y="2397570"/>
            <a:ext cx="560515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400" dirty="0" smtClean="0">
                <a:latin typeface="Times New Roman" charset="0"/>
                <a:ea typeface="Times New Roman" charset="0"/>
                <a:cs typeface="Times New Roman" charset="0"/>
              </a:rPr>
              <a:t>Galaxy surveys w. SKA ~ </a:t>
            </a:r>
            <a:r>
              <a:rPr lang="en-GB" sz="2400" dirty="0" smtClean="0">
                <a:latin typeface="Times New Roman" charset="0"/>
                <a:ea typeface="Times New Roman" charset="0"/>
                <a:cs typeface="Times New Roman" charset="0"/>
              </a:rPr>
              <a:t>2 </a:t>
            </a:r>
            <a:r>
              <a:rPr lang="en-GB" sz="2400" dirty="0" smtClean="0">
                <a:latin typeface="Times New Roman" charset="0"/>
                <a:ea typeface="Times New Roman" charset="0"/>
                <a:cs typeface="Times New Roman" charset="0"/>
              </a:rPr>
              <a:t>year integration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GB" sz="2400" dirty="0" smtClean="0">
                <a:latin typeface="Times New Roman" charset="0"/>
                <a:ea typeface="Times New Roman" charset="0"/>
                <a:cs typeface="Times New Roman" charset="0"/>
              </a:rPr>
              <a:t>SKA1 </a:t>
            </a:r>
            <a:r>
              <a:rPr lang="en-GB" sz="2400" dirty="0">
                <a:latin typeface="Times New Roman" charset="0"/>
                <a:ea typeface="Times New Roman" charset="0"/>
                <a:cs typeface="Times New Roman" charset="0"/>
              </a:rPr>
              <a:t>~ 10</a:t>
            </a:r>
            <a:r>
              <a:rPr lang="en-GB" sz="2400" baseline="30000" dirty="0">
                <a:latin typeface="Times New Roman" charset="0"/>
                <a:ea typeface="Times New Roman" charset="0"/>
                <a:cs typeface="Times New Roman" charset="0"/>
              </a:rPr>
              <a:t>7</a:t>
            </a:r>
            <a:r>
              <a:rPr lang="en-GB" sz="2400" dirty="0">
                <a:latin typeface="Times New Roman" charset="0"/>
                <a:ea typeface="Times New Roman" charset="0"/>
                <a:cs typeface="Times New Roman" charset="0"/>
              </a:rPr>
              <a:t> galaxies over 5,000 deg</a:t>
            </a:r>
            <a:r>
              <a:rPr lang="en-GB" sz="2400" baseline="30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5e6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for band 2 (z &lt; 0.5)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8e4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for band 1 (0.4 &lt; z &lt; 1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; ‘handful’ z &gt; 1)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GB" sz="2400" dirty="0" smtClean="0">
                <a:latin typeface="Times New Roman" charset="0"/>
                <a:ea typeface="Times New Roman" charset="0"/>
                <a:cs typeface="Times New Roman" charset="0"/>
              </a:rPr>
              <a:t>SKA2+ </a:t>
            </a:r>
            <a:r>
              <a:rPr lang="en-GB" sz="2400" dirty="0">
                <a:latin typeface="Times New Roman" charset="0"/>
                <a:ea typeface="Times New Roman" charset="0"/>
                <a:cs typeface="Times New Roman" charset="0"/>
              </a:rPr>
              <a:t>~ 10</a:t>
            </a:r>
            <a:r>
              <a:rPr lang="en-GB" sz="2400" baseline="30000" dirty="0">
                <a:latin typeface="Times New Roman" charset="0"/>
                <a:ea typeface="Times New Roman" charset="0"/>
                <a:cs typeface="Times New Roman" charset="0"/>
              </a:rPr>
              <a:t>9</a:t>
            </a:r>
            <a:r>
              <a:rPr lang="en-GB" sz="2400" dirty="0">
                <a:latin typeface="Times New Roman" charset="0"/>
                <a:ea typeface="Times New Roman" charset="0"/>
                <a:cs typeface="Times New Roman" charset="0"/>
              </a:rPr>
              <a:t> galaxies over 30,000 </a:t>
            </a:r>
            <a:r>
              <a:rPr lang="en-GB" sz="2400" dirty="0" smtClean="0">
                <a:latin typeface="Times New Roman" charset="0"/>
                <a:ea typeface="Times New Roman" charset="0"/>
                <a:cs typeface="Times New Roman" charset="0"/>
              </a:rPr>
              <a:t>deg</a:t>
            </a:r>
            <a:r>
              <a:rPr lang="en-GB" sz="2400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‘Full Sky’ = very large scale structure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Substantial population to z ~ 2</a:t>
            </a:r>
            <a:endParaRPr lang="en-GB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6E760-E0A3-C544-981B-DE281D6706AC}" type="slidenum">
              <a:rPr lang="pt-PT" smtClean="0"/>
              <a:pPr/>
              <a:t>6</a:t>
            </a:fld>
            <a:endParaRPr lang="pt-PT"/>
          </a:p>
        </p:txBody>
      </p:sp>
      <p:grpSp>
        <p:nvGrpSpPr>
          <p:cNvPr id="2" name="Group 1"/>
          <p:cNvGrpSpPr/>
          <p:nvPr/>
        </p:nvGrpSpPr>
        <p:grpSpPr>
          <a:xfrm>
            <a:off x="5767450" y="1238035"/>
            <a:ext cx="6072494" cy="5035503"/>
            <a:chOff x="7294182" y="810524"/>
            <a:chExt cx="4502218" cy="3885997"/>
          </a:xfrm>
        </p:grpSpPr>
        <p:sp>
          <p:nvSpPr>
            <p:cNvPr id="5" name="TextBox 4"/>
            <p:cNvSpPr txBox="1"/>
            <p:nvPr/>
          </p:nvSpPr>
          <p:spPr>
            <a:xfrm>
              <a:off x="8016488" y="4435252"/>
              <a:ext cx="3779912" cy="261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smtClean="0">
                  <a:latin typeface="Times New Roman" charset="0"/>
                  <a:ea typeface="Times New Roman" charset="0"/>
                  <a:cs typeface="Times New Roman" charset="0"/>
                </a:rPr>
                <a:t>Santos </a:t>
              </a:r>
              <a:r>
                <a:rPr lang="en-GB" sz="1600" dirty="0">
                  <a:latin typeface="Times New Roman" charset="0"/>
                  <a:ea typeface="Times New Roman" charset="0"/>
                  <a:cs typeface="Times New Roman" charset="0"/>
                </a:rPr>
                <a:t>et al., http://</a:t>
              </a:r>
              <a:r>
                <a:rPr lang="en-GB" sz="1600" dirty="0" err="1">
                  <a:latin typeface="Times New Roman" charset="0"/>
                  <a:ea typeface="Times New Roman" charset="0"/>
                  <a:cs typeface="Times New Roman" charset="0"/>
                </a:rPr>
                <a:t>arxiv.org</a:t>
              </a:r>
              <a:r>
                <a:rPr lang="en-GB" sz="1600" dirty="0">
                  <a:latin typeface="Times New Roman" charset="0"/>
                  <a:ea typeface="Times New Roman" charset="0"/>
                  <a:cs typeface="Times New Roman" charset="0"/>
                </a:rPr>
                <a:t>/abs/1501.03990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94182" y="810524"/>
              <a:ext cx="4434428" cy="350544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487646" y="2577262"/>
              <a:ext cx="20030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Cosmic variance limited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630830" y="3037658"/>
              <a:ext cx="562391" cy="2612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SKA </a:t>
              </a:r>
              <a:r>
                <a:rPr lang="en-GB" sz="1600" dirty="0" smtClean="0">
                  <a:solidFill>
                    <a:srgbClr val="FF0000"/>
                  </a:solidFill>
                </a:rPr>
                <a:t>2+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23282" y="3432656"/>
              <a:ext cx="486328" cy="2612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002060"/>
                  </a:solidFill>
                </a:rPr>
                <a:t>SKA </a:t>
              </a:r>
              <a:r>
                <a:rPr lang="en-GB" sz="1600" dirty="0" smtClean="0">
                  <a:solidFill>
                    <a:srgbClr val="002060"/>
                  </a:solidFill>
                </a:rPr>
                <a:t>1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37976" y="345160"/>
            <a:ext cx="1048242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Long term goal: Billion galaxy survey in HI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21cm (Rawlings </a:t>
            </a:r>
            <a:r>
              <a:rPr lang="en-US" sz="2800" dirty="0" err="1" smtClean="0">
                <a:latin typeface="Times New Roman" charset="0"/>
                <a:ea typeface="Times New Roman" charset="0"/>
                <a:cs typeface="Times New Roman" charset="0"/>
              </a:rPr>
              <a:t>ea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 2005)</a:t>
            </a:r>
            <a:endParaRPr lang="en-US" sz="2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DETF ‘stage IV’ experiment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Requires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full SKA2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+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37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2864" y="894409"/>
            <a:ext cx="8229600" cy="1180727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Look at the total intensity for a given emission line in a large 3d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voxel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(angle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frequency)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super-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Mpc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scales</a:t>
            </a:r>
          </a:p>
          <a:p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Signal = 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sum over many 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galaxies: “voxel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” =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(1 </a:t>
            </a:r>
            <a:r>
              <a:rPr lang="en-GB" sz="2000" dirty="0" err="1">
                <a:latin typeface="Times New Roman" charset="0"/>
                <a:ea typeface="Times New Roman" charset="0"/>
                <a:cs typeface="Times New Roman" charset="0"/>
              </a:rPr>
              <a:t>deg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en-GB" sz="2000" baseline="30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x(5 MHz) ~ 10</a:t>
            </a:r>
            <a:r>
              <a:rPr lang="en-GB" sz="2000" baseline="30000" dirty="0">
                <a:latin typeface="Times New Roman" charset="0"/>
                <a:ea typeface="Times New Roman" charset="0"/>
                <a:cs typeface="Times New Roman" charset="0"/>
              </a:rPr>
              <a:t>5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 Mpc</a:t>
            </a:r>
            <a:r>
              <a:rPr lang="en-GB" sz="2000" baseline="30000" dirty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, contains ~ 10</a:t>
            </a:r>
            <a:r>
              <a:rPr lang="en-GB" sz="2000" baseline="30000" dirty="0">
                <a:latin typeface="Times New Roman" charset="0"/>
                <a:ea typeface="Times New Roman" charset="0"/>
                <a:cs typeface="Times New Roman" charset="0"/>
              </a:rPr>
              <a:t>4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galaxies at z~1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!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08" y="2799857"/>
            <a:ext cx="2880320" cy="2891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168" y="2766858"/>
            <a:ext cx="2924106" cy="292410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302000" y="4160954"/>
            <a:ext cx="904240" cy="0"/>
          </a:xfrm>
          <a:prstGeom prst="straightConnector1">
            <a:avLst/>
          </a:prstGeom>
          <a:ln w="412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53913" y="5643191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galaxies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49050" y="5643191"/>
            <a:ext cx="147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Intensity map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018893"/>
            <a:ext cx="2743200" cy="365125"/>
          </a:xfrm>
        </p:spPr>
        <p:txBody>
          <a:bodyPr/>
          <a:lstStyle/>
          <a:p>
            <a:fld id="{8B46E760-E0A3-C544-981B-DE281D6706AC}" type="slidenum">
              <a:rPr lang="pt-PT" smtClean="0"/>
              <a:pPr/>
              <a:t>7</a:t>
            </a:fld>
            <a:endParaRPr lang="pt-P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686" y="2267094"/>
            <a:ext cx="4707183" cy="39159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33737" y="240936"/>
            <a:ext cx="8438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Intensity mapping: very large scale structure in 3D </a:t>
            </a: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83535" y="5690964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 𝞶</a:t>
            </a:r>
            <a:r>
              <a:rPr lang="en-US" dirty="0" err="1"/>
              <a:t> </a:t>
            </a:r>
            <a:r>
              <a:rPr lang="en-US" smtClean="0"/>
              <a:t>= </a:t>
            </a:r>
            <a:r>
              <a:rPr lang="en-US" dirty="0" smtClean="0"/>
              <a:t>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90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9208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The HI signal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4320" y="790198"/>
            <a:ext cx="11108080" cy="2163696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Use 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Halo mass 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function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plus bias function 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for </a:t>
            </a:r>
            <a:r>
              <a:rPr lang="en-GB" sz="2000" b="1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GB" sz="2000" b="1" baseline="-25000" dirty="0">
                <a:latin typeface="Times New Roman" charset="0"/>
                <a:ea typeface="Times New Roman" charset="0"/>
                <a:cs typeface="Times New Roman" charset="0"/>
              </a:rPr>
              <a:t>HI</a:t>
            </a:r>
            <a:r>
              <a:rPr lang="en-GB" sz="2000" b="1" dirty="0">
                <a:latin typeface="Times New Roman" charset="0"/>
                <a:ea typeface="Times New Roman" charset="0"/>
                <a:cs typeface="Times New Roman" charset="0"/>
              </a:rPr>
              <a:t>(M</a:t>
            </a:r>
            <a:r>
              <a:rPr lang="en-GB" sz="2000" b="1" baseline="-25000" dirty="0">
                <a:latin typeface="Times New Roman" charset="0"/>
                <a:ea typeface="Times New Roman" charset="0"/>
                <a:cs typeface="Times New Roman" charset="0"/>
              </a:rPr>
              <a:t>halo</a:t>
            </a:r>
            <a:r>
              <a:rPr lang="en-GB" sz="2000" b="1" dirty="0">
                <a:latin typeface="Times New Roman" charset="0"/>
                <a:ea typeface="Times New Roman" charset="0"/>
                <a:cs typeface="Times New Roman" charset="0"/>
              </a:rPr>
              <a:t>,z)</a:t>
            </a:r>
            <a:r>
              <a:rPr lang="en-GB" sz="20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to calculate the HI 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density: &lt;T</a:t>
            </a:r>
            <a:r>
              <a:rPr lang="en-GB" sz="20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&gt; ~ 0.2mK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Sky brightness at 800MHz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~ 6K (synch + CMB)  =&gt;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Cont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/Line ~ 3e4  (10x easier than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EoR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5094" y="2580025"/>
            <a:ext cx="3676606" cy="3615990"/>
            <a:chOff x="195094" y="2971910"/>
            <a:chExt cx="3676606" cy="361599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094" y="2971910"/>
              <a:ext cx="3676606" cy="324665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7444" y="3410257"/>
              <a:ext cx="1008112" cy="204617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5" name="Rectangle 24"/>
            <p:cNvSpPr/>
            <p:nvPr/>
          </p:nvSpPr>
          <p:spPr>
            <a:xfrm>
              <a:off x="1135397" y="6218568"/>
              <a:ext cx="21022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dirty="0"/>
                <a:t>Bull et al. 1405.1452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177921" y="2104597"/>
            <a:ext cx="3647488" cy="3873790"/>
            <a:chOff x="6888088" y="2924945"/>
            <a:chExt cx="3240360" cy="35283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8088" y="2924945"/>
              <a:ext cx="3240360" cy="319461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44273" y="3284985"/>
              <a:ext cx="1203059" cy="24418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32304" y="4005065"/>
              <a:ext cx="1152128" cy="176811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7996430" y="4163191"/>
              <a:ext cx="360040" cy="432048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112224" y="5013177"/>
              <a:ext cx="15311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Switzer et al. 2013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536160" y="6084004"/>
              <a:ext cx="2493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Santos et al. 1501.03989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072" y="2104597"/>
            <a:ext cx="3861851" cy="373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0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12001" y="1211566"/>
            <a:ext cx="6921656" cy="723535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Times New Roman" charset="0"/>
                <a:ea typeface="Times New Roman" charset="0"/>
                <a:cs typeface="Times New Roman" charset="0"/>
              </a:rPr>
              <a:t>HI </a:t>
            </a:r>
            <a:r>
              <a:rPr lang="en-GB" sz="2400" dirty="0">
                <a:latin typeface="Times New Roman" charset="0"/>
                <a:ea typeface="Times New Roman" charset="0"/>
                <a:cs typeface="Times New Roman" charset="0"/>
              </a:rPr>
              <a:t>map at z~0.8 (800MHz</a:t>
            </a:r>
            <a:r>
              <a:rPr lang="en-GB" sz="2400" dirty="0" smtClean="0">
                <a:latin typeface="Times New Roman" charset="0"/>
                <a:ea typeface="Times New Roman" charset="0"/>
                <a:cs typeface="Times New Roman" charset="0"/>
              </a:rPr>
              <a:t>) over few degrees, 15’ res</a:t>
            </a:r>
            <a:endParaRPr lang="en-GB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GB" sz="2400" dirty="0" smtClean="0">
                <a:latin typeface="Times New Roman" charset="0"/>
                <a:ea typeface="Times New Roman" charset="0"/>
                <a:cs typeface="Times New Roman" charset="0"/>
              </a:rPr>
              <a:t>PS detection at k ~ 0.2 h/</a:t>
            </a:r>
            <a:r>
              <a:rPr lang="en-GB" sz="2400" dirty="0" err="1" smtClean="0">
                <a:latin typeface="Times New Roman" charset="0"/>
                <a:ea typeface="Times New Roman" charset="0"/>
                <a:cs typeface="Times New Roman" charset="0"/>
              </a:rPr>
              <a:t>Mpc</a:t>
            </a:r>
            <a:r>
              <a:rPr lang="en-GB" sz="2400" dirty="0" smtClean="0">
                <a:latin typeface="Times New Roman" charset="0"/>
                <a:ea typeface="Times New Roman" charset="0"/>
                <a:cs typeface="Times New Roman" charset="0"/>
              </a:rPr>
              <a:t> via </a:t>
            </a:r>
            <a:r>
              <a:rPr lang="en-GB" sz="2400" dirty="0">
                <a:latin typeface="Times New Roman" charset="0"/>
                <a:ea typeface="Times New Roman" charset="0"/>
                <a:cs typeface="Times New Roman" charset="0"/>
              </a:rPr>
              <a:t>cross-correlation with </a:t>
            </a:r>
            <a:r>
              <a:rPr lang="en-GB" sz="2400" dirty="0" err="1" smtClean="0">
                <a:latin typeface="Times New Roman" charset="0"/>
                <a:ea typeface="Times New Roman" charset="0"/>
                <a:cs typeface="Times New Roman" charset="0"/>
              </a:rPr>
              <a:t>Wigglez</a:t>
            </a:r>
            <a:endParaRPr lang="en-GB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Times New Roman" charset="0"/>
                <a:ea typeface="Times New Roman" charset="0"/>
                <a:cs typeface="Times New Roman" charset="0"/>
              </a:rPr>
              <a:t>GBT HI IM detection</a:t>
            </a:r>
            <a:endParaRPr lang="en-GB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65" y="2503714"/>
            <a:ext cx="5732864" cy="4027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54864" y="5842151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Masui, et al., </a:t>
            </a:r>
            <a:r>
              <a:rPr lang="en-GB" dirty="0" err="1"/>
              <a:t>ApJ</a:t>
            </a:r>
            <a:r>
              <a:rPr lang="en-GB" dirty="0"/>
              <a:t> 2012, Chang et al., Nature 2010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3067869"/>
            <a:ext cx="4863647" cy="2586621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1112001" y="1122261"/>
            <a:ext cx="3816424" cy="648072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GB" sz="18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6E760-E0A3-C544-981B-DE281D6706AC}" type="slidenum">
              <a:rPr lang="pt-PT" smtClean="0"/>
              <a:pPr/>
              <a:t>9</a:t>
            </a:fld>
            <a:endParaRPr lang="pt-PT"/>
          </a:p>
        </p:txBody>
      </p:sp>
      <p:pic>
        <p:nvPicPr>
          <p:cNvPr id="10" name="Picture 9" descr="green_bank_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67" y="147889"/>
            <a:ext cx="352898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2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2692</Words>
  <Application>Microsoft Macintosh PowerPoint</Application>
  <PresentationFormat>Widescreen</PresentationFormat>
  <Paragraphs>381</Paragraphs>
  <Slides>34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Calibri</vt:lpstr>
      <vt:lpstr>Calibri Light</vt:lpstr>
      <vt:lpstr>ＭＳ Ｐゴシック</vt:lpstr>
      <vt:lpstr>Symbol</vt:lpstr>
      <vt:lpstr>Times New Roman</vt:lpstr>
      <vt:lpstr>Wingdings</vt:lpstr>
      <vt:lpstr>Wingdings 3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HI signal</vt:lpstr>
      <vt:lpstr>GBT HI IM 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does SKA1-Mid Intensity mapping win? </vt:lpstr>
      <vt:lpstr>Probing very large scales with a SKA1 HI intensity mapping survey</vt:lpstr>
      <vt:lpstr>Probing very large scales with a SKA1 HI intensity mapping survey</vt:lpstr>
      <vt:lpstr>PowerPoint Presentation</vt:lpstr>
      <vt:lpstr>Summary: SKA1 Mid Intensity mapping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117</cp:revision>
  <dcterms:created xsi:type="dcterms:W3CDTF">2016-09-17T15:00:09Z</dcterms:created>
  <dcterms:modified xsi:type="dcterms:W3CDTF">2016-09-21T22:30:48Z</dcterms:modified>
</cp:coreProperties>
</file>