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9" r:id="rId2"/>
    <p:sldId id="290" r:id="rId3"/>
    <p:sldId id="291" r:id="rId4"/>
    <p:sldId id="287" r:id="rId5"/>
    <p:sldId id="285" r:id="rId6"/>
    <p:sldId id="294" r:id="rId7"/>
    <p:sldId id="292" r:id="rId8"/>
    <p:sldId id="293" r:id="rId9"/>
    <p:sldId id="286" r:id="rId10"/>
    <p:sldId id="296" r:id="rId11"/>
    <p:sldId id="297" r:id="rId12"/>
    <p:sldId id="301" r:id="rId13"/>
    <p:sldId id="283" r:id="rId14"/>
    <p:sldId id="284" r:id="rId15"/>
    <p:sldId id="289" r:id="rId16"/>
    <p:sldId id="302" r:id="rId17"/>
    <p:sldId id="274" r:id="rId18"/>
    <p:sldId id="277" r:id="rId19"/>
    <p:sldId id="288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/>
    <p:restoredTop sz="93906"/>
  </p:normalViewPr>
  <p:slideViewPr>
    <p:cSldViewPr snapToGrid="0" snapToObjects="1" showGuides="1">
      <p:cViewPr>
        <p:scale>
          <a:sx n="155" d="100"/>
          <a:sy n="155" d="100"/>
        </p:scale>
        <p:origin x="22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AA1AC-08E2-8940-B8CE-3F303B8CAFD6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22DAB-C1FB-EC42-8B2F-8EB347803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</a:t>
            </a:r>
            <a:r>
              <a:rPr lang="en-US" baseline="0" dirty="0" smtClean="0"/>
              <a:t> / cost Delta / Description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Values in $ are in the materials for tomorrow.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12E1-12A0-48F9-AAEA-3BD66375A3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range:</a:t>
            </a:r>
            <a:r>
              <a:rPr lang="en-US" baseline="0" dirty="0" smtClean="0"/>
              <a:t> 90% cases require DR &lt; 40 dB</a:t>
            </a:r>
          </a:p>
          <a:p>
            <a:endParaRPr lang="en-US" baseline="0" dirty="0" smtClean="0"/>
          </a:p>
          <a:p>
            <a:r>
              <a:rPr lang="en-US" dirty="0" smtClean="0"/>
              <a:t>0.2 </a:t>
            </a:r>
            <a:r>
              <a:rPr lang="en-US" dirty="0" err="1" smtClean="0"/>
              <a:t>uJy</a:t>
            </a:r>
            <a:r>
              <a:rPr lang="en-US" dirty="0" smtClean="0"/>
              <a:t>/</a:t>
            </a:r>
            <a:r>
              <a:rPr lang="en-US" dirty="0" err="1" smtClean="0"/>
              <a:t>bm</a:t>
            </a:r>
            <a:r>
              <a:rPr lang="en-US" dirty="0" smtClean="0"/>
              <a:t> in 10hr =&gt;</a:t>
            </a:r>
            <a:r>
              <a:rPr lang="en-US" baseline="0" dirty="0" smtClean="0"/>
              <a:t> 100% of all driving science cases and ~80% of all science cases submitted.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– current system at 30 GHz has </a:t>
            </a:r>
          </a:p>
          <a:p>
            <a:endParaRPr lang="en-US" dirty="0" smtClean="0"/>
          </a:p>
          <a:p>
            <a:r>
              <a:rPr lang="en-US" dirty="0" smtClean="0"/>
              <a:t>* </a:t>
            </a:r>
            <a:r>
              <a:rPr lang="en-US" baseline="0" dirty="0" smtClean="0"/>
              <a:t>~0.25 </a:t>
            </a:r>
            <a:r>
              <a:rPr lang="en-US" baseline="0" dirty="0" err="1" smtClean="0"/>
              <a:t>uJy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bm</a:t>
            </a:r>
            <a:r>
              <a:rPr lang="en-US" baseline="0" dirty="0" smtClean="0"/>
              <a:t> per 10hr with (x2 imaging weights)  =&gt; 80 </a:t>
            </a:r>
            <a:r>
              <a:rPr lang="en-US" baseline="0" dirty="0" err="1" smtClean="0"/>
              <a:t>nJy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bm</a:t>
            </a:r>
            <a:r>
              <a:rPr lang="en-US" baseline="0" dirty="0" smtClean="0"/>
              <a:t> ~100 </a:t>
            </a:r>
            <a:r>
              <a:rPr lang="en-US" baseline="0" dirty="0" err="1" smtClean="0"/>
              <a:t>hr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~</a:t>
            </a:r>
            <a:r>
              <a:rPr lang="en-US" baseline="0" dirty="0" smtClean="0"/>
              <a:t>85 </a:t>
            </a:r>
            <a:r>
              <a:rPr lang="en-US" baseline="0" dirty="0" err="1" smtClean="0"/>
              <a:t>uJy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bm</a:t>
            </a:r>
            <a:r>
              <a:rPr lang="en-US" baseline="0" dirty="0" smtClean="0"/>
              <a:t>/km/s per 10hr with x2 imaging weight.  =&gt; 10 </a:t>
            </a:r>
            <a:r>
              <a:rPr lang="en-US" baseline="0" dirty="0" err="1" smtClean="0"/>
              <a:t>uJy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bm</a:t>
            </a:r>
            <a:r>
              <a:rPr lang="en-US" baseline="0" dirty="0" smtClean="0"/>
              <a:t> ~ 720hr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8 K/ 10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@ 30 GHz @ 6.4 mas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=&gt; ~0.33 </a:t>
            </a:r>
            <a:r>
              <a:rPr lang="en-US" baseline="0" dirty="0" err="1" smtClean="0"/>
              <a:t>mK</a:t>
            </a:r>
            <a:r>
              <a:rPr lang="en-US" baseline="0" dirty="0" smtClean="0"/>
              <a:t>/ 10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@ 30GHz @ 1” (w/ x2 weights) 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=&gt; ~115 </a:t>
            </a:r>
            <a:r>
              <a:rPr lang="en-US" baseline="0" dirty="0" err="1" smtClean="0"/>
              <a:t>mK</a:t>
            </a:r>
            <a:r>
              <a:rPr lang="en-US" baseline="0" dirty="0" smtClean="0"/>
              <a:t> per km/s  per 10hr @ 30 GHz at 1” (w/ 2x weights)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12E1-12A0-48F9-AAEA-3BD66375A3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6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frequency request look as</a:t>
            </a:r>
            <a:r>
              <a:rPr lang="en-US" baseline="0" dirty="0" smtClean="0"/>
              <a:t> a function of requested resolution (max baseline)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Conclusion</a:t>
            </a:r>
            <a:r>
              <a:rPr lang="en-US" baseline="0" dirty="0" smtClean="0"/>
              <a:t> – need both low and high frequency bands across the full angular scales supported by the array.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 Implies outfitting all antennas with full suite of receivers.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12E1-12A0-48F9-AAEA-3BD66375A3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315"/>
            <a:ext cx="9144000" cy="2286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6174463" y="3813233"/>
            <a:ext cx="2616450" cy="101685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b="1" dirty="0" err="1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ngVLA</a:t>
            </a:r>
            <a:endParaRPr lang="en-US" sz="6000" b="1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Large Array</a:t>
            </a:r>
            <a:endParaRPr lang="en-US" sz="1200" dirty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252674" y="393396"/>
            <a:ext cx="7538239" cy="41236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NATIONAL RADIO ASTRONOMY OBSERVATORY</a:t>
            </a:r>
            <a:endParaRPr lang="en-US" sz="2000" dirty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2" y="393396"/>
            <a:ext cx="700537" cy="911378"/>
          </a:xfrm>
          <a:prstGeom prst="rect">
            <a:avLst/>
          </a:prstGeom>
          <a:ln cap="rnd"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02" y="4188292"/>
            <a:ext cx="1007285" cy="667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2" y="4210454"/>
            <a:ext cx="640080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46315"/>
            <a:ext cx="6868886" cy="747196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53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5"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812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812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5"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3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71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571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8/1/17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7" name="Content Placeholder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5"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7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5"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8/1/17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5"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7B80-B267-AB4C-9790-7D4473CC8197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7B80-B267-AB4C-9790-7D4473CC8197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3246315"/>
            <a:ext cx="6868886" cy="55077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Configuration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797085"/>
            <a:ext cx="6868886" cy="31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/>
              <a:t>Chris Carilli, NRAO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9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525" y="123946"/>
            <a:ext cx="718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Stress-test @ 10mas, 25GHz: 1Myr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Protoplanetary disk at 140pc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(memo 5, 11)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3437" y="3130958"/>
            <a:ext cx="618886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Inner gap optically thick at 100GHz</a:t>
            </a:r>
          </a:p>
          <a:p>
            <a:pPr marL="214313" indent="-214313">
              <a:spcBef>
                <a:spcPts val="450"/>
              </a:spcBef>
              <a:buFont typeface="Arial"/>
              <a:buChar char="•"/>
            </a:pPr>
            <a:r>
              <a:rPr lang="en-US" sz="1400" dirty="0" err="1">
                <a:latin typeface="Times New Roman"/>
                <a:cs typeface="Times New Roman"/>
              </a:rPr>
              <a:t>ngVLA</a:t>
            </a:r>
            <a:r>
              <a:rPr lang="en-US" sz="1400" dirty="0">
                <a:latin typeface="Times New Roman"/>
                <a:cs typeface="Times New Roman"/>
              </a:rPr>
              <a:t>: Image both gaps + annual motions (‘movies of planet formation’)</a:t>
            </a:r>
          </a:p>
          <a:p>
            <a:pPr marL="214313" indent="-214313">
              <a:spcBef>
                <a:spcPts val="450"/>
              </a:spcBef>
              <a:buFont typeface="Arial"/>
              <a:buChar char="•"/>
            </a:pPr>
            <a:r>
              <a:rPr lang="en-US" sz="1400" i="1" dirty="0" err="1">
                <a:latin typeface="Times New Roman"/>
                <a:cs typeface="Times New Roman"/>
              </a:rPr>
              <a:t>Circumplanetary</a:t>
            </a:r>
            <a:r>
              <a:rPr lang="en-US" sz="1400" i="1" dirty="0">
                <a:latin typeface="Times New Roman"/>
                <a:cs typeface="Times New Roman"/>
              </a:rPr>
              <a:t> disks</a:t>
            </a:r>
            <a:r>
              <a:rPr lang="en-US" sz="1400" dirty="0">
                <a:latin typeface="Times New Roman"/>
                <a:cs typeface="Times New Roman"/>
              </a:rPr>
              <a:t>: imaging accretion on to planets</a:t>
            </a:r>
          </a:p>
          <a:p>
            <a:pPr marL="214313" indent="-214313">
              <a:spcBef>
                <a:spcPts val="450"/>
              </a:spcBef>
              <a:buFont typeface="Arial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Grain size stratification: Image poorly understood </a:t>
            </a:r>
            <a:r>
              <a:rPr lang="en-US" sz="1400" dirty="0">
                <a:latin typeface="Times New Roman"/>
                <a:cs typeface="Times New Roman"/>
              </a:rPr>
              <a:t>transition from dust to </a:t>
            </a:r>
            <a:r>
              <a:rPr lang="en-US" sz="1400" dirty="0" err="1">
                <a:latin typeface="Times New Roman"/>
                <a:cs typeface="Times New Roman"/>
              </a:rPr>
              <a:t>planetesimal</a:t>
            </a:r>
            <a:r>
              <a:rPr lang="en-US" sz="1400" dirty="0">
                <a:latin typeface="Times New Roman"/>
                <a:cs typeface="Times New Roman"/>
              </a:rPr>
              <a:t> to planets at 1AU resolution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70746" y="777737"/>
            <a:ext cx="6727125" cy="2288512"/>
            <a:chOff x="36995" y="650080"/>
            <a:chExt cx="8969500" cy="3051349"/>
          </a:xfrm>
        </p:grpSpPr>
        <p:pic>
          <p:nvPicPr>
            <p:cNvPr id="5" name="Picture 4" descr="Screen Shot 2015-07-18 at 7.32.3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95" y="699288"/>
              <a:ext cx="2930794" cy="289691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115695" y="650080"/>
              <a:ext cx="3086813" cy="3051349"/>
              <a:chOff x="6154607" y="650080"/>
              <a:chExt cx="3086813" cy="3051349"/>
            </a:xfrm>
          </p:grpSpPr>
          <p:pic>
            <p:nvPicPr>
              <p:cNvPr id="6" name="Picture 5" descr="Screen Shot 2015-07-18 at 7.34.13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4607" y="650080"/>
                <a:ext cx="2989393" cy="3051349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8919303" y="797193"/>
                <a:ext cx="0" cy="7204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827443" y="939705"/>
                <a:ext cx="141397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FFFFFF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0.1” = 13AU</a:t>
                </a:r>
              </a:p>
            </p:txBody>
          </p:sp>
        </p:grpSp>
        <p:pic>
          <p:nvPicPr>
            <p:cNvPr id="9" name="Picture 8" descr="PPD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72338" y="699288"/>
              <a:ext cx="2710698" cy="27889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14887" y="690357"/>
              <a:ext cx="2291608" cy="63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450"/>
                </a:spcBef>
              </a:pPr>
              <a:r>
                <a:rPr lang="en-US" sz="105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ngVLA</a:t>
              </a:r>
              <a:r>
                <a:rPr lang="en-US" sz="105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100hr 25GHz </a:t>
              </a:r>
            </a:p>
            <a:p>
              <a:pPr algn="r">
                <a:spcBef>
                  <a:spcPts val="450"/>
                </a:spcBef>
              </a:pPr>
              <a:r>
                <a:rPr lang="en-US" sz="1050" dirty="0">
                  <a:solidFill>
                    <a:schemeClr val="bg1"/>
                  </a:solidFill>
                  <a:latin typeface="Times New Roman"/>
                  <a:cs typeface="Times New Roman"/>
                </a:rPr>
                <a:t>res = 10mas ~ 1AU</a:t>
              </a:r>
              <a:endParaRPr lang="en-US" sz="9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3390" y="3172730"/>
              <a:ext cx="248464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rms</a:t>
              </a:r>
              <a:r>
                <a:rPr lang="en-US" sz="105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= 90nJy/</a:t>
              </a:r>
              <a:r>
                <a:rPr lang="en-US" sz="105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bm</a:t>
              </a:r>
              <a:r>
                <a:rPr lang="en-US" sz="105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= 1K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7350" y="742320"/>
              <a:ext cx="195072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Saturn at 13AU </a:t>
              </a:r>
            </a:p>
            <a:p>
              <a:r>
                <a:rPr lang="en-US" sz="105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Jupiter  at 6AU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15111" y="3152572"/>
              <a:ext cx="149726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Model</a:t>
              </a:r>
            </a:p>
          </p:txBody>
        </p:sp>
        <p:cxnSp>
          <p:nvCxnSpPr>
            <p:cNvPr id="15" name="Straight Arrow Connector 14"/>
            <p:cNvCxnSpPr>
              <a:stCxn id="21" idx="1"/>
            </p:cNvCxnSpPr>
            <p:nvPr/>
          </p:nvCxnSpPr>
          <p:spPr>
            <a:xfrm flipH="1">
              <a:off x="813398" y="1019319"/>
              <a:ext cx="593952" cy="6391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099616" y="1284063"/>
              <a:ext cx="402776" cy="7468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58956" y="3168880"/>
              <a:ext cx="205072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Isella</a:t>
              </a:r>
              <a:r>
                <a:rPr lang="en-US" sz="105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Dust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5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06582" y="271806"/>
            <a:ext cx="512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Stress-test @ </a:t>
            </a:r>
            <a:r>
              <a:rPr lang="en-US" sz="1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150mas</a:t>
            </a:r>
            <a:r>
              <a:rPr lang="en-US" sz="1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38GHz: 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Imaging CO 1-0 in z=2  massive </a:t>
            </a: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disk 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galaxy (memo 5, 13)</a:t>
            </a:r>
            <a:endParaRPr lang="en-US"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137" y="3636341"/>
            <a:ext cx="505790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>
              <a:spcBef>
                <a:spcPts val="338"/>
              </a:spcBef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/>
                <a:cs typeface="Times New Roman"/>
              </a:rPr>
              <a:t>Resolution = 0.15” =&gt; 1kpc </a:t>
            </a:r>
          </a:p>
          <a:p>
            <a:pPr marL="192881" indent="-192881">
              <a:spcBef>
                <a:spcPts val="338"/>
              </a:spcBef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/>
                <a:cs typeface="Times New Roman"/>
              </a:rPr>
              <a:t>Sensitivity = 12uJy (100 km/s, 10hr) =&gt;  few 10</a:t>
            </a:r>
            <a:r>
              <a:rPr lang="en-US" sz="14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r>
              <a:rPr lang="en-US" sz="1400" dirty="0">
                <a:solidFill>
                  <a:schemeClr val="bg1"/>
                </a:solidFill>
                <a:latin typeface="Times New Roman"/>
                <a:cs typeface="Times New Roman"/>
              </a:rPr>
              <a:t> M</a:t>
            </a:r>
            <a:r>
              <a:rPr lang="en-US" sz="1400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o  </a:t>
            </a:r>
            <a:r>
              <a:rPr lang="en-US" sz="1400" dirty="0">
                <a:solidFill>
                  <a:schemeClr val="bg1"/>
                </a:solidFill>
                <a:latin typeface="Times New Roman"/>
                <a:cs typeface="Times New Roman"/>
              </a:rPr>
              <a:t>at z ~ 2</a:t>
            </a:r>
          </a:p>
          <a:p>
            <a:pPr marL="192881" indent="-192881">
              <a:spcBef>
                <a:spcPts val="338"/>
              </a:spcBef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/>
                <a:cs typeface="Times New Roman"/>
              </a:rPr>
              <a:t>Distributed gas dynamics: 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Fisher-Tully at </a:t>
            </a:r>
            <a:r>
              <a:rPr lang="en-US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z=2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801" y="1035387"/>
            <a:ext cx="5486399" cy="2507914"/>
            <a:chOff x="1524001" y="971950"/>
            <a:chExt cx="8974946" cy="3589355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1" y="971950"/>
              <a:ext cx="4598385" cy="3589354"/>
              <a:chOff x="0" y="971950"/>
              <a:chExt cx="4598385" cy="3589354"/>
            </a:xfrm>
          </p:grpSpPr>
          <p:pic>
            <p:nvPicPr>
              <p:cNvPr id="6" name="Picture 5" descr="mo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38" y="971950"/>
                <a:ext cx="4324821" cy="3535314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62138" y="971950"/>
                <a:ext cx="4436247" cy="1628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4269151"/>
                <a:ext cx="4486959" cy="2921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1602" y="971950"/>
                <a:ext cx="378327" cy="3535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29628" y="1323977"/>
                <a:ext cx="0" cy="352064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04261" y="1324529"/>
                <a:ext cx="1097002" cy="33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</a:rPr>
                  <a:t>1” = 7kpc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27584" y="3863852"/>
                <a:ext cx="1859374" cy="33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>
                    <a:solidFill>
                      <a:srgbClr val="FFFFFF"/>
                    </a:solidFill>
                  </a:rPr>
                  <a:t>Narayanan Model</a:t>
                </a: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122386" y="1134838"/>
              <a:ext cx="4376561" cy="3426467"/>
              <a:chOff x="4598385" y="1134837"/>
              <a:chExt cx="4376561" cy="3426467"/>
            </a:xfrm>
          </p:grpSpPr>
          <p:pic>
            <p:nvPicPr>
              <p:cNvPr id="7" name="Picture 6" descr="wcotac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8385" y="1134837"/>
                <a:ext cx="4376561" cy="3426467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4945260" y="4269151"/>
                <a:ext cx="3918374" cy="0"/>
              </a:xfrm>
              <a:prstGeom prst="line">
                <a:avLst/>
              </a:prstGeom>
              <a:ln w="317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538995" y="3935193"/>
                <a:ext cx="2435951" cy="363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FFFFFF"/>
                    </a:solidFill>
                  </a:rPr>
                  <a:t>ngVLA</a:t>
                </a:r>
                <a:r>
                  <a:rPr lang="en-US" sz="1050" dirty="0">
                    <a:solidFill>
                      <a:srgbClr val="FFFFFF"/>
                    </a:solidFill>
                  </a:rPr>
                  <a:t>, 10hr, 38GHz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062996" y="1206670"/>
              <a:ext cx="2199027" cy="363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z=2,  CO1-0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7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3195393"/>
              </p:ext>
            </p:extLst>
          </p:nvPr>
        </p:nvGraphicFramePr>
        <p:xfrm>
          <a:off x="628650" y="1119732"/>
          <a:ext cx="7820296" cy="309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18">
                  <a:extLst>
                    <a:ext uri="{9D8B030D-6E8A-4147-A177-3AD203B41FA5}">
                      <a16:colId xmlns="" xmlns:a16="http://schemas.microsoft.com/office/drawing/2014/main" val="2262743825"/>
                    </a:ext>
                  </a:extLst>
                </a:gridCol>
                <a:gridCol w="1425373">
                  <a:extLst>
                    <a:ext uri="{9D8B030D-6E8A-4147-A177-3AD203B41FA5}">
                      <a16:colId xmlns="" xmlns:a16="http://schemas.microsoft.com/office/drawing/2014/main" val="3369240278"/>
                    </a:ext>
                  </a:extLst>
                </a:gridCol>
                <a:gridCol w="1304539">
                  <a:extLst>
                    <a:ext uri="{9D8B030D-6E8A-4147-A177-3AD203B41FA5}">
                      <a16:colId xmlns="" xmlns:a16="http://schemas.microsoft.com/office/drawing/2014/main" val="2718119747"/>
                    </a:ext>
                  </a:extLst>
                </a:gridCol>
                <a:gridCol w="2864666">
                  <a:extLst>
                    <a:ext uri="{9D8B030D-6E8A-4147-A177-3AD203B41FA5}">
                      <a16:colId xmlns="" xmlns:a16="http://schemas.microsoft.com/office/drawing/2014/main" val="3561564282"/>
                    </a:ext>
                  </a:extLst>
                </a:gridCol>
              </a:tblGrid>
              <a:tr h="293068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Const. Premium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Ops Premium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9129262"/>
                  </a:ext>
                </a:extLst>
              </a:tr>
              <a:tr h="51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"VLA" of Effective Collecting Area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"VLA" worth of effective collecting area at 30 GHz. Equiv. to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x 18m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ngVLA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dishes.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596105805"/>
                  </a:ext>
                </a:extLst>
              </a:tr>
              <a:tr h="6819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Reconfigurability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Reconfigurability up to 30km roughly along existing VLA arms. ~4 configurations. One reconfiguration per year.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151126878"/>
                  </a:ext>
                </a:extLst>
              </a:tr>
              <a:tr h="101921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1000km Baselines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increasing total collecting area, just reallocation of existing collecting area out to 1000km limit. Added 12 long-baseline stations. Strong dependence on LO and DTS concepts in practice.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6914938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9263" y="199353"/>
            <a:ext cx="64598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Options: Reconfiguration of 30km array</a:t>
            </a:r>
          </a:p>
          <a:p>
            <a:pPr algn="ctr"/>
            <a:r>
              <a:rPr lang="en-US" sz="1800" i="1" dirty="0" smtClean="0"/>
              <a:t>SAC/SWG: Not at the expense of substantial loss of 18m antennas</a:t>
            </a:r>
            <a:endParaRPr lang="en-US" sz="1800" i="1" dirty="0"/>
          </a:p>
        </p:txBody>
      </p:sp>
      <p:sp>
        <p:nvSpPr>
          <p:cNvPr id="4" name="Rectangle 3"/>
          <p:cNvSpPr/>
          <p:nvPr/>
        </p:nvSpPr>
        <p:spPr>
          <a:xfrm>
            <a:off x="628650" y="2067697"/>
            <a:ext cx="7820296" cy="86497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8" y="818892"/>
            <a:ext cx="2688117" cy="21473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6688" y="3047935"/>
            <a:ext cx="6742953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err="1" smtClean="0"/>
              <a:t>ngVLA</a:t>
            </a:r>
            <a:r>
              <a:rPr lang="en-US" sz="1400" dirty="0" smtClean="0"/>
              <a:t> </a:t>
            </a:r>
            <a:r>
              <a:rPr lang="en-US" sz="1400" dirty="0"/>
              <a:t>integrated into a </a:t>
            </a:r>
            <a:r>
              <a:rPr lang="en-US" sz="1400" dirty="0" smtClean="0"/>
              <a:t>global</a:t>
            </a:r>
            <a:r>
              <a:rPr lang="en-US" sz="1400" dirty="0" smtClean="0"/>
              <a:t> </a:t>
            </a:r>
            <a:r>
              <a:rPr lang="en-US" sz="1400" dirty="0"/>
              <a:t>scale </a:t>
            </a:r>
            <a:r>
              <a:rPr lang="en-US" sz="1400" dirty="0" smtClean="0"/>
              <a:t>array: </a:t>
            </a:r>
            <a:r>
              <a:rPr lang="en-US" sz="1400" dirty="0" err="1" smtClean="0"/>
              <a:t>eVLBI</a:t>
            </a:r>
            <a:r>
              <a:rPr lang="en-US" sz="1400" dirty="0" smtClean="0"/>
              <a:t>, phasing of core are ‘given’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Replace </a:t>
            </a:r>
            <a:r>
              <a:rPr lang="en-US" sz="1400" dirty="0"/>
              <a:t>existing </a:t>
            </a:r>
            <a:r>
              <a:rPr lang="en-US" sz="1400" dirty="0" smtClean="0"/>
              <a:t>VLBA </a:t>
            </a:r>
            <a:r>
              <a:rPr lang="en-US" sz="1400" dirty="0"/>
              <a:t>antennas/infrastructure with </a:t>
            </a:r>
            <a:r>
              <a:rPr lang="en-US" sz="1400" dirty="0" err="1"/>
              <a:t>ngVLA</a:t>
            </a:r>
            <a:r>
              <a:rPr lang="en-US" sz="1400" dirty="0"/>
              <a:t> </a:t>
            </a:r>
            <a:r>
              <a:rPr lang="en-US" sz="1400" dirty="0" smtClean="0"/>
              <a:t>technology, new stations?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Operation: HSA/GMVA  (‘campaign-mode’), or dedicated array?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Design and implementation depend on primary science drivers: astrometry</a:t>
            </a:r>
            <a:r>
              <a:rPr lang="en-US" sz="1400" dirty="0"/>
              <a:t> </a:t>
            </a:r>
            <a:r>
              <a:rPr lang="en-US" sz="1400" dirty="0" smtClean="0"/>
              <a:t>vs. imaging vs. time domain</a:t>
            </a:r>
            <a:r>
              <a:rPr lang="is-IS" sz="1400" dirty="0" smtClean="0"/>
              <a:t>…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30" y="784031"/>
            <a:ext cx="3908453" cy="21866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29892" y="1966365"/>
            <a:ext cx="154440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70328" y="169933"/>
            <a:ext cx="379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Long B</a:t>
            </a:r>
            <a:r>
              <a:rPr lang="en-US" sz="2000" dirty="0" smtClean="0"/>
              <a:t>aseline Options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23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2679" y="159171"/>
            <a:ext cx="510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Short spacing option: fill-in below 1.75 x 18m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202989" y="612705"/>
            <a:ext cx="389121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smtClean="0"/>
              <a:t>Short baseline array + 18m total power</a:t>
            </a:r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202990" y="1016607"/>
            <a:ext cx="3785536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Mason + Condon memo in prep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400" dirty="0" smtClean="0"/>
              <a:t>Fill </a:t>
            </a:r>
            <a:r>
              <a:rPr lang="en-US" sz="1400" dirty="0"/>
              <a:t>in the </a:t>
            </a:r>
            <a:r>
              <a:rPr lang="en-US" sz="1400" dirty="0" smtClean="0"/>
              <a:t>hole w/o degrading surface </a:t>
            </a:r>
            <a:r>
              <a:rPr lang="en-US" sz="1400" dirty="0"/>
              <a:t>brightness sensitivity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400" dirty="0" smtClean="0"/>
              <a:t>Current idea: 16 x 6m antennas, close-packed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400" dirty="0" smtClean="0"/>
              <a:t>Rough cost ~ $35-40M ~ </a:t>
            </a:r>
            <a:r>
              <a:rPr lang="en-US" sz="1400" b="1" dirty="0" smtClean="0"/>
              <a:t>5 x 18m antennas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400" dirty="0" smtClean="0"/>
              <a:t>Additional costs</a:t>
            </a:r>
          </a:p>
          <a:p>
            <a:pPr marL="628650" lvl="1" indent="-285750">
              <a:buFont typeface="Wingdings" charset="2"/>
              <a:buChar char="Ø"/>
            </a:pPr>
            <a:r>
              <a:rPr lang="en-US" dirty="0" smtClean="0"/>
              <a:t>Antenna + Rx design effort </a:t>
            </a:r>
          </a:p>
          <a:p>
            <a:pPr marL="628650" lvl="1" indent="-285750">
              <a:buFont typeface="Wingdings" charset="2"/>
              <a:buChar char="Ø"/>
            </a:pPr>
            <a:r>
              <a:rPr lang="en-US" dirty="0" smtClean="0"/>
              <a:t>Software development</a:t>
            </a:r>
          </a:p>
          <a:p>
            <a:pPr marL="628650" lvl="1" indent="-285750">
              <a:buFont typeface="Wingdings" charset="2"/>
              <a:buChar char="Ø"/>
            </a:pPr>
            <a:r>
              <a:rPr lang="en-US" dirty="0" smtClean="0"/>
              <a:t>Operations cost and complexity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0219" y="613334"/>
            <a:ext cx="37507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Large single dish + Focal Plane Arrays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233851" y="1012871"/>
            <a:ext cx="35531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err="1" smtClean="0"/>
              <a:t>Frayer</a:t>
            </a:r>
            <a:r>
              <a:rPr lang="en-US" sz="1600" dirty="0" smtClean="0"/>
              <a:t> memo 14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400" dirty="0" smtClean="0"/>
              <a:t>45m plus &gt; 20 element FPA ‘well matched’ to </a:t>
            </a:r>
            <a:r>
              <a:rPr lang="en-US" sz="1400" dirty="0" err="1" smtClean="0"/>
              <a:t>ngVLA</a:t>
            </a:r>
            <a:r>
              <a:rPr lang="en-US" sz="1400" dirty="0" smtClean="0"/>
              <a:t> core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400" dirty="0" smtClean="0"/>
              <a:t>Rough cost ~ </a:t>
            </a:r>
            <a:r>
              <a:rPr lang="en-US" sz="1400" b="1" dirty="0" smtClean="0"/>
              <a:t>25 x 18m antennas</a:t>
            </a:r>
            <a:endParaRPr lang="en-US" sz="1400" b="1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/>
              <a:t>Additional costs</a:t>
            </a:r>
            <a:endParaRPr lang="en-US" dirty="0"/>
          </a:p>
          <a:p>
            <a:pPr marL="628650" lvl="1" indent="-285750">
              <a:buFont typeface="Wingdings" charset="2"/>
              <a:buChar char="Ø"/>
            </a:pPr>
            <a:r>
              <a:rPr lang="en-US" dirty="0"/>
              <a:t>Antenna + Rx design effort </a:t>
            </a:r>
          </a:p>
          <a:p>
            <a:pPr marL="628650" lvl="1" indent="-285750">
              <a:buFont typeface="Wingdings" charset="2"/>
              <a:buChar char="Ø"/>
            </a:pPr>
            <a:r>
              <a:rPr lang="en-US" dirty="0"/>
              <a:t>Software development</a:t>
            </a:r>
          </a:p>
          <a:p>
            <a:pPr marL="628650" lvl="1" indent="-285750">
              <a:buFont typeface="Wingdings" charset="2"/>
              <a:buChar char="Ø"/>
            </a:pPr>
            <a:r>
              <a:rPr lang="en-US" dirty="0"/>
              <a:t>Operations cost and </a:t>
            </a:r>
            <a:r>
              <a:rPr lang="en-US" dirty="0" smtClean="0"/>
              <a:t>complexity</a:t>
            </a:r>
            <a:endParaRPr lang="en-US" sz="16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148585" y="3281254"/>
            <a:ext cx="3688795" cy="1226986"/>
            <a:chOff x="3838692" y="3317963"/>
            <a:chExt cx="5396751" cy="17950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7539" y="3348484"/>
              <a:ext cx="1752888" cy="17645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430" y="3348484"/>
              <a:ext cx="1728690" cy="17521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692" y="3348484"/>
              <a:ext cx="1724176" cy="17518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32663" y="3317963"/>
              <a:ext cx="89698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23619" y="3348484"/>
              <a:ext cx="1419141" cy="43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SW array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85530" y="3348486"/>
              <a:ext cx="1949913" cy="43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SW array + 45m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303" y="206312"/>
            <a:ext cx="520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2000" dirty="0"/>
              <a:t>Array Simulation </a:t>
            </a:r>
            <a:r>
              <a:rPr lang="en-US" sz="2000" dirty="0" smtClean="0"/>
              <a:t>Tools: working </a:t>
            </a:r>
            <a:r>
              <a:rPr lang="en-US" sz="2000" smtClean="0"/>
              <a:t>and improving 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851953" y="144498"/>
            <a:ext cx="2641597" cy="2423146"/>
            <a:chOff x="5851954" y="249006"/>
            <a:chExt cx="2377646" cy="22055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954" y="249006"/>
              <a:ext cx="2377646" cy="22055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78917" y="406367"/>
              <a:ext cx="1441621" cy="238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Debris disk 1cm, 10mas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56240" y="2454427"/>
            <a:ext cx="4123607" cy="1975262"/>
            <a:chOff x="5191382" y="2672152"/>
            <a:chExt cx="3698789" cy="1819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382" y="2672152"/>
              <a:ext cx="3698789" cy="18194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58537" y="2800864"/>
              <a:ext cx="16676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mtClean="0"/>
                <a:t>CO dynamics z </a:t>
              </a:r>
              <a:r>
                <a:rPr lang="en-US" sz="1100" dirty="0" smtClean="0"/>
                <a:t>= 4.2</a:t>
              </a:r>
              <a:endParaRPr lang="en-US" sz="11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643" y="639478"/>
            <a:ext cx="6349648" cy="221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buFont typeface="Arial" charset="0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onfigurations </a:t>
            </a:r>
            <a:endParaRPr lang="en-US" sz="1800" dirty="0"/>
          </a:p>
          <a:p>
            <a:pPr marL="557213" lvl="1" indent="-214313">
              <a:buFont typeface="Wingdings" charset="2"/>
              <a:buChar char="Ø"/>
            </a:pPr>
            <a:r>
              <a:rPr lang="en-US" sz="1400" dirty="0" smtClean="0"/>
              <a:t>Southwest Configuration (214 x 18m; 1000km)</a:t>
            </a:r>
            <a:endParaRPr lang="is-IS" sz="1400" dirty="0"/>
          </a:p>
          <a:p>
            <a:pPr marL="557213" lvl="1" indent="-214313">
              <a:buFont typeface="Wingdings" charset="2"/>
              <a:buChar char="Ø"/>
            </a:pPr>
            <a:r>
              <a:rPr lang="is-IS" sz="1400" dirty="0" smtClean="0"/>
              <a:t>Add VLBA (4000km)</a:t>
            </a:r>
          </a:p>
          <a:p>
            <a:pPr marL="557213" lvl="1" indent="-214313">
              <a:buFont typeface="Wingdings" charset="2"/>
              <a:buChar char="Ø"/>
            </a:pPr>
            <a:r>
              <a:rPr lang="is-IS" sz="1400" dirty="0" smtClean="0"/>
              <a:t>To come: short baseline array </a:t>
            </a:r>
            <a:endParaRPr lang="is-IS" sz="1400" dirty="0"/>
          </a:p>
          <a:p>
            <a:pPr marL="214313" indent="-214313">
              <a:spcBef>
                <a:spcPts val="450"/>
              </a:spcBef>
              <a:buFont typeface="Arial" charset="0"/>
              <a:buChar char="•"/>
            </a:pPr>
            <a:r>
              <a:rPr lang="is-IS" sz="1800" dirty="0"/>
              <a:t>CASA simulator </a:t>
            </a:r>
          </a:p>
          <a:p>
            <a:pPr marL="557213" lvl="1" indent="-214313">
              <a:buFont typeface="Arial" charset="0"/>
              <a:buChar char="•"/>
            </a:pPr>
            <a:r>
              <a:rPr lang="is-IS" sz="1400" dirty="0"/>
              <a:t>Simobserve: generate mock.ms from FITS </a:t>
            </a:r>
            <a:r>
              <a:rPr lang="is-IS" sz="1400" dirty="0" smtClean="0"/>
              <a:t>image cubes</a:t>
            </a:r>
            <a:endParaRPr lang="is-IS" sz="1400" dirty="0"/>
          </a:p>
          <a:p>
            <a:pPr marL="557213" lvl="1" indent="-214313">
              <a:buFont typeface="Arial" charset="0"/>
              <a:buChar char="•"/>
            </a:pPr>
            <a:r>
              <a:rPr lang="is-IS" sz="1400" dirty="0"/>
              <a:t>Add thermal noise</a:t>
            </a:r>
          </a:p>
          <a:p>
            <a:pPr marL="557213" lvl="1" indent="-214313">
              <a:buFont typeface="Arial" charset="0"/>
              <a:buChar char="•"/>
            </a:pPr>
            <a:r>
              <a:rPr lang="is-IS" sz="1400" dirty="0"/>
              <a:t>Explore imaging capabilities (uv weights, subarrays..)</a:t>
            </a:r>
          </a:p>
          <a:p>
            <a:pPr marL="557213" lvl="1" indent="-214313">
              <a:buFont typeface="Arial" charset="0"/>
              <a:buChar char="•"/>
            </a:pPr>
            <a:r>
              <a:rPr lang="is-IS" sz="1400" dirty="0"/>
              <a:t>Explore wide </a:t>
            </a:r>
            <a:r>
              <a:rPr lang="is-IS" sz="1400" dirty="0" smtClean="0"/>
              <a:t>field </a:t>
            </a:r>
            <a:r>
              <a:rPr lang="is-IS" sz="1400" dirty="0"/>
              <a:t>mosaic  </a:t>
            </a:r>
            <a:endParaRPr lang="is-I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562" y="3435669"/>
            <a:ext cx="487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</a:rPr>
              <a:t>https://</a:t>
            </a:r>
            <a:r>
              <a:rPr lang="en-US" sz="1400" i="1" dirty="0" err="1" smtClean="0">
                <a:solidFill>
                  <a:srgbClr val="002060"/>
                </a:solidFill>
              </a:rPr>
              <a:t>science.nrao.edu</a:t>
            </a:r>
            <a:r>
              <a:rPr lang="en-US" sz="1400" i="1" dirty="0" smtClean="0">
                <a:solidFill>
                  <a:srgbClr val="002060"/>
                </a:solidFill>
              </a:rPr>
              <a:t>/futures/</a:t>
            </a:r>
            <a:r>
              <a:rPr lang="en-US" sz="1400" i="1" dirty="0" err="1" smtClean="0">
                <a:solidFill>
                  <a:srgbClr val="002060"/>
                </a:solidFill>
              </a:rPr>
              <a:t>ngvla</a:t>
            </a:r>
            <a:r>
              <a:rPr lang="en-US" sz="1400" i="1" dirty="0" smtClean="0">
                <a:solidFill>
                  <a:srgbClr val="002060"/>
                </a:solidFill>
              </a:rPr>
              <a:t>/documents-publications</a:t>
            </a:r>
            <a:endParaRPr lang="en-US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11" y="49038"/>
            <a:ext cx="8004144" cy="704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Emerging consensus design: ‘Southwest </a:t>
            </a:r>
            <a:r>
              <a:rPr lang="en-US" sz="2400" smtClean="0"/>
              <a:t>Array’ (memo 17)</a:t>
            </a:r>
            <a:endParaRPr lang="en-US" sz="24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435425" y="2332001"/>
            <a:ext cx="259337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1200" dirty="0" smtClean="0"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32115" y="3509138"/>
            <a:ext cx="189530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1002" y="3500823"/>
            <a:ext cx="109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350 miles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31600" y="636923"/>
            <a:ext cx="4246981" cy="3838994"/>
            <a:chOff x="4657458" y="776969"/>
            <a:chExt cx="4246981" cy="38389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458" y="776969"/>
              <a:ext cx="4246981" cy="383899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719470" y="1811212"/>
              <a:ext cx="2105680" cy="848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435426" y="1572365"/>
              <a:ext cx="6737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  <a:r>
                <a:rPr lang="en-US" dirty="0" smtClean="0">
                  <a:solidFill>
                    <a:schemeClr val="bg1"/>
                  </a:solidFill>
                </a:rPr>
                <a:t>50km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9309" y="2034118"/>
            <a:ext cx="4225975" cy="2115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Science Use Case driven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Includes real-world </a:t>
            </a:r>
            <a:r>
              <a:rPr lang="en-US" dirty="0" smtClean="0"/>
              <a:t>constraints (G&amp;O)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Performs reasonably under limited stress-testing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1600" dirty="0" smtClean="0"/>
              <a:t>On-going efforts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Imaging and UV-weighting parameter space as input to sensitivity calculator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Algorithmic development: multi-scale imaging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VLBI implementation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Short baseline options </a:t>
            </a:r>
            <a:endParaRPr lang="en-US" dirty="0"/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31096" y="654622"/>
            <a:ext cx="467156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Location: </a:t>
            </a:r>
            <a:r>
              <a:rPr lang="en-US" sz="1600" dirty="0"/>
              <a:t>U.S. South West, </a:t>
            </a:r>
            <a:r>
              <a:rPr lang="en-US" sz="1600" dirty="0" smtClean="0"/>
              <a:t>Mexico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ea typeface="Times New Roman" charset="0"/>
                <a:cs typeface="Times New Roman" charset="0"/>
              </a:rPr>
              <a:t>Homogeneous array 214 x 18m, off-axis antennas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ea typeface="Times New Roman" charset="0"/>
                <a:cs typeface="Times New Roman" charset="0"/>
              </a:rPr>
              <a:t>50% to core:  b &lt; </a:t>
            </a:r>
            <a:r>
              <a:rPr lang="en-US" sz="1600" dirty="0">
                <a:ea typeface="Times New Roman" charset="0"/>
                <a:cs typeface="Times New Roman" charset="0"/>
              </a:rPr>
              <a:t>3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km  =&gt; </a:t>
            </a:r>
            <a:r>
              <a:rPr lang="en-US" sz="1600" dirty="0">
                <a:ea typeface="Times New Roman" charset="0"/>
                <a:cs typeface="Times New Roman" charset="0"/>
              </a:rPr>
              <a:t>1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” at 30GHz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ea typeface="Times New Roman" charset="0"/>
                <a:cs typeface="Times New Roman" charset="0"/>
              </a:rPr>
              <a:t>80% to mid:   b &lt; 30km =&gt;  0.1”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ea typeface="Times New Roman" charset="0"/>
                <a:cs typeface="Times New Roman" charset="0"/>
              </a:rPr>
              <a:t>100% to long: b &lt; 1000km  =&gt;  0.01”</a:t>
            </a:r>
          </a:p>
        </p:txBody>
      </p:sp>
    </p:spTree>
    <p:extLst>
      <p:ext uri="{BB962C8B-B14F-4D97-AF65-F5344CB8AC3E}">
        <p14:creationId xmlns:p14="http://schemas.microsoft.com/office/powerpoint/2010/main" val="19545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nrao_logo_p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514" y="360134"/>
            <a:ext cx="1888575" cy="245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2605" y="2853491"/>
            <a:ext cx="2078391" cy="107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www.nrao.edu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science.nrao.edu</a:t>
            </a:r>
            <a:endParaRPr lang="en-US" sz="1800" b="1" dirty="0" smtClean="0">
              <a:solidFill>
                <a:srgbClr val="062458"/>
              </a:solidFill>
              <a:latin typeface="Gill Sans MT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public.nrao.edu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421" y="3740175"/>
            <a:ext cx="8173156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400" i="1" dirty="0" smtClean="0">
                <a:latin typeface="Gill Sans MT" charset="0"/>
                <a:cs typeface="Gill Sans" charset="0"/>
              </a:rPr>
            </a:br>
            <a:r>
              <a:rPr lang="en-US" sz="1400" i="1" dirty="0" smtClean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76" y="6991"/>
            <a:ext cx="6746030" cy="449735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5971" y="4767263"/>
            <a:ext cx="2057400" cy="273844"/>
          </a:xfrm>
        </p:spPr>
        <p:txBody>
          <a:bodyPr/>
          <a:lstStyle/>
          <a:p>
            <a:fld id="{CCC99CA4-85CB-3541-B108-08CDFF8EBEE1}" type="slidenum">
              <a:rPr lang="en-US" smtClean="0"/>
              <a:t>18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422804" y="537134"/>
            <a:ext cx="904417" cy="3259363"/>
            <a:chOff x="7414783" y="537134"/>
            <a:chExt cx="904417" cy="3259363"/>
          </a:xfrm>
        </p:grpSpPr>
        <p:sp>
          <p:nvSpPr>
            <p:cNvPr id="7" name="TextBox 6"/>
            <p:cNvSpPr txBox="1"/>
            <p:nvPr/>
          </p:nvSpPr>
          <p:spPr>
            <a:xfrm>
              <a:off x="7414783" y="3396387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Band 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14784" y="2812027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/>
                  </a:solidFill>
                </a:rPr>
                <a:t>Band 2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14783" y="2236047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Band 3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14785" y="1078389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Band 5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14783" y="537134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85FF"/>
                  </a:solidFill>
                </a:rPr>
                <a:t>Band 6</a:t>
              </a:r>
              <a:endParaRPr lang="en-US" sz="2000" dirty="0">
                <a:solidFill>
                  <a:srgbClr val="FF85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4783" y="1642392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Band 4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898423" y="382390"/>
            <a:ext cx="4507" cy="3482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2944" y="382390"/>
            <a:ext cx="5533" cy="3482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4588" y="2238793"/>
            <a:ext cx="415498" cy="5732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500" dirty="0" smtClean="0"/>
              <a:t>30 km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364" y="2413242"/>
            <a:ext cx="415498" cy="6710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500" dirty="0" smtClean="0"/>
              <a:t>300 km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466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4" y="273844"/>
            <a:ext cx="7886700" cy="7040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Located in U.S. South West, Mexico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072" y="22302"/>
            <a:ext cx="3497580" cy="4526280"/>
          </a:xfrm>
          <a:prstGeom prst="rect">
            <a:avLst/>
          </a:prstGeom>
        </p:spPr>
      </p:pic>
      <p:pic>
        <p:nvPicPr>
          <p:cNvPr id="21" name="Picture 20" descr="Screen Shot 2015-05-14 at 11.38.06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04" y="996085"/>
            <a:ext cx="4794713" cy="3426424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spect="1"/>
          </p:cNvSpPr>
          <p:nvPr/>
        </p:nvSpPr>
        <p:spPr>
          <a:xfrm>
            <a:off x="3073400" y="977900"/>
            <a:ext cx="2584016" cy="276999"/>
          </a:xfrm>
          <a:prstGeom prst="rect">
            <a:avLst/>
          </a:prstGeom>
          <a:solidFill>
            <a:srgbClr val="7B7A6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bg1"/>
                </a:solidFill>
                <a:cs typeface="Times New Roman"/>
              </a:rPr>
              <a:t>JVLA: Good 3mm site, elev</a:t>
            </a:r>
            <a:r>
              <a:rPr lang="en-US" sz="1200" dirty="0">
                <a:solidFill>
                  <a:schemeClr val="bg1"/>
                </a:solidFill>
                <a:cs typeface="Times New Roman"/>
              </a:rPr>
              <a:t>.</a:t>
            </a:r>
            <a:r>
              <a:rPr lang="en-US" sz="1200" dirty="0" smtClean="0">
                <a:solidFill>
                  <a:schemeClr val="bg1"/>
                </a:solidFill>
                <a:cs typeface="Times New Roman"/>
              </a:rPr>
              <a:t> ~ 2200m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2951018" y="1246525"/>
            <a:ext cx="2706398" cy="646331"/>
          </a:xfrm>
          <a:prstGeom prst="rect">
            <a:avLst/>
          </a:prstGeom>
          <a:solidFill>
            <a:srgbClr val="7B7A6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5</a:t>
            </a:r>
            <a:r>
              <a:rPr lang="en-US" sz="12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0% in core:  b &lt; </a:t>
            </a:r>
            <a:r>
              <a:rPr lang="en-US" sz="12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3</a:t>
            </a:r>
            <a:r>
              <a:rPr lang="en-US" sz="12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km  ~ </a:t>
            </a:r>
            <a:r>
              <a:rPr lang="en-US" sz="12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1</a:t>
            </a:r>
            <a:r>
              <a:rPr lang="en-US" sz="12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” at 30GHz</a:t>
            </a:r>
          </a:p>
          <a:p>
            <a:r>
              <a:rPr lang="en-US" sz="12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80% in mid:   b &lt; 30km ~ 0.1” </a:t>
            </a:r>
          </a:p>
          <a:p>
            <a:r>
              <a:rPr lang="en-US" sz="12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100% in long: b &lt; 300km  ~ 0.01”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3800" y="273844"/>
            <a:ext cx="212385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Potential Station Locations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02131" y="3541222"/>
            <a:ext cx="189530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1018" y="3532907"/>
            <a:ext cx="109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350 miles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11" y="49038"/>
            <a:ext cx="8004144" cy="704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Emerging consensus </a:t>
            </a:r>
            <a:r>
              <a:rPr lang="en-US" sz="2400" dirty="0" err="1" smtClean="0"/>
              <a:t>config</a:t>
            </a:r>
            <a:r>
              <a:rPr lang="en-US" sz="2400" dirty="0" smtClean="0"/>
              <a:t>: </a:t>
            </a:r>
            <a:r>
              <a:rPr lang="en-US" sz="2400" dirty="0" smtClean="0"/>
              <a:t>‘Southwest Array’ (memo 17)</a:t>
            </a:r>
            <a:endParaRPr lang="en-US" sz="24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435425" y="2332001"/>
            <a:ext cx="259337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1200" dirty="0" smtClean="0"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32115" y="3509138"/>
            <a:ext cx="189530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1002" y="3500823"/>
            <a:ext cx="109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350 miles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39838" y="636923"/>
            <a:ext cx="4246981" cy="3838994"/>
            <a:chOff x="4657458" y="776969"/>
            <a:chExt cx="4246981" cy="38389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458" y="776969"/>
              <a:ext cx="4246981" cy="383899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719470" y="1811212"/>
              <a:ext cx="2105680" cy="848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435426" y="1572365"/>
              <a:ext cx="6737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550km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8524" y="2188676"/>
            <a:ext cx="4407099" cy="24468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Talk</a:t>
            </a:r>
            <a:r>
              <a:rPr lang="en-US" sz="1600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General description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Challenge </a:t>
            </a:r>
            <a:r>
              <a:rPr lang="en-US" sz="1600" dirty="0"/>
              <a:t>of </a:t>
            </a:r>
            <a:r>
              <a:rPr lang="en-US" sz="1600" dirty="0" smtClean="0"/>
              <a:t>tri-scale-array: Sensitivity </a:t>
            </a:r>
            <a:r>
              <a:rPr lang="en-US" sz="1600" dirty="0"/>
              <a:t>vs. </a:t>
            </a:r>
            <a:r>
              <a:rPr lang="en-US" sz="1600" dirty="0" smtClean="0"/>
              <a:t>resolution vs. ‘imaging fidelity’</a:t>
            </a:r>
            <a:endParaRPr lang="en-US" sz="1800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Options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Reconfiguration</a:t>
            </a:r>
            <a:r>
              <a:rPr lang="en-US" sz="1400" dirty="0"/>
              <a:t>: not at loss of 18m antennas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Long baselines: TX </a:t>
            </a:r>
            <a:r>
              <a:rPr lang="en-US" sz="1400" dirty="0" smtClean="0"/>
              <a:t>to VLBA?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Short baselines: </a:t>
            </a:r>
            <a:r>
              <a:rPr lang="en-US" sz="1400" dirty="0" smtClean="0"/>
              <a:t>[45m  dish + FPA]  or  [6m </a:t>
            </a:r>
            <a:r>
              <a:rPr lang="en-US" sz="1400" dirty="0"/>
              <a:t>array + 18m total </a:t>
            </a:r>
            <a:r>
              <a:rPr lang="en-US" sz="1400" dirty="0" smtClean="0"/>
              <a:t>power]?</a:t>
            </a:r>
            <a:endParaRPr lang="en-US" sz="1400" dirty="0"/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22858" y="687574"/>
            <a:ext cx="467156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Location: </a:t>
            </a:r>
            <a:r>
              <a:rPr lang="en-US" sz="1600" dirty="0"/>
              <a:t>U.S. South West, </a:t>
            </a:r>
            <a:r>
              <a:rPr lang="en-US" sz="1600" dirty="0" smtClean="0"/>
              <a:t>Mexico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ea typeface="Times New Roman" charset="0"/>
                <a:cs typeface="Times New Roman" charset="0"/>
              </a:rPr>
              <a:t>Homogeneous array 214 x 18m, off-axis antennas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ea typeface="Times New Roman" charset="0"/>
                <a:cs typeface="Times New Roman" charset="0"/>
              </a:rPr>
              <a:t>50% to core:  b &lt; 3km  =&gt; </a:t>
            </a:r>
            <a:r>
              <a:rPr lang="en-US" sz="1600" dirty="0">
                <a:ea typeface="Times New Roman" charset="0"/>
                <a:cs typeface="Times New Roman" charset="0"/>
              </a:rPr>
              <a:t>1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” at 30GHz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ea typeface="Times New Roman" charset="0"/>
                <a:cs typeface="Times New Roman" charset="0"/>
              </a:rPr>
              <a:t>80% to mid:   b &lt; 30km =&gt;  0.1”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ea typeface="Times New Roman" charset="0"/>
                <a:cs typeface="Times New Roman" charset="0"/>
              </a:rPr>
              <a:t>100% to long: b &lt; 1000km  =&gt;  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0.003”  </a:t>
            </a:r>
            <a:endParaRPr lang="en-US" sz="1600" dirty="0" smtClean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81" y="855333"/>
            <a:ext cx="472302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cs typeface="Times New Roman"/>
              </a:rPr>
              <a:t>High</a:t>
            </a:r>
            <a:r>
              <a:rPr lang="en-US" sz="1600" smtClean="0">
                <a:cs typeface="Times New Roman"/>
              </a:rPr>
              <a:t>, dry: Elevation </a:t>
            </a:r>
            <a:r>
              <a:rPr lang="en-US" sz="1600" dirty="0" smtClean="0">
                <a:cs typeface="Times New Roman"/>
              </a:rPr>
              <a:t>Plains of San Augustin = 2200m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cs typeface="Times New Roman"/>
              </a:rPr>
              <a:t>ALMA Test Facility: good 3mm testing conditions</a:t>
            </a:r>
            <a:endParaRPr lang="en-US" sz="1600" dirty="0"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Fast switching phase calibration: Site testing interferometer data over years</a:t>
            </a:r>
          </a:p>
          <a:p>
            <a:pPr marL="6286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30sec cycle at 3mm =&gt; reasonable coherence on longest baselines over most of the year (median </a:t>
            </a:r>
            <a:r>
              <a:rPr lang="en-US" dirty="0" err="1" smtClean="0"/>
              <a:t>rms</a:t>
            </a:r>
            <a:r>
              <a:rPr lang="en-US" dirty="0" smtClean="0"/>
              <a:t> phase &lt; 40</a:t>
            </a:r>
            <a:r>
              <a:rPr lang="en-US" baseline="30000" dirty="0" smtClean="0"/>
              <a:t>o</a:t>
            </a:r>
            <a:r>
              <a:rPr lang="en-US" dirty="0" smtClean="0"/>
              <a:t>), except summer day time </a:t>
            </a:r>
          </a:p>
          <a:p>
            <a:pPr marL="6286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Calibrator density</a:t>
            </a:r>
            <a:r>
              <a:rPr lang="en-US" b="1" dirty="0" smtClean="0"/>
              <a:t>: </a:t>
            </a:r>
            <a:r>
              <a:rPr lang="en-US" dirty="0" smtClean="0"/>
              <a:t>Typical distance to calibrator of 25mJy at 3mm ~ 2</a:t>
            </a:r>
            <a:r>
              <a:rPr lang="en-US" baseline="30000" dirty="0" smtClean="0"/>
              <a:t>o</a:t>
            </a:r>
            <a:r>
              <a:rPr lang="en-US" dirty="0" smtClean="0"/>
              <a:t> =&gt;  adequate to </a:t>
            </a:r>
            <a:r>
              <a:rPr lang="en-US" dirty="0"/>
              <a:t>ensure that phase noise due to SNR </a:t>
            </a:r>
            <a:r>
              <a:rPr lang="en-US" dirty="0" smtClean="0"/>
              <a:t>is </a:t>
            </a:r>
            <a:r>
              <a:rPr lang="en-US" dirty="0"/>
              <a:t>not a </a:t>
            </a:r>
            <a:r>
              <a:rPr lang="en-US" dirty="0" smtClean="0"/>
              <a:t>limiting factor </a:t>
            </a:r>
            <a:r>
              <a:rPr lang="en-US" dirty="0"/>
              <a:t>for a </a:t>
            </a:r>
            <a:r>
              <a:rPr lang="en-US" dirty="0" smtClean="0"/>
              <a:t>3sec integration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225" y="255284"/>
            <a:ext cx="472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Southwest = Good 3mm site (memos 1 &amp; 2)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50041" y="64167"/>
            <a:ext cx="3463619" cy="2566737"/>
            <a:chOff x="5507544" y="0"/>
            <a:chExt cx="3149321" cy="24032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544" y="0"/>
              <a:ext cx="3149321" cy="240321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839326" y="1179095"/>
              <a:ext cx="2598821" cy="8021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53382" y="2523528"/>
            <a:ext cx="3473689" cy="2544679"/>
            <a:chOff x="5345361" y="2523528"/>
            <a:chExt cx="3473689" cy="25446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361" y="2523528"/>
              <a:ext cx="3473689" cy="254467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727033" y="4082499"/>
              <a:ext cx="2815388" cy="80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694080" y="1283394"/>
            <a:ext cx="2601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</a:rPr>
              <a:t>&lt;20</a:t>
            </a:r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% coherence loss on longest baselines</a:t>
            </a:r>
          </a:p>
          <a:p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1377" y="281354"/>
            <a:ext cx="1652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3mm </a:t>
            </a:r>
            <a:r>
              <a:rPr lang="en-US" sz="1100" dirty="0" err="1" smtClean="0"/>
              <a:t>rms</a:t>
            </a:r>
            <a:r>
              <a:rPr lang="en-US" sz="1100" dirty="0" smtClean="0"/>
              <a:t> residual w. 30s calibration cycle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7931" y="2658205"/>
            <a:ext cx="1652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r</a:t>
            </a:r>
            <a:r>
              <a:rPr lang="en-US" sz="1100" dirty="0" err="1" smtClean="0"/>
              <a:t>ms</a:t>
            </a:r>
            <a:r>
              <a:rPr lang="en-US" sz="1100" dirty="0" smtClean="0"/>
              <a:t> residual w. 60s calibration cycle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833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4813" y="1293337"/>
            <a:ext cx="5220998" cy="3095207"/>
            <a:chOff x="767525" y="0"/>
            <a:chExt cx="6737012" cy="44913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525" y="0"/>
              <a:ext cx="6737012" cy="4491341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3667540" y="461903"/>
              <a:ext cx="3689" cy="356753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62060" y="461903"/>
              <a:ext cx="3689" cy="356753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38495" y="3361102"/>
              <a:ext cx="415497" cy="57323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500" dirty="0" smtClean="0"/>
                <a:t>30 km</a:t>
              </a:r>
              <a:endParaRPr lang="en-US" sz="1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6562" y="3312210"/>
              <a:ext cx="415498" cy="67101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500" dirty="0" smtClean="0"/>
                <a:t>300 km</a:t>
              </a:r>
              <a:endParaRPr lang="en-US" sz="15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16508" y="143302"/>
            <a:ext cx="573050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Science Use Case analysis (170 programs; Memo 18)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80% to 90% science can be done with 18m homogeneous SW array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Shortest spacing = 1.75 x 18m (off-set geometry limit)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Maximum spacing ~ 300km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074" y="1400433"/>
            <a:ext cx="4112402" cy="2969795"/>
            <a:chOff x="222500" y="116866"/>
            <a:chExt cx="4112402" cy="29697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00" y="116866"/>
              <a:ext cx="4112402" cy="2969795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2110811" y="326866"/>
              <a:ext cx="8546" cy="24267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119357" y="401652"/>
              <a:ext cx="649480" cy="111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700613" y="295022"/>
              <a:ext cx="8546" cy="2481863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43626" y="367468"/>
              <a:ext cx="10568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mtClean="0">
                  <a:solidFill>
                    <a:srgbClr val="7030A0"/>
                  </a:solidFill>
                </a:rPr>
                <a:t>1.75x18m</a:t>
              </a:r>
              <a:endParaRPr lang="en-US" sz="110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9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15" y="678375"/>
            <a:ext cx="2725160" cy="2051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21" y="696101"/>
            <a:ext cx="2877633" cy="2013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" y="2953463"/>
            <a:ext cx="2789228" cy="2201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55" y="2953463"/>
            <a:ext cx="3055847" cy="2230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73" y="2953463"/>
            <a:ext cx="2933706" cy="219053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3645" y="661504"/>
            <a:ext cx="2497536" cy="2233320"/>
            <a:chOff x="213645" y="347452"/>
            <a:chExt cx="2497536" cy="2233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45" y="347452"/>
              <a:ext cx="2497536" cy="223332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213645" y="449783"/>
              <a:ext cx="2497536" cy="0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98963" y="382049"/>
              <a:ext cx="67511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3km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03112" y="2309828"/>
            <a:ext cx="6751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30km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14873" y="2570967"/>
            <a:ext cx="1734796" cy="0"/>
          </a:xfrm>
          <a:prstGeom prst="straightConnector1">
            <a:avLst/>
          </a:prstGeom>
          <a:ln w="127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28088" y="1274799"/>
            <a:ext cx="1354378" cy="1"/>
          </a:xfrm>
          <a:prstGeom prst="straightConnector1">
            <a:avLst/>
          </a:prstGeom>
          <a:ln w="127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27192" y="1005281"/>
            <a:ext cx="1055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550 km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3467" y="44638"/>
            <a:ext cx="7158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Tri-Scale Array w. real-world constraints </a:t>
            </a:r>
            <a:endParaRPr lang="en-US" sz="1600" dirty="0"/>
          </a:p>
          <a:p>
            <a:pPr algn="ctr"/>
            <a:r>
              <a:rPr lang="en-US" sz="1600" dirty="0" smtClean="0"/>
              <a:t>Power, fiber, roads, access (Greisen &amp; Owen memo in prep)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919180" y="2464581"/>
            <a:ext cx="5420734" cy="10002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smtClean="0"/>
              <a:t>Monochromatic snapshot UV coverage not brilliant, but bandwidth synthesis with factor 2 to 3 band ratios fills-in holes effectively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smtClean="0"/>
              <a:t>Array core on north-edge of extended spiral =&gt; lots of sensitivity on long baselines  (down-side: </a:t>
            </a:r>
            <a:r>
              <a:rPr lang="en-US" dirty="0" err="1" smtClean="0"/>
              <a:t>subarraying</a:t>
            </a:r>
            <a:r>
              <a:rPr lang="en-US" dirty="0" smtClean="0"/>
              <a:t> is less attractive)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9737" y="672660"/>
            <a:ext cx="712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</a:rPr>
              <a:t>VLA 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5336" y="683574"/>
            <a:ext cx="1434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</a:rPr>
              <a:t>Roads, Power, Fiber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2495" y="131986"/>
            <a:ext cx="464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Tri-scale array =&gt; tri-scale beam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003941" y="737978"/>
            <a:ext cx="4271636" cy="3385289"/>
            <a:chOff x="2615013" y="849073"/>
            <a:chExt cx="4071047" cy="32471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013" y="849073"/>
              <a:ext cx="4071047" cy="32471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72826" y="1119499"/>
              <a:ext cx="9614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0.01”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19313" y="2607881"/>
              <a:ext cx="119692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0.1” to 0.2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2826" y="3443945"/>
              <a:ext cx="119692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1” to 2”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62971" y="948820"/>
              <a:ext cx="1499787" cy="48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 beam at 30GHz</a:t>
              </a:r>
            </a:p>
            <a:p>
              <a:r>
                <a:rPr lang="en-US" dirty="0" smtClean="0"/>
                <a:t>4 hour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9780" y="1205416"/>
            <a:ext cx="332294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Challenge: adjust </a:t>
            </a:r>
            <a:r>
              <a:rPr lang="en-US" sz="1600" dirty="0" err="1" smtClean="0"/>
              <a:t>uv</a:t>
            </a:r>
            <a:r>
              <a:rPr lang="en-US" sz="1600" dirty="0" smtClean="0"/>
              <a:t>-weighting (robust), cell size, taper to get ‘reasonable’ beam while maintaining reasonable sensitivity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Beam quality metric is NOT peak </a:t>
            </a:r>
            <a:r>
              <a:rPr lang="en-US" sz="1600" dirty="0" err="1"/>
              <a:t>sidelobe</a:t>
            </a:r>
            <a:r>
              <a:rPr lang="en-US" sz="1600" dirty="0"/>
              <a:t>, but minimizing broad </a:t>
            </a:r>
            <a:r>
              <a:rPr lang="en-US" sz="1600" dirty="0" smtClean="0"/>
              <a:t>skirts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58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316" y="127571"/>
            <a:ext cx="560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First Foray into parameter space: R, TA, Cell (Memo 16)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1094" y="1034041"/>
            <a:ext cx="309343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‘Reasonable beam’: skirts &lt; 10% at R &gt; 4x </a:t>
            </a:r>
            <a:r>
              <a:rPr lang="en-US" sz="1400" dirty="0"/>
              <a:t>FWHM  (see stress-tests</a:t>
            </a:r>
            <a:r>
              <a:rPr lang="en-US" sz="1400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Representative, not exhaustive, exploration of parameter space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trongly science application-dependent =&gt; requires detailed simulations on case-by-case basis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Q: lose of sensitivity </a:t>
            </a:r>
            <a:r>
              <a:rPr lang="en-US" sz="1400" dirty="0" err="1" smtClean="0"/>
              <a:t>wrt</a:t>
            </a:r>
            <a:r>
              <a:rPr lang="en-US" sz="1400" dirty="0" smtClean="0"/>
              <a:t> Natural?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93172" y="700391"/>
            <a:ext cx="4881494" cy="3740595"/>
            <a:chOff x="3297754" y="791010"/>
            <a:chExt cx="4881494" cy="37405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754" y="791010"/>
              <a:ext cx="4881494" cy="363366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35230" y="892532"/>
              <a:ext cx="1595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R= -0.2</a:t>
              </a:r>
            </a:p>
            <a:p>
              <a:r>
                <a:rPr lang="en-US" sz="900" dirty="0" smtClean="0"/>
                <a:t>Taper = 4mas</a:t>
              </a:r>
            </a:p>
            <a:p>
              <a:r>
                <a:rPr lang="en-US" sz="900" dirty="0" smtClean="0"/>
                <a:t>Cell = 1mas</a:t>
              </a:r>
            </a:p>
            <a:p>
              <a:r>
                <a:rPr lang="en-US" sz="900" dirty="0" smtClean="0"/>
                <a:t>FWHM = </a:t>
              </a:r>
              <a:r>
                <a:rPr lang="en-US" sz="900" b="1" dirty="0" smtClean="0"/>
                <a:t>10mas</a:t>
              </a:r>
              <a:endParaRPr lang="en-US" sz="9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10091" y="892532"/>
              <a:ext cx="1595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R= 0.2</a:t>
              </a:r>
            </a:p>
            <a:p>
              <a:r>
                <a:rPr lang="en-US" sz="900" dirty="0" smtClean="0"/>
                <a:t>Taper = 25mas</a:t>
              </a:r>
            </a:p>
            <a:p>
              <a:r>
                <a:rPr lang="en-US" sz="900" dirty="0" smtClean="0"/>
                <a:t>Cell = 6mas</a:t>
              </a:r>
            </a:p>
            <a:p>
              <a:r>
                <a:rPr lang="en-US" sz="900" dirty="0" smtClean="0"/>
                <a:t>FWHM = </a:t>
              </a:r>
              <a:r>
                <a:rPr lang="en-US" sz="900" b="1" dirty="0" smtClean="0"/>
                <a:t>55mas</a:t>
              </a:r>
              <a:endParaRPr lang="en-US" sz="9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230" y="2809258"/>
              <a:ext cx="1595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R= 0.5</a:t>
              </a:r>
            </a:p>
            <a:p>
              <a:r>
                <a:rPr lang="en-US" sz="900" dirty="0" smtClean="0"/>
                <a:t>Taper = 100mas</a:t>
              </a:r>
            </a:p>
            <a:p>
              <a:r>
                <a:rPr lang="en-US" sz="900" dirty="0" smtClean="0"/>
                <a:t>Cell = 30mas</a:t>
              </a:r>
            </a:p>
            <a:p>
              <a:r>
                <a:rPr lang="en-US" sz="900" dirty="0" smtClean="0"/>
                <a:t>FWHM = </a:t>
              </a:r>
              <a:r>
                <a:rPr lang="en-US" sz="900" b="1" dirty="0" smtClean="0"/>
                <a:t>240mas</a:t>
              </a:r>
              <a:endParaRPr lang="en-US" sz="9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2866" y="2780275"/>
              <a:ext cx="1595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R= 1</a:t>
              </a:r>
            </a:p>
            <a:p>
              <a:r>
                <a:rPr lang="en-US" sz="900" dirty="0" smtClean="0"/>
                <a:t>Taper = 500mas</a:t>
              </a:r>
            </a:p>
            <a:p>
              <a:r>
                <a:rPr lang="en-US" sz="900" dirty="0" smtClean="0"/>
                <a:t>Cell = 140mas</a:t>
              </a:r>
            </a:p>
            <a:p>
              <a:r>
                <a:rPr lang="en-US" sz="900" dirty="0" smtClean="0"/>
                <a:t>FWHM = </a:t>
              </a:r>
              <a:r>
                <a:rPr lang="en-US" sz="900" b="1" dirty="0" smtClean="0"/>
                <a:t>1400mas</a:t>
              </a:r>
              <a:endParaRPr lang="en-US" sz="9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58117" y="2515467"/>
              <a:ext cx="6069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0.05”</a:t>
              </a:r>
              <a:endParaRPr 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46835" y="2546853"/>
              <a:ext cx="6069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/>
                <a:t>0.2”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8403" y="4285384"/>
              <a:ext cx="8870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/>
                <a:t>1”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0652" y="4277292"/>
              <a:ext cx="4405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5</a:t>
              </a:r>
              <a:r>
                <a:rPr lang="en-US" sz="1000" smtClean="0"/>
                <a:t>”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6678" y="2144389"/>
              <a:ext cx="629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/>
                <a:t>0.1</a:t>
              </a: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2988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" y="0"/>
            <a:ext cx="7865458" cy="1943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90" y="1865634"/>
            <a:ext cx="4149090" cy="2657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53" y="1872319"/>
            <a:ext cx="4106817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Off-center core =&gt; behavior </a:t>
            </a:r>
            <a:r>
              <a:rPr lang="en-US" sz="1400" dirty="0" err="1" smtClean="0"/>
              <a:t>wrt</a:t>
            </a:r>
            <a:r>
              <a:rPr lang="en-US" sz="1400" dirty="0" smtClean="0"/>
              <a:t> </a:t>
            </a:r>
            <a:r>
              <a:rPr lang="en-US" sz="1400" dirty="0" err="1" smtClean="0"/>
              <a:t>uv</a:t>
            </a:r>
            <a:r>
              <a:rPr lang="en-US" sz="1400" dirty="0" smtClean="0"/>
              <a:t>-weighting different relative to ALMA or VLA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ALMA: each </a:t>
            </a:r>
            <a:r>
              <a:rPr lang="en-US" dirty="0" err="1"/>
              <a:t>config</a:t>
            </a:r>
            <a:r>
              <a:rPr lang="en-US" dirty="0"/>
              <a:t> arranged to have ~ 20% changes in resolution and sensitivity going from NA to UN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VLA: exponential distribution =&gt; factor two changes in resolution and sensitivity going from NA to UN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err="1" smtClean="0"/>
              <a:t>ngVLA</a:t>
            </a:r>
            <a:r>
              <a:rPr lang="en-US" dirty="0" smtClean="0"/>
              <a:t>: roughly factor 2 sensitivity loss at all tapers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Note: conservative estimates. Multi-scale imaging algorithms under development should improve (</a:t>
            </a:r>
            <a:r>
              <a:rPr lang="en-US" dirty="0" err="1" smtClean="0"/>
              <a:t>Golap</a:t>
            </a:r>
            <a:r>
              <a:rPr lang="en-US" dirty="0" smtClean="0"/>
              <a:t> &amp; Bhatnagar)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292" y="971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Strength of the Core (memo 12)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88126" y="1422739"/>
            <a:ext cx="332713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err="1" smtClean="0"/>
              <a:t>ngVLA</a:t>
            </a:r>
            <a:r>
              <a:rPr lang="en-US" sz="1600" dirty="0" smtClean="0"/>
              <a:t> has ~ 10x number baselines </a:t>
            </a:r>
            <a:r>
              <a:rPr lang="en-US" sz="1600" dirty="0" err="1" smtClean="0"/>
              <a:t>wrt</a:t>
            </a:r>
            <a:r>
              <a:rPr lang="en-US" sz="1600" dirty="0" smtClean="0"/>
              <a:t> ALMA and VLA D-</a:t>
            </a:r>
            <a:r>
              <a:rPr lang="en-US" sz="1600" dirty="0" err="1" smtClean="0"/>
              <a:t>config</a:t>
            </a:r>
            <a:r>
              <a:rPr lang="en-US" sz="1600" dirty="0" smtClean="0"/>
              <a:t> resolution arrays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ALMA only rival </a:t>
            </a:r>
            <a:r>
              <a:rPr lang="en-US" sz="1600" dirty="0" err="1" smtClean="0"/>
              <a:t>ngVLA</a:t>
            </a:r>
            <a:r>
              <a:rPr lang="en-US" sz="1600" dirty="0" smtClean="0"/>
              <a:t> in the most compact </a:t>
            </a:r>
            <a:r>
              <a:rPr lang="en-US" sz="1600" dirty="0" err="1" smtClean="0"/>
              <a:t>config</a:t>
            </a:r>
            <a:r>
              <a:rPr lang="en-US" sz="1600" dirty="0" smtClean="0"/>
              <a:t> (max B = 150m)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57005" y="565574"/>
            <a:ext cx="4677197" cy="3507898"/>
            <a:chOff x="3957005" y="565574"/>
            <a:chExt cx="4677197" cy="35078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005" y="565574"/>
              <a:ext cx="4677197" cy="350789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5379308" y="2563513"/>
              <a:ext cx="2768721" cy="95404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728519" y="1161535"/>
              <a:ext cx="469557" cy="7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1544</Words>
  <Application>Microsoft Macintosh PowerPoint</Application>
  <PresentationFormat>On-screen Show (16:9)</PresentationFormat>
  <Paragraphs>223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Calibri Light</vt:lpstr>
      <vt:lpstr>Gill Sans</vt:lpstr>
      <vt:lpstr>Gill Sans MT</vt:lpstr>
      <vt:lpstr>Times New Roman</vt:lpstr>
      <vt:lpstr>Wingdings</vt:lpstr>
      <vt:lpstr>Arial</vt:lpstr>
      <vt:lpstr>Office Theme</vt:lpstr>
      <vt:lpstr>Configuration</vt:lpstr>
      <vt:lpstr>Emerging consensus config: ‘Southwest Array’ (memo 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Emerging consensus design: ‘Southwest Array’ (memo 17)</vt:lpstr>
      <vt:lpstr>PowerPoint Presentation</vt:lpstr>
      <vt:lpstr>PowerPoint Presentation</vt:lpstr>
      <vt:lpstr>Located in U.S. South West, Mexico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79</cp:revision>
  <dcterms:created xsi:type="dcterms:W3CDTF">2016-12-02T21:40:55Z</dcterms:created>
  <dcterms:modified xsi:type="dcterms:W3CDTF">2017-08-02T02:17:39Z</dcterms:modified>
</cp:coreProperties>
</file>