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9" r:id="rId2"/>
    <p:sldId id="259" r:id="rId3"/>
    <p:sldId id="388" r:id="rId4"/>
    <p:sldId id="394" r:id="rId5"/>
    <p:sldId id="385" r:id="rId6"/>
    <p:sldId id="393" r:id="rId7"/>
    <p:sldId id="395" r:id="rId8"/>
    <p:sldId id="390" r:id="rId9"/>
    <p:sldId id="398" r:id="rId10"/>
    <p:sldId id="391" r:id="rId11"/>
    <p:sldId id="305" r:id="rId12"/>
    <p:sldId id="399" r:id="rId13"/>
    <p:sldId id="404" r:id="rId14"/>
    <p:sldId id="281" r:id="rId15"/>
    <p:sldId id="363" r:id="rId16"/>
    <p:sldId id="382" r:id="rId17"/>
    <p:sldId id="402" r:id="rId18"/>
    <p:sldId id="288" r:id="rId19"/>
    <p:sldId id="403" r:id="rId20"/>
    <p:sldId id="384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E8A3"/>
    <a:srgbClr val="FF019E"/>
    <a:srgbClr val="1F63CA"/>
    <a:srgbClr val="FFD500"/>
    <a:srgbClr val="600000"/>
    <a:srgbClr val="B7CAED"/>
    <a:srgbClr val="A1E8A4"/>
    <a:srgbClr val="2E64CA"/>
    <a:srgbClr val="3175FF"/>
    <a:srgbClr val="2B4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657"/>
    <p:restoredTop sz="94598"/>
  </p:normalViewPr>
  <p:slideViewPr>
    <p:cSldViewPr snapToGrid="0" snapToObjects="1">
      <p:cViewPr varScale="1">
        <p:scale>
          <a:sx n="117" d="100"/>
          <a:sy n="117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188AE-C475-1C46-9BB3-D303A4BF4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C6D2C0-1E24-7F4F-925A-5AF396C5E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D9D9-1421-4E4E-BD0B-57C9C593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5993-D3E8-8540-AD36-B8C6181A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F0EA-9ECA-8F47-9243-11FB894B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3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3859-41F3-DB48-8C68-EE0844F0F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BCCAA-13CE-8145-B2EB-2FE544242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B6A19-B987-8D43-8B1F-E362620B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EA819-489B-924A-94A7-98812C9E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0BD65-DEA2-DC46-9557-180D1FC41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57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9707B0-2873-F04C-8EDF-CE93814909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D48EA-F9C0-8345-A4F8-C488F07D7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BE6A1-8554-3343-9D8C-CA44B6E54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26B70-94B5-2E42-A208-879034B0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C97AF-DB38-F746-BB9B-90FDD5A8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6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E8050-4C53-1A40-BE41-344E6DBAB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58346-AE47-3945-B886-6B178855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86234-9F8B-E748-B60D-4BD12DE21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9A5B5-2BD9-2047-9755-0CC5C39F0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3FEDE-762E-DB41-A076-D674C1036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63F96-F3EC-F542-BDA8-ED2B08DF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CDA44-82EC-8343-91BA-28261194E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ED69-2D88-0F41-95E7-11EAFFAD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C5B60-AB18-F040-823C-AF650CB7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5D644-D7FC-D24A-B2E3-41BA4078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0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0A76E-F03B-2249-8755-9AE1F40C9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2A9B7-6F5F-2249-AA5D-C5A0A47FD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E74BC-7577-6843-B68E-CE2036FC5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F2360-CC48-9447-9CAF-306EBE3D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49DF1-3792-2F41-B982-2227A05B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21882-4347-674C-9D93-C1CEB78A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2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CBE6-28F4-BE49-BC7D-864506CF6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95750-E109-0E44-A54B-8F2E1FCD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B4949-A13E-E04C-A69F-AA8AD7116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516042-3497-7B45-94EB-5E846E15A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C378F6-9237-2F48-AAD1-E4460AD90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722934-0451-CE40-9CD5-2E5EC5C2E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6F4C37-B57C-C442-B102-D2D69D8F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3720C7-90ED-6C4C-9405-5BA23E45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1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194-56C3-794C-A395-CEA9C506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A6C79-6112-6F4B-B9BD-49335A79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6747D-D73B-2B42-A164-707379EA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4AF28-B4C2-8749-B263-405D0CFF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BDBE8-2390-F047-91D4-2C2425DC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8E3B72-9B34-0448-98A1-C2B7AF1C7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3F9F3-200B-BF42-8469-98ED3FC2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0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65AB-FEDA-8348-A61E-69DA4DAC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3BFED-3788-7044-BA17-FA7CE78F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E28E6-FD2D-9F43-8A6E-B726F3591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53107-B4B8-114F-9FCC-106BFEF8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C2B80-D1F4-554A-A09C-7D07DDEDD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D0D68-D51E-DA47-8E65-D26A3B24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8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2008-3E76-514F-8279-70DF76C3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4E85B-0DB8-C045-9805-B14F39F0B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13BD6-B524-B34D-ADE2-09D3EF90B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C511F-22D2-864D-80E9-78ED6CFD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F2900-9190-104C-84FB-256F52E6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14D13-0CF1-0B4D-93DA-65498B2D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8EE03-2242-2846-B0BF-FB1BDEC8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229F4-B071-B343-9305-7401B84C6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675E8-ABD6-1E4F-B65E-14D27E4BA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C62F-1C24-EA41-B661-DF2C00A98612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6ABB6-07A8-8E4F-A1CF-7E1E98EE6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46B43-B016-9540-830A-12AE29921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CA463-DC4E-7145-901E-AEF1DCEE7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8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75689C-0EE8-3546-8BA7-2B31245A8F3C}"/>
              </a:ext>
            </a:extLst>
          </p:cNvPr>
          <p:cNvGrpSpPr/>
          <p:nvPr/>
        </p:nvGrpSpPr>
        <p:grpSpPr>
          <a:xfrm>
            <a:off x="1436913" y="1257973"/>
            <a:ext cx="9615056" cy="4469499"/>
            <a:chOff x="1436913" y="1464799"/>
            <a:chExt cx="9615056" cy="44694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91CF0F-BAC8-F047-95C9-A5C1CFD52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6914" y="1464800"/>
              <a:ext cx="9615055" cy="44694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67980-73A4-DD44-9579-3F7864E0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6913" y="1464799"/>
              <a:ext cx="4233697" cy="136548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0CFF106-A452-3C4F-A51A-8170356F78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21427" y="2405742"/>
              <a:ext cx="3058887" cy="1436915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B2C9F6-AE9E-5040-9CCC-C9878CC5C4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3243938"/>
              <a:ext cx="4778829" cy="124451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2B704A-32BF-3044-A6D0-6EE1FE0E0FFC}"/>
                </a:ext>
              </a:extLst>
            </p:cNvPr>
            <p:cNvSpPr txBox="1"/>
            <p:nvPr/>
          </p:nvSpPr>
          <p:spPr>
            <a:xfrm>
              <a:off x="6509657" y="4322673"/>
              <a:ext cx="4343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z = 0.057 =&gt; 60” = 60kpc, L</a:t>
              </a:r>
              <a:r>
                <a:rPr lang="en-US" baseline="-25000" dirty="0">
                  <a:solidFill>
                    <a:schemeClr val="bg1"/>
                  </a:solidFill>
                </a:rPr>
                <a:t>R</a:t>
              </a:r>
              <a:r>
                <a:rPr lang="en-US" dirty="0">
                  <a:solidFill>
                    <a:schemeClr val="bg1"/>
                  </a:solidFill>
                </a:rPr>
                <a:t> ~ 10</a:t>
              </a:r>
              <a:r>
                <a:rPr lang="en-US" baseline="30000" dirty="0">
                  <a:solidFill>
                    <a:schemeClr val="bg1"/>
                  </a:solidFill>
                </a:rPr>
                <a:t>45 </a:t>
              </a:r>
              <a:r>
                <a:rPr lang="en-US" dirty="0">
                  <a:solidFill>
                    <a:schemeClr val="bg1"/>
                  </a:solidFill>
                </a:rPr>
                <a:t>erg/s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75DC9B8-4130-B149-9BC5-66E7FD755262}"/>
                </a:ext>
              </a:extLst>
            </p:cNvPr>
            <p:cNvSpPr txBox="1"/>
            <p:nvPr/>
          </p:nvSpPr>
          <p:spPr>
            <a:xfrm>
              <a:off x="1567543" y="1545771"/>
              <a:ext cx="11321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v</a:t>
              </a:r>
              <a:r>
                <a:rPr lang="en-US" sz="2000" baseline="-25000" dirty="0" err="1">
                  <a:solidFill>
                    <a:schemeClr val="bg1"/>
                  </a:solidFill>
                </a:rPr>
                <a:t>app</a:t>
              </a:r>
              <a:r>
                <a:rPr lang="en-US" sz="2000" baseline="-25000" dirty="0">
                  <a:solidFill>
                    <a:schemeClr val="bg1"/>
                  </a:solidFill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</a:rPr>
                <a:t>~ c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0383F1-AD76-3C4A-BC8E-5A4706B55EE3}"/>
              </a:ext>
            </a:extLst>
          </p:cNvPr>
          <p:cNvSpPr txBox="1"/>
          <p:nvPr/>
        </p:nvSpPr>
        <p:spPr>
          <a:xfrm>
            <a:off x="2857499" y="264282"/>
            <a:ext cx="7462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Cygnus A: Rosetta Stone of Powerful Radio AGN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BD691-ADF8-2E41-BF70-F69108DF5842}"/>
              </a:ext>
            </a:extLst>
          </p:cNvPr>
          <p:cNvSpPr txBox="1"/>
          <p:nvPr/>
        </p:nvSpPr>
        <p:spPr>
          <a:xfrm>
            <a:off x="4833256" y="2122717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1pc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6094E-EE24-184A-9C84-DEE5497B39FC}"/>
              </a:ext>
            </a:extLst>
          </p:cNvPr>
          <p:cNvSpPr txBox="1"/>
          <p:nvPr/>
        </p:nvSpPr>
        <p:spPr>
          <a:xfrm>
            <a:off x="10069286" y="5410025"/>
            <a:ext cx="805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8GHz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AACC8-C73A-5A4C-BE69-50B2BEC303FB}"/>
              </a:ext>
            </a:extLst>
          </p:cNvPr>
          <p:cNvSpPr txBox="1"/>
          <p:nvPr/>
        </p:nvSpPr>
        <p:spPr>
          <a:xfrm>
            <a:off x="1382906" y="2372220"/>
            <a:ext cx="2045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43 GHz </a:t>
            </a:r>
            <a:r>
              <a:rPr lang="en-US" sz="1400" dirty="0" err="1">
                <a:solidFill>
                  <a:schemeClr val="bg1"/>
                </a:solidFill>
              </a:rPr>
              <a:t>Krichbaum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50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1C50A5-7A13-714B-B661-B604573DF9A5}"/>
              </a:ext>
            </a:extLst>
          </p:cNvPr>
          <p:cNvGrpSpPr/>
          <p:nvPr/>
        </p:nvGrpSpPr>
        <p:grpSpPr>
          <a:xfrm>
            <a:off x="-60961" y="484024"/>
            <a:ext cx="12334873" cy="3049100"/>
            <a:chOff x="-60961" y="-82035"/>
            <a:chExt cx="12334873" cy="3049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A8DCE5-7315-DA45-A086-7A2E2CFB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0961" y="-41018"/>
              <a:ext cx="4229465" cy="29264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BC5966-9B0D-9A49-AA12-E9CA5BF2B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2479" y="-41018"/>
              <a:ext cx="4347433" cy="300808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C02B4C-E879-F04E-ABC4-D8E419192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7197" y="-82035"/>
              <a:ext cx="4406715" cy="30491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B1CD90-CD93-264E-A0D7-F3DB6CD33A2D}"/>
                </a:ext>
              </a:extLst>
            </p:cNvPr>
            <p:cNvSpPr txBox="1"/>
            <p:nvPr/>
          </p:nvSpPr>
          <p:spPr>
            <a:xfrm>
              <a:off x="473109" y="215757"/>
              <a:ext cx="9246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Core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0C5EA1-B901-A841-8593-B6BB8259C96A}"/>
                </a:ext>
              </a:extLst>
            </p:cNvPr>
            <p:cNvSpPr txBox="1"/>
            <p:nvPr/>
          </p:nvSpPr>
          <p:spPr>
            <a:xfrm>
              <a:off x="4634139" y="215757"/>
              <a:ext cx="1037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+100mas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B30812-8A1B-A04D-82AC-877BBE159926}"/>
                </a:ext>
              </a:extLst>
            </p:cNvPr>
            <p:cNvSpPr txBox="1"/>
            <p:nvPr/>
          </p:nvSpPr>
          <p:spPr>
            <a:xfrm>
              <a:off x="8454413" y="169723"/>
              <a:ext cx="1037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-100mas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B9A04C-7798-FE4A-A502-C83FC2378802}"/>
                </a:ext>
              </a:extLst>
            </p:cNvPr>
            <p:cNvSpPr txBox="1"/>
            <p:nvPr/>
          </p:nvSpPr>
          <p:spPr>
            <a:xfrm>
              <a:off x="4827640" y="1586249"/>
              <a:ext cx="2908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Solid: 𝛂 = -0.1   = free-free</a:t>
              </a:r>
            </a:p>
            <a:p>
              <a:r>
                <a:rPr lang="en-US" sz="1400" dirty="0"/>
                <a:t>Dash: 𝛂 = -0.5   = Thomson Scattering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C9E764-AE91-F444-8445-FFD352044BB4}"/>
                </a:ext>
              </a:extLst>
            </p:cNvPr>
            <p:cNvSpPr txBox="1"/>
            <p:nvPr/>
          </p:nvSpPr>
          <p:spPr>
            <a:xfrm>
              <a:off x="1175732" y="1586249"/>
              <a:ext cx="2442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Solid: 𝛂 = -0.5 +  free-free w. 𝛕</a:t>
              </a:r>
              <a:r>
                <a:rPr lang="en-US" sz="1400" baseline="-25000" dirty="0"/>
                <a:t>e</a:t>
              </a:r>
              <a:r>
                <a:rPr lang="en-US" sz="1400" dirty="0"/>
                <a:t> set by EM = 1.2x 10</a:t>
              </a:r>
              <a:r>
                <a:rPr lang="en-US" sz="1400" baseline="30000" dirty="0"/>
                <a:t>8</a:t>
              </a:r>
              <a:r>
                <a:rPr lang="en-US" sz="1400" dirty="0"/>
                <a:t> pc cm</a:t>
              </a:r>
              <a:r>
                <a:rPr lang="en-US" sz="1400" baseline="30000" dirty="0"/>
                <a:t>-6</a:t>
              </a:r>
              <a:r>
                <a:rPr lang="en-US" sz="1400" dirty="0"/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461623-1064-0448-9F94-41F59BAB7E44}"/>
              </a:ext>
            </a:extLst>
          </p:cNvPr>
          <p:cNvSpPr txBox="1"/>
          <p:nvPr/>
        </p:nvSpPr>
        <p:spPr>
          <a:xfrm>
            <a:off x="1690226" y="4128622"/>
            <a:ext cx="86919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Flat spectra consistent w. free-free, inconsistent w. Thomson scattering of radio emission from core, or diffuse synchrotron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</a:t>
            </a:r>
            <a:r>
              <a:rPr lang="en-US" sz="2000" baseline="-25000" dirty="0"/>
              <a:t>B</a:t>
            </a:r>
            <a:r>
              <a:rPr lang="en-US" sz="2000" dirty="0"/>
              <a:t> (100mas) = 240 K =&gt; EM = 1.2x 10</a:t>
            </a:r>
            <a:r>
              <a:rPr lang="en-US" sz="2000" baseline="30000" dirty="0"/>
              <a:t>8</a:t>
            </a:r>
            <a:r>
              <a:rPr lang="en-US" sz="2000" dirty="0"/>
              <a:t> pc cm</a:t>
            </a:r>
            <a:r>
              <a:rPr lang="en-US" sz="2000" baseline="30000" dirty="0"/>
              <a:t>-6</a:t>
            </a:r>
            <a:r>
              <a:rPr lang="en-US" sz="2000" dirty="0"/>
              <a:t>   =&gt; mean density ~ 500 cm</a:t>
            </a:r>
            <a:r>
              <a:rPr lang="en-US" sz="2000" baseline="30000" dirty="0"/>
              <a:t>-3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Core spectrum: fit for alpha at Ka, Q, then </a:t>
            </a:r>
            <a:r>
              <a:rPr lang="en-US" sz="2000" i="1" dirty="0"/>
              <a:t>set</a:t>
            </a:r>
            <a:r>
              <a:rPr lang="en-US" sz="2000" dirty="0"/>
              <a:t> free-free absorption using EM from torus!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CB1BA7-E48C-5F47-BE1D-55D56DCA4F02}"/>
              </a:ext>
            </a:extLst>
          </p:cNvPr>
          <p:cNvSpPr txBox="1"/>
          <p:nvPr/>
        </p:nvSpPr>
        <p:spPr>
          <a:xfrm>
            <a:off x="4324804" y="155261"/>
            <a:ext cx="435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it? Radio spectra</a:t>
            </a:r>
          </a:p>
        </p:txBody>
      </p:sp>
    </p:spTree>
    <p:extLst>
      <p:ext uri="{BB962C8B-B14F-4D97-AF65-F5344CB8AC3E}">
        <p14:creationId xmlns:p14="http://schemas.microsoft.com/office/powerpoint/2010/main" val="718845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2D3662-171A-8C44-BB62-9E1E44CE1FCC}"/>
              </a:ext>
            </a:extLst>
          </p:cNvPr>
          <p:cNvGrpSpPr/>
          <p:nvPr/>
        </p:nvGrpSpPr>
        <p:grpSpPr>
          <a:xfrm>
            <a:off x="2405739" y="0"/>
            <a:ext cx="7327009" cy="4428847"/>
            <a:chOff x="487441" y="40233"/>
            <a:chExt cx="11007096" cy="6787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AA9D1B-47DA-3F43-9D55-C115F19D4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-20000" contrast="40000"/>
            </a:blip>
            <a:stretch>
              <a:fillRect/>
            </a:stretch>
          </p:blipFill>
          <p:spPr>
            <a:xfrm>
              <a:off x="487441" y="40233"/>
              <a:ext cx="11007096" cy="678728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A0E097-0A05-294F-82C6-0DD0EB8F51ED}"/>
                </a:ext>
              </a:extLst>
            </p:cNvPr>
            <p:cNvSpPr txBox="1"/>
            <p:nvPr/>
          </p:nvSpPr>
          <p:spPr>
            <a:xfrm>
              <a:off x="8610748" y="5597432"/>
              <a:ext cx="1325731" cy="38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R</a:t>
              </a:r>
              <a:r>
                <a:rPr lang="en-US" sz="1200" baseline="-25000" dirty="0" err="1">
                  <a:solidFill>
                    <a:srgbClr val="FF0000"/>
                  </a:solidFill>
                </a:rPr>
                <a:t>t</a:t>
              </a:r>
              <a:r>
                <a:rPr lang="en-US" sz="1200" dirty="0">
                  <a:solidFill>
                    <a:srgbClr val="FF0000"/>
                  </a:solidFill>
                </a:rPr>
                <a:t> ~ 264 pc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673CDE-63C6-7048-B7D2-9A25B4CFA876}"/>
                </a:ext>
              </a:extLst>
            </p:cNvPr>
            <p:cNvSpPr txBox="1"/>
            <p:nvPr/>
          </p:nvSpPr>
          <p:spPr>
            <a:xfrm>
              <a:off x="9405692" y="2806911"/>
              <a:ext cx="1475667" cy="3884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 err="1">
                  <a:solidFill>
                    <a:srgbClr val="FF0000"/>
                  </a:solidFill>
                </a:rPr>
                <a:t>t</a:t>
              </a:r>
              <a:r>
                <a:rPr lang="en-US" sz="1200" dirty="0">
                  <a:solidFill>
                    <a:srgbClr val="FF0000"/>
                  </a:solidFill>
                </a:rPr>
                <a:t> ~ 143 pc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ACBBDF1-F24D-FB46-A381-68A23256E7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2262" y="5981694"/>
              <a:ext cx="463525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C6E41DF-AA41-B54C-A0B7-8CB93B300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7520" y="1590350"/>
              <a:ext cx="0" cy="43764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ED9166-4973-4D46-B7B8-48E16EC9FAB1}"/>
                </a:ext>
              </a:extLst>
            </p:cNvPr>
            <p:cNvSpPr txBox="1"/>
            <p:nvPr/>
          </p:nvSpPr>
          <p:spPr>
            <a:xfrm>
              <a:off x="5990990" y="776961"/>
              <a:ext cx="1174891" cy="38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Jet Axis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9B4326D-9EC9-9648-9B57-6B7AEC3A162F}"/>
                </a:ext>
              </a:extLst>
            </p:cNvPr>
            <p:cNvCxnSpPr/>
            <p:nvPr/>
          </p:nvCxnSpPr>
          <p:spPr>
            <a:xfrm flipV="1">
              <a:off x="6075680" y="1107440"/>
              <a:ext cx="0" cy="1168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634204-2AA9-F544-93D1-E7BE34A99B80}"/>
                </a:ext>
              </a:extLst>
            </p:cNvPr>
            <p:cNvSpPr txBox="1"/>
            <p:nvPr/>
          </p:nvSpPr>
          <p:spPr>
            <a:xfrm>
              <a:off x="2521360" y="1354885"/>
              <a:ext cx="1467843" cy="431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𝜃</a:t>
              </a:r>
              <a:r>
                <a:rPr lang="en-US" sz="1400" baseline="-25000" dirty="0">
                  <a:solidFill>
                    <a:srgbClr val="FF0000"/>
                  </a:solidFill>
                </a:rPr>
                <a:t>t</a:t>
              </a:r>
              <a:r>
                <a:rPr lang="en-US" sz="1400" dirty="0">
                  <a:solidFill>
                    <a:srgbClr val="FF0000"/>
                  </a:solidFill>
                </a:rPr>
                <a:t> ~ 62</a:t>
              </a:r>
              <a:r>
                <a:rPr lang="en-US" sz="1400" baseline="30000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9F0DE3-B4D4-EF40-9601-B6EE05B867A8}"/>
                </a:ext>
              </a:extLst>
            </p:cNvPr>
            <p:cNvSpPr txBox="1"/>
            <p:nvPr/>
          </p:nvSpPr>
          <p:spPr>
            <a:xfrm>
              <a:off x="8890634" y="3140949"/>
              <a:ext cx="1686983" cy="424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Clumpy Torus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59B151-3C3E-8143-AFCF-FB4350B20443}"/>
                </a:ext>
              </a:extLst>
            </p:cNvPr>
            <p:cNvSpPr txBox="1"/>
            <p:nvPr/>
          </p:nvSpPr>
          <p:spPr>
            <a:xfrm>
              <a:off x="2513547" y="995680"/>
              <a:ext cx="1475661" cy="3884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Polar region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3AA718-1E4C-474B-9408-3ABA28DC71D1}"/>
                </a:ext>
              </a:extLst>
            </p:cNvPr>
            <p:cNvSpPr/>
            <p:nvPr/>
          </p:nvSpPr>
          <p:spPr>
            <a:xfrm>
              <a:off x="1645920" y="1666240"/>
              <a:ext cx="477520" cy="203200"/>
            </a:xfrm>
            <a:prstGeom prst="rect">
              <a:avLst/>
            </a:prstGeom>
            <a:solidFill>
              <a:srgbClr val="B3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8532EC2-B11E-CA49-BE94-4E512199BA0C}"/>
                </a:ext>
              </a:extLst>
            </p:cNvPr>
            <p:cNvSpPr/>
            <p:nvPr/>
          </p:nvSpPr>
          <p:spPr>
            <a:xfrm>
              <a:off x="1513840" y="1415812"/>
              <a:ext cx="763683" cy="203200"/>
            </a:xfrm>
            <a:prstGeom prst="rect">
              <a:avLst/>
            </a:prstGeom>
            <a:solidFill>
              <a:srgbClr val="B3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F7E2A4-9DE5-674C-B73F-AD96C03D79DA}"/>
                </a:ext>
              </a:extLst>
            </p:cNvPr>
            <p:cNvSpPr/>
            <p:nvPr/>
          </p:nvSpPr>
          <p:spPr>
            <a:xfrm>
              <a:off x="8290560" y="4206240"/>
              <a:ext cx="528320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5A8DF0F-0AD5-3149-91D4-E57AF8FB1208}"/>
                </a:ext>
              </a:extLst>
            </p:cNvPr>
            <p:cNvSpPr/>
            <p:nvPr/>
          </p:nvSpPr>
          <p:spPr>
            <a:xfrm>
              <a:off x="8610748" y="5041327"/>
              <a:ext cx="42628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EB02324-A0D6-5B4A-993D-FD07D2EC2586}"/>
                </a:ext>
              </a:extLst>
            </p:cNvPr>
            <p:cNvSpPr/>
            <p:nvPr/>
          </p:nvSpPr>
          <p:spPr>
            <a:xfrm>
              <a:off x="2875957" y="5070202"/>
              <a:ext cx="42628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612686-05B7-294C-9FF5-99BDE1C47373}"/>
                </a:ext>
              </a:extLst>
            </p:cNvPr>
            <p:cNvSpPr/>
            <p:nvPr/>
          </p:nvSpPr>
          <p:spPr>
            <a:xfrm>
              <a:off x="3144668" y="4187887"/>
              <a:ext cx="42628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18574A-4EAF-5A41-8D43-8D4D3C8E8443}"/>
              </a:ext>
            </a:extLst>
          </p:cNvPr>
          <p:cNvSpPr txBox="1"/>
          <p:nvPr/>
        </p:nvSpPr>
        <p:spPr>
          <a:xfrm>
            <a:off x="1779418" y="4438589"/>
            <a:ext cx="95494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Paradox: mean density =&gt; 𝛕</a:t>
            </a:r>
            <a:r>
              <a:rPr lang="en-US" baseline="-25000" dirty="0"/>
              <a:t>e  </a:t>
            </a:r>
            <a:r>
              <a:rPr lang="en-US" dirty="0"/>
              <a:t>~ 0.26 =&gt; 170 </a:t>
            </a:r>
            <a:r>
              <a:rPr lang="en-US" dirty="0" err="1"/>
              <a:t>mJy</a:t>
            </a:r>
            <a:r>
              <a:rPr lang="en-US" dirty="0"/>
              <a:t> from Thomson scattering (total in torus ~ 21mJy)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Solution: FF ∝  n</a:t>
            </a:r>
            <a:r>
              <a:rPr lang="en-US" baseline="-25000" dirty="0"/>
              <a:t>e</a:t>
            </a:r>
            <a:r>
              <a:rPr lang="en-US" baseline="30000" dirty="0"/>
              <a:t>2 </a:t>
            </a:r>
            <a:r>
              <a:rPr lang="en-US" dirty="0"/>
              <a:t>, Thomson ∝ n</a:t>
            </a:r>
            <a:r>
              <a:rPr lang="en-US" baseline="-25000" dirty="0"/>
              <a:t>e </a:t>
            </a:r>
            <a:r>
              <a:rPr lang="en-US" dirty="0"/>
              <a:t>=&gt; </a:t>
            </a:r>
            <a:r>
              <a:rPr lang="en-US" i="1" dirty="0"/>
              <a:t>Clumpy gas distribution</a:t>
            </a:r>
            <a:r>
              <a:rPr lang="en-US" dirty="0"/>
              <a:t>, clump densities &gt; 4000 cm</a:t>
            </a:r>
            <a:r>
              <a:rPr lang="en-US" baseline="30000" dirty="0"/>
              <a:t>-3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Clumpy torus consistent with MFP in X-rays and far IR (</a:t>
            </a:r>
            <a:r>
              <a:rPr lang="en-US" dirty="0" err="1"/>
              <a:t>Nenkova</a:t>
            </a:r>
            <a:r>
              <a:rPr lang="en-US" dirty="0"/>
              <a:t> ea.)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Pressure clumps &gt; 5.5 x 10</a:t>
            </a:r>
            <a:r>
              <a:rPr lang="en-US" baseline="30000" dirty="0"/>
              <a:t>-8</a:t>
            </a:r>
            <a:r>
              <a:rPr lang="en-US" dirty="0"/>
              <a:t> dyne cm</a:t>
            </a:r>
            <a:r>
              <a:rPr lang="en-US" baseline="30000" dirty="0"/>
              <a:t>-2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Equipartition pressure in jet ~ 3x larger: pressure confined jet?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75E38D-8ADF-CC49-8568-B2107B437976}"/>
              </a:ext>
            </a:extLst>
          </p:cNvPr>
          <p:cNvSpPr txBox="1"/>
          <p:nvPr/>
        </p:nvSpPr>
        <p:spPr>
          <a:xfrm>
            <a:off x="82724" y="56816"/>
            <a:ext cx="344205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Toy Model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Free-free emission from </a:t>
            </a:r>
            <a:r>
              <a:rPr lang="en-US" sz="2000" dirty="0" err="1"/>
              <a:t>Cyg</a:t>
            </a:r>
            <a:r>
              <a:rPr lang="en-US" sz="2000" dirty="0"/>
              <a:t> A multi-phase, clumpy Torus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max R ~ 260 pc, H ~ 143pc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ionization cone ½ opening angle  ~ 62</a:t>
            </a:r>
            <a:r>
              <a:rPr lang="en-US" baseline="30000" dirty="0"/>
              <a:t>o 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EM =&gt; mean density ~ 500 cm</a:t>
            </a:r>
            <a:r>
              <a:rPr lang="en-US" baseline="30000" dirty="0"/>
              <a:t>-3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E739B-D7AB-6749-8529-363D57DC69F4}"/>
              </a:ext>
            </a:extLst>
          </p:cNvPr>
          <p:cNvSpPr txBox="1"/>
          <p:nvPr/>
        </p:nvSpPr>
        <p:spPr>
          <a:xfrm>
            <a:off x="3952139" y="2558143"/>
            <a:ext cx="977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Gas and dust clumps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C7FE508-A2BE-824B-B23E-4C241C424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13048">
            <a:off x="8803444" y="1099771"/>
            <a:ext cx="4076244" cy="22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29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F99E17-4810-5841-BA58-DC98F441C971}"/>
              </a:ext>
            </a:extLst>
          </p:cNvPr>
          <p:cNvSpPr txBox="1"/>
          <p:nvPr/>
        </p:nvSpPr>
        <p:spPr>
          <a:xfrm>
            <a:off x="1762685" y="5491047"/>
            <a:ext cx="100468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Next Steps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ALMA search for dust and molecular gas on similar scales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Other examples: will require 10x spatial resolution and &gt; 10x the sensitivity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1AFB40-68E6-6F42-9CA7-9E102128077F}"/>
              </a:ext>
            </a:extLst>
          </p:cNvPr>
          <p:cNvGrpSpPr/>
          <p:nvPr/>
        </p:nvGrpSpPr>
        <p:grpSpPr>
          <a:xfrm>
            <a:off x="1183822" y="2318420"/>
            <a:ext cx="10183585" cy="3091783"/>
            <a:chOff x="314304" y="166952"/>
            <a:chExt cx="11757953" cy="3589758"/>
          </a:xfrm>
        </p:grpSpPr>
        <p:pic>
          <p:nvPicPr>
            <p:cNvPr id="4" name="First Observation of Torus Surrounding the Supermassive Black Hole at the Core of Powerful Radio Galaxy.mp4">
              <a:hlinkClick r:id="" action="ppaction://media"/>
              <a:extLst>
                <a:ext uri="{FF2B5EF4-FFF2-40B4-BE49-F238E27FC236}">
                  <a16:creationId xmlns:a16="http://schemas.microsoft.com/office/drawing/2014/main" id="{A321C7B0-9DC5-834D-8B5D-D6D6DFD20FDC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314304" y="166952"/>
              <a:ext cx="6381792" cy="35897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173845-F02D-584E-BF74-385004B5548F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999514" y="221949"/>
              <a:ext cx="5072743" cy="345799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9E7F3ED-44F7-6D48-B3CE-57619C9922FC}"/>
              </a:ext>
            </a:extLst>
          </p:cNvPr>
          <p:cNvSpPr txBox="1"/>
          <p:nvPr/>
        </p:nvSpPr>
        <p:spPr>
          <a:xfrm>
            <a:off x="1600201" y="103192"/>
            <a:ext cx="9307284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Free-Free emission from the Cygnus A Torus? Model consistency checks 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Opening angle ~ 62</a:t>
            </a:r>
            <a:r>
              <a:rPr lang="en-US" baseline="30000" dirty="0"/>
              <a:t>o</a:t>
            </a:r>
            <a:r>
              <a:rPr lang="en-US" dirty="0"/>
              <a:t>  consistent with demographics: about 50% to 70% of AGN are type 2 vs. 1  =&gt; Opening angle ~ 45</a:t>
            </a:r>
            <a:r>
              <a:rPr lang="en-US" baseline="30000" dirty="0"/>
              <a:t>o</a:t>
            </a:r>
            <a:r>
              <a:rPr lang="en-US" dirty="0"/>
              <a:t> – 63</a:t>
            </a:r>
            <a:r>
              <a:rPr lang="en-US" baseline="30000" dirty="0"/>
              <a:t>o</a:t>
            </a:r>
            <a:r>
              <a:rPr lang="en-US" dirty="0"/>
              <a:t> (</a:t>
            </a:r>
            <a:r>
              <a:rPr lang="en-US" dirty="0" err="1"/>
              <a:t>Nenkova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2008)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Outer radius ~ 264pc  ~ size of SMBH gravitational sphere of influence in Cygnus 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Radius NLR for 2.5x10</a:t>
            </a:r>
            <a:r>
              <a:rPr lang="en-US" baseline="30000" dirty="0"/>
              <a:t>12</a:t>
            </a:r>
            <a:r>
              <a:rPr lang="en-US" dirty="0"/>
              <a:t> L</a:t>
            </a:r>
            <a:r>
              <a:rPr lang="en-US" baseline="-25000" dirty="0"/>
              <a:t>o</a:t>
            </a:r>
            <a:r>
              <a:rPr lang="en-US" dirty="0"/>
              <a:t> AGN ~ 460pc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Cannot rule-out other models (</a:t>
            </a:r>
            <a:r>
              <a:rPr lang="en-US" dirty="0" err="1"/>
              <a:t>eg.</a:t>
            </a:r>
            <a:r>
              <a:rPr lang="en-US" dirty="0"/>
              <a:t> thermal outflow, but wrong geometry? 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656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D56B4-5657-7D4A-9BFA-4249E9881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49" y="304056"/>
            <a:ext cx="8586051" cy="624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8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H="1">
            <a:off x="7865032" y="3612803"/>
            <a:ext cx="1268549" cy="255701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F10-AEF2-9645-8BF0-9243C737F363}" type="slidenum">
              <a:rPr lang="en-US" smtClean="0"/>
              <a:t>14</a:t>
            </a:fld>
            <a:endParaRPr lang="en-US"/>
          </a:p>
        </p:txBody>
      </p:sp>
      <p:pic>
        <p:nvPicPr>
          <p:cNvPr id="29" name="Picture 28" descr="cyga2.png">
            <a:extLst>
              <a:ext uri="{FF2B5EF4-FFF2-40B4-BE49-F238E27FC236}">
                <a16:creationId xmlns:a16="http://schemas.microsoft.com/office/drawing/2014/main" id="{1875FF43-C0EA-BB42-AA80-6C458083E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9" r="28393" b="-184"/>
          <a:stretch/>
        </p:blipFill>
        <p:spPr bwMode="auto">
          <a:xfrm>
            <a:off x="6319533" y="2051507"/>
            <a:ext cx="5282660" cy="3128398"/>
          </a:xfrm>
          <a:prstGeom prst="rect">
            <a:avLst/>
          </a:prstGeo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AEBA0-E0A4-F745-9035-6AA3F451D89B}"/>
              </a:ext>
            </a:extLst>
          </p:cNvPr>
          <p:cNvSpPr txBox="1"/>
          <p:nvPr/>
        </p:nvSpPr>
        <p:spPr>
          <a:xfrm>
            <a:off x="1872341" y="509176"/>
            <a:ext cx="898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Bigger surprise: new radio source in the nucleus of Cygnus 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E34603-4FD5-B844-A679-64B30177663B}"/>
              </a:ext>
            </a:extLst>
          </p:cNvPr>
          <p:cNvGrpSpPr/>
          <p:nvPr/>
        </p:nvGrpSpPr>
        <p:grpSpPr>
          <a:xfrm>
            <a:off x="490181" y="2051506"/>
            <a:ext cx="5382289" cy="3122594"/>
            <a:chOff x="6283903" y="237507"/>
            <a:chExt cx="5382289" cy="3122594"/>
          </a:xfrm>
        </p:grpSpPr>
        <p:pic>
          <p:nvPicPr>
            <p:cNvPr id="61" name="Picture 60" descr="cyga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8393" b="50366"/>
            <a:stretch/>
          </p:blipFill>
          <p:spPr bwMode="auto">
            <a:xfrm>
              <a:off x="6283903" y="237507"/>
              <a:ext cx="5382289" cy="3122594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B2E51A-AE5F-814A-882B-5315C1DD1F11}"/>
                </a:ext>
              </a:extLst>
            </p:cNvPr>
            <p:cNvSpPr txBox="1"/>
            <p:nvPr/>
          </p:nvSpPr>
          <p:spPr>
            <a:xfrm>
              <a:off x="7164388" y="381208"/>
              <a:ext cx="1401288" cy="380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VLA 8 GHz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6C26E7-98D4-4941-A130-B75028D11596}"/>
                </a:ext>
              </a:extLst>
            </p:cNvPr>
            <p:cNvCxnSpPr/>
            <p:nvPr/>
          </p:nvCxnSpPr>
          <p:spPr>
            <a:xfrm>
              <a:off x="8610600" y="391886"/>
              <a:ext cx="199406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C0361C-59B0-DC41-9CCF-A722E20AA1D4}"/>
                </a:ext>
              </a:extLst>
            </p:cNvPr>
            <p:cNvSpPr txBox="1"/>
            <p:nvPr/>
          </p:nvSpPr>
          <p:spPr>
            <a:xfrm>
              <a:off x="9446161" y="404959"/>
              <a:ext cx="790369" cy="380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1”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220D6C-93B2-6948-B279-8A4A9586EA66}"/>
              </a:ext>
            </a:extLst>
          </p:cNvPr>
          <p:cNvSpPr txBox="1"/>
          <p:nvPr/>
        </p:nvSpPr>
        <p:spPr>
          <a:xfrm>
            <a:off x="9949543" y="4321629"/>
            <a:ext cx="165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4mJy at 8 GHz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77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2108" y="1190041"/>
            <a:ext cx="5057756" cy="4617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Cygnus A radio transient</a:t>
            </a:r>
          </a:p>
          <a:p>
            <a:r>
              <a:rPr lang="en-US" sz="2000" dirty="0"/>
              <a:t>460 pc from the nucleus</a:t>
            </a:r>
          </a:p>
          <a:p>
            <a:r>
              <a:rPr lang="en-US" sz="2000" dirty="0"/>
              <a:t>Source appeared sometime between 1997 and 2015</a:t>
            </a:r>
          </a:p>
          <a:p>
            <a:r>
              <a:rPr lang="en-US" sz="2000" dirty="0"/>
              <a:t>Flat spectrum, with gradual turnover below 15 GHz.  </a:t>
            </a:r>
          </a:p>
          <a:p>
            <a:r>
              <a:rPr lang="en-US" sz="2000" dirty="0"/>
              <a:t>Marginally fading Jul15 to Oct16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NRAO-CV Lunch Talk 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FFDC0E-F200-A449-A4B2-0B5EE20A31A4}"/>
              </a:ext>
            </a:extLst>
          </p:cNvPr>
          <p:cNvGrpSpPr/>
          <p:nvPr/>
        </p:nvGrpSpPr>
        <p:grpSpPr>
          <a:xfrm>
            <a:off x="6446538" y="217714"/>
            <a:ext cx="5340561" cy="5936755"/>
            <a:chOff x="6196167" y="217714"/>
            <a:chExt cx="5340561" cy="5936755"/>
          </a:xfrm>
        </p:grpSpPr>
        <p:pic>
          <p:nvPicPr>
            <p:cNvPr id="10" name="Picture 9" descr="Screen Shot 2017-05-12 at 23.37.4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67" y="2368349"/>
              <a:ext cx="5340561" cy="37861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E89A26-6352-1A40-BC68-DABB98F2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6485" y="217714"/>
              <a:ext cx="3956958" cy="2150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022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157" y="218313"/>
            <a:ext cx="8229600" cy="709079"/>
          </a:xfrm>
        </p:spPr>
        <p:txBody>
          <a:bodyPr>
            <a:normAutofit/>
          </a:bodyPr>
          <a:lstStyle/>
          <a:p>
            <a:r>
              <a:rPr lang="en-US" sz="4000" dirty="0"/>
              <a:t>Near-infrared counterpart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NRAO-CV Lunch Talk  June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63587" y="4793575"/>
            <a:ext cx="700266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A NIR point source at the same location was discovered in 2002 with adaptive optics + HST  (no info on variability)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Spectrum not definitive: not young SF region but confused by scattered light from </a:t>
            </a:r>
            <a:r>
              <a:rPr lang="en-US" dirty="0" err="1"/>
              <a:t>Cyg</a:t>
            </a:r>
            <a:r>
              <a:rPr lang="en-US" dirty="0"/>
              <a:t> A nucleus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Interpreted by </a:t>
            </a:r>
            <a:r>
              <a:rPr lang="en-US" dirty="0" err="1"/>
              <a:t>Canalizo</a:t>
            </a:r>
            <a:r>
              <a:rPr lang="en-US" dirty="0"/>
              <a:t> as a stripped galaxy core = old stars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858DE2-C650-9A4D-8F5F-668BB8E5068A}"/>
              </a:ext>
            </a:extLst>
          </p:cNvPr>
          <p:cNvGrpSpPr/>
          <p:nvPr/>
        </p:nvGrpSpPr>
        <p:grpSpPr>
          <a:xfrm>
            <a:off x="1962351" y="967188"/>
            <a:ext cx="8724593" cy="3589670"/>
            <a:chOff x="1962351" y="967188"/>
            <a:chExt cx="8724593" cy="3589670"/>
          </a:xfrm>
        </p:grpSpPr>
        <p:pic>
          <p:nvPicPr>
            <p:cNvPr id="7" name="Picture 6" descr="cyganu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939" y="1244295"/>
              <a:ext cx="4526818" cy="315824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536086" y="3890446"/>
              <a:ext cx="16747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Canalizo+2003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967188"/>
              <a:ext cx="3798552" cy="3589670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3969488" y="1302068"/>
              <a:ext cx="2126512" cy="13348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969489" y="2823416"/>
              <a:ext cx="2033829" cy="140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999241" y="4460314"/>
              <a:ext cx="3748612" cy="6335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557535" y="4133386"/>
              <a:ext cx="550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84”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62351" y="1392865"/>
              <a:ext cx="2145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Gemini </a:t>
              </a:r>
              <a:r>
                <a:rPr lang="en-US" sz="1600" dirty="0" err="1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i</a:t>
              </a:r>
              <a:r>
                <a:rPr lang="en-US" sz="16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-band  0.8 </a:t>
              </a:r>
              <a:r>
                <a:rPr lang="en-US" sz="1600" dirty="0">
                  <a:solidFill>
                    <a:schemeClr val="bg1"/>
                  </a:solidFill>
                  <a:latin typeface="Symbol" panose="05050102010706020507" pitchFamily="18" charset="2"/>
                  <a:cs typeface="Gill Sans" pitchFamily="17" charset="0"/>
                </a:rPr>
                <a:t>m</a:t>
              </a:r>
              <a:r>
                <a:rPr lang="en-US" sz="1600" dirty="0">
                  <a:solidFill>
                    <a:schemeClr val="bg1"/>
                  </a:solidFill>
                  <a:cs typeface="Gill Sans" pitchFamily="17" charset="0"/>
                </a:rPr>
                <a:t>m</a:t>
              </a:r>
              <a:endPara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66122" y="1392865"/>
              <a:ext cx="174505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Keck K-band 2 </a:t>
              </a:r>
              <a:r>
                <a:rPr lang="en-US" sz="1600" dirty="0">
                  <a:solidFill>
                    <a:schemeClr val="bg1"/>
                  </a:solidFill>
                  <a:latin typeface="Symbol" panose="05050102010706020507" pitchFamily="18" charset="2"/>
                  <a:cs typeface="Gill Sans" pitchFamily="17" charset="0"/>
                </a:rPr>
                <a:t>m</a:t>
              </a:r>
              <a:r>
                <a:rPr lang="en-US" sz="1600" dirty="0">
                  <a:solidFill>
                    <a:schemeClr val="bg1"/>
                  </a:solidFill>
                  <a:cs typeface="Gill Sans" pitchFamily="17" charset="0"/>
                </a:rPr>
                <a:t>m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C00000"/>
                  </a:solidFill>
                  <a:latin typeface="Gill Sans MT" pitchFamily="34" charset="0"/>
                  <a:cs typeface="Gill Sans" pitchFamily="17" charset="0"/>
                </a:rPr>
                <a:t>35GHz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5E858B-AD81-CF4E-B2F1-36E433EDD990}"/>
                </a:ext>
              </a:extLst>
            </p:cNvPr>
            <p:cNvSpPr txBox="1"/>
            <p:nvPr/>
          </p:nvSpPr>
          <p:spPr>
            <a:xfrm>
              <a:off x="9674573" y="3091064"/>
              <a:ext cx="10123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200pc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73AFA7-3F50-C443-8311-B3BCE17F73CB}"/>
                </a:ext>
              </a:extLst>
            </p:cNvPr>
            <p:cNvCxnSpPr/>
            <p:nvPr/>
          </p:nvCxnSpPr>
          <p:spPr>
            <a:xfrm>
              <a:off x="10297885" y="3012520"/>
              <a:ext cx="0" cy="4164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776F47-B18E-FB4D-9DB3-F31FA41EB201}"/>
                </a:ext>
              </a:extLst>
            </p:cNvPr>
            <p:cNvSpPr/>
            <p:nvPr/>
          </p:nvSpPr>
          <p:spPr>
            <a:xfrm>
              <a:off x="9966249" y="3690257"/>
              <a:ext cx="364294" cy="5387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5015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019AF3-D5AE-7D46-B4B0-8DAC8E84F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7" y="1301967"/>
            <a:ext cx="7919975" cy="4254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6225C5-196E-2F42-B4EC-4F351798E0E6}"/>
              </a:ext>
            </a:extLst>
          </p:cNvPr>
          <p:cNvSpPr txBox="1"/>
          <p:nvPr/>
        </p:nvSpPr>
        <p:spPr>
          <a:xfrm>
            <a:off x="838199" y="295913"/>
            <a:ext cx="8599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kind of Transient? Radio Luminosity – time diagram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39DBB-94D6-9E45-9063-87B2FE58CAA3}"/>
              </a:ext>
            </a:extLst>
          </p:cNvPr>
          <p:cNvSpPr txBox="1"/>
          <p:nvPr/>
        </p:nvSpPr>
        <p:spPr>
          <a:xfrm>
            <a:off x="8490857" y="1767007"/>
            <a:ext cx="341811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Stellar explosions: </a:t>
            </a:r>
            <a:r>
              <a:rPr lang="en-US" sz="2000" dirty="0" err="1"/>
              <a:t>SNe</a:t>
            </a:r>
            <a:r>
              <a:rPr lang="en-US" sz="2000" dirty="0"/>
              <a:t>, GRB</a:t>
            </a:r>
          </a:p>
          <a:p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SMBH accretion: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Tidal disruption event: star </a:t>
            </a:r>
            <a:r>
              <a:rPr lang="en-US" dirty="0" err="1"/>
              <a:t>infall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Blazar: gas accretion </a:t>
            </a:r>
          </a:p>
        </p:txBody>
      </p:sp>
    </p:spTree>
    <p:extLst>
      <p:ext uri="{BB962C8B-B14F-4D97-AF65-F5344CB8AC3E}">
        <p14:creationId xmlns:p14="http://schemas.microsoft.com/office/powerpoint/2010/main" val="2542156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LBAmulti2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7" y="838400"/>
            <a:ext cx="2851415" cy="5550645"/>
          </a:xfrm>
          <a:prstGeom prst="rect">
            <a:avLst/>
          </a:prstGeom>
        </p:spPr>
      </p:pic>
      <p:pic>
        <p:nvPicPr>
          <p:cNvPr id="7" name="Picture 6" descr="VLBAmulti2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92" y="924528"/>
            <a:ext cx="2744601" cy="5481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667" y="908971"/>
            <a:ext cx="14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23 GHz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00" y="2771638"/>
            <a:ext cx="14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15 GHz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6667" y="4549638"/>
            <a:ext cx="14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8 GHz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0667" y="2788572"/>
            <a:ext cx="14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7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0667" y="4566572"/>
            <a:ext cx="14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5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0667" y="925905"/>
            <a:ext cx="14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8 GHz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F10-AEF2-9645-8BF0-9243C737F363}" type="slidenum">
              <a:rPr lang="en-US" smtClean="0"/>
              <a:t>18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DABBF3-0DAF-3D4D-9BAC-3F929B1E8CEF}"/>
              </a:ext>
            </a:extLst>
          </p:cNvPr>
          <p:cNvGrpSpPr/>
          <p:nvPr/>
        </p:nvGrpSpPr>
        <p:grpSpPr>
          <a:xfrm>
            <a:off x="6171658" y="1365787"/>
            <a:ext cx="4694264" cy="3336842"/>
            <a:chOff x="6171658" y="1365787"/>
            <a:chExt cx="5621172" cy="4152720"/>
          </a:xfrm>
        </p:grpSpPr>
        <p:pic>
          <p:nvPicPr>
            <p:cNvPr id="13" name="Picture 12" descr="cyga_8ghz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658" y="1365787"/>
              <a:ext cx="5621172" cy="4152720"/>
            </a:xfrm>
            <a:prstGeom prst="rect">
              <a:avLst/>
            </a:prstGeom>
            <a:ln w="28575" cmpd="sng">
              <a:solidFill>
                <a:schemeClr val="bg1"/>
              </a:solidFill>
            </a:ln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8719891" y="3094747"/>
              <a:ext cx="660400" cy="186267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024691" y="3281015"/>
              <a:ext cx="2601012" cy="459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/>
                  <a:cs typeface="Arial"/>
                </a:rPr>
                <a:t>1.6 mas = 5.7 </a:t>
              </a:r>
              <a:r>
                <a:rPr lang="en-US" dirty="0" err="1">
                  <a:solidFill>
                    <a:schemeClr val="bg1"/>
                  </a:solidFill>
                  <a:latin typeface="Arial"/>
                  <a:cs typeface="Arial"/>
                </a:rPr>
                <a:t>ly</a:t>
              </a: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061470" y="4048930"/>
              <a:ext cx="1016000" cy="57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</a:rPr>
                <a:t>A2-E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94024" y="4048930"/>
              <a:ext cx="1152243" cy="57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</a:rPr>
                <a:t>A2-W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A81F186-89D3-6F47-9139-DC9944E25CFF}"/>
              </a:ext>
            </a:extLst>
          </p:cNvPr>
          <p:cNvSpPr txBox="1"/>
          <p:nvPr/>
        </p:nvSpPr>
        <p:spPr>
          <a:xfrm>
            <a:off x="3256028" y="136525"/>
            <a:ext cx="6721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VLBA imaging at five frequencies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9D9CFF-B54A-2F46-B0B2-57F6DC45DEC8}"/>
              </a:ext>
            </a:extLst>
          </p:cNvPr>
          <p:cNvSpPr txBox="1"/>
          <p:nvPr/>
        </p:nvSpPr>
        <p:spPr>
          <a:xfrm>
            <a:off x="7101444" y="5272644"/>
            <a:ext cx="42523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Suggests trans-luminal motion: </a:t>
            </a:r>
          </a:p>
          <a:p>
            <a:r>
              <a:rPr lang="en-US" sz="2400" dirty="0">
                <a:solidFill>
                  <a:schemeClr val="bg1"/>
                </a:solidFill>
              </a:rPr>
              <a:t>v &gt; 0.3c</a:t>
            </a:r>
          </a:p>
        </p:txBody>
      </p:sp>
    </p:spTree>
    <p:extLst>
      <p:ext uri="{BB962C8B-B14F-4D97-AF65-F5344CB8AC3E}">
        <p14:creationId xmlns:p14="http://schemas.microsoft.com/office/powerpoint/2010/main" val="4032898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039" y="136525"/>
            <a:ext cx="8229600" cy="807030"/>
          </a:xfrm>
        </p:spPr>
        <p:txBody>
          <a:bodyPr/>
          <a:lstStyle/>
          <a:p>
            <a:r>
              <a:rPr lang="en-US" sz="2800" dirty="0"/>
              <a:t>What is it?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NRAO-CV Lunch Talk  June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438" y="871537"/>
            <a:ext cx="62013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Unlikely to be background source: probability </a:t>
            </a:r>
            <a:r>
              <a:rPr lang="en-US" dirty="0"/>
              <a:t>&lt;&lt; 10</a:t>
            </a:r>
            <a:r>
              <a:rPr lang="en-US" baseline="30000" dirty="0"/>
              <a:t>-4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Projected distance from nucleus ~ 460 pc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EBB15-2AE2-8343-810C-D61DA2F53235}"/>
              </a:ext>
            </a:extLst>
          </p:cNvPr>
          <p:cNvSpPr txBox="1"/>
          <p:nvPr/>
        </p:nvSpPr>
        <p:spPr>
          <a:xfrm>
            <a:off x="395438" y="1802604"/>
            <a:ext cx="5410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 Second SMBH   (AGN flare or TDE)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Luminosity, timescale, spectrum, all consistent with a flaring/brightening </a:t>
            </a:r>
            <a:r>
              <a:rPr lang="en-US" b="1" dirty="0"/>
              <a:t>secondary</a:t>
            </a:r>
            <a:r>
              <a:rPr lang="en-US" dirty="0"/>
              <a:t> supermassive black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VLBI: trans-luminal expansion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Secondary IR nucleus could be 2</a:t>
            </a:r>
            <a:r>
              <a:rPr lang="en-US" baseline="30000" dirty="0"/>
              <a:t>nd</a:t>
            </a:r>
            <a:r>
              <a:rPr lang="en-US" dirty="0"/>
              <a:t> obscured AGN  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A radio supernova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err="1"/>
              <a:t>Cyg</a:t>
            </a:r>
            <a:r>
              <a:rPr lang="en-US" dirty="0"/>
              <a:t> A nucleus has abundant star-formation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Would be the most luminous radio </a:t>
            </a:r>
            <a:r>
              <a:rPr lang="en-US" dirty="0" err="1"/>
              <a:t>SNe</a:t>
            </a:r>
            <a:r>
              <a:rPr lang="en-US" dirty="0"/>
              <a:t> known (2x)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No simple explanation for near-IR counterpart (no bright star-formation lines)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Flat spectrum and no frequency dependent fading is highly uncharacteristic of </a:t>
            </a:r>
            <a:r>
              <a:rPr lang="en-US" i="1" dirty="0" err="1">
                <a:solidFill>
                  <a:srgbClr val="FF0000"/>
                </a:solidFill>
              </a:rPr>
              <a:t>SNe</a:t>
            </a:r>
            <a:r>
              <a:rPr lang="en-US" i="1" dirty="0">
                <a:solidFill>
                  <a:srgbClr val="FF0000"/>
                </a:solidFill>
              </a:rPr>
              <a:t> and GRB</a:t>
            </a:r>
          </a:p>
        </p:txBody>
      </p:sp>
      <p:pic>
        <p:nvPicPr>
          <p:cNvPr id="11" name="Picture 10" descr="cyganuc.png">
            <a:extLst>
              <a:ext uri="{FF2B5EF4-FFF2-40B4-BE49-F238E27FC236}">
                <a16:creationId xmlns:a16="http://schemas.microsoft.com/office/drawing/2014/main" id="{3D41E168-2D58-EF43-A249-E32678A22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38" y="355307"/>
            <a:ext cx="3707738" cy="25867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CA84E5-6FE3-AA42-A90A-E6E0D98DF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06" y="3207092"/>
            <a:ext cx="2781701" cy="2457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99B72-63F7-BF41-B44C-257E7301E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250" y="3270170"/>
            <a:ext cx="2468755" cy="22221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E615E3-81E0-994D-A18B-84C0DF792FE3}"/>
              </a:ext>
            </a:extLst>
          </p:cNvPr>
          <p:cNvSpPr txBox="1"/>
          <p:nvPr/>
        </p:nvSpPr>
        <p:spPr>
          <a:xfrm>
            <a:off x="9916885" y="3270170"/>
            <a:ext cx="6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9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ptradinv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21307" r="1370" b="21305"/>
          <a:stretch/>
        </p:blipFill>
        <p:spPr>
          <a:xfrm>
            <a:off x="185056" y="54305"/>
            <a:ext cx="7729804" cy="35115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F10-AEF2-9645-8BF0-9243C737F363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3BA4C7-0DC3-D14C-902E-2B609290A47F}"/>
              </a:ext>
            </a:extLst>
          </p:cNvPr>
          <p:cNvGrpSpPr/>
          <p:nvPr/>
        </p:nvGrpSpPr>
        <p:grpSpPr>
          <a:xfrm>
            <a:off x="7216519" y="947057"/>
            <a:ext cx="2743200" cy="2655561"/>
            <a:chOff x="8375272" y="2996142"/>
            <a:chExt cx="3816728" cy="3784549"/>
          </a:xfrm>
        </p:grpSpPr>
        <p:pic>
          <p:nvPicPr>
            <p:cNvPr id="10" name="Picture 9" descr="cyga_fg.jpg">
              <a:extLst>
                <a:ext uri="{FF2B5EF4-FFF2-40B4-BE49-F238E27FC236}">
                  <a16:creationId xmlns:a16="http://schemas.microsoft.com/office/drawing/2014/main" id="{6DDC1B13-8304-E843-8A01-0ABF4D347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4" t="6707" r="5632" b="12122"/>
            <a:stretch/>
          </p:blipFill>
          <p:spPr>
            <a:xfrm>
              <a:off x="8375272" y="2996142"/>
              <a:ext cx="3816728" cy="3725333"/>
            </a:xfrm>
            <a:prstGeom prst="rect">
              <a:avLst/>
            </a:prstGeom>
            <a:ln w="28575" cmpd="sng">
              <a:solidFill>
                <a:schemeClr val="bg1"/>
              </a:solidFill>
            </a:ln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9B5B5F7-6EE4-5A49-A8ED-45824132C51A}"/>
                </a:ext>
              </a:extLst>
            </p:cNvPr>
            <p:cNvCxnSpPr/>
            <p:nvPr/>
          </p:nvCxnSpPr>
          <p:spPr>
            <a:xfrm>
              <a:off x="9415938" y="6087614"/>
              <a:ext cx="2133391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F23125-BE7C-6445-8FAF-2592E0F3C9EB}"/>
                </a:ext>
              </a:extLst>
            </p:cNvPr>
            <p:cNvSpPr txBox="1"/>
            <p:nvPr/>
          </p:nvSpPr>
          <p:spPr>
            <a:xfrm>
              <a:off x="9258086" y="6135723"/>
              <a:ext cx="2277108" cy="315525"/>
            </a:xfrm>
            <a:prstGeom prst="rect">
              <a:avLst/>
            </a:prstGeom>
            <a:noFill/>
          </p:spPr>
          <p:txBody>
            <a:bodyPr wrap="square" tIns="14400" bIns="1440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3 kpc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A0C725-58BF-7740-9423-68FB85E2969D}"/>
                </a:ext>
              </a:extLst>
            </p:cNvPr>
            <p:cNvSpPr/>
            <p:nvPr/>
          </p:nvSpPr>
          <p:spPr>
            <a:xfrm>
              <a:off x="9141868" y="6383548"/>
              <a:ext cx="2999332" cy="3971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srgbClr val="D9D9D9"/>
                  </a:solidFill>
                  <a:latin typeface="Arial"/>
                  <a:cs typeface="Arial"/>
                </a:rPr>
                <a:t> HST (</a:t>
              </a:r>
              <a:r>
                <a:rPr lang="en-US" sz="1400" dirty="0" err="1">
                  <a:solidFill>
                    <a:srgbClr val="D9D9D9"/>
                  </a:solidFill>
                  <a:latin typeface="Arial"/>
                  <a:cs typeface="Arial"/>
                </a:rPr>
                <a:t>Canalizo</a:t>
              </a:r>
              <a:r>
                <a:rPr lang="en-US" sz="1400" dirty="0">
                  <a:solidFill>
                    <a:srgbClr val="D9D9D9"/>
                  </a:solidFill>
                  <a:latin typeface="Arial"/>
                  <a:cs typeface="Arial"/>
                </a:rPr>
                <a:t> et al. 2003)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3B6350-E346-F745-B0C4-835B39C0279C}"/>
              </a:ext>
            </a:extLst>
          </p:cNvPr>
          <p:cNvGrpSpPr/>
          <p:nvPr/>
        </p:nvGrpSpPr>
        <p:grpSpPr>
          <a:xfrm>
            <a:off x="9923207" y="54305"/>
            <a:ext cx="2166405" cy="1978169"/>
            <a:chOff x="7222101" y="5172848"/>
            <a:chExt cx="1614667" cy="15273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C5D564-F356-AA4A-A6BC-C75C1CB95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2101" y="5191461"/>
              <a:ext cx="1614667" cy="150874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036221-FC30-2748-B413-A612603FDBA8}"/>
                </a:ext>
              </a:extLst>
            </p:cNvPr>
            <p:cNvSpPr txBox="1"/>
            <p:nvPr/>
          </p:nvSpPr>
          <p:spPr>
            <a:xfrm>
              <a:off x="7239623" y="5172848"/>
              <a:ext cx="1499779" cy="261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HST 2.2um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3F3F01-7B3F-8349-9BC7-C138A447909D}"/>
              </a:ext>
            </a:extLst>
          </p:cNvPr>
          <p:cNvCxnSpPr>
            <a:cxnSpLocks/>
          </p:cNvCxnSpPr>
          <p:nvPr/>
        </p:nvCxnSpPr>
        <p:spPr>
          <a:xfrm flipV="1">
            <a:off x="8669339" y="1209372"/>
            <a:ext cx="2112385" cy="823102"/>
          </a:xfrm>
          <a:prstGeom prst="straightConnector1">
            <a:avLst/>
          </a:prstGeom>
          <a:ln w="28575">
            <a:solidFill>
              <a:srgbClr val="8AE8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642F261-73A5-3248-B4E1-3128265859A4}"/>
              </a:ext>
            </a:extLst>
          </p:cNvPr>
          <p:cNvSpPr/>
          <p:nvPr/>
        </p:nvSpPr>
        <p:spPr>
          <a:xfrm>
            <a:off x="2387058" y="3909526"/>
            <a:ext cx="772980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/>
              <a:t>Giant Elliptical w. buried quasar (type II AGN)</a:t>
            </a:r>
            <a:endParaRPr lang="en-US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N(HI 21cm) &gt; 10</a:t>
            </a:r>
            <a:r>
              <a:rPr lang="en-US" sz="2000" baseline="30000" dirty="0"/>
              <a:t>23</a:t>
            </a:r>
            <a:r>
              <a:rPr lang="en-US" sz="2000" dirty="0"/>
              <a:t> cm</a:t>
            </a:r>
            <a:r>
              <a:rPr lang="en-US" sz="2000" baseline="30000" dirty="0"/>
              <a:t>-2</a:t>
            </a:r>
            <a:r>
              <a:rPr lang="en-US" sz="20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N(X-ray) ~ 3x10</a:t>
            </a:r>
            <a:r>
              <a:rPr lang="en-US" sz="2000" baseline="30000" dirty="0"/>
              <a:t>23</a:t>
            </a:r>
            <a:r>
              <a:rPr lang="en-US" sz="2000" dirty="0"/>
              <a:t> cm</a:t>
            </a:r>
            <a:r>
              <a:rPr lang="en-US" sz="2000" baseline="30000" dirty="0"/>
              <a:t>-2</a:t>
            </a:r>
            <a:r>
              <a:rPr lang="en-US" sz="20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IR – Optical photometry  =&gt; A</a:t>
            </a:r>
            <a:r>
              <a:rPr lang="en-US" sz="2000" baseline="-25000" dirty="0"/>
              <a:t>v</a:t>
            </a:r>
            <a:r>
              <a:rPr lang="en-US" sz="2000" dirty="0"/>
              <a:t> &gt; 50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L</a:t>
            </a:r>
            <a:r>
              <a:rPr lang="en-US" sz="2000" baseline="-25000" dirty="0" err="1"/>
              <a:t>bol</a:t>
            </a:r>
            <a:r>
              <a:rPr lang="en-US" sz="2000" dirty="0"/>
              <a:t>  ~ 2.5x10</a:t>
            </a:r>
            <a:r>
              <a:rPr lang="en-US" sz="2000" baseline="30000" dirty="0"/>
              <a:t>12</a:t>
            </a:r>
            <a:r>
              <a:rPr lang="en-US" sz="2000" dirty="0"/>
              <a:t> L</a:t>
            </a:r>
            <a:r>
              <a:rPr lang="en-US" sz="2000" baseline="-25000" dirty="0"/>
              <a:t>o</a:t>
            </a:r>
            <a:r>
              <a:rPr lang="en-US" sz="2000" dirty="0"/>
              <a:t>  (typical z ~ 1 quasars)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Spectroscopy =&gt; SMBH ~ 2.5 x 10</a:t>
            </a:r>
            <a:r>
              <a:rPr lang="en-US" sz="2000" baseline="30000" dirty="0"/>
              <a:t>9</a:t>
            </a:r>
            <a:r>
              <a:rPr lang="en-US" sz="2000" dirty="0"/>
              <a:t> M</a:t>
            </a:r>
            <a:r>
              <a:rPr lang="en-US" sz="2000" baseline="-25000" dirty="0"/>
              <a:t>o</a:t>
            </a:r>
            <a:endParaRPr lang="en-US" sz="20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17B343B-8772-3A4D-8C08-4BB9763FA598}"/>
              </a:ext>
            </a:extLst>
          </p:cNvPr>
          <p:cNvCxnSpPr>
            <a:cxnSpLocks/>
          </p:cNvCxnSpPr>
          <p:nvPr/>
        </p:nvCxnSpPr>
        <p:spPr>
          <a:xfrm>
            <a:off x="3907971" y="2010172"/>
            <a:ext cx="3604776" cy="221588"/>
          </a:xfrm>
          <a:prstGeom prst="straightConnector1">
            <a:avLst/>
          </a:prstGeom>
          <a:ln w="28575">
            <a:solidFill>
              <a:srgbClr val="8AE8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763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7311"/>
            <a:ext cx="10515600" cy="1325563"/>
          </a:xfrm>
        </p:spPr>
        <p:txBody>
          <a:bodyPr/>
          <a:lstStyle/>
          <a:p>
            <a:r>
              <a:rPr lang="en-US" sz="2800" dirty="0"/>
              <a:t>Cygnus A: A Binary  SMBH?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NRAO-CV Lunch Talk  June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6746" y="1112981"/>
            <a:ext cx="5945568" cy="55553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Implications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Rare example of sub-</a:t>
            </a:r>
            <a:r>
              <a:rPr lang="en-US" sz="2000" dirty="0" err="1"/>
              <a:t>kpc</a:t>
            </a:r>
            <a:r>
              <a:rPr lang="en-US" sz="2000" dirty="0"/>
              <a:t> SMBH binary:  provides insight into in-spiral/merger process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Orbital period ~ 10</a:t>
            </a:r>
            <a:r>
              <a:rPr lang="en-US" sz="2000" baseline="30000" dirty="0"/>
              <a:t>7</a:t>
            </a:r>
            <a:r>
              <a:rPr lang="en-US" sz="2000" dirty="0"/>
              <a:t> years ~ age of radio source: search for dynamical influence on jet/lobe structure (</a:t>
            </a:r>
            <a:r>
              <a:rPr lang="en-US" sz="2000" dirty="0" err="1"/>
              <a:t>eg.</a:t>
            </a:r>
            <a:r>
              <a:rPr lang="en-US" sz="2000" dirty="0"/>
              <a:t> jet ‘helix’)?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Just possible to measure orbital motion w. VLBI over decades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i="1" dirty="0"/>
              <a:t>Speculation: Proximity of </a:t>
            </a:r>
            <a:r>
              <a:rPr lang="en-US" sz="2000" i="1" dirty="0" err="1"/>
              <a:t>Cyg</a:t>
            </a:r>
            <a:r>
              <a:rPr lang="en-US" sz="2000" i="1" dirty="0"/>
              <a:t> A allows for 10x higher physical resolution and 10x higher sensitivity than any other powerful radio AGN.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/>
              <a:t>Perhaps many powerful AGN are binary SMBH?  Have we looked? 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/>
              <a:t>What are the implications for merging SMBH statistics and the </a:t>
            </a:r>
            <a:r>
              <a:rPr lang="en-US" i="1" dirty="0" err="1"/>
              <a:t>nano</a:t>
            </a:r>
            <a:r>
              <a:rPr lang="en-US" i="1" dirty="0"/>
              <a:t>-Hz GW background?</a:t>
            </a:r>
          </a:p>
        </p:txBody>
      </p:sp>
      <p:pic>
        <p:nvPicPr>
          <p:cNvPr id="7" name="Picture 6" descr="cyganu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19" y="911841"/>
            <a:ext cx="3765490" cy="2627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146" y="3828252"/>
            <a:ext cx="3678863" cy="206936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96173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148" y="-1735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Resolved SED</a:t>
            </a:r>
          </a:p>
        </p:txBody>
      </p:sp>
      <p:pic>
        <p:nvPicPr>
          <p:cNvPr id="4" name="Picture 3" descr="sed_resolv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861" y="853292"/>
            <a:ext cx="8816883" cy="5368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4137" y="1017863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A2-E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0112" y="3474413"/>
            <a:ext cx="1152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A2-W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467" y="2832161"/>
            <a:ext cx="21505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2F2F2"/>
                </a:solidFill>
                <a:latin typeface="Arial"/>
                <a:cs typeface="Arial"/>
              </a:rPr>
              <a:t>A2-W:</a:t>
            </a:r>
          </a:p>
          <a:p>
            <a:r>
              <a:rPr lang="en-US" sz="2000" dirty="0">
                <a:solidFill>
                  <a:srgbClr val="F2F2F2"/>
                </a:solidFill>
                <a:latin typeface="Arial"/>
                <a:cs typeface="Arial"/>
              </a:rPr>
              <a:t>Steep spectrum, possibly scintillating =&gt; very compact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F10-AEF2-9645-8BF0-9243C737F363}" type="slidenum">
              <a:rPr lang="en-US" smtClean="0"/>
              <a:t>21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9467" y="1103218"/>
            <a:ext cx="21467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A2-E: </a:t>
            </a:r>
            <a:b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flat spectrum, no </a:t>
            </a:r>
            <a:b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rapid changes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87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BF2445-DA1A-EA41-A999-D9C3FB706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475" y="426027"/>
            <a:ext cx="5454851" cy="4799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AF6B6-F9E8-174C-9A99-4C7725311425}"/>
              </a:ext>
            </a:extLst>
          </p:cNvPr>
          <p:cNvSpPr txBox="1"/>
          <p:nvPr/>
        </p:nvSpPr>
        <p:spPr>
          <a:xfrm>
            <a:off x="322116" y="384464"/>
            <a:ext cx="550241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makes Cygnus A so special? </a:t>
            </a:r>
            <a:r>
              <a:rPr lang="en-US" sz="2000" dirty="0"/>
              <a:t>(why study Cygnus A for 35 years?)</a:t>
            </a:r>
            <a:endParaRPr lang="en-US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10x closer than it ought to be =&gt; Fortuitous laboratory to study physics of quasar-like luminosity AGN at 10x the physical resolution, and 100x the sensitivity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8BEC64-C48A-914C-9C34-B8F5F3C234C4}"/>
              </a:ext>
            </a:extLst>
          </p:cNvPr>
          <p:cNvSpPr/>
          <p:nvPr/>
        </p:nvSpPr>
        <p:spPr>
          <a:xfrm>
            <a:off x="271701" y="3146889"/>
            <a:ext cx="677135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Cygnus A ‘firsts’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 ‘high z’, extreme luminosity AGN: catalyst for the ‘AGN paradigm’ (</a:t>
            </a:r>
            <a:r>
              <a:rPr lang="en-US" dirty="0" err="1"/>
              <a:t>ie</a:t>
            </a:r>
            <a:r>
              <a:rPr lang="en-US" dirty="0"/>
              <a:t>. non-stellar energy source) Baade &amp; </a:t>
            </a:r>
            <a:r>
              <a:rPr lang="en-US" dirty="0" err="1"/>
              <a:t>Minkowski</a:t>
            </a:r>
            <a:r>
              <a:rPr lang="en-US" dirty="0"/>
              <a:t> 1954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‘double radio galaxy’, leading to Jet theory (Blandford &amp; Rees; Scheuer 1974)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highly collimated jet discovery with VLA (</a:t>
            </a:r>
            <a:r>
              <a:rPr lang="en-US" dirty="0" err="1"/>
              <a:t>Perley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1984)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polarized, scattered broadlines =&gt; hidden quasar and AGN unification (Antonucci+ 1994)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X-ray cluster cavities (w. </a:t>
            </a:r>
            <a:r>
              <a:rPr lang="en-US" dirty="0" err="1"/>
              <a:t>perseus</a:t>
            </a:r>
            <a:r>
              <a:rPr lang="en-US" dirty="0"/>
              <a:t>) =&gt; radio-mode feedback (Carilli+ 1994)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16913-9948-B345-9E47-13F3B217D517}"/>
              </a:ext>
            </a:extLst>
          </p:cNvPr>
          <p:cNvSpPr txBox="1"/>
          <p:nvPr/>
        </p:nvSpPr>
        <p:spPr>
          <a:xfrm>
            <a:off x="10352756" y="4267200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3C sample</a:t>
            </a:r>
          </a:p>
        </p:txBody>
      </p:sp>
    </p:spTree>
    <p:extLst>
      <p:ext uri="{BB962C8B-B14F-4D97-AF65-F5344CB8AC3E}">
        <p14:creationId xmlns:p14="http://schemas.microsoft.com/office/powerpoint/2010/main" val="351692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83593" y="100825"/>
            <a:ext cx="9148482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CHANDRA 2.2 </a:t>
            </a:r>
            <a:r>
              <a:rPr lang="en-US" sz="2400" dirty="0" err="1">
                <a:latin typeface="Gill Sans MT" pitchFamily="34" charset="0"/>
                <a:cs typeface="Gill Sans" pitchFamily="17" charset="0"/>
              </a:rPr>
              <a:t>Msec</a:t>
            </a:r>
            <a:r>
              <a:rPr lang="en-US" sz="2400" dirty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2400" dirty="0" err="1">
                <a:latin typeface="Gill Sans MT" pitchFamily="34" charset="0"/>
                <a:cs typeface="Gill Sans" pitchFamily="17" charset="0"/>
              </a:rPr>
              <a:t>Xray</a:t>
            </a:r>
            <a:r>
              <a:rPr lang="en-US" sz="2400" dirty="0">
                <a:latin typeface="Gill Sans MT" pitchFamily="34" charset="0"/>
                <a:cs typeface="Gill Sans" pitchFamily="17" charset="0"/>
              </a:rPr>
              <a:t> observations  (M. Wise +, </a:t>
            </a:r>
            <a:r>
              <a:rPr lang="en-US" sz="2400" dirty="0" err="1">
                <a:latin typeface="Gill Sans MT" pitchFamily="34" charset="0"/>
                <a:cs typeface="Gill Sans" pitchFamily="17" charset="0"/>
              </a:rPr>
              <a:t>Snios</a:t>
            </a:r>
            <a:r>
              <a:rPr lang="en-US" sz="2400" dirty="0">
                <a:latin typeface="Gill Sans MT" pitchFamily="34" charset="0"/>
                <a:cs typeface="Gill Sans" pitchFamily="17" charset="0"/>
              </a:rPr>
              <a:t>+, Duffy+ 18)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err="1">
                <a:latin typeface="Gill Sans MT" pitchFamily="34" charset="0"/>
                <a:cs typeface="Gill Sans" pitchFamily="17" charset="0"/>
              </a:rPr>
              <a:t>Mpc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-scale merging cluster, L</a:t>
            </a:r>
            <a:r>
              <a:rPr lang="en-US" baseline="-25000" dirty="0">
                <a:latin typeface="Gill Sans MT" pitchFamily="34" charset="0"/>
                <a:cs typeface="Gill Sans" pitchFamily="17" charset="0"/>
              </a:rPr>
              <a:t>x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~ 10</a:t>
            </a:r>
            <a:r>
              <a:rPr lang="en-US" baseline="30000" dirty="0">
                <a:latin typeface="Gill Sans MT" pitchFamily="34" charset="0"/>
                <a:cs typeface="Gill Sans" pitchFamily="17" charset="0"/>
              </a:rPr>
              <a:t>45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erg/s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Bow shocks, hydrodynamic interaction jet – lobe </a:t>
            </a:r>
            <a:r>
              <a:rPr lang="mr-IN" dirty="0">
                <a:latin typeface="Gill Sans MT" pitchFamily="34" charset="0"/>
                <a:cs typeface="Gill Sans" pitchFamily="17" charset="0"/>
              </a:rPr>
              <a:t>–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ICM  (‘radio mode feedback’)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Non-thermal IC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Xrays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from radio source:  relativistic particle 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7F24D-4A0C-2749-B00D-B18711679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22" y="1676399"/>
            <a:ext cx="4246978" cy="4879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508AD2-A9E8-FD41-BE6C-73A7F768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954" y="1909824"/>
            <a:ext cx="5029319" cy="404860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B9D591-940B-AA48-9CEC-12B4A5D77B87}"/>
              </a:ext>
            </a:extLst>
          </p:cNvPr>
          <p:cNvCxnSpPr>
            <a:cxnSpLocks/>
          </p:cNvCxnSpPr>
          <p:nvPr/>
        </p:nvCxnSpPr>
        <p:spPr>
          <a:xfrm flipV="1">
            <a:off x="2708476" y="1909824"/>
            <a:ext cx="3636478" cy="2141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8ACB2A-C95B-3A45-A34F-679210B32128}"/>
              </a:ext>
            </a:extLst>
          </p:cNvPr>
          <p:cNvCxnSpPr>
            <a:cxnSpLocks/>
          </p:cNvCxnSpPr>
          <p:nvPr/>
        </p:nvCxnSpPr>
        <p:spPr>
          <a:xfrm>
            <a:off x="2708476" y="4444679"/>
            <a:ext cx="3636478" cy="1513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184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9FE3C5-48D1-E54E-9864-EA057129C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28" y="1616968"/>
            <a:ext cx="5987624" cy="3368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E408B6-350C-F64F-A325-B59D2AD985B9}"/>
              </a:ext>
            </a:extLst>
          </p:cNvPr>
          <p:cNvSpPr txBox="1"/>
          <p:nvPr/>
        </p:nvSpPr>
        <p:spPr>
          <a:xfrm>
            <a:off x="628891" y="680427"/>
            <a:ext cx="11252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Observed intensively in 1980s, but only three VLA observations of Cygnus A between 1989 and 2014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JVLA: 44 hours, 2 to 50 GHz,  all configurations w. 10x BW of old VLA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Goals: deeper polarization study of the lobes, jet, background sources: but surprise, surprise, surprise….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8C13D1-B80C-6D45-BC2F-C8935FBC3C23}"/>
              </a:ext>
            </a:extLst>
          </p:cNvPr>
          <p:cNvSpPr txBox="1"/>
          <p:nvPr/>
        </p:nvSpPr>
        <p:spPr>
          <a:xfrm>
            <a:off x="4011592" y="159107"/>
            <a:ext cx="5741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JVLA program (</a:t>
            </a:r>
            <a:r>
              <a:rPr lang="en-US" sz="2400" dirty="0" err="1"/>
              <a:t>Perley</a:t>
            </a:r>
            <a:r>
              <a:rPr lang="en-US" sz="2400" dirty="0"/>
              <a:t>+, </a:t>
            </a:r>
            <a:r>
              <a:rPr lang="en-US" sz="2400" dirty="0" err="1"/>
              <a:t>Sebokolodi</a:t>
            </a:r>
            <a:r>
              <a:rPr lang="en-US" sz="2400" dirty="0"/>
              <a:t>+)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9C41E8-6046-814E-8E2E-E7F640F7FB66}"/>
              </a:ext>
            </a:extLst>
          </p:cNvPr>
          <p:cNvSpPr txBox="1"/>
          <p:nvPr/>
        </p:nvSpPr>
        <p:spPr>
          <a:xfrm>
            <a:off x="1296365" y="1898248"/>
            <a:ext cx="3113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Extreme RM =&gt; </a:t>
            </a:r>
            <a:r>
              <a:rPr lang="en-US" sz="1400" dirty="0" err="1"/>
              <a:t>B</a:t>
            </a:r>
            <a:r>
              <a:rPr lang="en-US" sz="1400" baseline="-25000" dirty="0" err="1"/>
              <a:t>cl</a:t>
            </a:r>
            <a:r>
              <a:rPr lang="en-US" sz="1400" dirty="0"/>
              <a:t> ~ few </a:t>
            </a:r>
            <a:r>
              <a:rPr lang="en-US" sz="1400" dirty="0" err="1"/>
              <a:t>uG</a:t>
            </a:r>
            <a:endParaRPr lang="en-US" sz="1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25B226-5EB8-9B4A-88D3-75A85635C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98" y="5280347"/>
            <a:ext cx="6044235" cy="9745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7EBE75-512C-DF47-B6F8-1A9F97F55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7650" y="5328846"/>
            <a:ext cx="5283763" cy="6286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691EC1-FE70-E34A-8D3F-E7A0085E9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650" y="1810523"/>
            <a:ext cx="4878654" cy="29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40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2CF19E-51D2-7C4D-BD37-BAD6FAA4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53" y="3758723"/>
            <a:ext cx="3779836" cy="30650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2FB4F5-7806-8440-9201-8248B4EDD88E}"/>
              </a:ext>
            </a:extLst>
          </p:cNvPr>
          <p:cNvSpPr txBox="1"/>
          <p:nvPr/>
        </p:nvSpPr>
        <p:spPr>
          <a:xfrm>
            <a:off x="257560" y="3857885"/>
            <a:ext cx="245383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Spectrum: Type 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Broad permitted lines (20,000 km/s)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Big Blue Bump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6F6575-AE8B-B345-86E1-E93F24D724E6}"/>
              </a:ext>
            </a:extLst>
          </p:cNvPr>
          <p:cNvSpPr txBox="1"/>
          <p:nvPr/>
        </p:nvSpPr>
        <p:spPr>
          <a:xfrm>
            <a:off x="260100" y="5372742"/>
            <a:ext cx="25432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Type 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Narrow forbidden lines (&lt;1000 km/s)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Lower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 stellar continuum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6724E6-0173-D547-AD5A-068733F80F22}"/>
              </a:ext>
            </a:extLst>
          </p:cNvPr>
          <p:cNvGrpSpPr/>
          <p:nvPr/>
        </p:nvGrpSpPr>
        <p:grpSpPr>
          <a:xfrm>
            <a:off x="1181478" y="644048"/>
            <a:ext cx="4212276" cy="3132456"/>
            <a:chOff x="1322992" y="567846"/>
            <a:chExt cx="4212276" cy="31324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554B2F-3A06-684F-8841-91DD0F159F9A}"/>
                </a:ext>
              </a:extLst>
            </p:cNvPr>
            <p:cNvGrpSpPr/>
            <p:nvPr/>
          </p:nvGrpSpPr>
          <p:grpSpPr>
            <a:xfrm>
              <a:off x="1322992" y="600896"/>
              <a:ext cx="4212276" cy="3099406"/>
              <a:chOff x="2626255" y="595195"/>
              <a:chExt cx="4212276" cy="309940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05BED8C-946D-0F4A-9C8F-2FDB7BB5D430}"/>
                  </a:ext>
                </a:extLst>
              </p:cNvPr>
              <p:cNvGrpSpPr/>
              <p:nvPr/>
            </p:nvGrpSpPr>
            <p:grpSpPr>
              <a:xfrm>
                <a:off x="2649754" y="2058237"/>
                <a:ext cx="4188777" cy="1636364"/>
                <a:chOff x="212154" y="3986056"/>
                <a:chExt cx="4188777" cy="1636364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2C22563A-8066-2642-9BD6-A5DAD5DA6D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37703" y="3996820"/>
                  <a:ext cx="2363228" cy="1625600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8981ECBB-65D3-6144-88E1-6D37A921F3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1645" y="3986056"/>
                  <a:ext cx="1646441" cy="1625600"/>
                </a:xfrm>
                <a:prstGeom prst="rect">
                  <a:avLst/>
                </a:prstGeom>
              </p:spPr>
            </p:pic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992D7BB-F67B-FD45-8BCC-B8B124189E04}"/>
                    </a:ext>
                  </a:extLst>
                </p:cNvPr>
                <p:cNvSpPr txBox="1"/>
                <p:nvPr/>
              </p:nvSpPr>
              <p:spPr>
                <a:xfrm>
                  <a:off x="212154" y="3992617"/>
                  <a:ext cx="121534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</a:rPr>
                    <a:t>Type 1 quasar 3C273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576BAE4-E6AF-5241-B381-8FEB3A1514FC}"/>
                    </a:ext>
                  </a:extLst>
                </p:cNvPr>
                <p:cNvSpPr txBox="1"/>
                <p:nvPr/>
              </p:nvSpPr>
              <p:spPr>
                <a:xfrm>
                  <a:off x="2037703" y="3991119"/>
                  <a:ext cx="140810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</a:rPr>
                    <a:t>Type 2 radio galaxy  M87</a:t>
                  </a:r>
                </a:p>
              </p:txBody>
            </p:sp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8FA9C68-CFD1-6A44-AEDB-874C48F4C222}"/>
                  </a:ext>
                </a:extLst>
              </p:cNvPr>
              <p:cNvGrpSpPr/>
              <p:nvPr/>
            </p:nvGrpSpPr>
            <p:grpSpPr>
              <a:xfrm>
                <a:off x="2676356" y="595195"/>
                <a:ext cx="4147778" cy="1301996"/>
                <a:chOff x="2850747" y="5567559"/>
                <a:chExt cx="4147778" cy="1301996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49C9C421-9108-B54C-8E91-B93FC86446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6200000">
                  <a:off x="5322206" y="5193236"/>
                  <a:ext cx="1301995" cy="2050642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6BF7FC35-6B47-1F4E-8606-79D91FF7D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50747" y="5585712"/>
                  <a:ext cx="1929143" cy="1283843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4DE15C-96B1-964A-A6DF-1E58715337F8}"/>
                  </a:ext>
                </a:extLst>
              </p:cNvPr>
              <p:cNvSpPr txBox="1"/>
              <p:nvPr/>
            </p:nvSpPr>
            <p:spPr>
              <a:xfrm>
                <a:off x="2626255" y="3368352"/>
                <a:ext cx="16894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Optical point source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1AE36F-A16A-1249-90CE-92578BE69083}"/>
                  </a:ext>
                </a:extLst>
              </p:cNvPr>
              <p:cNvSpPr txBox="1"/>
              <p:nvPr/>
            </p:nvSpPr>
            <p:spPr>
              <a:xfrm>
                <a:off x="4487307" y="3360097"/>
                <a:ext cx="16894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Optical galaxy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0117D0D-203B-5145-950A-55407000ECE6}"/>
                </a:ext>
              </a:extLst>
            </p:cNvPr>
            <p:cNvSpPr txBox="1"/>
            <p:nvPr/>
          </p:nvSpPr>
          <p:spPr>
            <a:xfrm>
              <a:off x="3415548" y="567846"/>
              <a:ext cx="16894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 Radio galaxy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A039D1-A823-924B-98D8-5A62BE3BABD3}"/>
                </a:ext>
              </a:extLst>
            </p:cNvPr>
            <p:cNvSpPr txBox="1"/>
            <p:nvPr/>
          </p:nvSpPr>
          <p:spPr>
            <a:xfrm>
              <a:off x="2071248" y="589569"/>
              <a:ext cx="16894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 Radio Quasar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4E17157-424D-4A44-80A1-1644724212AD}"/>
              </a:ext>
            </a:extLst>
          </p:cNvPr>
          <p:cNvSpPr txBox="1"/>
          <p:nvPr/>
        </p:nvSpPr>
        <p:spPr>
          <a:xfrm>
            <a:off x="7054211" y="4611546"/>
            <a:ext cx="4856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Dusty, Obscuring Torus scales 10 – 100 pc key to simple ‘unification by orientation’ paradigm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point: correlation </a:t>
            </a:r>
            <a:r>
              <a:rPr lang="en-US" dirty="0" err="1"/>
              <a:t>Xray</a:t>
            </a:r>
            <a:r>
              <a:rPr lang="en-US" dirty="0"/>
              <a:t> – IR for BOTH Type I and II AGN =&gt; large MFP X-rays =&gt; Clumpy gas/dust distribution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C74850-BBFA-4949-80FD-C3A2DE82FDCA}"/>
              </a:ext>
            </a:extLst>
          </p:cNvPr>
          <p:cNvGrpSpPr/>
          <p:nvPr/>
        </p:nvGrpSpPr>
        <p:grpSpPr>
          <a:xfrm>
            <a:off x="6752154" y="67734"/>
            <a:ext cx="5777305" cy="4329676"/>
            <a:chOff x="6577981" y="67734"/>
            <a:chExt cx="5777305" cy="43296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E024C1-CEA0-E74E-9D5A-3A4269076DD6}"/>
                </a:ext>
              </a:extLst>
            </p:cNvPr>
            <p:cNvGrpSpPr/>
            <p:nvPr/>
          </p:nvGrpSpPr>
          <p:grpSpPr>
            <a:xfrm>
              <a:off x="6577981" y="237582"/>
              <a:ext cx="5364857" cy="4159828"/>
              <a:chOff x="6797236" y="601233"/>
              <a:chExt cx="5364857" cy="41598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5140CDE-3937-114E-81E1-0EB4FD09E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97236" y="601233"/>
                <a:ext cx="5364857" cy="415982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9E7952-A797-514D-AB7B-AB006A831BE6}"/>
                  </a:ext>
                </a:extLst>
              </p:cNvPr>
              <p:cNvSpPr txBox="1"/>
              <p:nvPr/>
            </p:nvSpPr>
            <p:spPr>
              <a:xfrm>
                <a:off x="10394066" y="2880910"/>
                <a:ext cx="11121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BLR ~ 1pc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116AF3E-34BD-504E-981D-FCB2EF97AED7}"/>
                  </a:ext>
                </a:extLst>
              </p:cNvPr>
              <p:cNvSpPr txBox="1"/>
              <p:nvPr/>
            </p:nvSpPr>
            <p:spPr>
              <a:xfrm>
                <a:off x="6891643" y="2130556"/>
                <a:ext cx="1774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NLR ~ 100pc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87399C-C8BD-6F42-ADCB-4F49EAC833C7}"/>
                </a:ext>
              </a:extLst>
            </p:cNvPr>
            <p:cNvSpPr txBox="1"/>
            <p:nvPr/>
          </p:nvSpPr>
          <p:spPr>
            <a:xfrm>
              <a:off x="9318171" y="67734"/>
              <a:ext cx="1164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Type 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DFB13E-CB98-A04A-887F-3B5E6EAB75A5}"/>
                </a:ext>
              </a:extLst>
            </p:cNvPr>
            <p:cNvSpPr txBox="1"/>
            <p:nvPr/>
          </p:nvSpPr>
          <p:spPr>
            <a:xfrm>
              <a:off x="11190514" y="1533560"/>
              <a:ext cx="1164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Type 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2BD11FF-4BB9-C745-BDAB-4D2BEBAB84BB}"/>
              </a:ext>
            </a:extLst>
          </p:cNvPr>
          <p:cNvSpPr txBox="1"/>
          <p:nvPr/>
        </p:nvSpPr>
        <p:spPr>
          <a:xfrm>
            <a:off x="60248" y="44537"/>
            <a:ext cx="775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AGN Unification by Orientation: Type 1 and Type 2</a:t>
            </a:r>
          </a:p>
        </p:txBody>
      </p:sp>
    </p:spTree>
    <p:extLst>
      <p:ext uri="{BB962C8B-B14F-4D97-AF65-F5344CB8AC3E}">
        <p14:creationId xmlns:p14="http://schemas.microsoft.com/office/powerpoint/2010/main" val="2124137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D3C0FB5-3E96-224C-AD62-6A6E8A954E19}"/>
              </a:ext>
            </a:extLst>
          </p:cNvPr>
          <p:cNvGrpSpPr/>
          <p:nvPr/>
        </p:nvGrpSpPr>
        <p:grpSpPr>
          <a:xfrm>
            <a:off x="1" y="855782"/>
            <a:ext cx="12275592" cy="2825772"/>
            <a:chOff x="1" y="480646"/>
            <a:chExt cx="12275592" cy="28257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CF52A1-8A2D-9344-950F-1D5879886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652704"/>
              <a:ext cx="4804866" cy="265371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E14A684-FC47-A343-8F31-019FDDEA9E32}"/>
                </a:ext>
              </a:extLst>
            </p:cNvPr>
            <p:cNvGrpSpPr/>
            <p:nvPr/>
          </p:nvGrpSpPr>
          <p:grpSpPr>
            <a:xfrm>
              <a:off x="4896455" y="480646"/>
              <a:ext cx="7379138" cy="2657884"/>
              <a:chOff x="5283317" y="0"/>
              <a:chExt cx="7379138" cy="265788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0116CC0-AE98-834B-B203-1D85108E3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93085" y="0"/>
                <a:ext cx="2669370" cy="2653714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BFF0FE3-0F6A-784A-9664-1A164D85D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32914" y="436589"/>
                <a:ext cx="2536372" cy="222129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BCFD5FF-0A7E-1843-8EA8-51A3C3AA6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83317" y="436589"/>
                <a:ext cx="2249597" cy="2198799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8C19926-9507-B24C-8AB7-7BC787B254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2434" y="996463"/>
              <a:ext cx="2732274" cy="6799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F5B700-60A0-3A4A-9D46-EF9036E6B3BE}"/>
                </a:ext>
              </a:extLst>
            </p:cNvPr>
            <p:cNvCxnSpPr>
              <a:cxnSpLocks/>
            </p:cNvCxnSpPr>
            <p:nvPr/>
          </p:nvCxnSpPr>
          <p:spPr>
            <a:xfrm>
              <a:off x="2402434" y="2182252"/>
              <a:ext cx="2732274" cy="6811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28B5462-5D0F-5747-B759-6993496D56AD}"/>
                </a:ext>
              </a:extLst>
            </p:cNvPr>
            <p:cNvCxnSpPr/>
            <p:nvPr/>
          </p:nvCxnSpPr>
          <p:spPr>
            <a:xfrm>
              <a:off x="6295292" y="1979561"/>
              <a:ext cx="162950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8536A82-0776-2244-BB05-80CAEFCBEA7B}"/>
              </a:ext>
            </a:extLst>
          </p:cNvPr>
          <p:cNvSpPr txBox="1"/>
          <p:nvPr/>
        </p:nvSpPr>
        <p:spPr>
          <a:xfrm>
            <a:off x="2860431" y="140677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Search for Obscuring Torii: ALMA Molecular Lines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276F92-968A-9844-A1C6-482B8C824E0A}"/>
              </a:ext>
            </a:extLst>
          </p:cNvPr>
          <p:cNvSpPr txBox="1"/>
          <p:nvPr/>
        </p:nvSpPr>
        <p:spPr>
          <a:xfrm>
            <a:off x="2696307" y="4663492"/>
            <a:ext cx="740228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Possible rotating molecular torii imaged in nearby low luminosity AGN scales ~ 10pc with M</a:t>
            </a:r>
            <a:r>
              <a:rPr lang="en-US" sz="2000" baseline="-25000" dirty="0"/>
              <a:t>BH</a:t>
            </a:r>
            <a:r>
              <a:rPr lang="en-US" sz="2000" dirty="0"/>
              <a:t> ~ 10</a:t>
            </a:r>
            <a:r>
              <a:rPr lang="en-US" sz="2000" baseline="30000" dirty="0"/>
              <a:t>7</a:t>
            </a:r>
            <a:r>
              <a:rPr lang="en-US" sz="2000" dirty="0"/>
              <a:t> M</a:t>
            </a:r>
            <a:r>
              <a:rPr lang="en-US" sz="2000" baseline="-25000" dirty="0"/>
              <a:t>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No imaging examples of torii in high luminosity, extreme mass SMBH,  comparable to z ~ 1 quasars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ECEDCB-C18B-2C4A-ACE5-E1B265EABAA9}"/>
              </a:ext>
            </a:extLst>
          </p:cNvPr>
          <p:cNvSpPr txBox="1"/>
          <p:nvPr/>
        </p:nvSpPr>
        <p:spPr>
          <a:xfrm>
            <a:off x="9606223" y="3569875"/>
            <a:ext cx="246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Imanishi</a:t>
            </a:r>
            <a:r>
              <a:rPr lang="en-US" dirty="0"/>
              <a:t> </a:t>
            </a:r>
            <a:r>
              <a:rPr lang="en-US" dirty="0" err="1"/>
              <a:t>etal</a:t>
            </a:r>
            <a:r>
              <a:rPr lang="en-US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32915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98C1748-4335-0A4C-8CE1-761FCBA7E4E2}"/>
              </a:ext>
            </a:extLst>
          </p:cNvPr>
          <p:cNvGrpSpPr/>
          <p:nvPr/>
        </p:nvGrpSpPr>
        <p:grpSpPr>
          <a:xfrm>
            <a:off x="0" y="526223"/>
            <a:ext cx="11838969" cy="5621842"/>
            <a:chOff x="0" y="458953"/>
            <a:chExt cx="12872153" cy="617820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6ADA52-5D20-ED4F-AAE5-348D9F22818A}"/>
                </a:ext>
              </a:extLst>
            </p:cNvPr>
            <p:cNvGrpSpPr/>
            <p:nvPr/>
          </p:nvGrpSpPr>
          <p:grpSpPr>
            <a:xfrm>
              <a:off x="0" y="458953"/>
              <a:ext cx="12872153" cy="6178209"/>
              <a:chOff x="0" y="458953"/>
              <a:chExt cx="12872153" cy="617820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D75E829-2749-E641-822C-118CF414FF78}"/>
                  </a:ext>
                </a:extLst>
              </p:cNvPr>
              <p:cNvGrpSpPr/>
              <p:nvPr/>
            </p:nvGrpSpPr>
            <p:grpSpPr>
              <a:xfrm>
                <a:off x="0" y="458953"/>
                <a:ext cx="12872153" cy="6178209"/>
                <a:chOff x="0" y="458953"/>
                <a:chExt cx="12872153" cy="6178209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DB2B634-232D-3842-813B-7376075F4A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101231" y="458953"/>
                  <a:ext cx="5770922" cy="2672441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41CA3F84-8E96-5B42-AB57-DB87DE4314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3459088"/>
                  <a:ext cx="6922231" cy="3178073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FE862792-C4ED-E046-9A00-3CC844348C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101231" y="3459088"/>
                  <a:ext cx="5615204" cy="3178074"/>
                </a:xfrm>
                <a:prstGeom prst="rect">
                  <a:avLst/>
                </a:prstGeom>
              </p:spPr>
            </p:pic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78CBABD-2526-DA48-8978-3590308AE962}"/>
                  </a:ext>
                </a:extLst>
              </p:cNvPr>
              <p:cNvSpPr/>
              <p:nvPr/>
            </p:nvSpPr>
            <p:spPr>
              <a:xfrm>
                <a:off x="6500913" y="3587613"/>
                <a:ext cx="154236" cy="165253"/>
              </a:xfrm>
              <a:prstGeom prst="rect">
                <a:avLst/>
              </a:prstGeom>
              <a:solidFill>
                <a:srgbClr val="1E3E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8A32D48-F174-7B49-A90C-25AACA279C2B}"/>
                  </a:ext>
                </a:extLst>
              </p:cNvPr>
              <p:cNvSpPr/>
              <p:nvPr/>
            </p:nvSpPr>
            <p:spPr>
              <a:xfrm>
                <a:off x="12324881" y="715197"/>
                <a:ext cx="154236" cy="165253"/>
              </a:xfrm>
              <a:prstGeom prst="rect">
                <a:avLst/>
              </a:prstGeom>
              <a:solidFill>
                <a:srgbClr val="2A5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FADB5AD-C54D-1244-B17A-94CE52F33E11}"/>
                  </a:ext>
                </a:extLst>
              </p:cNvPr>
              <p:cNvSpPr/>
              <p:nvPr/>
            </p:nvSpPr>
            <p:spPr>
              <a:xfrm>
                <a:off x="12384774" y="3594777"/>
                <a:ext cx="154236" cy="165253"/>
              </a:xfrm>
              <a:prstGeom prst="rect">
                <a:avLst/>
              </a:prstGeom>
              <a:solidFill>
                <a:srgbClr val="31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84B78-A692-1048-BCFE-A85DEF71E8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9257" y="575957"/>
              <a:ext cx="11018" cy="25318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1FB82-7489-9C42-B3E6-064CC4F4A653}"/>
              </a:ext>
            </a:extLst>
          </p:cNvPr>
          <p:cNvSpPr txBox="1"/>
          <p:nvPr/>
        </p:nvSpPr>
        <p:spPr>
          <a:xfrm>
            <a:off x="6668910" y="715185"/>
            <a:ext cx="2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30-38GHz  45mas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C914B1-4F7F-CF41-B580-097BF3815379}"/>
              </a:ext>
            </a:extLst>
          </p:cNvPr>
          <p:cNvSpPr txBox="1"/>
          <p:nvPr/>
        </p:nvSpPr>
        <p:spPr>
          <a:xfrm>
            <a:off x="6668910" y="3337144"/>
            <a:ext cx="2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40-48GHz  </a:t>
            </a:r>
            <a:r>
              <a:rPr lang="en-US" dirty="0">
                <a:solidFill>
                  <a:schemeClr val="bg1"/>
                </a:solidFill>
              </a:rPr>
              <a:t>45mas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C8C71A-C45A-4C4D-A1C6-E40C1A5080EB}"/>
              </a:ext>
            </a:extLst>
          </p:cNvPr>
          <p:cNvSpPr txBox="1"/>
          <p:nvPr/>
        </p:nvSpPr>
        <p:spPr>
          <a:xfrm>
            <a:off x="1398462" y="3261958"/>
            <a:ext cx="2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19-27 GHz  67mas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231063-6423-EA41-9E6D-3FBCE59A151C}"/>
              </a:ext>
            </a:extLst>
          </p:cNvPr>
          <p:cNvSpPr txBox="1"/>
          <p:nvPr/>
        </p:nvSpPr>
        <p:spPr>
          <a:xfrm>
            <a:off x="3822985" y="6200138"/>
            <a:ext cx="569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~1 </a:t>
            </a:r>
            <a:r>
              <a:rPr lang="en-US" dirty="0" err="1"/>
              <a:t>Jy</a:t>
            </a:r>
            <a:r>
              <a:rPr lang="en-US" dirty="0"/>
              <a:t> point source  subtracted from </a:t>
            </a:r>
            <a:r>
              <a:rPr lang="en-US" dirty="0" err="1"/>
              <a:t>uv</a:t>
            </a:r>
            <a:r>
              <a:rPr lang="en-US" dirty="0"/>
              <a:t>-data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A400F4-3423-AF45-B7A2-EB5A42BE8CA8}"/>
              </a:ext>
            </a:extLst>
          </p:cNvPr>
          <p:cNvCxnSpPr>
            <a:cxnSpLocks/>
          </p:cNvCxnSpPr>
          <p:nvPr/>
        </p:nvCxnSpPr>
        <p:spPr>
          <a:xfrm>
            <a:off x="6752492" y="1165611"/>
            <a:ext cx="0" cy="6447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DC74C7-9462-5345-9CBA-42818BFDA655}"/>
              </a:ext>
            </a:extLst>
          </p:cNvPr>
          <p:cNvSpPr txBox="1"/>
          <p:nvPr/>
        </p:nvSpPr>
        <p:spPr>
          <a:xfrm>
            <a:off x="6748292" y="1275863"/>
            <a:ext cx="1582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0.2” = 200 pc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A361B-5F54-F448-9D8A-A115CCB40F03}"/>
              </a:ext>
            </a:extLst>
          </p:cNvPr>
          <p:cNvSpPr txBox="1"/>
          <p:nvPr/>
        </p:nvSpPr>
        <p:spPr>
          <a:xfrm>
            <a:off x="1279493" y="43469"/>
            <a:ext cx="1008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Imaging the ionized gas in the obscuring torus in Cygnus A?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1B426EA-A0F3-AF4F-A112-BB22C084E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322" y="596487"/>
            <a:ext cx="5231390" cy="243177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88E5B4-F9D5-224B-B102-5E270A0D3E47}"/>
              </a:ext>
            </a:extLst>
          </p:cNvPr>
          <p:cNvCxnSpPr>
            <a:cxnSpLocks/>
          </p:cNvCxnSpPr>
          <p:nvPr/>
        </p:nvCxnSpPr>
        <p:spPr>
          <a:xfrm flipH="1">
            <a:off x="3360717" y="2046517"/>
            <a:ext cx="141855" cy="16599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256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1F9A561-4E9F-8941-A440-730B2505C261}"/>
              </a:ext>
            </a:extLst>
          </p:cNvPr>
          <p:cNvSpPr/>
          <p:nvPr/>
        </p:nvSpPr>
        <p:spPr>
          <a:xfrm>
            <a:off x="5996806" y="664090"/>
            <a:ext cx="141856" cy="150371"/>
          </a:xfrm>
          <a:prstGeom prst="rect">
            <a:avLst/>
          </a:prstGeom>
          <a:solidFill>
            <a:srgbClr val="253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C84B78-A692-1048-BCFE-A85DEF71E8CE}"/>
              </a:ext>
            </a:extLst>
          </p:cNvPr>
          <p:cNvCxnSpPr>
            <a:cxnSpLocks/>
          </p:cNvCxnSpPr>
          <p:nvPr/>
        </p:nvCxnSpPr>
        <p:spPr>
          <a:xfrm flipH="1">
            <a:off x="6520237" y="545602"/>
            <a:ext cx="10134" cy="23038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181FB82-7489-9C42-B3E6-064CC4F4A653}"/>
              </a:ext>
            </a:extLst>
          </p:cNvPr>
          <p:cNvSpPr txBox="1"/>
          <p:nvPr/>
        </p:nvSpPr>
        <p:spPr>
          <a:xfrm>
            <a:off x="6668910" y="628097"/>
            <a:ext cx="2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30-38GHz  45mas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C914B1-4F7F-CF41-B580-097BF3815379}"/>
              </a:ext>
            </a:extLst>
          </p:cNvPr>
          <p:cNvSpPr txBox="1"/>
          <p:nvPr/>
        </p:nvSpPr>
        <p:spPr>
          <a:xfrm>
            <a:off x="6668910" y="3250056"/>
            <a:ext cx="2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40-48GHz  </a:t>
            </a:r>
            <a:r>
              <a:rPr lang="en-US" dirty="0">
                <a:solidFill>
                  <a:schemeClr val="bg1"/>
                </a:solidFill>
              </a:rPr>
              <a:t>45mas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C8C71A-C45A-4C4D-A1C6-E40C1A5080EB}"/>
              </a:ext>
            </a:extLst>
          </p:cNvPr>
          <p:cNvSpPr txBox="1"/>
          <p:nvPr/>
        </p:nvSpPr>
        <p:spPr>
          <a:xfrm>
            <a:off x="1398462" y="3174870"/>
            <a:ext cx="2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19-27 GHz  67mas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9AAE80-10F8-4E45-9764-F53B6024CC54}"/>
              </a:ext>
            </a:extLst>
          </p:cNvPr>
          <p:cNvSpPr txBox="1"/>
          <p:nvPr/>
        </p:nvSpPr>
        <p:spPr>
          <a:xfrm>
            <a:off x="3600770" y="484549"/>
            <a:ext cx="2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19-47 GHz  67mas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AB83B-AAD3-FF42-9C08-D1B8BC46727C}"/>
              </a:ext>
            </a:extLst>
          </p:cNvPr>
          <p:cNvSpPr txBox="1"/>
          <p:nvPr/>
        </p:nvSpPr>
        <p:spPr>
          <a:xfrm>
            <a:off x="1183114" y="512022"/>
            <a:ext cx="1979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Maj Axis ~ 480mas</a:t>
            </a:r>
          </a:p>
          <a:p>
            <a:r>
              <a:rPr lang="en-US" sz="1400" dirty="0">
                <a:solidFill>
                  <a:schemeClr val="bg1"/>
                </a:solidFill>
              </a:rPr>
              <a:t>Min Axis ~ 260mas</a:t>
            </a:r>
          </a:p>
          <a:p>
            <a:r>
              <a:rPr lang="en-US" sz="1400" dirty="0">
                <a:solidFill>
                  <a:schemeClr val="bg1"/>
                </a:solidFill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st</a:t>
            </a:r>
            <a:r>
              <a:rPr lang="en-US" sz="1400" dirty="0">
                <a:solidFill>
                  <a:schemeClr val="bg1"/>
                </a:solidFill>
              </a:rPr>
              <a:t> contour = 50uJy/</a:t>
            </a:r>
            <a:r>
              <a:rPr lang="en-US" sz="1400" dirty="0" err="1">
                <a:solidFill>
                  <a:schemeClr val="bg1"/>
                </a:solidFill>
              </a:rPr>
              <a:t>bm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A400F4-3423-AF45-B7A2-EB5A42BE8CA8}"/>
              </a:ext>
            </a:extLst>
          </p:cNvPr>
          <p:cNvCxnSpPr>
            <a:cxnSpLocks/>
          </p:cNvCxnSpPr>
          <p:nvPr/>
        </p:nvCxnSpPr>
        <p:spPr>
          <a:xfrm>
            <a:off x="6752492" y="1078523"/>
            <a:ext cx="0" cy="6447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DC74C7-9462-5345-9CBA-42818BFDA655}"/>
              </a:ext>
            </a:extLst>
          </p:cNvPr>
          <p:cNvSpPr txBox="1"/>
          <p:nvPr/>
        </p:nvSpPr>
        <p:spPr>
          <a:xfrm>
            <a:off x="6748292" y="1188775"/>
            <a:ext cx="1582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0.2” = 200 pc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7D59CB-25AB-264D-9482-46B09EF9E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86" y="96430"/>
            <a:ext cx="11037152" cy="60362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4942D5-2212-CB40-846B-29D8033A0F70}"/>
              </a:ext>
            </a:extLst>
          </p:cNvPr>
          <p:cNvSpPr txBox="1"/>
          <p:nvPr/>
        </p:nvSpPr>
        <p:spPr>
          <a:xfrm>
            <a:off x="2735917" y="812415"/>
            <a:ext cx="2354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Maj Axis ~ 480mas</a:t>
            </a:r>
          </a:p>
          <a:p>
            <a:r>
              <a:rPr lang="en-US" sz="1600" dirty="0">
                <a:solidFill>
                  <a:schemeClr val="bg1"/>
                </a:solidFill>
              </a:rPr>
              <a:t>Min Axis ~ 260mas</a:t>
            </a:r>
          </a:p>
          <a:p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baseline="30000" dirty="0">
                <a:solidFill>
                  <a:schemeClr val="bg1"/>
                </a:solidFill>
              </a:rPr>
              <a:t>st</a:t>
            </a:r>
            <a:r>
              <a:rPr lang="en-US" sz="1600" dirty="0">
                <a:solidFill>
                  <a:schemeClr val="bg1"/>
                </a:solidFill>
              </a:rPr>
              <a:t> contour = 50uJy/</a:t>
            </a:r>
            <a:r>
              <a:rPr lang="en-US" sz="1600" dirty="0" err="1">
                <a:solidFill>
                  <a:schemeClr val="bg1"/>
                </a:solidFill>
              </a:rPr>
              <a:t>bm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912A92-6321-E644-A32A-690D51621121}"/>
              </a:ext>
            </a:extLst>
          </p:cNvPr>
          <p:cNvSpPr txBox="1"/>
          <p:nvPr/>
        </p:nvSpPr>
        <p:spPr>
          <a:xfrm>
            <a:off x="2746917" y="419333"/>
            <a:ext cx="2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19-47 GHz  67mas </a:t>
            </a:r>
          </a:p>
        </p:txBody>
      </p:sp>
    </p:spTree>
    <p:extLst>
      <p:ext uri="{BB962C8B-B14F-4D97-AF65-F5344CB8AC3E}">
        <p14:creationId xmlns:p14="http://schemas.microsoft.com/office/powerpoint/2010/main" val="2527379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1390</Words>
  <Application>Microsoft Macintosh PowerPoint</Application>
  <PresentationFormat>Widescreen</PresentationFormat>
  <Paragraphs>191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Gill Sans MT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Near-infrared counterpart</vt:lpstr>
      <vt:lpstr>PowerPoint Presentation</vt:lpstr>
      <vt:lpstr>PowerPoint Presentation</vt:lpstr>
      <vt:lpstr>What is it?</vt:lpstr>
      <vt:lpstr>Cygnus A: A Binary  SMBH?</vt:lpstr>
      <vt:lpstr>Resolved SED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121</cp:revision>
  <cp:lastPrinted>2018-10-16T15:35:40Z</cp:lastPrinted>
  <dcterms:created xsi:type="dcterms:W3CDTF">2018-07-16T12:52:07Z</dcterms:created>
  <dcterms:modified xsi:type="dcterms:W3CDTF">2019-07-11T05:58:59Z</dcterms:modified>
</cp:coreProperties>
</file>