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  <p:sldMasterId id="2147484671" r:id="rId3"/>
  </p:sldMasterIdLst>
  <p:notesMasterIdLst>
    <p:notesMasterId r:id="rId15"/>
  </p:notesMasterIdLst>
  <p:handoutMasterIdLst>
    <p:handoutMasterId r:id="rId16"/>
  </p:handoutMasterIdLst>
  <p:sldIdLst>
    <p:sldId id="359" r:id="rId4"/>
    <p:sldId id="386" r:id="rId5"/>
    <p:sldId id="385" r:id="rId6"/>
    <p:sldId id="361" r:id="rId7"/>
    <p:sldId id="363" r:id="rId8"/>
    <p:sldId id="379" r:id="rId9"/>
    <p:sldId id="382" r:id="rId10"/>
    <p:sldId id="376" r:id="rId11"/>
    <p:sldId id="378" r:id="rId12"/>
    <p:sldId id="387" r:id="rId13"/>
    <p:sldId id="384" r:id="rId14"/>
  </p:sldIdLst>
  <p:sldSz cx="9144000" cy="6858000" type="screen4x3"/>
  <p:notesSz cx="9283700" cy="6985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0">
          <p15:clr>
            <a:srgbClr val="A4A3A4"/>
          </p15:clr>
        </p15:guide>
        <p15:guide id="2" pos="29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99"/>
    <a:srgbClr val="8CC7EA"/>
    <a:srgbClr val="990033"/>
    <a:srgbClr val="66CCFF"/>
    <a:srgbClr val="330099"/>
    <a:srgbClr val="EAEAEA"/>
    <a:srgbClr val="99CCFF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1" autoAdjust="0"/>
    <p:restoredTop sz="96260" autoAdjust="0"/>
  </p:normalViewPr>
  <p:slideViewPr>
    <p:cSldViewPr snapToGrid="0" snapToObjects="1">
      <p:cViewPr>
        <p:scale>
          <a:sx n="133" d="100"/>
          <a:sy n="133" d="100"/>
        </p:scale>
        <p:origin x="79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-1686" y="-84"/>
      </p:cViewPr>
      <p:guideLst>
        <p:guide orient="horz" pos="2200"/>
        <p:guide pos="29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2937" cy="349250"/>
          </a:xfrm>
          <a:prstGeom prst="rect">
            <a:avLst/>
          </a:prstGeom>
        </p:spPr>
        <p:txBody>
          <a:bodyPr vert="horz" wrap="square" lIns="92941" tIns="46470" rIns="92941" bIns="46470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5" y="0"/>
            <a:ext cx="4022937" cy="349250"/>
          </a:xfrm>
          <a:prstGeom prst="rect">
            <a:avLst/>
          </a:prstGeom>
        </p:spPr>
        <p:txBody>
          <a:bodyPr vert="horz" wrap="square" lIns="92941" tIns="46470" rIns="92941" bIns="46470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6558B560-F473-44C3-89AB-8C7D72789A6C}" type="datetime1">
              <a:rPr lang="en-US"/>
              <a:pPr>
                <a:defRPr/>
              </a:pPr>
              <a:t>9/19/17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34538"/>
            <a:ext cx="4022937" cy="349250"/>
          </a:xfrm>
          <a:prstGeom prst="rect">
            <a:avLst/>
          </a:prstGeom>
        </p:spPr>
        <p:txBody>
          <a:bodyPr vert="horz" wrap="square" lIns="92941" tIns="46470" rIns="92941" bIns="46470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5" y="6634538"/>
            <a:ext cx="4022937" cy="349250"/>
          </a:xfrm>
          <a:prstGeom prst="rect">
            <a:avLst/>
          </a:prstGeom>
        </p:spPr>
        <p:txBody>
          <a:bodyPr vert="horz" wrap="square" lIns="92941" tIns="46470" rIns="92941" bIns="46470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65F0658C-431F-4E28-8565-9D3E76F66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42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2937" cy="349250"/>
          </a:xfrm>
          <a:prstGeom prst="rect">
            <a:avLst/>
          </a:prstGeom>
        </p:spPr>
        <p:txBody>
          <a:bodyPr vert="horz" wrap="square" lIns="92941" tIns="46470" rIns="92941" bIns="46470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5" y="0"/>
            <a:ext cx="4022937" cy="349250"/>
          </a:xfrm>
          <a:prstGeom prst="rect">
            <a:avLst/>
          </a:prstGeom>
        </p:spPr>
        <p:txBody>
          <a:bodyPr vert="horz" wrap="square" lIns="92941" tIns="46470" rIns="92941" bIns="46470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F0583ABD-26FD-4EED-B1C2-D1849D6469C8}" type="datetime1">
              <a:rPr lang="en-US"/>
              <a:pPr>
                <a:defRPr/>
              </a:pPr>
              <a:t>9/19/17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941" tIns="46470" rIns="92941" bIns="4647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5"/>
            <a:ext cx="7426960" cy="3143250"/>
          </a:xfrm>
          <a:prstGeom prst="rect">
            <a:avLst/>
          </a:prstGeom>
        </p:spPr>
        <p:txBody>
          <a:bodyPr vert="horz" wrap="square" lIns="92941" tIns="46470" rIns="92941" bIns="4647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34538"/>
            <a:ext cx="4022937" cy="349250"/>
          </a:xfrm>
          <a:prstGeom prst="rect">
            <a:avLst/>
          </a:prstGeom>
        </p:spPr>
        <p:txBody>
          <a:bodyPr vert="horz" wrap="square" lIns="92941" tIns="46470" rIns="92941" bIns="46470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5" y="6634538"/>
            <a:ext cx="4022937" cy="349250"/>
          </a:xfrm>
          <a:prstGeom prst="rect">
            <a:avLst/>
          </a:prstGeom>
        </p:spPr>
        <p:txBody>
          <a:bodyPr vert="horz" wrap="square" lIns="92941" tIns="46470" rIns="92941" bIns="46470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5BE5F9B1-473C-4EF0-8A6C-67F98BFC4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21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ＭＳ Ｐゴシック" pitchFamily="9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g_slid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0"/>
            <a:ext cx="91440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327191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4" name="Picture 21" descr="aui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07059" y="4365767"/>
            <a:ext cx="1245082" cy="86180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NRAO-CV Lunch Talk  June 2017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09A39-5DFB-47F0-AAEC-A4EF59B5DC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NRAO-CV Lunch Talk  June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549F0-3CB2-4971-B66C-94583B6709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NRAO-CV Lunch Talk  June 2017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A947A-5546-48BE-93DE-43A220950E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NRAO-CV Lunch Talk  June 2017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50B8C-0759-4621-8374-184B39B600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NRAO-CV Lunch Talk  June 2017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8D59E-9A72-464A-80D7-9333BAA4B6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NRAO-CV Lunch Talk  June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BE37A-F922-437D-84CB-3757B70113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NRAO-CV Lunch Talk  June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5D5E3-28E8-4AFF-8607-3C4491F5E7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NRAO-CV Lunch Talk  June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72B708-2E76-4EE9-BE34-8983F44DED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NRAO-CV Lunch Talk  June 2017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09A39-5DFB-47F0-AAEC-A4EF59B5DC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NRAO-CV Lunch Talk  June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549F0-3CB2-4971-B66C-94583B6709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NRAO-CV Lunch Talk  June 2017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A947A-5546-48BE-93DE-43A220950E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NRAO-CV Lunch Talk  June 2017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50B8C-0759-4621-8374-184B39B600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NRAO-CV Lunch Talk  June 2017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8D59E-9A72-464A-80D7-9333BAA4B6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NRAO-CV Lunch Talk  June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BE37A-F922-437D-84CB-3757B70113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NRAO-CV Lunch Talk  June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5D5E3-28E8-4AFF-8607-3C4491F5E7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NRAO-CV Lunch Talk  June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72B708-2E76-4EE9-BE34-8983F44DED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theme" Target="../theme/theme2.xml"/><Relationship Id="rId10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theme" Target="../theme/theme3.xml"/><Relationship Id="rId10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147930" y="5202315"/>
            <a:ext cx="4638261" cy="1265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3" r:id="rId1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Sans"/>
          <a:ea typeface="ＭＳ Ｐゴシック" pitchFamily="48" charset="-128"/>
          <a:cs typeface="GillSan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800" kern="1200">
          <a:solidFill>
            <a:srgbClr val="000099"/>
          </a:solidFill>
          <a:latin typeface="Gill Sans"/>
          <a:ea typeface="ＭＳ Ｐゴシック" pitchFamily="48" charset="-128"/>
          <a:cs typeface="Gill San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822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dirty="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r>
              <a:rPr lang="en-US" smtClean="0"/>
              <a:t>NRAO-CV Lunch Talk  June 2017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92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6172B708-2E76-4EE9-BE34-8983F44DED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7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68" r:id="rId8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822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dirty="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r>
              <a:rPr lang="en-US" smtClean="0"/>
              <a:t>NRAO-CV Lunch Talk  June 2017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92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6172B708-2E76-4EE9-BE34-8983F44DED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74" r:id="rId2"/>
    <p:sldLayoutId id="2147484675" r:id="rId3"/>
    <p:sldLayoutId id="2147484676" r:id="rId4"/>
    <p:sldLayoutId id="2147484677" r:id="rId5"/>
    <p:sldLayoutId id="2147484678" r:id="rId6"/>
    <p:sldLayoutId id="2147484679" r:id="rId7"/>
    <p:sldLayoutId id="2147484680" r:id="rId8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png"/><Relationship Id="rId3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NRAO-CV Lunch Talk  June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05" y="38096"/>
            <a:ext cx="6911163" cy="3721813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957934" y="4009509"/>
            <a:ext cx="7634179" cy="149271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600" dirty="0"/>
              <a:t>Cygnus A: 10x closer than any radio galaxy of comparable luminosity (z=0.056)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600" dirty="0"/>
              <a:t>Observed intensively in the 1980s, but only three high resolution VLA observations of Cygnus A were made between 1989 and 2014   </a:t>
            </a:r>
          </a:p>
          <a:p>
            <a:pPr marL="742950" lvl="1" indent="-285750">
              <a:spcBef>
                <a:spcPts val="600"/>
              </a:spcBef>
              <a:buFont typeface="Arial" charset="0"/>
              <a:buChar char="•"/>
            </a:pPr>
            <a:r>
              <a:rPr lang="en-US" sz="1400" dirty="0"/>
              <a:t>Two phased array VLBI observations in 1992/4</a:t>
            </a:r>
          </a:p>
          <a:p>
            <a:pPr marL="742950" lvl="1" indent="-285750">
              <a:spcBef>
                <a:spcPts val="600"/>
              </a:spcBef>
              <a:buFont typeface="Arial" charset="0"/>
              <a:buChar char="•"/>
            </a:pPr>
            <a:r>
              <a:rPr lang="en-US" sz="1400" dirty="0"/>
              <a:t>Observations at 23 and 43 GHz in 1996/7.  </a:t>
            </a:r>
          </a:p>
        </p:txBody>
      </p:sp>
    </p:spTree>
    <p:extLst>
      <p:ext uri="{BB962C8B-B14F-4D97-AF65-F5344CB8AC3E}">
        <p14:creationId xmlns:p14="http://schemas.microsoft.com/office/powerpoint/2010/main" val="270183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NRAO-CV Lunch Talk  June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8008" y="259882"/>
            <a:ext cx="852798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smtClean="0"/>
              <a:t>Interpretation</a:t>
            </a:r>
          </a:p>
          <a:p>
            <a:pPr>
              <a:spcBef>
                <a:spcPts val="600"/>
              </a:spcBef>
            </a:pPr>
            <a:r>
              <a:rPr lang="en-US" sz="1800" b="1" dirty="0" smtClean="0"/>
              <a:t>A </a:t>
            </a:r>
            <a:r>
              <a:rPr lang="en-US" sz="1800" b="1" dirty="0"/>
              <a:t>Binary SMBH   (AGN or TDE)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600" dirty="0"/>
              <a:t>Luminosity, timescale, spectrum, near-IR counterpart all consistent with a flaring/brightening </a:t>
            </a:r>
            <a:r>
              <a:rPr lang="en-US" sz="1600" b="1" dirty="0"/>
              <a:t>secondary</a:t>
            </a:r>
            <a:r>
              <a:rPr lang="en-US" sz="1600" dirty="0"/>
              <a:t> supermassive black hole in Cygnus A.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600" dirty="0"/>
              <a:t>Consistent with theory that luminous AGNs/QSOs are produced by merger activity.  </a:t>
            </a:r>
          </a:p>
          <a:p>
            <a:pPr>
              <a:spcBef>
                <a:spcPts val="600"/>
              </a:spcBef>
            </a:pPr>
            <a:r>
              <a:rPr lang="en-US" sz="1800" b="1" dirty="0" smtClean="0"/>
              <a:t>A radio supernova</a:t>
            </a:r>
            <a:endParaRPr lang="en-US" sz="1800" b="1" dirty="0"/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600" dirty="0" err="1" smtClean="0"/>
              <a:t>Cyg</a:t>
            </a:r>
            <a:r>
              <a:rPr lang="en-US" sz="1600" dirty="0" smtClean="0"/>
              <a:t> </a:t>
            </a:r>
            <a:r>
              <a:rPr lang="en-US" sz="1600" dirty="0"/>
              <a:t>A nucleus does contain abundant star-formation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600" dirty="0"/>
              <a:t>Would be the most luminous radio </a:t>
            </a:r>
            <a:r>
              <a:rPr lang="en-US" sz="1600" dirty="0" err="1"/>
              <a:t>SNe</a:t>
            </a:r>
            <a:r>
              <a:rPr lang="en-US" sz="1600" dirty="0"/>
              <a:t> ever seen (2x)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600" dirty="0"/>
              <a:t>No simple explanation for near-IR counterpart (no bright star-formation lines)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600" i="1" dirty="0" smtClean="0">
                <a:solidFill>
                  <a:srgbClr val="FF0000"/>
                </a:solidFill>
              </a:rPr>
              <a:t>Spectrum and no frequency </a:t>
            </a:r>
            <a:r>
              <a:rPr lang="en-US" sz="1600" i="1" dirty="0">
                <a:solidFill>
                  <a:srgbClr val="FF0000"/>
                </a:solidFill>
              </a:rPr>
              <a:t>dependent fading is highly uncharacteristic of </a:t>
            </a:r>
            <a:r>
              <a:rPr lang="en-US" sz="1600" i="1" dirty="0" err="1">
                <a:solidFill>
                  <a:srgbClr val="FF0000"/>
                </a:solidFill>
              </a:rPr>
              <a:t>SNe</a:t>
            </a:r>
            <a:r>
              <a:rPr lang="en-US" sz="1600" i="1" dirty="0">
                <a:solidFill>
                  <a:srgbClr val="FF0000"/>
                </a:solidFill>
              </a:rPr>
              <a:t> and </a:t>
            </a:r>
            <a:r>
              <a:rPr lang="en-US" sz="1600" i="1" dirty="0" smtClean="0">
                <a:solidFill>
                  <a:srgbClr val="FF0000"/>
                </a:solidFill>
              </a:rPr>
              <a:t>GRB</a:t>
            </a:r>
            <a:endParaRPr lang="en-US" sz="1600" i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98" y="3774385"/>
            <a:ext cx="2781701" cy="24571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058" y="3774386"/>
            <a:ext cx="2998144" cy="222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30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Binary </a:t>
            </a:r>
            <a:r>
              <a:rPr lang="en-US" sz="2800" smtClean="0"/>
              <a:t>SMBH Implications/Speculations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NRAO-CV Lunch Talk  June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2722" y="834839"/>
            <a:ext cx="5065294" cy="45550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800" dirty="0"/>
              <a:t>Rare example of sub-</a:t>
            </a:r>
            <a:r>
              <a:rPr lang="en-US" sz="1800" dirty="0" err="1"/>
              <a:t>kpc</a:t>
            </a:r>
            <a:r>
              <a:rPr lang="en-US" sz="1800" dirty="0"/>
              <a:t> SMBH binary:  </a:t>
            </a:r>
            <a:r>
              <a:rPr lang="en-US" sz="1800" dirty="0" smtClean="0"/>
              <a:t>provides </a:t>
            </a:r>
            <a:r>
              <a:rPr lang="en-US" sz="1800" dirty="0"/>
              <a:t>insight into in-spiral/merger process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800" dirty="0"/>
              <a:t>Orbital period ~10</a:t>
            </a:r>
            <a:r>
              <a:rPr lang="en-US" sz="1800" baseline="30000" dirty="0"/>
              <a:t>7</a:t>
            </a:r>
            <a:r>
              <a:rPr lang="en-US" sz="1800" dirty="0"/>
              <a:t> years ~ age of radio source: </a:t>
            </a:r>
            <a:r>
              <a:rPr lang="en-US" sz="1800" dirty="0" smtClean="0"/>
              <a:t>search </a:t>
            </a:r>
            <a:r>
              <a:rPr lang="en-US" sz="1800" dirty="0"/>
              <a:t>for dynamical influence on jet/lobe structure (</a:t>
            </a:r>
            <a:r>
              <a:rPr lang="en-US" sz="1800" dirty="0" err="1"/>
              <a:t>eg</a:t>
            </a:r>
            <a:r>
              <a:rPr lang="en-US" sz="1800" dirty="0"/>
              <a:t>. jet ‘helix</a:t>
            </a:r>
            <a:r>
              <a:rPr lang="en-US" sz="1800" dirty="0" smtClean="0"/>
              <a:t>’)? </a:t>
            </a:r>
            <a:endParaRPr lang="en-US" sz="1800" dirty="0"/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800" dirty="0" smtClean="0"/>
              <a:t>Just possible to measure orbital motion w. VLBI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endParaRPr lang="en-US" sz="1800" dirty="0"/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800" i="1" dirty="0"/>
              <a:t>Speculation: Proximity of </a:t>
            </a:r>
            <a:r>
              <a:rPr lang="en-US" sz="1800" i="1" dirty="0" err="1"/>
              <a:t>Cyg</a:t>
            </a:r>
            <a:r>
              <a:rPr lang="en-US" sz="1800" i="1" dirty="0"/>
              <a:t> A allows for 10x higher physical resolution and 100x sensitivity </a:t>
            </a:r>
            <a:r>
              <a:rPr lang="en-US" sz="1800" i="1" dirty="0" smtClean="0"/>
              <a:t>than</a:t>
            </a:r>
            <a:r>
              <a:rPr lang="en-US" sz="1800" i="1" dirty="0" smtClean="0"/>
              <a:t> </a:t>
            </a:r>
            <a:r>
              <a:rPr lang="en-US" sz="1800" i="1" dirty="0"/>
              <a:t>any other powerful </a:t>
            </a:r>
            <a:r>
              <a:rPr lang="en-US" sz="1800" i="1" dirty="0" smtClean="0"/>
              <a:t>radio AGN. Perhaps </a:t>
            </a:r>
            <a:r>
              <a:rPr lang="en-US" sz="1800" i="1" dirty="0"/>
              <a:t>many AGN are binary SMBH?  Have we looked?  What are the implications for </a:t>
            </a:r>
            <a:r>
              <a:rPr lang="en-US" sz="1800" i="1" dirty="0" err="1"/>
              <a:t>eg</a:t>
            </a:r>
            <a:r>
              <a:rPr lang="en-US" sz="1800" i="1" dirty="0"/>
              <a:t>. merging SMBH statistics and the </a:t>
            </a:r>
            <a:r>
              <a:rPr lang="en-US" sz="1800" i="1" dirty="0" err="1"/>
              <a:t>nano</a:t>
            </a:r>
            <a:r>
              <a:rPr lang="en-US" sz="1800" i="1" dirty="0"/>
              <a:t>-Hz GW background</a:t>
            </a:r>
            <a:r>
              <a:rPr lang="en-US" sz="1800" i="1" dirty="0" smtClean="0"/>
              <a:t>?</a:t>
            </a:r>
            <a:endParaRPr lang="en-US" sz="1800" i="1" dirty="0"/>
          </a:p>
        </p:txBody>
      </p:sp>
      <p:pic>
        <p:nvPicPr>
          <p:cNvPr id="7" name="Picture 6" descr="cyganu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019" y="911841"/>
            <a:ext cx="3765490" cy="26270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145" y="3828251"/>
            <a:ext cx="3678863" cy="2069361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92292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NRAO-CV Lunch Talk  June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27" y="1656108"/>
            <a:ext cx="6248400" cy="436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0495" y="134461"/>
            <a:ext cx="7577687" cy="1655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Motivation for new radio 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obs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w. JVLA: CHANDRA 2.2Msec 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Xray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obs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</a:t>
            </a: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6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Mpc</a:t>
            </a: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-scale merging cluster</a:t>
            </a: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Bow shocks and jet/lobe </a:t>
            </a:r>
            <a:r>
              <a:rPr lang="mr-IN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–</a:t>
            </a: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ICM interaction</a:t>
            </a: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Non-thermal IC </a:t>
            </a:r>
            <a:r>
              <a:rPr lang="en-US" sz="16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Xrays</a:t>
            </a: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from radio source</a:t>
            </a: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17922" y="1790299"/>
            <a:ext cx="1559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sz="1800" dirty="0">
                <a:latin typeface="Gill Sans MT" pitchFamily="34" charset="0"/>
                <a:cs typeface="Gill Sans" pitchFamily="17" charset="0"/>
              </a:rPr>
              <a:t>(M. Wise </a:t>
            </a:r>
            <a:r>
              <a:rPr lang="en-US" sz="1800" dirty="0" err="1">
                <a:latin typeface="Gill Sans MT" pitchFamily="34" charset="0"/>
                <a:cs typeface="Gill Sans" pitchFamily="17" charset="0"/>
              </a:rPr>
              <a:t>ea</a:t>
            </a:r>
            <a:r>
              <a:rPr lang="en-US" sz="1800" dirty="0" smtClean="0">
                <a:latin typeface="Gill Sans MT" pitchFamily="34" charset="0"/>
                <a:cs typeface="Gill Sans" pitchFamily="17" charset="0"/>
              </a:rPr>
              <a:t>)</a:t>
            </a:r>
            <a:endParaRPr lang="en-US" sz="1800" dirty="0">
              <a:latin typeface="Gill Sans MT" pitchFamily="34" charset="0"/>
              <a:cs typeface="Gill Sans" pitchFamily="1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61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9231"/>
          </a:xfrm>
        </p:spPr>
        <p:txBody>
          <a:bodyPr/>
          <a:lstStyle/>
          <a:p>
            <a:r>
              <a:rPr lang="en-US" dirty="0" smtClean="0"/>
              <a:t>The JVLA Cygnus A Program (</a:t>
            </a:r>
            <a:r>
              <a:rPr lang="en-US" dirty="0" err="1" smtClean="0"/>
              <a:t>Perley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18706" y="-32849"/>
            <a:ext cx="3120324" cy="513026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075" y="1063869"/>
            <a:ext cx="3762408" cy="5073162"/>
          </a:xfrm>
        </p:spPr>
        <p:txBody>
          <a:bodyPr/>
          <a:lstStyle/>
          <a:p>
            <a:r>
              <a:rPr lang="en-US" dirty="0"/>
              <a:t>JVLA: 44 </a:t>
            </a:r>
            <a:r>
              <a:rPr lang="en-US" dirty="0" smtClean="0"/>
              <a:t>hours, </a:t>
            </a:r>
            <a:r>
              <a:rPr lang="en-US" dirty="0"/>
              <a:t>2 to 18 GHz,  </a:t>
            </a:r>
            <a:r>
              <a:rPr lang="en-US" dirty="0" smtClean="0"/>
              <a:t>all configurations w. 10x BW of old VLA.  </a:t>
            </a:r>
          </a:p>
          <a:p>
            <a:r>
              <a:rPr lang="en-US" dirty="0" smtClean="0"/>
              <a:t>Goals: deeper polarization study of the lobes, jet, background sources</a:t>
            </a:r>
          </a:p>
          <a:p>
            <a:r>
              <a:rPr lang="en-US" dirty="0" smtClean="0"/>
              <a:t>First images presented a great surprise!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NRAO-CV Lunch Talk  June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71012" y="4095675"/>
            <a:ext cx="3789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Deep S-band image (2.0 GHz) showing details of the faint emission.  </a:t>
            </a:r>
            <a:r>
              <a:rPr lang="en-US" sz="1800" i="1" dirty="0" smtClean="0">
                <a:solidFill>
                  <a:srgbClr val="FF0000"/>
                </a:solidFill>
                <a:latin typeface="Gill Sans MT" pitchFamily="34" charset="0"/>
                <a:cs typeface="Gill Sans" pitchFamily="17" charset="0"/>
              </a:rPr>
              <a:t>Still dynamic range limited at ~ 10</a:t>
            </a:r>
            <a:r>
              <a:rPr lang="en-US" sz="1800" i="1" baseline="30000" dirty="0" smtClean="0">
                <a:solidFill>
                  <a:srgbClr val="FF0000"/>
                </a:solidFill>
                <a:latin typeface="Gill Sans MT" pitchFamily="34" charset="0"/>
                <a:cs typeface="Gill Sans" pitchFamily="17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1347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06" y="168208"/>
            <a:ext cx="4060308" cy="593803"/>
          </a:xfrm>
        </p:spPr>
        <p:txBody>
          <a:bodyPr/>
          <a:lstStyle/>
          <a:p>
            <a:r>
              <a:rPr lang="en-US" sz="3200" dirty="0" smtClean="0"/>
              <a:t>A New Source Appears 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NRAO-CV Lunch Talk  June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502" y="2492713"/>
            <a:ext cx="400147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New object: </a:t>
            </a:r>
            <a:r>
              <a:rPr lang="en-US" sz="1800" dirty="0" smtClean="0">
                <a:solidFill>
                  <a:srgbClr val="FF0000"/>
                </a:solidFill>
              </a:rPr>
              <a:t>= </a:t>
            </a:r>
            <a:r>
              <a:rPr lang="en-US" sz="1800" dirty="0">
                <a:solidFill>
                  <a:srgbClr val="FF0000"/>
                </a:solidFill>
              </a:rPr>
              <a:t>4</a:t>
            </a:r>
            <a:r>
              <a:rPr lang="en-US" sz="1800" dirty="0" smtClean="0">
                <a:solidFill>
                  <a:srgbClr val="FF0000"/>
                </a:solidFill>
              </a:rPr>
              <a:t> +/- 0.2mJy/beam</a:t>
            </a:r>
          </a:p>
          <a:p>
            <a:pPr marL="285750" indent="-28575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0.4 arcseconds from nucleus = 400pc 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7" t="30511" r="4280" b="28462"/>
          <a:stretch/>
        </p:blipFill>
        <p:spPr>
          <a:xfrm>
            <a:off x="3810301" y="168208"/>
            <a:ext cx="4970830" cy="32069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t="30768" r="6366" b="28589"/>
          <a:stretch/>
        </p:blipFill>
        <p:spPr>
          <a:xfrm>
            <a:off x="3684204" y="3375194"/>
            <a:ext cx="5079509" cy="325952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/>
          <p:cNvSpPr txBox="1"/>
          <p:nvPr/>
        </p:nvSpPr>
        <p:spPr>
          <a:xfrm>
            <a:off x="4313239" y="284727"/>
            <a:ext cx="1943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 smtClean="0">
                <a:solidFill>
                  <a:srgbClr val="FF0000"/>
                </a:solidFill>
                <a:latin typeface="Gill Sans MT" pitchFamily="34" charset="0"/>
                <a:cs typeface="Gill Sans" pitchFamily="17" charset="0"/>
              </a:rPr>
              <a:t>1989, 8GHz, 0.2”</a:t>
            </a:r>
            <a:endParaRPr lang="en-US" sz="2000" dirty="0" smtClean="0">
              <a:solidFill>
                <a:srgbClr val="FF0000"/>
              </a:solidFill>
              <a:latin typeface="Gill Sans MT" pitchFamily="34" charset="0"/>
              <a:cs typeface="Gill Sans" pitchFamily="17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80614" y="3598476"/>
            <a:ext cx="1435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  <a:cs typeface="Gill Sans" pitchFamily="17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222695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1635"/>
          </a:xfrm>
        </p:spPr>
        <p:txBody>
          <a:bodyPr/>
          <a:lstStyle/>
          <a:p>
            <a:r>
              <a:rPr lang="en-US" sz="2800" dirty="0" smtClean="0"/>
              <a:t>Flat-Spectrum, Brightened Fast, Fading Slowly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3746" y="1419368"/>
            <a:ext cx="3992137" cy="46175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cs typeface="Gill Sans" pitchFamily="17" charset="0"/>
              </a:rPr>
              <a:t>Two more DDT VLA observations in 2016,  8-50 GHz</a:t>
            </a:r>
          </a:p>
          <a:p>
            <a:r>
              <a:rPr lang="en-US" dirty="0"/>
              <a:t>F</a:t>
            </a:r>
            <a:r>
              <a:rPr lang="en-US" dirty="0" smtClean="0"/>
              <a:t>lat spectrum, with low frequency turnover ~15 GHz.  </a:t>
            </a:r>
          </a:p>
          <a:p>
            <a:r>
              <a:rPr lang="en-US" dirty="0" smtClean="0"/>
              <a:t>Marginally fading Jul15 to Oct16</a:t>
            </a:r>
            <a:endParaRPr lang="en-US" dirty="0"/>
          </a:p>
          <a:p>
            <a:r>
              <a:rPr lang="en-US" dirty="0" smtClean="0"/>
              <a:t>Source appeared sometime between 1997 and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NRAO-CV Lunch Talk  June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"/>
          <a:stretch/>
        </p:blipFill>
        <p:spPr>
          <a:xfrm rot="5400000">
            <a:off x="5531026" y="-71772"/>
            <a:ext cx="2156216" cy="41553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03652" y="1080814"/>
            <a:ext cx="1504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Gill Sans MT" pitchFamily="34" charset="0"/>
                <a:cs typeface="Gill Sans" pitchFamily="17" charset="0"/>
              </a:rPr>
              <a:t>25 GHz,  70mas</a:t>
            </a:r>
          </a:p>
        </p:txBody>
      </p:sp>
      <p:pic>
        <p:nvPicPr>
          <p:cNvPr id="10" name="Picture 9" descr="Screen Shot 2017-05-12 at 23.37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735" y="2739465"/>
            <a:ext cx="4644422" cy="341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6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U</a:t>
            </a:r>
            <a:r>
              <a:rPr lang="en-US" sz="3200" dirty="0" smtClean="0"/>
              <a:t>nresolved, by VLBA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100" y="977709"/>
            <a:ext cx="3725622" cy="48854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VLBA 8GHz </a:t>
            </a:r>
          </a:p>
          <a:p>
            <a:r>
              <a:rPr lang="en-US" dirty="0" smtClean="0"/>
              <a:t>Unresolved to VLBA (apparent slight resolution likely phase transfer error)</a:t>
            </a:r>
            <a:endParaRPr lang="en-US" dirty="0"/>
          </a:p>
          <a:p>
            <a:r>
              <a:rPr lang="en-US" dirty="0" smtClean="0"/>
              <a:t>Angular size &lt; 4mas ~ 4 pc</a:t>
            </a:r>
            <a:endParaRPr lang="en-US" dirty="0"/>
          </a:p>
          <a:p>
            <a:r>
              <a:rPr lang="en-US" dirty="0" err="1" smtClean="0"/>
              <a:t>Nonthermal</a:t>
            </a:r>
            <a:r>
              <a:rPr lang="en-US" dirty="0" smtClean="0"/>
              <a:t> (T</a:t>
            </a:r>
            <a:r>
              <a:rPr lang="en-US" baseline="-25000" dirty="0" smtClean="0"/>
              <a:t>b</a:t>
            </a:r>
            <a:r>
              <a:rPr lang="en-US" dirty="0" smtClean="0"/>
              <a:t>&gt;10</a:t>
            </a:r>
            <a:r>
              <a:rPr lang="en-US" baseline="30000" dirty="0" smtClean="0"/>
              <a:t>7</a:t>
            </a:r>
            <a:r>
              <a:rPr lang="en-US" dirty="0" smtClean="0"/>
              <a:t> K)</a:t>
            </a:r>
            <a:endParaRPr lang="en-US" dirty="0"/>
          </a:p>
          <a:p>
            <a:r>
              <a:rPr lang="en-US" dirty="0"/>
              <a:t>N</a:t>
            </a:r>
            <a:r>
              <a:rPr lang="en-US" dirty="0" smtClean="0"/>
              <a:t>ot expanding superluminally</a:t>
            </a:r>
          </a:p>
          <a:p>
            <a:r>
              <a:rPr lang="en-US" dirty="0" smtClean="0"/>
              <a:t>Lack of scintillation =&gt; size &gt; few hundred AU. 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NRAO-CV Lunch Talk  June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" name="Picture 9" descr="Screen Shot 2017-05-12 at 23.41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722" y="977709"/>
            <a:ext cx="4997623" cy="488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4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157" y="218312"/>
            <a:ext cx="8229600" cy="709079"/>
          </a:xfrm>
        </p:spPr>
        <p:txBody>
          <a:bodyPr/>
          <a:lstStyle/>
          <a:p>
            <a:r>
              <a:rPr lang="en-US" dirty="0" smtClean="0"/>
              <a:t>Pre-existing near-infrared counterpart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NRAO-CV Lunch Talk  June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 descr="cyganu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939" y="1244294"/>
            <a:ext cx="4526818" cy="31582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12086" y="3890446"/>
            <a:ext cx="1674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chemeClr val="bg1"/>
                </a:solidFill>
                <a:latin typeface="Gill Sans MT" pitchFamily="34" charset="0"/>
                <a:cs typeface="Gill Sans" pitchFamily="17" charset="0"/>
              </a:rPr>
              <a:t>Canalizo+2003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67188"/>
            <a:ext cx="3798552" cy="358967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45488" y="1302068"/>
            <a:ext cx="2126512" cy="13348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45488" y="2823416"/>
            <a:ext cx="2033829" cy="14055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75241" y="4460313"/>
            <a:ext cx="3748612" cy="6335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33534" y="4133386"/>
            <a:ext cx="550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Gill Sans MT" pitchFamily="34" charset="0"/>
                <a:cs typeface="Gill Sans" pitchFamily="17" charset="0"/>
              </a:rPr>
              <a:t>84”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8350" y="1392865"/>
            <a:ext cx="2145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600" dirty="0">
                <a:solidFill>
                  <a:schemeClr val="bg1"/>
                </a:solidFill>
                <a:latin typeface="Gill Sans MT" pitchFamily="34" charset="0"/>
                <a:cs typeface="Gill Sans" pitchFamily="17" charset="0"/>
              </a:rPr>
              <a:t>Gemini </a:t>
            </a:r>
            <a:r>
              <a:rPr lang="en-US" sz="1600" dirty="0" err="1">
                <a:solidFill>
                  <a:schemeClr val="bg1"/>
                </a:solidFill>
                <a:latin typeface="Gill Sans MT" pitchFamily="34" charset="0"/>
                <a:cs typeface="Gill Sans" pitchFamily="17" charset="0"/>
              </a:rPr>
              <a:t>i</a:t>
            </a:r>
            <a:r>
              <a:rPr lang="en-US" sz="1600" dirty="0">
                <a:solidFill>
                  <a:schemeClr val="bg1"/>
                </a:solidFill>
                <a:latin typeface="Gill Sans MT" pitchFamily="34" charset="0"/>
                <a:cs typeface="Gill Sans" pitchFamily="17" charset="0"/>
              </a:rPr>
              <a:t>-band  0.8 </a:t>
            </a:r>
            <a:r>
              <a:rPr lang="en-US" sz="1600" dirty="0">
                <a:solidFill>
                  <a:schemeClr val="bg1"/>
                </a:solidFill>
                <a:latin typeface="Symbol" panose="05050102010706020507" pitchFamily="18" charset="2"/>
                <a:cs typeface="Gill Sans" pitchFamily="17" charset="0"/>
              </a:rPr>
              <a:t>m</a:t>
            </a:r>
            <a:r>
              <a:rPr lang="en-US" sz="1600" dirty="0">
                <a:solidFill>
                  <a:schemeClr val="bg1"/>
                </a:solidFill>
                <a:cs typeface="Gill Sans" pitchFamily="17" charset="0"/>
              </a:rPr>
              <a:t>m</a:t>
            </a:r>
            <a:endParaRPr lang="en-US" sz="1600" dirty="0" smtClean="0">
              <a:solidFill>
                <a:schemeClr val="bg1"/>
              </a:solidFill>
              <a:latin typeface="Gill Sans MT" pitchFamily="34" charset="0"/>
              <a:cs typeface="Gill Sans" pitchFamily="17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42121" y="1392865"/>
            <a:ext cx="1745059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600" dirty="0">
                <a:solidFill>
                  <a:schemeClr val="bg1"/>
                </a:solidFill>
                <a:latin typeface="Gill Sans MT" pitchFamily="34" charset="0"/>
                <a:cs typeface="Gill Sans" pitchFamily="17" charset="0"/>
              </a:rPr>
              <a:t>Keck K-band 2 </a:t>
            </a:r>
            <a:r>
              <a:rPr lang="en-US" sz="1600" dirty="0" smtClean="0">
                <a:solidFill>
                  <a:schemeClr val="bg1"/>
                </a:solidFill>
                <a:latin typeface="Symbol" panose="05050102010706020507" pitchFamily="18" charset="2"/>
                <a:cs typeface="Gill Sans" pitchFamily="17" charset="0"/>
              </a:rPr>
              <a:t>m</a:t>
            </a:r>
            <a:r>
              <a:rPr lang="en-US" sz="1600" dirty="0" smtClean="0">
                <a:solidFill>
                  <a:schemeClr val="bg1"/>
                </a:solidFill>
                <a:cs typeface="Gill Sans" pitchFamily="17" charset="0"/>
              </a:rPr>
              <a:t>m</a:t>
            </a:r>
          </a:p>
          <a:p>
            <a:pPr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C00000"/>
                </a:solidFill>
                <a:latin typeface="Gill Sans MT" pitchFamily="34" charset="0"/>
                <a:cs typeface="Gill Sans" pitchFamily="17" charset="0"/>
              </a:rPr>
              <a:t>35GHz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39587" y="4793575"/>
            <a:ext cx="70026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1800" dirty="0"/>
              <a:t>A NIR point source at the same location was discovered in 2002 with adaptive optics + HST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1800" dirty="0"/>
              <a:t>Interpreted by </a:t>
            </a:r>
            <a:r>
              <a:rPr lang="en-US" sz="1800" dirty="0" err="1" smtClean="0"/>
              <a:t>Canalizo</a:t>
            </a:r>
            <a:r>
              <a:rPr lang="en-US" sz="1800" dirty="0" smtClean="0"/>
              <a:t> </a:t>
            </a:r>
            <a:r>
              <a:rPr lang="en-US" sz="1800" dirty="0"/>
              <a:t>as a stripped galaxy core </a:t>
            </a:r>
            <a:r>
              <a:rPr lang="en-US" sz="1800" dirty="0" smtClean="0"/>
              <a:t>= old stars</a:t>
            </a:r>
            <a:endParaRPr lang="en-US" sz="1800" dirty="0"/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1800" dirty="0"/>
              <a:t>Spectrum not </a:t>
            </a:r>
            <a:r>
              <a:rPr lang="en-US" sz="1800" dirty="0" smtClean="0"/>
              <a:t>definitive: not young SF region but confused by scattered </a:t>
            </a:r>
            <a:r>
              <a:rPr lang="en-US" sz="1800" dirty="0"/>
              <a:t>light from </a:t>
            </a:r>
            <a:r>
              <a:rPr lang="en-US" sz="1800" dirty="0" err="1"/>
              <a:t>Cyg</a:t>
            </a:r>
            <a:r>
              <a:rPr lang="en-US" sz="1800" dirty="0"/>
              <a:t> A </a:t>
            </a:r>
            <a:r>
              <a:rPr lang="en-US" sz="1800" dirty="0" smtClean="0"/>
              <a:t>nucleus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5581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010"/>
          </a:xfrm>
        </p:spPr>
        <p:txBody>
          <a:bodyPr/>
          <a:lstStyle/>
          <a:p>
            <a:r>
              <a:rPr lang="en-US" dirty="0" smtClean="0"/>
              <a:t>A Luminous Radio Transient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NRAO-CV Lunch Talk  June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6" descr="pietka_inv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9"/>
          <a:stretch/>
        </p:blipFill>
        <p:spPr>
          <a:xfrm>
            <a:off x="74706" y="1195407"/>
            <a:ext cx="8229600" cy="4412074"/>
          </a:xfrm>
          <a:prstGeom prst="rect">
            <a:avLst/>
          </a:prstGeom>
        </p:spPr>
      </p:pic>
      <p:sp>
        <p:nvSpPr>
          <p:cNvPr id="8" name="5-Point Star 7"/>
          <p:cNvSpPr/>
          <p:nvPr/>
        </p:nvSpPr>
        <p:spPr bwMode="auto">
          <a:xfrm>
            <a:off x="6106134" y="2157410"/>
            <a:ext cx="576262" cy="576263"/>
          </a:xfrm>
          <a:prstGeom prst="star5">
            <a:avLst/>
          </a:prstGeom>
          <a:solidFill>
            <a:srgbClr val="FFFF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9361" y="1593875"/>
            <a:ext cx="958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  <a:cs typeface="Gill Sans" pitchFamily="17" charset="0"/>
              </a:rPr>
              <a:t>GRBs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68115" y="3003938"/>
            <a:ext cx="958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 dirty="0" err="1" smtClean="0">
                <a:solidFill>
                  <a:srgbClr val="008000"/>
                </a:solidFill>
                <a:latin typeface="Gill Sans MT" pitchFamily="34" charset="0"/>
                <a:cs typeface="Gill Sans" pitchFamily="17" charset="0"/>
              </a:rPr>
              <a:t>SNe</a:t>
            </a:r>
            <a:endParaRPr lang="en-US" sz="2000" dirty="0" smtClean="0">
              <a:solidFill>
                <a:srgbClr val="008000"/>
              </a:solidFill>
              <a:latin typeface="Gill Sans MT" pitchFamily="34" charset="0"/>
              <a:cs typeface="Gill Sans" pitchFamily="17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4644" y="895736"/>
            <a:ext cx="1628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  <a:cs typeface="Gill Sans" pitchFamily="17" charset="0"/>
              </a:rPr>
              <a:t>AGN/QSO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19742" y="2033494"/>
            <a:ext cx="495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2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TDE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56442" y="5312001"/>
            <a:ext cx="1232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  <a:cs typeface="Gill Sans" pitchFamily="17" charset="0"/>
              </a:rPr>
              <a:t>Pietka+2012</a:t>
            </a:r>
          </a:p>
        </p:txBody>
      </p:sp>
    </p:spTree>
    <p:extLst>
      <p:ext uri="{BB962C8B-B14F-4D97-AF65-F5344CB8AC3E}">
        <p14:creationId xmlns:p14="http://schemas.microsoft.com/office/powerpoint/2010/main" val="152077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7030"/>
          </a:xfrm>
        </p:spPr>
        <p:txBody>
          <a:bodyPr/>
          <a:lstStyle/>
          <a:p>
            <a:r>
              <a:rPr lang="en-US" sz="2800" dirty="0" smtClean="0"/>
              <a:t>Source Properties:  Recap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NRAO-CV Lunch Talk  June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0238" y="812161"/>
            <a:ext cx="7757962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800" dirty="0"/>
              <a:t>Very likely located in the Cygnus A galaxy </a:t>
            </a:r>
            <a:r>
              <a:rPr lang="en-US" sz="2000" dirty="0"/>
              <a:t>(</a:t>
            </a:r>
            <a:r>
              <a:rPr lang="en-US" sz="1600" dirty="0"/>
              <a:t>&lt;&lt; 10</a:t>
            </a:r>
            <a:r>
              <a:rPr lang="en-US" sz="1600" baseline="30000" dirty="0"/>
              <a:t>-4</a:t>
            </a:r>
            <a:r>
              <a:rPr lang="en-US" sz="1600" dirty="0"/>
              <a:t> chance FG or BG)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800" dirty="0"/>
              <a:t>Projected distance from nucleus ~400 </a:t>
            </a:r>
            <a:r>
              <a:rPr lang="en-US" sz="1800" dirty="0" smtClean="0"/>
              <a:t>pc</a:t>
            </a:r>
            <a:endParaRPr lang="en-US" sz="1800" dirty="0"/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800" dirty="0"/>
              <a:t>Smaller than 4pc, larger than  500AU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800" dirty="0"/>
              <a:t>Luminosity: </a:t>
            </a:r>
            <a:r>
              <a:rPr lang="en-US" sz="1800" dirty="0" err="1">
                <a:latin typeface="Symbol" charset="2"/>
                <a:ea typeface="Lucida Grande"/>
                <a:cs typeface="Symbol" charset="2"/>
              </a:rPr>
              <a:t>n</a:t>
            </a:r>
            <a:r>
              <a:rPr lang="en-US" sz="1800" dirty="0" err="1">
                <a:latin typeface="Lucida Grande"/>
                <a:ea typeface="Lucida Grande"/>
                <a:cs typeface="Lucida Grande"/>
              </a:rPr>
              <a:t>F</a:t>
            </a:r>
            <a:r>
              <a:rPr lang="en-US" sz="1800" baseline="-25000" dirty="0" err="1">
                <a:latin typeface="Symbol" charset="2"/>
                <a:ea typeface="Lucida Grande"/>
                <a:cs typeface="Symbol" charset="2"/>
              </a:rPr>
              <a:t>n</a:t>
            </a:r>
            <a:r>
              <a:rPr lang="en-US" sz="1800" dirty="0"/>
              <a:t> ~ 3x10</a:t>
            </a:r>
            <a:r>
              <a:rPr lang="en-US" sz="1800" baseline="30000" dirty="0"/>
              <a:t>39</a:t>
            </a:r>
            <a:r>
              <a:rPr lang="en-US" sz="1800" dirty="0"/>
              <a:t> erg/s. </a:t>
            </a:r>
            <a:endParaRPr lang="en-US" sz="1400" dirty="0"/>
          </a:p>
          <a:p>
            <a:pPr marL="742950" lvl="1" indent="-285750">
              <a:spcBef>
                <a:spcPts val="600"/>
              </a:spcBef>
              <a:buFont typeface="Arial" charset="0"/>
              <a:buChar char="•"/>
            </a:pPr>
            <a:r>
              <a:rPr lang="en-US" sz="1400" dirty="0"/>
              <a:t>About 2x the most luminous known radio </a:t>
            </a:r>
            <a:r>
              <a:rPr lang="en-US" sz="1400" dirty="0" smtClean="0"/>
              <a:t>supernova, comparable to GRB</a:t>
            </a:r>
          </a:p>
          <a:p>
            <a:pPr marL="742950" lvl="1" indent="-285750">
              <a:spcBef>
                <a:spcPts val="600"/>
              </a:spcBef>
              <a:buFont typeface="Arial" charset="0"/>
              <a:buChar char="•"/>
            </a:pPr>
            <a:r>
              <a:rPr lang="en-US" sz="1400" dirty="0" smtClean="0"/>
              <a:t>Minimal evolution over 15months: much slower than </a:t>
            </a:r>
            <a:r>
              <a:rPr lang="en-US" sz="1400" dirty="0" err="1" smtClean="0"/>
              <a:t>SNe</a:t>
            </a:r>
            <a:r>
              <a:rPr lang="en-US" sz="1400" dirty="0" smtClean="0"/>
              <a:t> and GBR</a:t>
            </a:r>
          </a:p>
          <a:p>
            <a:pPr marL="742950" lvl="1" indent="-285750">
              <a:spcBef>
                <a:spcPts val="600"/>
              </a:spcBef>
              <a:buFont typeface="Arial" charset="0"/>
              <a:buChar char="•"/>
            </a:pPr>
            <a:r>
              <a:rPr lang="en-US" sz="1400" dirty="0" smtClean="0"/>
              <a:t>Flat-</a:t>
            </a:r>
            <a:r>
              <a:rPr lang="en-US" sz="1400" dirty="0" err="1" smtClean="0"/>
              <a:t>ish</a:t>
            </a:r>
            <a:r>
              <a:rPr lang="en-US" sz="1400" dirty="0" smtClean="0"/>
              <a:t> spectrum: AGN-like, not </a:t>
            </a:r>
            <a:r>
              <a:rPr lang="en-US" sz="1400" dirty="0" err="1" smtClean="0"/>
              <a:t>SNe</a:t>
            </a:r>
            <a:r>
              <a:rPr lang="en-US" sz="1400" dirty="0" smtClean="0"/>
              <a:t>-like</a:t>
            </a:r>
            <a:endParaRPr lang="en-US" sz="1400" dirty="0"/>
          </a:p>
          <a:p>
            <a:pPr marL="742950" lvl="1" indent="-285750">
              <a:spcBef>
                <a:spcPts val="600"/>
              </a:spcBef>
              <a:buFont typeface="Arial" charset="0"/>
              <a:buChar char="•"/>
            </a:pPr>
            <a:r>
              <a:rPr lang="en-US" sz="1400" dirty="0" smtClean="0"/>
              <a:t>Luminosity and time evolution in range of AGN phenomena: TDEs/Jets...</a:t>
            </a:r>
            <a:endParaRPr lang="en-US" sz="1400" dirty="0"/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800" dirty="0" smtClean="0"/>
              <a:t>Coincident </a:t>
            </a:r>
            <a:r>
              <a:rPr lang="en-US" sz="1800" dirty="0"/>
              <a:t>with bright point-like IR source </a:t>
            </a:r>
          </a:p>
          <a:p>
            <a:pPr marL="628650" lvl="1" indent="-171450">
              <a:spcBef>
                <a:spcPts val="600"/>
              </a:spcBef>
              <a:buFont typeface="Arial" charset="0"/>
              <a:buChar char="•"/>
            </a:pPr>
            <a:r>
              <a:rPr lang="en-US" sz="1400" dirty="0"/>
              <a:t>Spectrum </a:t>
            </a:r>
            <a:r>
              <a:rPr lang="en-US" sz="1400" dirty="0" smtClean="0"/>
              <a:t>inconclusive: </a:t>
            </a:r>
            <a:r>
              <a:rPr lang="en-US" sz="1400" dirty="0"/>
              <a:t>not a young star-forming region, but dominated by scattered </a:t>
            </a:r>
            <a:r>
              <a:rPr lang="en-US" sz="1400" dirty="0" err="1"/>
              <a:t>CygA</a:t>
            </a:r>
            <a:r>
              <a:rPr lang="en-US" sz="1400" dirty="0"/>
              <a:t> light; </a:t>
            </a:r>
            <a:r>
              <a:rPr lang="en-US" sz="1400" dirty="0" smtClean="0"/>
              <a:t>no optical </a:t>
            </a:r>
            <a:r>
              <a:rPr lang="en-US" sz="1400" dirty="0"/>
              <a:t>variability constraint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pic>
        <p:nvPicPr>
          <p:cNvPr id="7" name="Picture 6" descr="cyganu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394" y="3877529"/>
            <a:ext cx="3707738" cy="258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W1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None/>
          <a:defRPr sz="2400" dirty="0" smtClean="0">
            <a:solidFill>
              <a:srgbClr val="C00000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Blue Image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Gold Image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SIW12template</Template>
  <TotalTime>13474</TotalTime>
  <Words>699</Words>
  <Application>Microsoft Macintosh PowerPoint</Application>
  <PresentationFormat>On-screen Show (4:3)</PresentationFormat>
  <Paragraphs>95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Calibri</vt:lpstr>
      <vt:lpstr>DejaVu Sans</vt:lpstr>
      <vt:lpstr>Gadget</vt:lpstr>
      <vt:lpstr>Gill Sans</vt:lpstr>
      <vt:lpstr>Gill Sans MT</vt:lpstr>
      <vt:lpstr>GillSans</vt:lpstr>
      <vt:lpstr>Lucida Grande</vt:lpstr>
      <vt:lpstr>ＭＳ Ｐゴシック</vt:lpstr>
      <vt:lpstr>Symbol</vt:lpstr>
      <vt:lpstr>Arial</vt:lpstr>
      <vt:lpstr>SIW12template</vt:lpstr>
      <vt:lpstr>Blue Image Bottom Bar</vt:lpstr>
      <vt:lpstr>Gold Image Bottom Bar</vt:lpstr>
      <vt:lpstr>PowerPoint Presentation</vt:lpstr>
      <vt:lpstr>PowerPoint Presentation</vt:lpstr>
      <vt:lpstr>The JVLA Cygnus A Program (Perley)</vt:lpstr>
      <vt:lpstr>A New Source Appears </vt:lpstr>
      <vt:lpstr>Flat-Spectrum, Brightened Fast, Fading Slowly</vt:lpstr>
      <vt:lpstr>Unresolved, by VLBA</vt:lpstr>
      <vt:lpstr>Pre-existing near-infrared counterpart</vt:lpstr>
      <vt:lpstr>A Luminous Radio Transient</vt:lpstr>
      <vt:lpstr>Source Properties:  Recap</vt:lpstr>
      <vt:lpstr>PowerPoint Presentation</vt:lpstr>
      <vt:lpstr>Binary SMBH Implications/Speculations</vt:lpstr>
    </vt:vector>
  </TitlesOfParts>
  <Company>NRAO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Interferometry</dc:title>
  <dc:creator>aocpub</dc:creator>
  <cp:lastModifiedBy>Microsoft Office User</cp:lastModifiedBy>
  <cp:revision>613</cp:revision>
  <cp:lastPrinted>2017-05-13T23:28:57Z</cp:lastPrinted>
  <dcterms:created xsi:type="dcterms:W3CDTF">2010-06-05T21:27:31Z</dcterms:created>
  <dcterms:modified xsi:type="dcterms:W3CDTF">2017-09-19T12:48:34Z</dcterms:modified>
</cp:coreProperties>
</file>