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9" r:id="rId3"/>
    <p:sldId id="258" r:id="rId4"/>
    <p:sldId id="261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4"/>
    <p:restoredTop sz="96064"/>
  </p:normalViewPr>
  <p:slideViewPr>
    <p:cSldViewPr snapToGrid="0" snapToObjects="1">
      <p:cViewPr varScale="1">
        <p:scale>
          <a:sx n="121" d="100"/>
          <a:sy n="121" d="100"/>
        </p:scale>
        <p:origin x="184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E661-9838-B948-97D3-60420E2B8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CE3F-C8E3-7542-A878-EE75D4630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87037-6DD3-8B45-B7AC-45B971A6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7CF37-1102-F748-B97D-AFBA1D86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5287-4B02-7041-9239-F1B838DF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48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1DDC-B075-AA4B-806A-FEF0FD3C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DA0C2-3194-8E4F-A83C-6D4E03E93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8DA47-850E-6040-987F-EAEFBB091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9F45B-613B-C944-B262-81B1DAD3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1D6CA-B8B3-8941-B410-3A77D4A3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9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097071-5D40-F646-B031-FE384BEAE8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2B9054-0104-5241-B16F-CB0B3637A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EBF44-FB5F-3740-A80C-E558FAE7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23FFCB-087D-824E-B391-E865447C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15A69-E21E-D24B-9C6C-0637C293E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E9B1-215A-234C-AFA5-153B9F4D8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6C021-1241-E843-833C-CED7B0491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1E649-920D-284E-A593-DA824CFA6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B71D-13B9-A642-A5D9-103E2033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DFA55-AE44-AF49-876D-C94C1F8D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4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F7DE-C6BC-BF4E-BA5E-CDFF8CE04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C86C7-7325-6D4D-9EEB-AB2CED16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81E7C-C66A-AD4F-90A2-F713E335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2FE7-9946-8747-B3AD-6710035C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B58F0-974C-3C4F-B420-E951D481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A6AA-2A8F-664F-80E0-323817D3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9FEC-D3B8-974C-9DCD-DC777DC40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46FD7-6D58-C04A-B304-D8B49A6CE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48495-12C4-C045-A9EB-4E2FC615D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2138A-F46B-2F47-8FE7-957A5ADDD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3470F-3316-D442-9BA2-0DA3C436F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57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28F2D-24A2-3548-A8E1-1556E3C07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8D281E-E1BA-AD4A-98F2-1F03B13EE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A1966-9284-9F4C-BA2F-55EAF6C0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6F782-CFD7-F646-8DA0-7B80D09CA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607A9-D5FA-9B43-A39D-679A127880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75743-0297-C94E-B976-3D107584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01695-ACB1-D043-8C8E-C600695B1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8EC73-BC6C-2243-8BC2-96D4C8E3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25FBE-5FF5-2F41-8780-CB06DD676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23C566-FDEB-8F48-ADC6-37423B47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39CBA-CB55-2D44-B8E2-112086B9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5516-930E-0049-9E6E-DFA55E3E7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0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44B164-E05C-F542-AB4D-632F259C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CE4CE-910F-CF40-A0AC-1EA80EF6E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5CE28-9DE4-1041-817E-F391EB5C8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086E2-7441-DD49-A4DF-995ABDB6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CFCF9-FFBB-3043-87DA-76D6F9033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E40D6-2FE6-6D40-B37A-0E5F75C9D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A8C38-AE11-5245-99BB-FE642C7B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CA563-8E87-8245-AF60-D6BE9AAE5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2CE6F-192E-E845-8921-318B0744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1D3B3-74B3-E047-B814-7C0B190D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0D019-3C26-7744-BE69-BF3F009FC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510CB-5BA7-AA4E-A5BD-38A867A8E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85EA7E-442A-F84B-BC8D-4A9857369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56732-ADAC-C146-8F79-64835905B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B834A-6FD2-4844-8995-19216D70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9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8A9041-AE92-D446-B3CD-F2ADD58D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309CB-1A2A-834F-9C2B-F85EF85FC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FF4AB-8F62-344A-929C-63C2F072A0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E7C58-EBCC-8B46-8BD5-5C3DAD9A472A}" type="datetimeFigureOut">
              <a:rPr lang="en-US" smtClean="0"/>
              <a:t>11/6/20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87C2D-1F4F-1B4F-A736-10B597E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65176-2168-0F43-B4B1-1387F6F6C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620B7-89F2-674F-80BB-62AE1FCB5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4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A3680E-CED0-1742-8429-B673118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387" y="-516368"/>
            <a:ext cx="3871980" cy="5010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7EBB86-70CA-F241-9C25-5E1148846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846" y="3496234"/>
            <a:ext cx="5843937" cy="32488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CC9C6A-F990-A348-8709-FA194607AD54}"/>
              </a:ext>
            </a:extLst>
          </p:cNvPr>
          <p:cNvSpPr txBox="1"/>
          <p:nvPr/>
        </p:nvSpPr>
        <p:spPr>
          <a:xfrm>
            <a:off x="559398" y="80682"/>
            <a:ext cx="553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Tests of Image Domain Closure Phase Measurement using VLA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7A6F0-4221-A24C-914F-7A42D9BC510F}"/>
              </a:ext>
            </a:extLst>
          </p:cNvPr>
          <p:cNvSpPr txBox="1"/>
          <p:nvPr/>
        </p:nvSpPr>
        <p:spPr>
          <a:xfrm>
            <a:off x="333286" y="2342036"/>
            <a:ext cx="61315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3C 286 point source: calibrated vs. uncalibrated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9.4 GHz, 20sec, 20 MHz; 𝝈</a:t>
            </a:r>
            <a:r>
              <a:rPr lang="en-US" baseline="-25000" dirty="0" err="1"/>
              <a:t>th</a:t>
            </a:r>
            <a:r>
              <a:rPr lang="en-US" dirty="0"/>
              <a:t>/vis = 33 </a:t>
            </a:r>
            <a:r>
              <a:rPr lang="en-US" dirty="0" err="1"/>
              <a:t>mJy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Triad baselines = 7km to 15km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 flux = 4.4 </a:t>
            </a:r>
            <a:r>
              <a:rPr lang="en-US" dirty="0" err="1"/>
              <a:t>Jy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98% correlated flux on selected baselines =&gt; 𝝍</a:t>
            </a:r>
            <a:r>
              <a:rPr lang="en-US" baseline="-25000" dirty="0"/>
              <a:t>cl</a:t>
            </a:r>
            <a:r>
              <a:rPr lang="en-US" dirty="0"/>
              <a:t>  ∼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542CB5-1B24-5444-88F0-B69B395B2E95}"/>
              </a:ext>
            </a:extLst>
          </p:cNvPr>
          <p:cNvSpPr txBox="1"/>
          <p:nvPr/>
        </p:nvSpPr>
        <p:spPr>
          <a:xfrm>
            <a:off x="333286" y="4493942"/>
            <a:ext cx="598882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Cygnus A complex source: calibrated vs. corrupted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8.0 GHz, 8sec, 8 MHz; 𝝈</a:t>
            </a:r>
            <a:r>
              <a:rPr lang="en-US" baseline="-25000" dirty="0" err="1"/>
              <a:t>th</a:t>
            </a:r>
            <a:r>
              <a:rPr lang="en-US" dirty="0"/>
              <a:t>/vis = 82 </a:t>
            </a:r>
            <a:r>
              <a:rPr lang="en-US" dirty="0" err="1"/>
              <a:t>mJy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Triad baselines  ∼ 0.8km (equilateral)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 flux = 23 to 38 </a:t>
            </a:r>
            <a:r>
              <a:rPr lang="en-US" dirty="0" err="1"/>
              <a:t>Jy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≤ 22% correlated flux on selected baselines =&gt; 𝝍</a:t>
            </a:r>
            <a:r>
              <a:rPr lang="en-US" baseline="-25000" dirty="0"/>
              <a:t>cl</a:t>
            </a:r>
            <a:r>
              <a:rPr lang="en-US" dirty="0"/>
              <a:t>  ≠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C4898C-6C7B-1B47-9D7C-BBA6F8F8ADBB}"/>
              </a:ext>
            </a:extLst>
          </p:cNvPr>
          <p:cNvSpPr txBox="1"/>
          <p:nvPr/>
        </p:nvSpPr>
        <p:spPr>
          <a:xfrm>
            <a:off x="10510221" y="6368527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Sebokolodi</a:t>
            </a:r>
            <a:r>
              <a:rPr lang="en-US" dirty="0"/>
              <a:t> ea.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6B734-6FC3-E948-9EA8-EB28CBC3916C}"/>
              </a:ext>
            </a:extLst>
          </p:cNvPr>
          <p:cNvSpPr txBox="1"/>
          <p:nvPr/>
        </p:nvSpPr>
        <p:spPr>
          <a:xfrm>
            <a:off x="105240" y="813476"/>
            <a:ext cx="7604125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Visibility phase (</a:t>
            </a:r>
            <a:r>
              <a:rPr lang="en-US" dirty="0" err="1"/>
              <a:t>wrt</a:t>
            </a:r>
            <a:r>
              <a:rPr lang="en-US" dirty="0"/>
              <a:t> reference point), sets fringe position in the image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Shape-Size-Orientation (SSO) Invariance theorem: for a closed triad, resulting image is a true representation of sky brightness, independent of element-based phase corruption (modulo translation)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437" y="6487179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9400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07A23C-C3D9-1E45-B917-E05BD37C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85" y="238136"/>
            <a:ext cx="7454116" cy="28369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15314B-3F0C-FB4F-8682-59282368D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01" y="3075090"/>
            <a:ext cx="6933400" cy="35446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AFF20F-EB15-BB4F-9B96-B20BDBC89116}"/>
              </a:ext>
            </a:extLst>
          </p:cNvPr>
          <p:cNvSpPr txBox="1"/>
          <p:nvPr/>
        </p:nvSpPr>
        <p:spPr>
          <a:xfrm>
            <a:off x="481323" y="623943"/>
            <a:ext cx="3560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Three Fringes for 3C 286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4C62F-4DF2-2C47-87A6-6A152711C02A}"/>
              </a:ext>
            </a:extLst>
          </p:cNvPr>
          <p:cNvSpPr txBox="1"/>
          <p:nvPr/>
        </p:nvSpPr>
        <p:spPr>
          <a:xfrm>
            <a:off x="180109" y="1413503"/>
            <a:ext cx="416321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Image individual baseline fringes, then sum of 3-fringe pattern on closed triad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 Visibility phase error =&gt; shift perpendicular to fringe direction, w/o changing orientation or fringe spacing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Point source =&gt; 𝝍</a:t>
            </a:r>
            <a:r>
              <a:rPr lang="en-US" baseline="-25000" dirty="0"/>
              <a:t>cl</a:t>
            </a:r>
            <a:r>
              <a:rPr lang="en-US" dirty="0"/>
              <a:t>  ∼ 0  =&gt; three fringes intersect in grid of points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850B2-767A-B24F-B166-9C88BF279A23}"/>
              </a:ext>
            </a:extLst>
          </p:cNvPr>
          <p:cNvSpPr txBox="1"/>
          <p:nvPr/>
        </p:nvSpPr>
        <p:spPr>
          <a:xfrm>
            <a:off x="7164593" y="3060550"/>
            <a:ext cx="1581374" cy="368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calibrated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FC6012-1609-7A42-9166-9487C5FBF909}"/>
              </a:ext>
            </a:extLst>
          </p:cNvPr>
          <p:cNvSpPr txBox="1"/>
          <p:nvPr/>
        </p:nvSpPr>
        <p:spPr>
          <a:xfrm>
            <a:off x="9640643" y="3060551"/>
            <a:ext cx="1581374" cy="368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uncalibrated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133D407-50BC-C042-864B-B162FB76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8" y="4592750"/>
            <a:ext cx="4878402" cy="5151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9BFEE66-932C-3340-A65F-9EE74782252C}"/>
              </a:ext>
            </a:extLst>
          </p:cNvPr>
          <p:cNvSpPr txBox="1"/>
          <p:nvPr/>
        </p:nvSpPr>
        <p:spPr>
          <a:xfrm>
            <a:off x="180108" y="3623989"/>
            <a:ext cx="4163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Cal vs. </a:t>
            </a:r>
            <a:r>
              <a:rPr lang="en-US" dirty="0" err="1"/>
              <a:t>uncal</a:t>
            </a:r>
            <a:r>
              <a:rPr lang="en-US" dirty="0"/>
              <a:t> on closed triad: shift of pattern, but no change in 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0109" y="6457472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6673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05C28-3108-E54E-97EF-C72AC8698EDD}"/>
              </a:ext>
            </a:extLst>
          </p:cNvPr>
          <p:cNvSpPr txBox="1"/>
          <p:nvPr/>
        </p:nvSpPr>
        <p:spPr>
          <a:xfrm>
            <a:off x="246016" y="1207486"/>
            <a:ext cx="45070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Measurement consistent with zero, within errors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𝛔</a:t>
            </a:r>
            <a:r>
              <a:rPr lang="en-US" sz="2000" baseline="-25000" dirty="0" err="1"/>
              <a:t>th</a:t>
            </a:r>
            <a:r>
              <a:rPr lang="en-US" sz="2000" dirty="0"/>
              <a:t> of Vis. phase (= image position) ∼ N/S (in radians)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54C06-4723-D94E-B8A9-88D9561F6353}"/>
              </a:ext>
            </a:extLst>
          </p:cNvPr>
          <p:cNvSpPr txBox="1"/>
          <p:nvPr/>
        </p:nvSpPr>
        <p:spPr>
          <a:xfrm>
            <a:off x="6539237" y="4108285"/>
            <a:ext cx="3695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Image plane closure phase</a:t>
            </a:r>
          </a:p>
          <a:p>
            <a:pPr>
              <a:spcBef>
                <a:spcPts val="600"/>
              </a:spcBef>
            </a:pPr>
            <a:r>
              <a:rPr lang="en-US" dirty="0"/>
              <a:t>Calibrated:      1.7 ± 1.3</a:t>
            </a:r>
            <a:r>
              <a:rPr lang="en-US" baseline="30000" dirty="0"/>
              <a:t>o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Uncalibrated:  2.0 ± 1.3</a:t>
            </a:r>
            <a:r>
              <a:rPr lang="en-US" baseline="30000" dirty="0"/>
              <a:t>o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EF3D9FD-2EFF-8048-BFD1-A8DA44405487}"/>
              </a:ext>
            </a:extLst>
          </p:cNvPr>
          <p:cNvGrpSpPr/>
          <p:nvPr/>
        </p:nvGrpSpPr>
        <p:grpSpPr>
          <a:xfrm>
            <a:off x="4667408" y="0"/>
            <a:ext cx="8299142" cy="3870583"/>
            <a:chOff x="1354748" y="147552"/>
            <a:chExt cx="8750964" cy="393588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DC15BA-6165-D048-A0E4-FB56C9572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748" y="147552"/>
              <a:ext cx="8750964" cy="3935889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77F13B7-2106-A044-AE75-813E8B438637}"/>
                </a:ext>
              </a:extLst>
            </p:cNvPr>
            <p:cNvCxnSpPr>
              <a:cxnSpLocks/>
            </p:cNvCxnSpPr>
            <p:nvPr/>
          </p:nvCxnSpPr>
          <p:spPr>
            <a:xfrm>
              <a:off x="7110804" y="2000921"/>
              <a:ext cx="15060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9237F23-827F-A442-8B89-BB2A3E91CBCA}"/>
              </a:ext>
            </a:extLst>
          </p:cNvPr>
          <p:cNvSpPr txBox="1"/>
          <p:nvPr/>
        </p:nvSpPr>
        <p:spPr>
          <a:xfrm>
            <a:off x="246016" y="4108285"/>
            <a:ext cx="502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Corollary: dominant phase corruption terms for VLA are factorizable into antenna-based corrections (</a:t>
            </a:r>
            <a:r>
              <a:rPr lang="en-US" sz="2000" dirty="0" err="1"/>
              <a:t>ie</a:t>
            </a:r>
            <a:r>
              <a:rPr lang="en-US" sz="2000" dirty="0"/>
              <a:t>. not baseline-based)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67DC6C-5937-C44E-BC28-19AF3205E896}"/>
              </a:ext>
            </a:extLst>
          </p:cNvPr>
          <p:cNvSpPr txBox="1"/>
          <p:nvPr/>
        </p:nvSpPr>
        <p:spPr>
          <a:xfrm>
            <a:off x="6539237" y="5443225"/>
            <a:ext cx="49929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Aperture plane closure phase (vis. phases)</a:t>
            </a:r>
          </a:p>
          <a:p>
            <a:pPr>
              <a:spcBef>
                <a:spcPts val="600"/>
              </a:spcBef>
            </a:pPr>
            <a:r>
              <a:rPr lang="en-US" dirty="0"/>
              <a:t>Calibrated:      2.6</a:t>
            </a:r>
            <a:r>
              <a:rPr lang="en-US" baseline="30000" dirty="0"/>
              <a:t>o</a:t>
            </a:r>
            <a:r>
              <a:rPr lang="en-US" dirty="0"/>
              <a:t> ± 0.74</a:t>
            </a:r>
            <a:r>
              <a:rPr lang="en-US" baseline="30000" dirty="0"/>
              <a:t>o</a:t>
            </a:r>
          </a:p>
          <a:p>
            <a:pPr>
              <a:spcBef>
                <a:spcPts val="600"/>
              </a:spcBef>
            </a:pPr>
            <a:r>
              <a:rPr lang="en-US" dirty="0"/>
              <a:t>Uncalibrated: 2.0</a:t>
            </a:r>
            <a:r>
              <a:rPr lang="en-US" baseline="30000" dirty="0"/>
              <a:t>o </a:t>
            </a:r>
            <a:r>
              <a:rPr lang="en-US" dirty="0"/>
              <a:t>± 0.74</a:t>
            </a:r>
            <a:r>
              <a:rPr lang="en-US" baseline="30000" dirty="0"/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C6435-16AA-C64A-8DF2-AA9F5D2D2F62}"/>
              </a:ext>
            </a:extLst>
          </p:cNvPr>
          <p:cNvSpPr txBox="1"/>
          <p:nvPr/>
        </p:nvSpPr>
        <p:spPr>
          <a:xfrm>
            <a:off x="10172285" y="1538346"/>
            <a:ext cx="49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𝜹</a:t>
            </a:r>
            <a:r>
              <a:rPr lang="en-US" i="1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DF411B-9101-D045-ADFC-FBA9CA7D97D0}"/>
              </a:ext>
            </a:extLst>
          </p:cNvPr>
          <p:cNvSpPr txBox="1"/>
          <p:nvPr/>
        </p:nvSpPr>
        <p:spPr>
          <a:xfrm>
            <a:off x="6379285" y="441064"/>
            <a:ext cx="946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calibrated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C0166F-0FE5-B841-B152-C2A1D4E0D435}"/>
              </a:ext>
            </a:extLst>
          </p:cNvPr>
          <p:cNvSpPr txBox="1"/>
          <p:nvPr/>
        </p:nvSpPr>
        <p:spPr>
          <a:xfrm>
            <a:off x="9038214" y="410582"/>
            <a:ext cx="1101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uncalibrated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6016" y="6496601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54340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A5FD7B8-8545-024A-A468-5FC883A3E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82" y="0"/>
            <a:ext cx="7712118" cy="391025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BB43585-8988-FA4F-9AA4-E12E4A27871E}"/>
              </a:ext>
            </a:extLst>
          </p:cNvPr>
          <p:cNvCxnSpPr/>
          <p:nvPr/>
        </p:nvCxnSpPr>
        <p:spPr>
          <a:xfrm>
            <a:off x="10327341" y="1742738"/>
            <a:ext cx="139850" cy="2016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C0DE801-252D-094B-88E1-C871D8101E15}"/>
              </a:ext>
            </a:extLst>
          </p:cNvPr>
          <p:cNvSpPr txBox="1"/>
          <p:nvPr/>
        </p:nvSpPr>
        <p:spPr>
          <a:xfrm>
            <a:off x="10333650" y="1506075"/>
            <a:ext cx="49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𝜹</a:t>
            </a:r>
            <a:r>
              <a:rPr lang="en-US" i="1" dirty="0">
                <a:solidFill>
                  <a:srgbClr val="FF0000"/>
                </a:solidFill>
              </a:rPr>
              <a:t>s’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A9F11-7179-6444-B557-40D2854BE4BE}"/>
              </a:ext>
            </a:extLst>
          </p:cNvPr>
          <p:cNvSpPr txBox="1"/>
          <p:nvPr/>
        </p:nvSpPr>
        <p:spPr>
          <a:xfrm>
            <a:off x="127698" y="139849"/>
            <a:ext cx="4352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Cygnus A: complex 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7DE537-0F0D-5343-AB49-45375A73967B}"/>
              </a:ext>
            </a:extLst>
          </p:cNvPr>
          <p:cNvSpPr txBox="1"/>
          <p:nvPr/>
        </p:nvSpPr>
        <p:spPr>
          <a:xfrm>
            <a:off x="127698" y="806824"/>
            <a:ext cx="44873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Grid-</a:t>
            </a:r>
            <a:r>
              <a:rPr lang="en-US" sz="2000" dirty="0" err="1"/>
              <a:t>ish</a:t>
            </a:r>
            <a:r>
              <a:rPr lang="en-US" sz="2000" dirty="0"/>
              <a:t>, but not point-like (no 3-fringe intersection) =&gt; non-zero 𝝍</a:t>
            </a:r>
            <a:r>
              <a:rPr lang="en-US" sz="2000" baseline="-25000" dirty="0"/>
              <a:t>cl</a:t>
            </a:r>
            <a:r>
              <a:rPr lang="en-US" sz="2000" dirty="0"/>
              <a:t>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Calibrated data, then corrupt phase one antenna by 80</a:t>
            </a:r>
            <a:r>
              <a:rPr lang="en-US" sz="2000" baseline="30000" dirty="0"/>
              <a:t>o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Shift occurs along uncorrupted baseline fringe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15EE06-1085-3348-B4DE-4CA8B2635158}"/>
              </a:ext>
            </a:extLst>
          </p:cNvPr>
          <p:cNvGrpSpPr/>
          <p:nvPr/>
        </p:nvGrpSpPr>
        <p:grpSpPr>
          <a:xfrm>
            <a:off x="127698" y="3032515"/>
            <a:ext cx="4992958" cy="3540216"/>
            <a:chOff x="127698" y="3193885"/>
            <a:chExt cx="4992958" cy="354021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4AA1BB-AF42-E543-B4B9-075EF4B84112}"/>
                </a:ext>
              </a:extLst>
            </p:cNvPr>
            <p:cNvSpPr txBox="1"/>
            <p:nvPr/>
          </p:nvSpPr>
          <p:spPr>
            <a:xfrm>
              <a:off x="127698" y="3193885"/>
              <a:ext cx="369525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000" dirty="0"/>
                <a:t>Image plane closure phase: 𝜹</a:t>
              </a:r>
              <a:r>
                <a:rPr lang="en-US" sz="2000" i="1" dirty="0"/>
                <a:t>s’</a:t>
              </a:r>
              <a:endParaRPr lang="en-US" sz="2000" dirty="0"/>
            </a:p>
            <a:p>
              <a:pPr>
                <a:spcBef>
                  <a:spcPts val="600"/>
                </a:spcBef>
              </a:pPr>
              <a:r>
                <a:rPr lang="en-US" dirty="0"/>
                <a:t>Calibrated:      113.9</a:t>
              </a:r>
              <a:r>
                <a:rPr lang="en-US" baseline="30000" dirty="0"/>
                <a:t>o</a:t>
              </a:r>
              <a:r>
                <a:rPr lang="en-US" dirty="0"/>
                <a:t> ± 1.5</a:t>
              </a:r>
              <a:r>
                <a:rPr lang="en-US" baseline="30000" dirty="0"/>
                <a:t>o</a:t>
              </a:r>
              <a:endParaRPr lang="en-US" dirty="0"/>
            </a:p>
            <a:p>
              <a:pPr>
                <a:spcBef>
                  <a:spcPts val="600"/>
                </a:spcBef>
              </a:pPr>
              <a:r>
                <a:rPr lang="en-US" dirty="0"/>
                <a:t>Uncalibrated:  112.9</a:t>
              </a:r>
              <a:r>
                <a:rPr lang="en-US" baseline="30000" dirty="0"/>
                <a:t>o</a:t>
              </a:r>
              <a:r>
                <a:rPr lang="en-US" dirty="0"/>
                <a:t> ± 1.5</a:t>
              </a:r>
              <a:r>
                <a:rPr lang="en-US" baseline="30000" dirty="0"/>
                <a:t>o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E9F17C-8ADA-314C-9F55-D9D82A55A3F8}"/>
                </a:ext>
              </a:extLst>
            </p:cNvPr>
            <p:cNvSpPr txBox="1"/>
            <p:nvPr/>
          </p:nvSpPr>
          <p:spPr>
            <a:xfrm>
              <a:off x="127698" y="5626105"/>
              <a:ext cx="499295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000" dirty="0"/>
                <a:t>Aperture plane closure phase (vis. phases)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Calibrated:     112.7</a:t>
              </a:r>
              <a:r>
                <a:rPr lang="en-US" baseline="30000" dirty="0"/>
                <a:t>o</a:t>
              </a:r>
              <a:r>
                <a:rPr lang="en-US" dirty="0"/>
                <a:t> ± 0.3</a:t>
              </a:r>
              <a:r>
                <a:rPr lang="en-US" baseline="30000" dirty="0"/>
                <a:t>o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Uncalibrated: 112.7</a:t>
              </a:r>
              <a:r>
                <a:rPr lang="en-US" baseline="30000" dirty="0"/>
                <a:t>o </a:t>
              </a:r>
              <a:r>
                <a:rPr lang="en-US" dirty="0"/>
                <a:t>± 0.3</a:t>
              </a:r>
              <a:r>
                <a:rPr lang="en-US" baseline="30000" dirty="0"/>
                <a:t>o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4096B81-832A-D547-ACD8-18A76C72B3F5}"/>
                </a:ext>
              </a:extLst>
            </p:cNvPr>
            <p:cNvSpPr txBox="1"/>
            <p:nvPr/>
          </p:nvSpPr>
          <p:spPr>
            <a:xfrm>
              <a:off x="127698" y="4360383"/>
              <a:ext cx="418611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en-US" sz="2000" dirty="0"/>
                <a:t>Image plane closure phase: A</a:t>
              </a:r>
              <a:r>
                <a:rPr lang="en-US" sz="2000" baseline="-25000" dirty="0"/>
                <a:t>A3 </a:t>
              </a:r>
              <a:r>
                <a:rPr lang="en-US" sz="2000" dirty="0"/>
                <a:t>x A</a:t>
              </a:r>
              <a:r>
                <a:rPr lang="en-US" sz="2000" baseline="-25000" dirty="0"/>
                <a:t>I3</a:t>
              </a:r>
            </a:p>
            <a:p>
              <a:pPr>
                <a:spcBef>
                  <a:spcPts val="600"/>
                </a:spcBef>
              </a:pPr>
              <a:r>
                <a:rPr lang="en-US" dirty="0"/>
                <a:t>Calibrated:      112.5</a:t>
              </a:r>
              <a:r>
                <a:rPr lang="en-US" baseline="30000" dirty="0"/>
                <a:t>o</a:t>
              </a:r>
              <a:r>
                <a:rPr lang="en-US" dirty="0"/>
                <a:t> ± ??</a:t>
              </a:r>
              <a:r>
                <a:rPr lang="en-US" baseline="30000" dirty="0"/>
                <a:t>o</a:t>
              </a:r>
              <a:endParaRPr lang="en-US" dirty="0"/>
            </a:p>
            <a:p>
              <a:pPr>
                <a:spcBef>
                  <a:spcPts val="600"/>
                </a:spcBef>
              </a:pPr>
              <a:r>
                <a:rPr lang="en-US" dirty="0"/>
                <a:t>Uncalibrated:  113.7</a:t>
              </a:r>
              <a:r>
                <a:rPr lang="en-US" baseline="30000" dirty="0"/>
                <a:t>o</a:t>
              </a:r>
              <a:r>
                <a:rPr lang="en-US" dirty="0"/>
                <a:t> ± ??</a:t>
              </a:r>
              <a:r>
                <a:rPr lang="en-US" baseline="30000" dirty="0"/>
                <a:t>o</a:t>
              </a:r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4E02602-4F20-0648-AA13-848FC293C7A3}"/>
              </a:ext>
            </a:extLst>
          </p:cNvPr>
          <p:cNvSpPr txBox="1"/>
          <p:nvPr/>
        </p:nvSpPr>
        <p:spPr>
          <a:xfrm>
            <a:off x="9038214" y="346034"/>
            <a:ext cx="1101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corrupted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06929A-D4DF-224E-A54D-C7985C3F16D3}"/>
              </a:ext>
            </a:extLst>
          </p:cNvPr>
          <p:cNvSpPr txBox="1"/>
          <p:nvPr/>
        </p:nvSpPr>
        <p:spPr>
          <a:xfrm>
            <a:off x="6311224" y="346033"/>
            <a:ext cx="1101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calibrated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AA9B5EF-DD0C-DC4C-9636-9F110B0E0610}"/>
              </a:ext>
            </a:extLst>
          </p:cNvPr>
          <p:cNvCxnSpPr>
            <a:cxnSpLocks/>
          </p:cNvCxnSpPr>
          <p:nvPr/>
        </p:nvCxnSpPr>
        <p:spPr>
          <a:xfrm>
            <a:off x="7523181" y="1301675"/>
            <a:ext cx="64548" cy="5418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E13668-D6F7-5345-AC57-FC339D6ACD2F}"/>
              </a:ext>
            </a:extLst>
          </p:cNvPr>
          <p:cNvSpPr txBox="1"/>
          <p:nvPr/>
        </p:nvSpPr>
        <p:spPr>
          <a:xfrm>
            <a:off x="7599598" y="1635164"/>
            <a:ext cx="11033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Shift along uncorrupted fringe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4A82AC-89BF-D44D-8C1C-415CD4523AB4}"/>
              </a:ext>
            </a:extLst>
          </p:cNvPr>
          <p:cNvSpPr txBox="1"/>
          <p:nvPr/>
        </p:nvSpPr>
        <p:spPr>
          <a:xfrm>
            <a:off x="5626249" y="3841215"/>
            <a:ext cx="648335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Closure phase as visualized in the image plane!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SSO Invariance Theorem: for closed triad of array elements, image is a true representation of the sky brightness, invariant to antenna-based phase corruption (modulo translation).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Note: theorem will not hold for non-closing triad or for baseline-based phase </a:t>
            </a:r>
            <a:r>
              <a:rPr lang="en-US" sz="2000" dirty="0" err="1"/>
              <a:t>corrutions</a:t>
            </a:r>
            <a:r>
              <a:rPr lang="en-US" sz="2000" dirty="0"/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3364" y="6518871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164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B0E487-D30B-DE4A-9FF1-D79D8B080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16" y="3280825"/>
            <a:ext cx="2368957" cy="30897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1A9301-7299-094B-A444-A45DCC27E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6" y="4426650"/>
            <a:ext cx="2541946" cy="19915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9A731C-15F3-8540-8B0F-2D71FFF0B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28" y="132303"/>
            <a:ext cx="2832952" cy="15566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FFEF26-9F91-B04B-9104-058E2CD16BFC}"/>
              </a:ext>
            </a:extLst>
          </p:cNvPr>
          <p:cNvSpPr txBox="1"/>
          <p:nvPr/>
        </p:nvSpPr>
        <p:spPr>
          <a:xfrm>
            <a:off x="7330217" y="297883"/>
            <a:ext cx="476626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Coherent amplification of voltages, E</a:t>
            </a:r>
            <a:r>
              <a:rPr lang="en-US" baseline="-25000" dirty="0"/>
              <a:t>1,2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Geometric delays set by electronics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Complex cross multiply and average (correlate) directly to aperture plane visibilities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Images made from </a:t>
            </a:r>
            <a:r>
              <a:rPr lang="en-US" dirty="0" err="1"/>
              <a:t>fourier</a:t>
            </a:r>
            <a:r>
              <a:rPr lang="en-US" dirty="0"/>
              <a:t> transform of visibilities  w/o ’total power’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Coherence time ~ minutes ~ required calibration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953796-4321-D94F-9204-DBE56EFFF853}"/>
              </a:ext>
            </a:extLst>
          </p:cNvPr>
          <p:cNvSpPr txBox="1"/>
          <p:nvPr/>
        </p:nvSpPr>
        <p:spPr>
          <a:xfrm>
            <a:off x="7847209" y="3526428"/>
            <a:ext cx="41642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Coherent reflection by mirrors, beam splitters…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Geometric delays set by physical delay lines or primary mirror mask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Correlation via optics and interfere on focal plane, w. ‘total power’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Visibilities generated from FT(image)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Coherence time ~ tens </a:t>
            </a:r>
            <a:r>
              <a:rPr lang="en-US" dirty="0" err="1"/>
              <a:t>millisec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860FC4-80E3-554C-BA09-27A81CF7A3E6}"/>
              </a:ext>
            </a:extLst>
          </p:cNvPr>
          <p:cNvGrpSpPr/>
          <p:nvPr/>
        </p:nvGrpSpPr>
        <p:grpSpPr>
          <a:xfrm>
            <a:off x="4304435" y="-2185"/>
            <a:ext cx="3113144" cy="3248273"/>
            <a:chOff x="4304435" y="-2185"/>
            <a:chExt cx="3113144" cy="32482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F9AD1F0-5238-C14C-8B6B-ACD82A8ED16A}"/>
                </a:ext>
              </a:extLst>
            </p:cNvPr>
            <p:cNvGrpSpPr/>
            <p:nvPr/>
          </p:nvGrpSpPr>
          <p:grpSpPr>
            <a:xfrm>
              <a:off x="4304435" y="-2185"/>
              <a:ext cx="3113144" cy="3248273"/>
              <a:chOff x="918335" y="150606"/>
              <a:chExt cx="6061351" cy="620768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AF650C60-AAE8-4144-94CC-C3D4D52D9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335" y="150606"/>
                <a:ext cx="6061351" cy="568063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52C5DA2-64B4-A548-AF9C-8B687F5CC831}"/>
                  </a:ext>
                </a:extLst>
              </p:cNvPr>
              <p:cNvSpPr/>
              <p:nvPr/>
            </p:nvSpPr>
            <p:spPr>
              <a:xfrm>
                <a:off x="3399415" y="4593516"/>
                <a:ext cx="3410175" cy="10327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E9BD23D-C1B0-6B4B-922C-1546D9E56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5875" y="5304194"/>
                <a:ext cx="3657600" cy="1054100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0F63C38-A332-0243-8E9C-0581690B0475}"/>
                </a:ext>
              </a:extLst>
            </p:cNvPr>
            <p:cNvSpPr txBox="1"/>
            <p:nvPr/>
          </p:nvSpPr>
          <p:spPr>
            <a:xfrm>
              <a:off x="5040668" y="2494799"/>
              <a:ext cx="11633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baseline="-25000" dirty="0"/>
                <a:t>1</a:t>
              </a:r>
              <a:r>
                <a:rPr lang="en-US" dirty="0"/>
                <a:t> x E</a:t>
              </a:r>
              <a:r>
                <a:rPr lang="en-US" baseline="-25000" dirty="0"/>
                <a:t>2</a:t>
              </a:r>
              <a:r>
                <a:rPr lang="en-US" baseline="30000" dirty="0"/>
                <a:t>*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C68370-7E2C-6341-8723-D977352B518F}"/>
                </a:ext>
              </a:extLst>
            </p:cNvPr>
            <p:cNvCxnSpPr>
              <a:cxnSpLocks/>
            </p:cNvCxnSpPr>
            <p:nvPr/>
          </p:nvCxnSpPr>
          <p:spPr>
            <a:xfrm>
              <a:off x="4545052" y="3013333"/>
              <a:ext cx="18785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8B525B-5E2F-124E-8851-92C405C83ECA}"/>
              </a:ext>
            </a:extLst>
          </p:cNvPr>
          <p:cNvGrpSpPr/>
          <p:nvPr/>
        </p:nvGrpSpPr>
        <p:grpSpPr>
          <a:xfrm>
            <a:off x="5549341" y="4638863"/>
            <a:ext cx="3038155" cy="1295237"/>
            <a:chOff x="5600141" y="5223063"/>
            <a:chExt cx="3038155" cy="12952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E773DA-040B-8049-ADDA-69CF192F5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00491" y="5223063"/>
              <a:ext cx="2048263" cy="114974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167B18-FD9A-8C46-8279-1650F5CDB20C}"/>
                </a:ext>
              </a:extLst>
            </p:cNvPr>
            <p:cNvSpPr/>
            <p:nvPr/>
          </p:nvSpPr>
          <p:spPr>
            <a:xfrm>
              <a:off x="5600491" y="6239435"/>
              <a:ext cx="2048263" cy="1333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BC3ECB-E918-1643-857B-F4758DD60EED}"/>
                </a:ext>
              </a:extLst>
            </p:cNvPr>
            <p:cNvSpPr txBox="1"/>
            <p:nvPr/>
          </p:nvSpPr>
          <p:spPr>
            <a:xfrm>
              <a:off x="5600141" y="6210523"/>
              <a:ext cx="30381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‘airy disk’ = ‘primary beam’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59D2EF-0F09-3B49-B021-AD07A6AAF82A}"/>
              </a:ext>
            </a:extLst>
          </p:cNvPr>
          <p:cNvSpPr txBox="1"/>
          <p:nvPr/>
        </p:nvSpPr>
        <p:spPr>
          <a:xfrm>
            <a:off x="2696894" y="6414816"/>
            <a:ext cx="308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(E</a:t>
            </a:r>
            <a:r>
              <a:rPr lang="en-US" baseline="-25000" dirty="0"/>
              <a:t>1</a:t>
            </a:r>
            <a:r>
              <a:rPr lang="en-US" dirty="0"/>
              <a:t> + E</a:t>
            </a:r>
            <a:r>
              <a:rPr lang="en-US" baseline="-25000" dirty="0"/>
              <a:t>2 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 + E</a:t>
            </a:r>
            <a:r>
              <a:rPr lang="en-US" baseline="-25000" dirty="0"/>
              <a:t>2</a:t>
            </a:r>
            <a:r>
              <a:rPr lang="en-US" baseline="30000" dirty="0"/>
              <a:t>2</a:t>
            </a:r>
            <a:r>
              <a:rPr lang="en-US" dirty="0"/>
              <a:t> + (E</a:t>
            </a:r>
            <a:r>
              <a:rPr lang="en-US" baseline="-25000" dirty="0"/>
              <a:t>1</a:t>
            </a:r>
            <a:r>
              <a:rPr lang="en-US" dirty="0"/>
              <a:t> x E</a:t>
            </a:r>
            <a:r>
              <a:rPr lang="en-US" baseline="-25000" dirty="0"/>
              <a:t>2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908A68-0ACA-D648-9ED5-CE936B056D86}"/>
              </a:ext>
            </a:extLst>
          </p:cNvPr>
          <p:cNvSpPr txBox="1"/>
          <p:nvPr/>
        </p:nvSpPr>
        <p:spPr>
          <a:xfrm>
            <a:off x="88598" y="1922529"/>
            <a:ext cx="3737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Radio: direct product are visibilities = aperture plane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FA64A7-7B5D-A04B-97E3-48C27BFF64A6}"/>
              </a:ext>
            </a:extLst>
          </p:cNvPr>
          <p:cNvSpPr txBox="1"/>
          <p:nvPr/>
        </p:nvSpPr>
        <p:spPr>
          <a:xfrm>
            <a:off x="60161" y="3429000"/>
            <a:ext cx="324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Optical: direct product is image plane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D32AC2-F90E-7048-BD10-F33B7C28DCC8}"/>
              </a:ext>
            </a:extLst>
          </p:cNvPr>
          <p:cNvCxnSpPr/>
          <p:nvPr/>
        </p:nvCxnSpPr>
        <p:spPr>
          <a:xfrm>
            <a:off x="0" y="3236492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79673" y="6450991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55873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FE9BF14-844F-6048-A633-8E580D8A6A0C}"/>
              </a:ext>
            </a:extLst>
          </p:cNvPr>
          <p:cNvGrpSpPr/>
          <p:nvPr/>
        </p:nvGrpSpPr>
        <p:grpSpPr>
          <a:xfrm>
            <a:off x="129492" y="668109"/>
            <a:ext cx="5312824" cy="4544083"/>
            <a:chOff x="4331746" y="613187"/>
            <a:chExt cx="5941807" cy="497200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34F82FA-3ED5-324B-ABD5-4615D8548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1746" y="613187"/>
              <a:ext cx="5618088" cy="497200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BCBC0CE-C11A-7640-8DAE-E209786D3E8F}"/>
                </a:ext>
              </a:extLst>
            </p:cNvPr>
            <p:cNvSpPr/>
            <p:nvPr/>
          </p:nvSpPr>
          <p:spPr>
            <a:xfrm>
              <a:off x="7734748" y="613187"/>
              <a:ext cx="2538805" cy="49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7A182B-171D-A84F-BDF4-EFB21F936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88" y="5376840"/>
            <a:ext cx="1409945" cy="1361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255631-F231-6B41-8390-616C4EFA39A8}"/>
              </a:ext>
            </a:extLst>
          </p:cNvPr>
          <p:cNvSpPr txBox="1"/>
          <p:nvPr/>
        </p:nvSpPr>
        <p:spPr>
          <a:xfrm>
            <a:off x="4636422" y="4399075"/>
            <a:ext cx="443239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Phase corruption of one element =&gt; change optical path-length to focus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Corresponds to a ‘tilt’ of the triad in aperture plane, leading so a shift of the fringe pattern in the image plane (three points define a plane)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7067AD-B5E3-E147-890C-58CB2F2F4FC3}"/>
              </a:ext>
            </a:extLst>
          </p:cNvPr>
          <p:cNvSpPr txBox="1"/>
          <p:nvPr/>
        </p:nvSpPr>
        <p:spPr>
          <a:xfrm>
            <a:off x="3981691" y="73154"/>
            <a:ext cx="3495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Aperture Masking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8CC448-FE20-3E43-BF51-82E675715201}"/>
              </a:ext>
            </a:extLst>
          </p:cNvPr>
          <p:cNvGrpSpPr/>
          <p:nvPr/>
        </p:nvGrpSpPr>
        <p:grpSpPr>
          <a:xfrm>
            <a:off x="6852617" y="32275"/>
            <a:ext cx="5454127" cy="4819427"/>
            <a:chOff x="3281082" y="561187"/>
            <a:chExt cx="6122884" cy="560294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003D37D-9D32-B84D-8934-45AECB9B3EE2}"/>
                </a:ext>
              </a:extLst>
            </p:cNvPr>
            <p:cNvSpPr/>
            <p:nvPr/>
          </p:nvSpPr>
          <p:spPr>
            <a:xfrm>
              <a:off x="4989755" y="2788020"/>
              <a:ext cx="301214" cy="1434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E1F84A-4D87-E042-9411-FB2DD8681697}"/>
                </a:ext>
              </a:extLst>
            </p:cNvPr>
            <p:cNvSpPr/>
            <p:nvPr/>
          </p:nvSpPr>
          <p:spPr>
            <a:xfrm>
              <a:off x="6719931" y="4044873"/>
              <a:ext cx="301214" cy="14343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B8219B-D4EF-B744-9A43-6F22CC3F56C8}"/>
                </a:ext>
              </a:extLst>
            </p:cNvPr>
            <p:cNvGrpSpPr/>
            <p:nvPr/>
          </p:nvGrpSpPr>
          <p:grpSpPr>
            <a:xfrm>
              <a:off x="3281082" y="561187"/>
              <a:ext cx="6122884" cy="5602944"/>
              <a:chOff x="5669280" y="561188"/>
              <a:chExt cx="6122884" cy="5602944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2AA224C-4305-2D48-857D-ED4613B90947}"/>
                  </a:ext>
                </a:extLst>
              </p:cNvPr>
              <p:cNvCxnSpPr/>
              <p:nvPr/>
            </p:nvCxnSpPr>
            <p:spPr>
              <a:xfrm>
                <a:off x="8509299" y="688489"/>
                <a:ext cx="0" cy="547564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794795F-E99C-B24C-8FD6-D933C79FC68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66561" y="1796527"/>
                <a:ext cx="3431688" cy="306592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D01FACFF-9E99-134D-B4E4-5269FB6F4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69280" y="3302598"/>
                <a:ext cx="5830645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1DD1DEE-E0BC-5E45-876D-9728FA4212E4}"/>
                  </a:ext>
                </a:extLst>
              </p:cNvPr>
              <p:cNvSpPr txBox="1"/>
              <p:nvPr/>
            </p:nvSpPr>
            <p:spPr>
              <a:xfrm>
                <a:off x="6583681" y="4819425"/>
                <a:ext cx="473336" cy="39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X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E4B374-2427-B048-ADE6-AC81E4CA792C}"/>
                  </a:ext>
                </a:extLst>
              </p:cNvPr>
              <p:cNvSpPr txBox="1"/>
              <p:nvPr/>
            </p:nvSpPr>
            <p:spPr>
              <a:xfrm>
                <a:off x="11318828" y="3304384"/>
                <a:ext cx="473336" cy="398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Y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0BF325-E2EC-7A42-8A90-F6CF343CA3C9}"/>
                  </a:ext>
                </a:extLst>
              </p:cNvPr>
              <p:cNvSpPr txBox="1"/>
              <p:nvPr/>
            </p:nvSpPr>
            <p:spPr>
              <a:xfrm>
                <a:off x="8543359" y="561188"/>
                <a:ext cx="1418218" cy="608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Z =  to image plane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9155B914-36B2-FB4F-ACCE-01B906CF4128}"/>
                  </a:ext>
                </a:extLst>
              </p:cNvPr>
              <p:cNvGrpSpPr/>
              <p:nvPr/>
            </p:nvGrpSpPr>
            <p:grpSpPr>
              <a:xfrm>
                <a:off x="5975868" y="2848983"/>
                <a:ext cx="3277493" cy="1337535"/>
                <a:chOff x="6352390" y="2848983"/>
                <a:chExt cx="3277493" cy="1337535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642727C3-53A9-7945-9B62-707FEB1DD794}"/>
                    </a:ext>
                  </a:extLst>
                </p:cNvPr>
                <p:cNvSpPr/>
                <p:nvPr/>
              </p:nvSpPr>
              <p:spPr>
                <a:xfrm>
                  <a:off x="6352390" y="4043082"/>
                  <a:ext cx="301214" cy="14343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2762015B-F95C-A54F-878D-34C57F6975C0}"/>
                    </a:ext>
                  </a:extLst>
                </p:cNvPr>
                <p:cNvCxnSpPr/>
                <p:nvPr/>
              </p:nvCxnSpPr>
              <p:spPr>
                <a:xfrm>
                  <a:off x="6492239" y="4116595"/>
                  <a:ext cx="3137644" cy="0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84B9DC7-9ED5-924E-B35C-885EB8FC0B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471618" y="2848983"/>
                  <a:ext cx="1443358" cy="1285562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9CBBD3B-FF31-EA46-A289-C530ED407645}"/>
                  </a:ext>
                </a:extLst>
              </p:cNvPr>
              <p:cNvCxnSpPr/>
              <p:nvPr/>
            </p:nvCxnSpPr>
            <p:spPr>
              <a:xfrm>
                <a:off x="7537521" y="2848981"/>
                <a:ext cx="313764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D908E156-2F13-BE4C-A986-DE0F90BFAC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38131" y="2840020"/>
                <a:ext cx="1443358" cy="1285562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271BE2B-6ADE-0846-88D8-358EF0853B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15717" y="2429410"/>
                <a:ext cx="1415480" cy="168718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04DCFCB-5FBA-5C4A-85B0-3A61EC9B99C2}"/>
                  </a:ext>
                </a:extLst>
              </p:cNvPr>
              <p:cNvCxnSpPr/>
              <p:nvPr/>
            </p:nvCxnSpPr>
            <p:spPr>
              <a:xfrm>
                <a:off x="7528555" y="2431224"/>
                <a:ext cx="3137644" cy="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364948A-DCE3-4C4C-B5AF-FB83E2B763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47982" y="2420444"/>
                <a:ext cx="1415480" cy="1687186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E2003B38-9B3C-4341-8A7D-C8452BA86049}"/>
                  </a:ext>
                </a:extLst>
              </p:cNvPr>
              <p:cNvCxnSpPr/>
              <p:nvPr/>
            </p:nvCxnSpPr>
            <p:spPr>
              <a:xfrm flipV="1">
                <a:off x="7530351" y="2420444"/>
                <a:ext cx="0" cy="419576"/>
              </a:xfrm>
              <a:prstGeom prst="straightConnector1">
                <a:avLst/>
              </a:prstGeom>
              <a:ln w="190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3C4FD6-2D10-BC4A-A09B-CF390768E8F8}"/>
                </a:ext>
              </a:extLst>
            </p:cNvPr>
            <p:cNvSpPr txBox="1"/>
            <p:nvPr/>
          </p:nvSpPr>
          <p:spPr>
            <a:xfrm>
              <a:off x="3529291" y="2477834"/>
              <a:ext cx="1605637" cy="398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0070C0"/>
                  </a:solidFill>
                </a:rPr>
                <a:t>𝛅𝛟 ~ 𝝳𝓵 ~ 𝝳𝜏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21B8CF-CDAE-2B4F-A7B5-CA271FFEA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1101" y="2563880"/>
              <a:ext cx="9852" cy="7279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080E24A-0DD9-354B-808F-4192E8DC33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6981" y="2814918"/>
              <a:ext cx="225913" cy="50023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E74E03-63C6-9E48-B98E-2A5FC2037A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8459" y="2605718"/>
              <a:ext cx="195387" cy="233362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1A539F-E189-6242-87EB-D10D25BDD5A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05002" y="2836430"/>
              <a:ext cx="12159" cy="64637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280A595-F8C9-BF49-AEE4-22DD9DA06653}"/>
                </a:ext>
              </a:extLst>
            </p:cNvPr>
            <p:cNvSpPr/>
            <p:nvPr/>
          </p:nvSpPr>
          <p:spPr>
            <a:xfrm>
              <a:off x="4991544" y="2381024"/>
              <a:ext cx="301214" cy="143436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5096B4-6B8C-844C-8E37-915BCEDF22B2}"/>
              </a:ext>
            </a:extLst>
          </p:cNvPr>
          <p:cNvSpPr txBox="1"/>
          <p:nvPr/>
        </p:nvSpPr>
        <p:spPr>
          <a:xfrm>
            <a:off x="10425380" y="2627418"/>
            <a:ext cx="1432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Aperture plane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88F58C-6009-8946-8FAD-469E622D7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634" y="1407161"/>
            <a:ext cx="2312323" cy="227633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642979" y="6419346"/>
            <a:ext cx="3300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Copyright © 2020 AUI/NRAO.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855716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724</Words>
  <Application>Microsoft Macintosh PowerPoint</Application>
  <PresentationFormat>Widescreen</PresentationFormat>
  <Paragraphs>82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</cp:revision>
  <dcterms:created xsi:type="dcterms:W3CDTF">2020-11-02T14:17:04Z</dcterms:created>
  <dcterms:modified xsi:type="dcterms:W3CDTF">2020-11-06T16:52:17Z</dcterms:modified>
</cp:coreProperties>
</file>