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embeddings/oleObject5.bin" ContentType="application/vnd.openxmlformats-officedocument.oleObject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embeddings/oleObject9.bin" ContentType="application/vnd.openxmlformats-officedocument.oleObject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Default Extension="gif" ContentType="image/gif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embeddings/oleObject6.bin" ContentType="application/vnd.openxmlformats-officedocument.oleObject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Default Extension="vml" ContentType="application/vnd.openxmlformats-officedocument.vmlDrawing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28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embeddings/oleObject7.bin" ContentType="application/vnd.openxmlformats-officedocument.oleObject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Layouts/slideLayout7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embeddings/oleObject4.bin" ContentType="application/vnd.openxmlformats-officedocument.oleObject"/>
  <Override PartName="/ppt/viewProps.xml" ContentType="application/vnd.openxmlformats-officedocument.presentationml.viewProp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embeddings/oleObject8.bin" ContentType="application/vnd.openxmlformats-officedocument.oleObject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Default Extension="pict" ContentType="image/pict"/>
  <Override PartName="/ppt/notesSlides/notesSlide2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ppt/slideLayouts/slideLayout13.xml" ContentType="application/vnd.openxmlformats-officedocument.presentationml.slideLayout+xml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776" r:id="rId2"/>
    <p:sldId id="584" r:id="rId3"/>
    <p:sldId id="763" r:id="rId4"/>
    <p:sldId id="764" r:id="rId5"/>
    <p:sldId id="765" r:id="rId6"/>
    <p:sldId id="726" r:id="rId7"/>
    <p:sldId id="811" r:id="rId8"/>
    <p:sldId id="810" r:id="rId9"/>
    <p:sldId id="812" r:id="rId10"/>
    <p:sldId id="815" r:id="rId11"/>
    <p:sldId id="788" r:id="rId12"/>
    <p:sldId id="458" r:id="rId13"/>
    <p:sldId id="816" r:id="rId14"/>
    <p:sldId id="729" r:id="rId15"/>
    <p:sldId id="793" r:id="rId16"/>
    <p:sldId id="528" r:id="rId17"/>
    <p:sldId id="809" r:id="rId18"/>
    <p:sldId id="794" r:id="rId19"/>
    <p:sldId id="708" r:id="rId20"/>
    <p:sldId id="752" r:id="rId21"/>
    <p:sldId id="796" r:id="rId22"/>
    <p:sldId id="596" r:id="rId23"/>
    <p:sldId id="702" r:id="rId24"/>
    <p:sldId id="778" r:id="rId25"/>
    <p:sldId id="631" r:id="rId26"/>
    <p:sldId id="589" r:id="rId27"/>
    <p:sldId id="799" r:id="rId28"/>
    <p:sldId id="800" r:id="rId29"/>
    <p:sldId id="813" r:id="rId30"/>
    <p:sldId id="771" r:id="rId31"/>
    <p:sldId id="801" r:id="rId32"/>
    <p:sldId id="704" r:id="rId33"/>
    <p:sldId id="802" r:id="rId34"/>
    <p:sldId id="770" r:id="rId35"/>
    <p:sldId id="804" r:id="rId36"/>
    <p:sldId id="814" r:id="rId37"/>
    <p:sldId id="601" r:id="rId38"/>
    <p:sldId id="705" r:id="rId39"/>
    <p:sldId id="817" r:id="rId40"/>
    <p:sldId id="805" r:id="rId41"/>
    <p:sldId id="797" r:id="rId42"/>
    <p:sldId id="642" r:id="rId43"/>
    <p:sldId id="798" r:id="rId44"/>
    <p:sldId id="786" r:id="rId45"/>
    <p:sldId id="783" r:id="rId46"/>
    <p:sldId id="782" r:id="rId47"/>
    <p:sldId id="785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</p:showPr>
  <p:clrMru>
    <a:srgbClr val="BFBFBF"/>
    <a:srgbClr val="BDBD64"/>
    <a:srgbClr val="8B8B8B"/>
    <a:srgbClr val="D2D2D2"/>
    <a:srgbClr val="353535"/>
    <a:srgbClr val="282828"/>
    <a:srgbClr val="E40000"/>
    <a:srgbClr val="1E1BB5"/>
    <a:srgbClr val="231FCD"/>
    <a:srgbClr val="1E1AB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3347" autoAdjust="0"/>
    <p:restoredTop sz="98801" autoAdjust="0"/>
  </p:normalViewPr>
  <p:slideViewPr>
    <p:cSldViewPr snapToObjects="1">
      <p:cViewPr>
        <p:scale>
          <a:sx n="100" d="100"/>
          <a:sy n="100" d="100"/>
        </p:scale>
        <p:origin x="-392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ict"/><Relationship Id="rId4" Type="http://schemas.openxmlformats.org/officeDocument/2006/relationships/image" Target="../media/image85.pict"/><Relationship Id="rId5" Type="http://schemas.openxmlformats.org/officeDocument/2006/relationships/image" Target="../media/image86.pict"/><Relationship Id="rId6" Type="http://schemas.openxmlformats.org/officeDocument/2006/relationships/image" Target="../media/image87.pict"/><Relationship Id="rId7" Type="http://schemas.openxmlformats.org/officeDocument/2006/relationships/image" Target="../media/image88.pict"/><Relationship Id="rId1" Type="http://schemas.openxmlformats.org/officeDocument/2006/relationships/image" Target="../media/image82.pict"/><Relationship Id="rId2" Type="http://schemas.openxmlformats.org/officeDocument/2006/relationships/image" Target="../media/image83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C0EC2D77-1F82-A848-BF22-F8C92AA0B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fld id="{5285E6CE-FED2-E045-9577-4E5D0F7D8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1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66ED6-D919-8C41-AD01-3AA5F488809C}" type="slidenum">
              <a:rPr lang="en-US"/>
              <a:pPr/>
              <a:t>11</a:t>
            </a:fld>
            <a:endParaRPr lang="en-US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E169CD-E08D-1341-B19A-2CA98113DA45}" type="slidenum">
              <a:rPr lang="en-US"/>
              <a:pPr/>
              <a:t>12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AC39A-2051-2048-A080-A8E1C01713A1}" type="slidenum">
              <a:rPr lang="en-US"/>
              <a:pPr/>
              <a:t>14</a:t>
            </a:fld>
            <a:endParaRPr lang="en-US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382C2-5048-8442-A6BC-32A4BB4893C7}" type="slidenum">
              <a:rPr lang="en-US"/>
              <a:pPr/>
              <a:t>15</a:t>
            </a:fld>
            <a:endParaRPr lang="en-US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E315D-8D78-0D49-81A6-3F0911838A4D}" type="slidenum">
              <a:rPr lang="en-US"/>
              <a:pPr/>
              <a:t>16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99C2D-F398-F44C-AFF3-9DCE5649D7EF}" type="slidenum">
              <a:rPr lang="en-US"/>
              <a:pPr/>
              <a:t>17</a:t>
            </a:fld>
            <a:endParaRPr lang="en-US"/>
          </a:p>
        </p:txBody>
      </p:sp>
      <p:sp>
        <p:nvSpPr>
          <p:cNvPr id="8397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5F188E-2522-AE42-B8AA-3A3F2C88CF5D}" type="slidenum">
              <a:rPr lang="en-US"/>
              <a:pPr/>
              <a:t>18</a:t>
            </a:fld>
            <a:endParaRPr lang="en-US"/>
          </a:p>
        </p:txBody>
      </p:sp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8003AE-B3C9-1B4D-8133-8DA72ABB5D10}" type="slidenum">
              <a:rPr lang="en-US"/>
              <a:pPr/>
              <a:t>19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042F62-A35E-8D48-8481-98E29CA9925F}" type="slidenum">
              <a:rPr lang="en-US"/>
              <a:pPr/>
              <a:t>20</a:t>
            </a:fld>
            <a:endParaRPr lang="en-US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2A4C96-FECA-6D43-8043-3240004AD1A2}" type="slidenum">
              <a:rPr lang="en-US"/>
              <a:pPr/>
              <a:t>21</a:t>
            </a:fld>
            <a:endParaRPr lang="en-US"/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2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4F8F3F-AB5E-5D41-804B-D72450A338DF}" type="slidenum">
              <a:rPr lang="en-US"/>
              <a:pPr/>
              <a:t>22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A514D4-1481-C941-9DDC-47ACDAA08064}" type="slidenum">
              <a:rPr lang="en-US"/>
              <a:pPr/>
              <a:t>23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9357EA-79D0-9048-B189-C796E784057F}" type="slidenum">
              <a:rPr lang="en-US"/>
              <a:pPr/>
              <a:t>24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056DB8-FC05-2641-BF65-666006E0C0D9}" type="slidenum">
              <a:rPr lang="en-US"/>
              <a:pPr/>
              <a:t>25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87662E-71A4-D644-8D47-DE294F8E842E}" type="slidenum">
              <a:rPr lang="en-US"/>
              <a:pPr/>
              <a:t>26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31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32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80BF7B-1413-6345-9103-D34B4130AE90}" type="slidenum">
              <a:rPr lang="en-US"/>
              <a:pPr/>
              <a:t>37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16BA81-B3A2-B745-9C1B-95A351DF1FA5}" type="slidenum">
              <a:rPr lang="en-US"/>
              <a:pPr/>
              <a:t>40</a:t>
            </a:fld>
            <a:endParaRPr lang="en-US"/>
          </a:p>
        </p:txBody>
      </p:sp>
      <p:sp>
        <p:nvSpPr>
          <p:cNvPr id="84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2" tIns="45710" rIns="91422" bIns="4571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E58E09-A182-DE40-BD0C-8027D3FBAEF2}" type="slidenum">
              <a:rPr lang="en-US"/>
              <a:pPr/>
              <a:t>41</a:t>
            </a:fld>
            <a:endParaRPr lang="en-US"/>
          </a:p>
        </p:txBody>
      </p:sp>
      <p:sp>
        <p:nvSpPr>
          <p:cNvPr id="852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41438" y="501650"/>
            <a:ext cx="4157662" cy="3117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3657600"/>
            <a:ext cx="5029200" cy="4948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148" tIns="44074" rIns="88148" bIns="44074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3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99D2FC-EDCF-FE4C-A6BF-31D526194D42}" type="slidenum">
              <a:rPr lang="en-US"/>
              <a:pPr/>
              <a:t>42</a:t>
            </a:fld>
            <a:endParaRPr 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9BE44C-A7BB-AF4D-8C10-E3D1C70C386C}" type="slidenum">
              <a:rPr lang="en-US"/>
              <a:pPr/>
              <a:t>43</a:t>
            </a:fld>
            <a:endParaRPr lang="en-US"/>
          </a:p>
        </p:txBody>
      </p:sp>
      <p:sp>
        <p:nvSpPr>
          <p:cNvPr id="8509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0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6" tIns="45718" rIns="91436" bIns="45718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D83F0B-3BB4-6B47-956D-C05E82DC20D9}" type="slidenum">
              <a:rPr lang="en-US"/>
              <a:pPr/>
              <a:t>44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21BF04-1BB8-5340-8323-6B2441D6FD8E}" type="slidenum">
              <a:rPr lang="en-US"/>
              <a:pPr/>
              <a:t>45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DA81D1-C496-CA4F-B9E5-759B8890FAB3}" type="slidenum">
              <a:rPr lang="en-US"/>
              <a:pPr/>
              <a:t>46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2A942A-E76E-B847-9D57-B1AFF49CB5A7}" type="slidenum">
              <a:rPr lang="en-US"/>
              <a:pPr/>
              <a:t>47</a:t>
            </a:fld>
            <a:endParaRPr lang="en-US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4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5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3930A-7017-724F-8387-869A4C100F97}" type="slidenum">
              <a:rPr lang="en-US"/>
              <a:pPr/>
              <a:t>7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3930A-7017-724F-8387-869A4C100F97}" type="slidenum">
              <a:rPr lang="en-US"/>
              <a:pPr/>
              <a:t>8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C949F1-72CA-3344-9B00-79213F014179}" type="slidenum">
              <a:rPr lang="en-US"/>
              <a:pPr/>
              <a:t>9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SDSS What 1. The SDSS is a project to digitally map over 10,000 square degrees of the sky in 5 colors and to obtain spectra for all of the brightest objects that the imaging survey finds.  It is a private venture among a number of institutions that is funded by the institutions, the Sloan Foundation, NSF, DOE, NASA and the Japanese.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2A942A-E76E-B847-9D57-B1AFF49CB5A7}" type="slidenum">
              <a:rPr lang="en-US"/>
              <a:pPr/>
              <a:t>10</a:t>
            </a:fld>
            <a:endParaRPr lang="en-US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8F4A2-7C4F-8644-8DB5-1FDA31203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6EE56-A6B1-834E-8CE5-7E67E9929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69659-AA7D-8345-BFDD-1D3A5498B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F80CD-9B26-EB42-9E1D-10B1181CA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BA38A-892C-2940-9CC6-2FB426810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525EE-1574-0A43-90C5-BD4E6736D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D586D-9899-DD46-AA53-157047B42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8D771-1CC6-A943-B1E8-549A2EEC5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CFEE3-DB4E-4C49-8B3C-93153B1B1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22CC1-917D-7047-B59C-4AA1AB5FE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845E9-AD86-4B4D-A6A0-BC52199FE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EB960-0A6B-E549-8AE0-D9A069026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E319A-5358-5F47-893B-05F4A8A1A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>
              <a:defRPr/>
            </a:pPr>
            <a:fld id="{CC598629-E3F2-AE4F-8F79-9F5C751C1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33.png"/><Relationship Id="rId1" Type="http://schemas.openxmlformats.org/officeDocument/2006/relationships/video" Target="file://localhost/Users/ccarilli/TALKS/EOR/multibeam.avi" TargetMode="Externa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39.png"/><Relationship Id="rId1" Type="http://schemas.openxmlformats.org/officeDocument/2006/relationships/video" Target="file://localhost/Users/ccarilli/TALKS/EOR/Vir_A-short.AVI" TargetMode="Externa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77.png"/><Relationship Id="rId1" Type="http://schemas.openxmlformats.org/officeDocument/2006/relationships/video" Target="file://localhost/Users/ccarilli/TALKS/MOON/EADS-LIFE-movie-1.mpg" TargetMode="External"/><Relationship Id="rId2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oleObject" Target="../embeddings/oleObject8.bin"/><Relationship Id="rId13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89.png"/><Relationship Id="rId5" Type="http://schemas.openxmlformats.org/officeDocument/2006/relationships/image" Target="../media/image90.jpeg"/><Relationship Id="rId6" Type="http://schemas.openxmlformats.org/officeDocument/2006/relationships/image" Target="../media/image91.jpeg"/><Relationship Id="rId7" Type="http://schemas.openxmlformats.org/officeDocument/2006/relationships/oleObject" Target="../embeddings/oleObject3.bin"/><Relationship Id="rId8" Type="http://schemas.openxmlformats.org/officeDocument/2006/relationships/oleObject" Target="../embeddings/oleObject4.bin"/><Relationship Id="rId9" Type="http://schemas.openxmlformats.org/officeDocument/2006/relationships/oleObject" Target="../embeddings/oleObject5.bin"/><Relationship Id="rId10" Type="http://schemas.openxmlformats.org/officeDocument/2006/relationships/oleObject" Target="../embeddings/oleObject6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2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ccarilli/TALKS/EOR/ifrit_L105_I.mpg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gif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SA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400" y="47923"/>
            <a:ext cx="89154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spcAft>
                <a:spcPts val="0"/>
              </a:spcAft>
            </a:pPr>
            <a:r>
              <a:rPr lang="en-US" sz="3200" dirty="0" smtClean="0">
                <a:solidFill>
                  <a:schemeClr val="tx2"/>
                </a:solidFill>
              </a:rPr>
              <a:t>When did the first stars and black holes form, and how did they </a:t>
            </a:r>
            <a:r>
              <a:rPr lang="en-US" sz="3200" dirty="0" err="1" smtClean="0">
                <a:solidFill>
                  <a:schemeClr val="tx2"/>
                </a:solidFill>
              </a:rPr>
              <a:t>reionize</a:t>
            </a:r>
            <a:r>
              <a:rPr lang="en-US" sz="3200" dirty="0" smtClean="0">
                <a:solidFill>
                  <a:schemeClr val="tx2"/>
                </a:solidFill>
              </a:rPr>
              <a:t> the Universe? </a:t>
            </a:r>
          </a:p>
          <a:p>
            <a:pPr algn="ctr">
              <a:spcBef>
                <a:spcPct val="50000"/>
              </a:spcBef>
              <a:spcAft>
                <a:spcPts val="0"/>
              </a:spcAft>
            </a:pPr>
            <a:r>
              <a:rPr lang="en-US" sz="3200" dirty="0" smtClean="0">
                <a:solidFill>
                  <a:schemeClr val="tx2"/>
                </a:solidFill>
              </a:rPr>
              <a:t>The last frontier in observational cosmology </a:t>
            </a:r>
            <a:endParaRPr lang="en-US" sz="2800" u="sng" dirty="0" smtClean="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Chris </a:t>
            </a:r>
            <a:r>
              <a:rPr lang="en-US" sz="2400" dirty="0">
                <a:solidFill>
                  <a:schemeClr val="bg1"/>
                </a:solidFill>
              </a:rPr>
              <a:t>Carilli (</a:t>
            </a:r>
            <a:r>
              <a:rPr lang="en-US" sz="2400" dirty="0" smtClean="0">
                <a:solidFill>
                  <a:schemeClr val="bg1"/>
                </a:solidFill>
              </a:rPr>
              <a:t>NRAO)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Chautauqua </a:t>
            </a:r>
            <a:r>
              <a:rPr lang="en-US" sz="2400" dirty="0" smtClean="0">
                <a:solidFill>
                  <a:schemeClr val="bg1"/>
                </a:solidFill>
              </a:rPr>
              <a:t>School, July 2011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33400" y="3962400"/>
            <a:ext cx="838200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Pushing back to first light: introduction </a:t>
            </a:r>
            <a:r>
              <a:rPr lang="en-US" sz="2800" dirty="0">
                <a:solidFill>
                  <a:schemeClr val="bg1"/>
                </a:solidFill>
              </a:rPr>
              <a:t>to cosmic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, and the first observational constraints</a:t>
            </a:r>
          </a:p>
          <a:p>
            <a:pPr marL="457200" indent="-457200"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The search for the HI </a:t>
            </a:r>
            <a:r>
              <a:rPr lang="en-US" sz="2800" dirty="0">
                <a:solidFill>
                  <a:schemeClr val="bg1"/>
                </a:solidFill>
              </a:rPr>
              <a:t>21cm</a:t>
            </a:r>
            <a:r>
              <a:rPr lang="en-US" sz="2800" dirty="0" smtClean="0">
                <a:solidFill>
                  <a:schemeClr val="bg1"/>
                </a:solidFill>
              </a:rPr>
              <a:t> signal from the neutral Intergalactic Medium (IGM) during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: low frequency telescopes </a:t>
            </a:r>
            <a:r>
              <a:rPr lang="en-US" sz="2800" dirty="0">
                <a:solidFill>
                  <a:schemeClr val="bg1"/>
                </a:solidFill>
              </a:rPr>
              <a:t>and </a:t>
            </a:r>
            <a:r>
              <a:rPr lang="en-US" sz="2800" dirty="0" smtClean="0">
                <a:solidFill>
                  <a:schemeClr val="bg1"/>
                </a:solidFill>
              </a:rPr>
              <a:t>challenges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2"/>
          <p:cNvSpPr txBox="1">
            <a:spLocks noChangeArrowheads="1"/>
          </p:cNvSpPr>
          <p:nvPr/>
        </p:nvSpPr>
        <p:spPr bwMode="auto">
          <a:xfrm>
            <a:off x="152400" y="76200"/>
            <a:ext cx="2285999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Initial sifting: Optical/</a:t>
            </a:r>
            <a:r>
              <a:rPr lang="en-US" sz="2400" dirty="0" err="1" smtClean="0">
                <a:solidFill>
                  <a:srgbClr val="FFFFFF"/>
                </a:solidFill>
              </a:rPr>
              <a:t>nearIR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‘Drop-outs</a:t>
            </a:r>
            <a:r>
              <a:rPr lang="en-US" sz="2400" dirty="0" smtClean="0">
                <a:solidFill>
                  <a:srgbClr val="FFFFFF"/>
                </a:solidFill>
              </a:rPr>
              <a:t>’ = attenuation by </a:t>
            </a:r>
            <a:r>
              <a:rPr lang="en-US" sz="2400" dirty="0" err="1" smtClean="0">
                <a:solidFill>
                  <a:srgbClr val="FFFFFF"/>
                </a:solidFill>
              </a:rPr>
              <a:t>Lya</a:t>
            </a:r>
            <a:r>
              <a:rPr lang="en-US" sz="2400" dirty="0" smtClean="0">
                <a:solidFill>
                  <a:srgbClr val="FFFFFF"/>
                </a:solidFill>
              </a:rPr>
              <a:t> forest/IGM.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Select reddest points sources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7" name="Picture 6" descr="drop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502400" cy="650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305800" cy="685800"/>
          </a:xfrm>
        </p:spPr>
        <p:txBody>
          <a:bodyPr/>
          <a:lstStyle/>
          <a:p>
            <a:r>
              <a:rPr lang="en-US" sz="2800" dirty="0" smtClean="0"/>
              <a:t>Finding </a:t>
            </a:r>
            <a:r>
              <a:rPr lang="en-US" sz="2800" dirty="0"/>
              <a:t>the most distant quasars: needles in a haystack</a:t>
            </a:r>
            <a:endParaRPr lang="en-US" sz="2400" dirty="0"/>
          </a:p>
        </p:txBody>
      </p:sp>
      <p:pic>
        <p:nvPicPr>
          <p:cNvPr id="148483" name="Picture 3" descr="CAME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901701"/>
            <a:ext cx="2057400" cy="2251321"/>
          </a:xfrm>
          <a:prstGeom prst="rect">
            <a:avLst/>
          </a:prstGeom>
          <a:noFill/>
        </p:spPr>
      </p:pic>
      <p:pic>
        <p:nvPicPr>
          <p:cNvPr id="148485" name="Picture 5" descr="35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03501" y="901701"/>
            <a:ext cx="3035299" cy="2276474"/>
          </a:xfrm>
          <a:prstGeom prst="rect">
            <a:avLst/>
          </a:prstGeom>
          <a:noFill/>
        </p:spPr>
      </p:pic>
      <p:pic>
        <p:nvPicPr>
          <p:cNvPr id="148487" name="Picture 7" descr="kec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8500" y="901701"/>
            <a:ext cx="3343449" cy="2257789"/>
          </a:xfrm>
          <a:prstGeom prst="rect">
            <a:avLst/>
          </a:prstGeom>
          <a:noFill/>
        </p:spPr>
      </p:pic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0" y="4168914"/>
            <a:ext cx="24743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dirty="0"/>
              <a:t>2</a:t>
            </a:r>
            <a:r>
              <a:rPr lang="en-US" dirty="0" smtClean="0"/>
              <a:t>. Color selection</a:t>
            </a:r>
            <a:r>
              <a:rPr lang="en-US" dirty="0"/>
              <a:t>:</a:t>
            </a:r>
            <a:r>
              <a:rPr lang="en-US" dirty="0" smtClean="0"/>
              <a:t>  </a:t>
            </a:r>
          </a:p>
          <a:p>
            <a:pPr marL="457200" indent="-457200"/>
            <a:r>
              <a:rPr lang="en-US" dirty="0" smtClean="0">
                <a:solidFill>
                  <a:srgbClr val="FF6600"/>
                </a:solidFill>
              </a:rPr>
              <a:t> ~</a:t>
            </a:r>
            <a:r>
              <a:rPr lang="en-US" dirty="0">
                <a:solidFill>
                  <a:srgbClr val="FF6600"/>
                </a:solidFill>
              </a:rPr>
              <a:t>200</a:t>
            </a:r>
            <a:r>
              <a:rPr lang="en-US" dirty="0" smtClean="0">
                <a:solidFill>
                  <a:srgbClr val="FF6600"/>
                </a:solidFill>
              </a:rPr>
              <a:t> very red objects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48489" name="Text Box 9"/>
          <p:cNvSpPr txBox="1">
            <a:spLocks noChangeArrowheads="1"/>
          </p:cNvSpPr>
          <p:nvPr/>
        </p:nvSpPr>
        <p:spPr bwMode="auto">
          <a:xfrm>
            <a:off x="60325" y="3276600"/>
            <a:ext cx="2378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1800" dirty="0" smtClean="0"/>
              <a:t>1.  SDSS </a:t>
            </a:r>
            <a:r>
              <a:rPr lang="en-US" sz="1800" dirty="0"/>
              <a:t>database:</a:t>
            </a:r>
          </a:p>
          <a:p>
            <a:pPr marL="457200" indent="-457200"/>
            <a:r>
              <a:rPr lang="en-US" sz="1800" dirty="0"/>
              <a:t>     </a:t>
            </a:r>
            <a:r>
              <a:rPr lang="en-US" sz="1800" dirty="0">
                <a:solidFill>
                  <a:srgbClr val="FF6600"/>
                </a:solidFill>
              </a:rPr>
              <a:t>40 million objects</a:t>
            </a:r>
          </a:p>
        </p:txBody>
      </p:sp>
      <p:sp>
        <p:nvSpPr>
          <p:cNvPr id="148490" name="Text Box 10"/>
          <p:cNvSpPr txBox="1">
            <a:spLocks noChangeArrowheads="1"/>
          </p:cNvSpPr>
          <p:nvPr/>
        </p:nvSpPr>
        <p:spPr bwMode="auto">
          <a:xfrm>
            <a:off x="2627680" y="898525"/>
            <a:ext cx="1054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APO 3.5m</a:t>
            </a:r>
          </a:p>
        </p:txBody>
      </p:sp>
      <p:sp>
        <p:nvSpPr>
          <p:cNvPr id="148492" name="Text Box 12"/>
          <p:cNvSpPr txBox="1">
            <a:spLocks noChangeArrowheads="1"/>
          </p:cNvSpPr>
          <p:nvPr/>
        </p:nvSpPr>
        <p:spPr bwMode="auto">
          <a:xfrm>
            <a:off x="2456391" y="3257550"/>
            <a:ext cx="33221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3.</a:t>
            </a:r>
            <a:r>
              <a:rPr lang="en-US" dirty="0" smtClean="0"/>
              <a:t> Spectroscopic identification 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    ~</a:t>
            </a:r>
            <a:r>
              <a:rPr lang="en-US" dirty="0">
                <a:solidFill>
                  <a:srgbClr val="FF6600"/>
                </a:solidFill>
              </a:rPr>
              <a:t>20 objects</a:t>
            </a:r>
          </a:p>
        </p:txBody>
      </p:sp>
      <p:sp>
        <p:nvSpPr>
          <p:cNvPr id="148493" name="Text Box 13"/>
          <p:cNvSpPr txBox="1">
            <a:spLocks noChangeArrowheads="1"/>
          </p:cNvSpPr>
          <p:nvPr/>
        </p:nvSpPr>
        <p:spPr bwMode="auto">
          <a:xfrm>
            <a:off x="6151001" y="3254514"/>
            <a:ext cx="2230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4. Detailed </a:t>
            </a:r>
            <a:r>
              <a:rPr lang="en-US" dirty="0" smtClean="0"/>
              <a:t>spectra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    20 quasars </a:t>
            </a:r>
            <a:r>
              <a:rPr lang="en-US" dirty="0">
                <a:solidFill>
                  <a:srgbClr val="FF6600"/>
                </a:solidFill>
              </a:rPr>
              <a:t>at </a:t>
            </a:r>
            <a:r>
              <a:rPr lang="en-US" dirty="0" err="1" smtClean="0">
                <a:solidFill>
                  <a:srgbClr val="FF6600"/>
                </a:solidFill>
              </a:rPr>
              <a:t>z</a:t>
            </a:r>
            <a:r>
              <a:rPr lang="en-US" dirty="0" smtClean="0">
                <a:solidFill>
                  <a:srgbClr val="FF6600"/>
                </a:solidFill>
              </a:rPr>
              <a:t>&gt;6 </a:t>
            </a:r>
          </a:p>
        </p:txBody>
      </p:sp>
      <p:sp>
        <p:nvSpPr>
          <p:cNvPr id="148494" name="Line 14"/>
          <p:cNvSpPr>
            <a:spLocks noChangeShapeType="1"/>
          </p:cNvSpPr>
          <p:nvPr/>
        </p:nvSpPr>
        <p:spPr bwMode="auto">
          <a:xfrm>
            <a:off x="1143000" y="3886200"/>
            <a:ext cx="0" cy="3810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495" name="Line 15"/>
          <p:cNvSpPr>
            <a:spLocks noChangeShapeType="1"/>
          </p:cNvSpPr>
          <p:nvPr/>
        </p:nvSpPr>
        <p:spPr bwMode="auto">
          <a:xfrm flipV="1">
            <a:off x="1905000" y="3795713"/>
            <a:ext cx="533400" cy="471487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496" name="Line 16"/>
          <p:cNvSpPr>
            <a:spLocks noChangeShapeType="1"/>
          </p:cNvSpPr>
          <p:nvPr/>
        </p:nvSpPr>
        <p:spPr bwMode="auto">
          <a:xfrm>
            <a:off x="5181600" y="3733800"/>
            <a:ext cx="969401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497" name="Text Box 17"/>
          <p:cNvSpPr txBox="1">
            <a:spLocks noChangeArrowheads="1"/>
          </p:cNvSpPr>
          <p:nvPr/>
        </p:nvSpPr>
        <p:spPr bwMode="auto">
          <a:xfrm>
            <a:off x="5943600" y="901701"/>
            <a:ext cx="1800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0066"/>
                </a:solidFill>
              </a:rPr>
              <a:t>Keck (Hawaii) 10m</a:t>
            </a:r>
          </a:p>
        </p:txBody>
      </p:sp>
      <p:pic>
        <p:nvPicPr>
          <p:cNvPr id="21" name="Picture 2" descr="j1148-3c-onl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54595" y="4267200"/>
            <a:ext cx="2450805" cy="245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rot="5400000">
            <a:off x="3886200" y="4813005"/>
            <a:ext cx="609600" cy="457200"/>
          </a:xfrm>
          <a:prstGeom prst="straightConnector1">
            <a:avLst/>
          </a:prstGeom>
          <a:noFill/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3962400" y="440049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0.87Gyr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5899" y="5486400"/>
            <a:ext cx="2527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 in 4,000,000 objects!</a:t>
            </a:r>
            <a:endParaRPr lang="en-US" sz="2400" b="1" dirty="0"/>
          </a:p>
        </p:txBody>
      </p:sp>
      <p:pic>
        <p:nvPicPr>
          <p:cNvPr id="24" name="Picture 1027" descr="F:\fan1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26087" y="4170177"/>
            <a:ext cx="3465513" cy="26878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7" descr="F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757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5774531" y="162580"/>
            <a:ext cx="33861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Gunn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-Peterson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effect</a:t>
            </a:r>
            <a:endParaRPr lang="en-US" sz="2800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 rot="-4406">
            <a:off x="5757863" y="6459586"/>
            <a:ext cx="2400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dirty="0">
                <a:solidFill>
                  <a:schemeClr val="bg1"/>
                </a:solidFill>
                <a:latin typeface="Courier New" charset="0"/>
              </a:rPr>
              <a:t>Fan et al 2006</a:t>
            </a:r>
            <a:endParaRPr lang="en-US" b="1" dirty="0">
              <a:solidFill>
                <a:srgbClr val="FFFF00"/>
              </a:solidFill>
              <a:latin typeface="Courier New" charset="0"/>
            </a:endParaRPr>
          </a:p>
        </p:txBody>
      </p:sp>
      <p:sp>
        <p:nvSpPr>
          <p:cNvPr id="29701" name="Text Box 14"/>
          <p:cNvSpPr txBox="1">
            <a:spLocks noChangeArrowheads="1"/>
          </p:cNvSpPr>
          <p:nvPr/>
        </p:nvSpPr>
        <p:spPr bwMode="auto">
          <a:xfrm>
            <a:off x="5740400" y="762000"/>
            <a:ext cx="3429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SDSS z~6 quasars =&gt; Universe is becoming optically thick to </a:t>
            </a:r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=&gt; partially neutral IGM?</a:t>
            </a:r>
          </a:p>
          <a:p>
            <a:pPr algn="ctr">
              <a:spcBef>
                <a:spcPct val="50000"/>
              </a:spcBef>
            </a:pPr>
            <a:r>
              <a:rPr lang="en-US" sz="2400" dirty="0" err="1" smtClean="0">
                <a:solidFill>
                  <a:srgbClr val="FFFF00"/>
                </a:solidFill>
              </a:rPr>
              <a:t>f(HI</a:t>
            </a:r>
            <a:r>
              <a:rPr lang="en-US" sz="2400" dirty="0" smtClean="0">
                <a:solidFill>
                  <a:srgbClr val="FFFF00"/>
                </a:solidFill>
              </a:rPr>
              <a:t>) &gt; 10</a:t>
            </a:r>
            <a:r>
              <a:rPr lang="en-US" sz="2400" baseline="30000" dirty="0" smtClean="0">
                <a:solidFill>
                  <a:srgbClr val="FFFF00"/>
                </a:solidFill>
              </a:rPr>
              <a:t>-3</a:t>
            </a:r>
            <a:endParaRPr lang="en-US" sz="2400" baseline="30000" dirty="0">
              <a:solidFill>
                <a:srgbClr val="FFFF00"/>
              </a:solidFill>
            </a:endParaRPr>
          </a:p>
        </p:txBody>
      </p:sp>
      <p:sp>
        <p:nvSpPr>
          <p:cNvPr id="29702" name="Line 18"/>
          <p:cNvSpPr>
            <a:spLocks noChangeShapeType="1"/>
          </p:cNvSpPr>
          <p:nvPr/>
        </p:nvSpPr>
        <p:spPr bwMode="auto">
          <a:xfrm flipH="1">
            <a:off x="3733799" y="552510"/>
            <a:ext cx="2024063" cy="285690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2" descr="j1148-3c-onl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36576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j1148-3c-onl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312420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 bwMode="auto">
          <a:xfrm rot="5400000">
            <a:off x="7391400" y="4165599"/>
            <a:ext cx="609600" cy="457200"/>
          </a:xfrm>
          <a:prstGeom prst="straightConnector1">
            <a:avLst/>
          </a:prstGeom>
          <a:noFill/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620000" y="3714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z=6.4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638169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1.0 </a:t>
            </a:r>
            <a:r>
              <a:rPr lang="en-US" b="1" dirty="0" err="1" smtClean="0"/>
              <a:t>Gyr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0.87Gyr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7-06 at 1.47.1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502685"/>
            <a:ext cx="6858000" cy="3145515"/>
          </a:xfrm>
          <a:prstGeom prst="rect">
            <a:avLst/>
          </a:prstGeom>
        </p:spPr>
      </p:pic>
      <p:pic>
        <p:nvPicPr>
          <p:cNvPr id="3" name="Picture 2" descr="Screen shot 2011-07-06 at 1.47.2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560991"/>
            <a:ext cx="4114800" cy="2277899"/>
          </a:xfrm>
          <a:prstGeom prst="rect">
            <a:avLst/>
          </a:prstGeom>
        </p:spPr>
      </p:pic>
      <p:pic>
        <p:nvPicPr>
          <p:cNvPr id="4" name="Picture 3" descr="Screen shot 2011-07-06 at 1.47.3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4479141"/>
            <a:ext cx="2499900" cy="243594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rot="16200000" flipH="1">
            <a:off x="1714500" y="4057590"/>
            <a:ext cx="1752600" cy="9144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2743200" y="3181290"/>
            <a:ext cx="3810000" cy="220980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33400" y="-76200"/>
            <a:ext cx="8763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Breaking news: highest </a:t>
            </a:r>
            <a:r>
              <a:rPr lang="en-US" sz="2400" dirty="0" err="1" smtClean="0">
                <a:solidFill>
                  <a:srgbClr val="FFFFFF"/>
                </a:solidFill>
              </a:rPr>
              <a:t>redshift</a:t>
            </a:r>
            <a:r>
              <a:rPr lang="en-US" sz="2400" dirty="0" smtClean="0">
                <a:solidFill>
                  <a:srgbClr val="FFFFFF"/>
                </a:solidFill>
              </a:rPr>
              <a:t> quasar, 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=7.1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Clear GP absorption trough: </a:t>
            </a:r>
            <a:r>
              <a:rPr lang="en-US" sz="2400" dirty="0" err="1" smtClean="0">
                <a:solidFill>
                  <a:srgbClr val="FFFFFF"/>
                </a:solidFill>
              </a:rPr>
              <a:t>τ</a:t>
            </a:r>
            <a:r>
              <a:rPr lang="en-US" sz="2400" dirty="0" smtClean="0">
                <a:solidFill>
                  <a:srgbClr val="FFFFFF"/>
                </a:solidFill>
              </a:rPr>
              <a:t> &gt; 5 =&gt; IGM opaque to </a:t>
            </a:r>
            <a:r>
              <a:rPr lang="en-US" sz="2400" dirty="0" err="1" smtClean="0">
                <a:solidFill>
                  <a:srgbClr val="FFFFFF"/>
                </a:solidFill>
              </a:rPr>
              <a:t>Lya</a:t>
            </a:r>
            <a:endParaRPr lang="en-US" sz="2400" dirty="0" smtClean="0">
              <a:solidFill>
                <a:srgbClr val="FFFFFF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Damped </a:t>
            </a:r>
            <a:r>
              <a:rPr lang="en-US" sz="2400" dirty="0" err="1" smtClean="0">
                <a:solidFill>
                  <a:srgbClr val="FFFFFF"/>
                </a:solidFill>
              </a:rPr>
              <a:t>Lya</a:t>
            </a:r>
            <a:r>
              <a:rPr lang="en-US" sz="2400" dirty="0" smtClean="0">
                <a:solidFill>
                  <a:srgbClr val="FFFFFF"/>
                </a:solidFill>
              </a:rPr>
              <a:t> profile =&gt; N(HI) &gt; 10</a:t>
            </a:r>
            <a:r>
              <a:rPr lang="en-US" sz="2400" baseline="30000" dirty="0" smtClean="0">
                <a:solidFill>
                  <a:srgbClr val="FFFFFF"/>
                </a:solidFill>
              </a:rPr>
              <a:t>20.5</a:t>
            </a:r>
            <a:r>
              <a:rPr lang="en-US" sz="2400" dirty="0" smtClean="0">
                <a:solidFill>
                  <a:srgbClr val="FFFFFF"/>
                </a:solidFill>
              </a:rPr>
              <a:t> =&gt; </a:t>
            </a:r>
            <a:r>
              <a:rPr lang="en-US" sz="2400" dirty="0" err="1" smtClean="0">
                <a:solidFill>
                  <a:srgbClr val="FFFF00"/>
                </a:solidFill>
              </a:rPr>
              <a:t>f(HI</a:t>
            </a:r>
            <a:r>
              <a:rPr lang="en-US" sz="2400" dirty="0" smtClean="0">
                <a:solidFill>
                  <a:srgbClr val="FFFF00"/>
                </a:solidFill>
              </a:rPr>
              <a:t>) &gt; 0.1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How to form 10</a:t>
            </a:r>
            <a:r>
              <a:rPr lang="en-US" sz="2400" baseline="30000" dirty="0" smtClean="0">
                <a:solidFill>
                  <a:srgbClr val="FFFFFF"/>
                </a:solidFill>
              </a:rPr>
              <a:t>9</a:t>
            </a:r>
            <a:r>
              <a:rPr lang="en-US" sz="2400" dirty="0" smtClean="0">
                <a:solidFill>
                  <a:srgbClr val="FFFFFF"/>
                </a:solidFill>
              </a:rPr>
              <a:t> M</a:t>
            </a:r>
            <a:r>
              <a:rPr lang="en-US" sz="2400" baseline="-25000" dirty="0" smtClean="0">
                <a:solidFill>
                  <a:srgbClr val="FFFFFF"/>
                </a:solidFill>
              </a:rPr>
              <a:t>o</a:t>
            </a:r>
            <a:r>
              <a:rPr lang="en-US" sz="2400" dirty="0" smtClean="0">
                <a:solidFill>
                  <a:srgbClr val="FFFFFF"/>
                </a:solidFill>
              </a:rPr>
              <a:t> black hole in 750Myr?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96200" y="1102575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Mortlock</a:t>
            </a:r>
            <a:r>
              <a:rPr lang="en-US" dirty="0" smtClean="0">
                <a:solidFill>
                  <a:schemeClr val="bg1"/>
                </a:solidFill>
              </a:rPr>
              <a:t> ea.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715" name="Picture 3" descr="fHI"/>
          <p:cNvPicPr>
            <a:picLocks noChangeAspect="1" noChangeArrowheads="1"/>
          </p:cNvPicPr>
          <p:nvPr/>
        </p:nvPicPr>
        <p:blipFill>
          <a:blip r:embed="rId3">
            <a:lum bright="-34000" contrast="68000"/>
          </a:blip>
          <a:srcRect/>
          <a:stretch>
            <a:fillRect/>
          </a:stretch>
        </p:blipFill>
        <p:spPr bwMode="auto">
          <a:xfrm>
            <a:off x="2362200" y="0"/>
            <a:ext cx="6781800" cy="4968875"/>
          </a:xfrm>
          <a:prstGeom prst="rect">
            <a:avLst/>
          </a:prstGeom>
          <a:noFill/>
        </p:spPr>
      </p:pic>
      <p:sp>
        <p:nvSpPr>
          <p:cNvPr id="627714" name="Text Box 2"/>
          <p:cNvSpPr txBox="1">
            <a:spLocks noChangeArrowheads="1"/>
          </p:cNvSpPr>
          <p:nvPr/>
        </p:nvSpPr>
        <p:spPr bwMode="auto">
          <a:xfrm>
            <a:off x="0" y="0"/>
            <a:ext cx="2286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Discovery of the end of cosmic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 ~ 7</a:t>
            </a:r>
          </a:p>
        </p:txBody>
      </p:sp>
      <p:sp>
        <p:nvSpPr>
          <p:cNvPr id="627717" name="Text Box 5"/>
          <p:cNvSpPr txBox="1">
            <a:spLocks noChangeArrowheads="1"/>
          </p:cNvSpPr>
          <p:nvPr/>
        </p:nvSpPr>
        <p:spPr bwMode="auto">
          <a:xfrm>
            <a:off x="228600" y="5105400"/>
            <a:ext cx="8763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sym typeface="Symbol" charset="2"/>
              </a:rPr>
              <a:t> Remarkable discovery: first indication of neutral IGM + </a:t>
            </a:r>
            <a:r>
              <a:rPr lang="en-US" sz="2400" dirty="0" err="1" smtClean="0">
                <a:solidFill>
                  <a:srgbClr val="FFFFFF"/>
                </a:solidFill>
                <a:sym typeface="Symbol" charset="2"/>
              </a:rPr>
              <a:t>reionization</a:t>
            </a:r>
            <a:r>
              <a:rPr lang="en-US" sz="2400" dirty="0" smtClean="0">
                <a:solidFill>
                  <a:srgbClr val="FFFFFF"/>
                </a:solidFill>
                <a:sym typeface="Symbol" charset="2"/>
              </a:rPr>
              <a:t>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sym typeface="Symbol" charset="2"/>
              </a:rPr>
              <a:t> Major limitation:  GP effect saturates at low neutral fraction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sym typeface="Symbol" charset="2"/>
              </a:rPr>
              <a:t> Need alternative means of probing </a:t>
            </a:r>
            <a:r>
              <a:rPr lang="en-US" sz="2400" dirty="0" err="1" smtClean="0">
                <a:solidFill>
                  <a:srgbClr val="FFFFFF"/>
                </a:solidFill>
                <a:sym typeface="Symbol" charset="2"/>
              </a:rPr>
              <a:t>reionization</a:t>
            </a:r>
            <a:r>
              <a:rPr lang="en-US" sz="2400" dirty="0" smtClean="0">
                <a:solidFill>
                  <a:srgbClr val="FFFFFF"/>
                </a:solidFill>
                <a:sym typeface="Symbol" charset="2"/>
              </a:rPr>
              <a:t> </a:t>
            </a:r>
            <a:endParaRPr lang="en-US" sz="2400" u="sng" dirty="0">
              <a:solidFill>
                <a:srgbClr val="FFFFFF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5400000" flipH="1" flipV="1">
            <a:off x="4826000" y="762000"/>
            <a:ext cx="381000" cy="1588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2" name="Rectangle 21"/>
          <p:cNvSpPr/>
          <p:nvPr/>
        </p:nvSpPr>
        <p:spPr bwMode="auto">
          <a:xfrm>
            <a:off x="3073400" y="228600"/>
            <a:ext cx="17526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06194" y="621268"/>
            <a:ext cx="1294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DLA </a:t>
            </a:r>
            <a:r>
              <a:rPr lang="en-US" sz="1800" dirty="0" err="1" smtClean="0">
                <a:solidFill>
                  <a:srgbClr val="FF0000"/>
                </a:solidFill>
              </a:rPr>
              <a:t>z</a:t>
            </a:r>
            <a:r>
              <a:rPr lang="en-US" sz="1800" dirty="0" smtClean="0">
                <a:solidFill>
                  <a:srgbClr val="FF0000"/>
                </a:solidFill>
              </a:rPr>
              <a:t>=7.1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rot="10800000" flipV="1">
            <a:off x="3149600" y="3568699"/>
            <a:ext cx="584200" cy="762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6" name="Picture 16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1436688" y="3489324"/>
            <a:ext cx="1824037" cy="430213"/>
          </a:xfrm>
          <a:prstGeom prst="rect">
            <a:avLst/>
          </a:prstGeom>
          <a:noFill/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953000" y="990600"/>
            <a:ext cx="4059237" cy="4495800"/>
            <a:chOff x="2435" y="569"/>
            <a:chExt cx="3325" cy="3223"/>
          </a:xfrm>
        </p:grpSpPr>
        <p:pic>
          <p:nvPicPr>
            <p:cNvPr id="870403" name="Picture 3" descr="n694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35" y="569"/>
              <a:ext cx="3325" cy="3223"/>
            </a:xfrm>
            <a:prstGeom prst="rect">
              <a:avLst/>
            </a:prstGeom>
            <a:noFill/>
          </p:spPr>
        </p:pic>
        <p:sp>
          <p:nvSpPr>
            <p:cNvPr id="870404" name="Text Box 4"/>
            <p:cNvSpPr txBox="1">
              <a:spLocks noChangeArrowheads="1"/>
            </p:cNvSpPr>
            <p:nvPr/>
          </p:nvSpPr>
          <p:spPr bwMode="auto">
            <a:xfrm>
              <a:off x="2435" y="576"/>
              <a:ext cx="3277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b="1" dirty="0">
                  <a:solidFill>
                    <a:srgbClr val="408EF5"/>
                  </a:solidFill>
                </a:rPr>
                <a:t>Radio =&gt; Hydrogen Gas</a:t>
              </a:r>
              <a:endParaRPr lang="en-US" sz="1800" b="1" dirty="0"/>
            </a:p>
          </p:txBody>
        </p:sp>
      </p:grpSp>
      <p:sp>
        <p:nvSpPr>
          <p:cNvPr id="870411" name="Text Box 11"/>
          <p:cNvSpPr txBox="1">
            <a:spLocks noChangeArrowheads="1"/>
          </p:cNvSpPr>
          <p:nvPr/>
        </p:nvSpPr>
        <p:spPr bwMode="auto">
          <a:xfrm>
            <a:off x="15240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800" dirty="0" smtClean="0"/>
              <a:t>HI 21cm line: Most </a:t>
            </a:r>
            <a:r>
              <a:rPr lang="en-US" sz="2800" dirty="0"/>
              <a:t>direct probe of the</a:t>
            </a:r>
            <a:r>
              <a:rPr lang="en-US" sz="2800" dirty="0" smtClean="0"/>
              <a:t> cosmic </a:t>
            </a:r>
            <a:r>
              <a:rPr lang="en-US" sz="2800" dirty="0" err="1" smtClean="0"/>
              <a:t>reionization</a:t>
            </a:r>
            <a:endParaRPr lang="en-US" dirty="0"/>
          </a:p>
        </p:txBody>
      </p:sp>
      <p:sp>
        <p:nvSpPr>
          <p:cNvPr id="870413" name="Line 13"/>
          <p:cNvSpPr>
            <a:spLocks noChangeShapeType="1"/>
          </p:cNvSpPr>
          <p:nvPr/>
        </p:nvSpPr>
        <p:spPr bwMode="auto">
          <a:xfrm>
            <a:off x="2159000" y="4495800"/>
            <a:ext cx="25400" cy="215900"/>
          </a:xfrm>
          <a:prstGeom prst="line">
            <a:avLst/>
          </a:prstGeom>
          <a:noFill/>
          <a:ln w="28575">
            <a:solidFill>
              <a:srgbClr val="72000E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14" name="Text Box 14"/>
          <p:cNvSpPr txBox="1">
            <a:spLocks noChangeArrowheads="1"/>
          </p:cNvSpPr>
          <p:nvPr/>
        </p:nvSpPr>
        <p:spPr bwMode="auto">
          <a:xfrm>
            <a:off x="0" y="5059740"/>
            <a:ext cx="6629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/>
              <a:t>HI spin flip =&gt; 21cm </a:t>
            </a:r>
            <a:r>
              <a:rPr lang="en-US" sz="2400" dirty="0" smtClean="0"/>
              <a:t>radiation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err="1" smtClean="0"/>
              <a:t>z</a:t>
            </a:r>
            <a:r>
              <a:rPr lang="en-US" sz="2400" dirty="0" smtClean="0"/>
              <a:t>  &gt; 6 =&gt;  </a:t>
            </a:r>
            <a:r>
              <a:rPr lang="en-US" sz="2400" dirty="0" err="1" smtClean="0"/>
              <a:t>redshifts</a:t>
            </a:r>
            <a:r>
              <a:rPr lang="en-US" sz="2400" dirty="0" smtClean="0"/>
              <a:t> to 1.5m wavelength (&lt;200MHz)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/>
              <a:t>Weak transition =&gt; doesn’t saturate</a:t>
            </a:r>
            <a:endParaRPr lang="en-US" sz="2400" dirty="0"/>
          </a:p>
        </p:txBody>
      </p:sp>
      <p:pic>
        <p:nvPicPr>
          <p:cNvPr id="870408" name="Picture 8" descr="HydrogenLineAntiParallel"/>
          <p:cNvPicPr>
            <a:picLocks noChangeAspect="1" noChangeArrowheads="1"/>
          </p:cNvPicPr>
          <p:nvPr/>
        </p:nvPicPr>
        <p:blipFill>
          <a:blip r:embed="rId5">
            <a:lum bright="-50000" contrast="34000"/>
          </a:blip>
          <a:srcRect/>
          <a:stretch>
            <a:fillRect/>
          </a:stretch>
        </p:blipFill>
        <p:spPr bwMode="auto">
          <a:xfrm>
            <a:off x="88900" y="1066800"/>
            <a:ext cx="4483100" cy="17922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0-10-22 at 9.56.4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779" y="-50800"/>
            <a:ext cx="6937829" cy="6908800"/>
          </a:xfrm>
          <a:prstGeom prst="rect">
            <a:avLst/>
          </a:prstGeom>
        </p:spPr>
      </p:pic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0" y="25400"/>
            <a:ext cx="229677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HI </a:t>
            </a:r>
            <a:r>
              <a:rPr lang="en-US" sz="2800" dirty="0">
                <a:solidFill>
                  <a:srgbClr val="000000"/>
                </a:solidFill>
              </a:rPr>
              <a:t>21cm Tomography </a:t>
            </a:r>
            <a:r>
              <a:rPr lang="en-US" sz="2800" dirty="0" smtClean="0">
                <a:solidFill>
                  <a:srgbClr val="000000"/>
                </a:solidFill>
              </a:rPr>
              <a:t>of the Universe =&gt; observe IGM directly</a:t>
            </a:r>
            <a:endParaRPr lang="en-US" dirty="0"/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2133600" y="25400"/>
            <a:ext cx="2590800" cy="40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/>
              <a:t>0.4Gyr,  109MHz</a:t>
            </a:r>
            <a:endParaRPr lang="en-US" b="1" dirty="0"/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6934200" y="4521200"/>
            <a:ext cx="2514600" cy="40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FF00"/>
                </a:solidFill>
              </a:rPr>
              <a:t>0.8Gyr,  177MHz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61792" y="3352800"/>
            <a:ext cx="2605208" cy="46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tx2"/>
                </a:solidFill>
                <a:latin typeface="Symbol" charset="2"/>
                <a:sym typeface="Symbol" charset="2"/>
              </a:rPr>
              <a:t></a:t>
            </a:r>
            <a:r>
              <a:rPr lang="en-US" sz="2400" dirty="0" smtClean="0">
                <a:solidFill>
                  <a:schemeClr val="tx2"/>
                </a:solidFill>
              </a:rPr>
              <a:t>T</a:t>
            </a:r>
            <a:r>
              <a:rPr lang="en-US" sz="1400" dirty="0" smtClean="0">
                <a:solidFill>
                  <a:schemeClr val="tx2"/>
                </a:solidFill>
              </a:rPr>
              <a:t>B</a:t>
            </a:r>
            <a:r>
              <a:rPr lang="en-US" sz="2400" dirty="0" smtClean="0">
                <a:solidFill>
                  <a:schemeClr val="tx2"/>
                </a:solidFill>
              </a:rPr>
              <a:t> ~ 20 </a:t>
            </a:r>
            <a:r>
              <a:rPr lang="en-US" sz="2400" dirty="0" err="1" smtClean="0">
                <a:solidFill>
                  <a:schemeClr val="tx2"/>
                </a:solidFill>
              </a:rPr>
              <a:t>mK</a:t>
            </a:r>
            <a:endParaRPr lang="en-US" sz="2400" dirty="0">
              <a:solidFill>
                <a:schemeClr val="tx2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5400000">
            <a:off x="812800" y="5689600"/>
            <a:ext cx="2336800" cy="158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991394" y="5238690"/>
            <a:ext cx="1447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 </a:t>
            </a:r>
            <a:r>
              <a:rPr lang="en-US" dirty="0" err="1" smtClean="0"/>
              <a:t>MLyr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corner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667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12" descr="anten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6667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0" y="10180"/>
            <a:ext cx="906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Global race to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: low frequency radio arrays</a:t>
            </a:r>
            <a:endParaRPr lang="en-US" sz="2400" dirty="0"/>
          </a:p>
        </p:txBody>
      </p:sp>
      <p:sp>
        <p:nvSpPr>
          <p:cNvPr id="82949" name="Text Box 6"/>
          <p:cNvSpPr txBox="1">
            <a:spLocks noChangeArrowheads="1"/>
          </p:cNvSpPr>
          <p:nvPr/>
        </p:nvSpPr>
        <p:spPr bwMode="auto">
          <a:xfrm>
            <a:off x="76200" y="6667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MWA  Oz</a:t>
            </a:r>
            <a:endParaRPr lang="en-US" sz="1800" dirty="0"/>
          </a:p>
        </p:txBody>
      </p:sp>
      <p:sp>
        <p:nvSpPr>
          <p:cNvPr id="82950" name="Text Box 9"/>
          <p:cNvSpPr txBox="1">
            <a:spLocks noChangeArrowheads="1"/>
          </p:cNvSpPr>
          <p:nvPr/>
        </p:nvSpPr>
        <p:spPr bwMode="auto">
          <a:xfrm>
            <a:off x="4953000" y="742950"/>
            <a:ext cx="441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</a:rPr>
              <a:t>21CMA: </a:t>
            </a:r>
            <a:r>
              <a:rPr lang="en-US" sz="1800" b="1" dirty="0">
                <a:solidFill>
                  <a:schemeClr val="bg1"/>
                </a:solidFill>
              </a:rPr>
              <a:t>10,000 </a:t>
            </a:r>
            <a:r>
              <a:rPr lang="en-US" sz="1800" b="1" dirty="0" smtClean="0">
                <a:solidFill>
                  <a:schemeClr val="bg1"/>
                </a:solidFill>
              </a:rPr>
              <a:t>Dipoles in </a:t>
            </a:r>
            <a:r>
              <a:rPr lang="en-US" sz="1800" b="1" dirty="0">
                <a:solidFill>
                  <a:schemeClr val="bg1"/>
                </a:solidFill>
              </a:rPr>
              <a:t>Western China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endParaRPr lang="en-US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8100" y="4181475"/>
          <a:ext cx="9067800" cy="2600325"/>
        </p:xfrm>
        <a:graphic>
          <a:graphicData uri="http://schemas.openxmlformats.org/drawingml/2006/table">
            <a:tbl>
              <a:tblPr/>
              <a:tblGrid>
                <a:gridCol w="1295400"/>
                <a:gridCol w="1295400"/>
                <a:gridCol w="1295400"/>
                <a:gridCol w="1295400"/>
                <a:gridCol w="1295400"/>
                <a:gridCol w="1295400"/>
                <a:gridCol w="1295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</a:rPr>
                        <a:t>Site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</a:rPr>
                        <a:t>Type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</a:rPr>
                        <a:t>Freq MHz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</a:rPr>
                        <a:t>Area m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</a:rPr>
                        <a:t>Goal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</a:rPr>
                        <a:t>Date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GMRT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India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Parabola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150-165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4e4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CSS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2009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21CMA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China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Dipole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70-200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1e5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PS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2008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PAPER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GB/SA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Dipole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110-200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5e3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PS/CSS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2009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MWAdemo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Oz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Aperture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80-300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1e4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PS/CSS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2009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LOFAR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NL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Aperture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115-240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1e5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PS/CSS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2010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SKA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??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Aperture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30-300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1e6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Imaging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??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754" name="Picture 2" descr="/Users/ccarilli/TALKS/EOR/multibeam.avi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47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147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475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1475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Challenge I: Low frequency foreground</a:t>
            </a:r>
            <a:r>
              <a:rPr lang="en-US" sz="2400" b="1">
                <a:solidFill>
                  <a:schemeClr val="bg1"/>
                </a:solidFill>
              </a:rPr>
              <a:t> – </a:t>
            </a:r>
            <a:r>
              <a:rPr lang="en-US" sz="2400">
                <a:solidFill>
                  <a:schemeClr val="bg1"/>
                </a:solidFill>
              </a:rPr>
              <a:t>hot, confused sky</a:t>
            </a:r>
          </a:p>
        </p:txBody>
      </p:sp>
      <p:pic>
        <p:nvPicPr>
          <p:cNvPr id="95235" name="Picture 3" descr="04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533400"/>
            <a:ext cx="8763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04800" y="5080337"/>
            <a:ext cx="8458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Coldest </a:t>
            </a:r>
            <a:r>
              <a:rPr lang="en-US" sz="2400" dirty="0">
                <a:solidFill>
                  <a:schemeClr val="bg1"/>
                </a:solidFill>
              </a:rPr>
              <a:t>regions: T ~</a:t>
            </a:r>
            <a:r>
              <a:rPr lang="en-US" sz="2400" dirty="0" smtClean="0">
                <a:solidFill>
                  <a:schemeClr val="bg1"/>
                </a:solidFill>
              </a:rPr>
              <a:t> 200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</a:rPr>
              <a:t> K</a:t>
            </a:r>
            <a:r>
              <a:rPr lang="en-US" sz="2400" dirty="0" smtClean="0">
                <a:solidFill>
                  <a:schemeClr val="bg1"/>
                </a:solidFill>
              </a:rPr>
              <a:t> = 10</a:t>
            </a:r>
            <a:r>
              <a:rPr lang="en-US" sz="2400" baseline="30000" dirty="0" smtClean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x</a:t>
            </a:r>
            <a:r>
              <a:rPr lang="en-US" sz="2400" dirty="0" smtClean="0">
                <a:solidFill>
                  <a:schemeClr val="bg1"/>
                </a:solidFill>
              </a:rPr>
              <a:t> 21cm signal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Highly ‘confused</a:t>
            </a:r>
            <a:r>
              <a:rPr lang="en-US" sz="2400" dirty="0" smtClean="0">
                <a:solidFill>
                  <a:schemeClr val="bg1"/>
                </a:solidFill>
              </a:rPr>
              <a:t>’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95237" name="Picture 6" descr="WS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669925"/>
            <a:ext cx="19812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Line 7"/>
          <p:cNvSpPr>
            <a:spLocks noChangeShapeType="1"/>
          </p:cNvSpPr>
          <p:nvPr/>
        </p:nvSpPr>
        <p:spPr bwMode="auto">
          <a:xfrm>
            <a:off x="381000" y="2614613"/>
            <a:ext cx="2590800" cy="814387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39" name="Line 8"/>
          <p:cNvSpPr>
            <a:spLocks noChangeShapeType="1"/>
          </p:cNvSpPr>
          <p:nvPr/>
        </p:nvSpPr>
        <p:spPr bwMode="auto">
          <a:xfrm>
            <a:off x="2362200" y="669925"/>
            <a:ext cx="838200" cy="2354263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43" name="TextBox 11"/>
          <p:cNvSpPr txBox="1">
            <a:spLocks noChangeArrowheads="1"/>
          </p:cNvSpPr>
          <p:nvPr/>
        </p:nvSpPr>
        <p:spPr bwMode="auto">
          <a:xfrm>
            <a:off x="6172200" y="424815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Haslam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Eberg</a:t>
            </a:r>
            <a:r>
              <a:rPr lang="en-US" dirty="0">
                <a:solidFill>
                  <a:schemeClr val="bg1"/>
                </a:solidFill>
              </a:rPr>
              <a:t> 408MHz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059621" cy="6858000"/>
          </a:xfrm>
          <a:prstGeom prst="rect">
            <a:avLst/>
          </a:prstGeom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533400" y="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 dirty="0" smtClean="0"/>
              <a:t>Big Bang: fully ionized</a:t>
            </a:r>
            <a:endParaRPr lang="en-US" b="1" dirty="0"/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457200" y="1144588"/>
            <a:ext cx="28956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fully neutral: </a:t>
            </a:r>
            <a:r>
              <a:rPr lang="en-US" dirty="0" err="1" smtClean="0">
                <a:solidFill>
                  <a:schemeClr val="bg1"/>
                </a:solidFill>
              </a:rPr>
              <a:t>f(HI</a:t>
            </a:r>
            <a:r>
              <a:rPr lang="en-US" dirty="0" smtClean="0">
                <a:solidFill>
                  <a:schemeClr val="bg1"/>
                </a:solidFill>
              </a:rPr>
              <a:t>) ~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533400" y="5067300"/>
            <a:ext cx="2743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fully ionized: </a:t>
            </a:r>
            <a:r>
              <a:rPr lang="en-US" dirty="0" err="1" smtClean="0">
                <a:solidFill>
                  <a:schemeClr val="bg1"/>
                </a:solidFill>
              </a:rPr>
              <a:t>f(HI</a:t>
            </a:r>
            <a:r>
              <a:rPr lang="en-US" dirty="0" smtClean="0">
                <a:solidFill>
                  <a:schemeClr val="bg1"/>
                </a:solidFill>
              </a:rPr>
              <a:t>) ~ 10</a:t>
            </a:r>
            <a:r>
              <a:rPr lang="en-US" baseline="30000" dirty="0" smtClean="0">
                <a:solidFill>
                  <a:schemeClr val="bg1"/>
                </a:solidFill>
              </a:rPr>
              <a:t>-5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5820" y="10180"/>
            <a:ext cx="508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History of  Hydrogen (= IGM)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3925022" y="3620220"/>
            <a:ext cx="5865964" cy="159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3" name="Straight Arrow Connector 12"/>
          <p:cNvCxnSpPr>
            <a:stCxn id="26" idx="1"/>
          </p:cNvCxnSpPr>
          <p:nvPr/>
        </p:nvCxnSpPr>
        <p:spPr bwMode="auto">
          <a:xfrm rot="10800000" flipH="1" flipV="1">
            <a:off x="4419599" y="759768"/>
            <a:ext cx="1" cy="5865166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4495800" y="2514600"/>
            <a:ext cx="2362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Cosmic time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34200" y="2489537"/>
            <a:ext cx="1674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Redshift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19600" y="528935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0.4 </a:t>
            </a:r>
            <a:r>
              <a:rPr lang="en-US" sz="2400" dirty="0" err="1" smtClean="0">
                <a:solidFill>
                  <a:srgbClr val="FFFFFF"/>
                </a:solidFill>
              </a:rPr>
              <a:t>Myr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19600" y="6172200"/>
            <a:ext cx="144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13.7Gyr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0600" y="441811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Recombination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3000" y="32766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Reionization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35789" y="528935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1000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34200" y="622929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34200" y="4171890"/>
            <a:ext cx="1674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~ 7 to 15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95800" y="417189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 </a:t>
            </a:r>
            <a:r>
              <a:rPr lang="en-US" sz="2400" dirty="0" err="1" smtClean="0">
                <a:solidFill>
                  <a:srgbClr val="FFFFFF"/>
                </a:solidFill>
              </a:rPr>
              <a:t>Gyr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7" name="Picture 5" descr="spe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728788"/>
            <a:ext cx="4572000" cy="4291012"/>
          </a:xfrm>
          <a:prstGeom prst="rect">
            <a:avLst/>
          </a:prstGeom>
          <a:noFill/>
        </p:spPr>
      </p:pic>
      <p:sp>
        <p:nvSpPr>
          <p:cNvPr id="484356" name="Text Box 4"/>
          <p:cNvSpPr txBox="1">
            <a:spLocks noChangeArrowheads="1"/>
          </p:cNvSpPr>
          <p:nvPr/>
        </p:nvSpPr>
        <p:spPr bwMode="auto">
          <a:xfrm>
            <a:off x="0" y="0"/>
            <a:ext cx="8686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Solution: spectral decomposition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eg</a:t>
            </a:r>
            <a:r>
              <a:rPr lang="en-US" dirty="0">
                <a:solidFill>
                  <a:schemeClr val="bg1"/>
                </a:solidFill>
              </a:rPr>
              <a:t>. Morales, </a:t>
            </a:r>
            <a:r>
              <a:rPr lang="en-US" dirty="0" err="1">
                <a:solidFill>
                  <a:schemeClr val="bg1"/>
                </a:solidFill>
              </a:rPr>
              <a:t>Gnedin</a:t>
            </a:r>
            <a:r>
              <a:rPr lang="en-US" dirty="0">
                <a:solidFill>
                  <a:schemeClr val="bg1"/>
                </a:solidFill>
              </a:rPr>
              <a:t>…)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Foreground = non-thermal = featureless over ~ 100’s MHz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Signal = fine scale structure on scales ~ few MHz</a:t>
            </a:r>
            <a:endParaRPr lang="en-US" sz="2400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15000" y="2332038"/>
            <a:ext cx="3276600" cy="2925762"/>
            <a:chOff x="384" y="1296"/>
            <a:chExt cx="2064" cy="1843"/>
          </a:xfrm>
        </p:grpSpPr>
        <p:sp>
          <p:nvSpPr>
            <p:cNvPr id="484358" name="Text Box 6"/>
            <p:cNvSpPr txBox="1">
              <a:spLocks noChangeArrowheads="1"/>
            </p:cNvSpPr>
            <p:nvPr/>
          </p:nvSpPr>
          <p:spPr bwMode="auto">
            <a:xfrm>
              <a:off x="384" y="2889"/>
              <a:ext cx="19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/>
                <a:t>10’ FoV;  SKA 1000hrs</a:t>
              </a:r>
              <a:endParaRPr lang="en-US" sz="1800"/>
            </a:p>
          </p:txBody>
        </p:sp>
        <p:sp>
          <p:nvSpPr>
            <p:cNvPr id="484366" name="Text Box 14"/>
            <p:cNvSpPr txBox="1">
              <a:spLocks noChangeArrowheads="1"/>
            </p:cNvSpPr>
            <p:nvPr/>
          </p:nvSpPr>
          <p:spPr bwMode="auto">
            <a:xfrm>
              <a:off x="432" y="1296"/>
              <a:ext cx="20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Signal/Sky ~ 2e-5</a:t>
              </a:r>
              <a:endParaRPr lang="en-US" sz="1800"/>
            </a:p>
          </p:txBody>
        </p:sp>
      </p:grpSp>
      <p:pic>
        <p:nvPicPr>
          <p:cNvPr id="484367" name="Picture 15" descr="carillif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03388"/>
            <a:ext cx="4267200" cy="4164012"/>
          </a:xfrm>
          <a:prstGeom prst="rect">
            <a:avLst/>
          </a:prstGeom>
          <a:noFill/>
        </p:spPr>
      </p:pic>
      <p:sp>
        <p:nvSpPr>
          <p:cNvPr id="484368" name="Text Box 16"/>
          <p:cNvSpPr txBox="1">
            <a:spLocks noChangeArrowheads="1"/>
          </p:cNvSpPr>
          <p:nvPr/>
        </p:nvSpPr>
        <p:spPr bwMode="auto">
          <a:xfrm>
            <a:off x="2819400" y="19050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Cygnus A </a:t>
            </a:r>
          </a:p>
        </p:txBody>
      </p:sp>
      <p:sp>
        <p:nvSpPr>
          <p:cNvPr id="484370" name="Text Box 18"/>
          <p:cNvSpPr txBox="1">
            <a:spLocks noChangeArrowheads="1"/>
          </p:cNvSpPr>
          <p:nvPr/>
        </p:nvSpPr>
        <p:spPr bwMode="auto">
          <a:xfrm>
            <a:off x="228600" y="54102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500MHz</a:t>
            </a:r>
          </a:p>
        </p:txBody>
      </p:sp>
      <p:sp>
        <p:nvSpPr>
          <p:cNvPr id="484371" name="Text Box 19"/>
          <p:cNvSpPr txBox="1">
            <a:spLocks noChangeArrowheads="1"/>
          </p:cNvSpPr>
          <p:nvPr/>
        </p:nvSpPr>
        <p:spPr bwMode="auto">
          <a:xfrm>
            <a:off x="3352800" y="54102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5000MHz</a:t>
            </a:r>
          </a:p>
        </p:txBody>
      </p:sp>
      <p:sp>
        <p:nvSpPr>
          <p:cNvPr id="484372" name="Text Box 20"/>
          <p:cNvSpPr txBox="1">
            <a:spLocks noChangeArrowheads="1"/>
          </p:cNvSpPr>
          <p:nvPr/>
        </p:nvSpPr>
        <p:spPr bwMode="auto">
          <a:xfrm>
            <a:off x="381000" y="617220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Requires gain calibration to  ~ 0.1% accuracy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Text Box 2"/>
          <p:cNvSpPr txBox="1">
            <a:spLocks noChangeArrowheads="1"/>
          </p:cNvSpPr>
          <p:nvPr/>
        </p:nvSpPr>
        <p:spPr bwMode="auto">
          <a:xfrm>
            <a:off x="0" y="990600"/>
            <a:ext cx="35941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Fluctuations in </a:t>
            </a:r>
            <a:r>
              <a:rPr lang="en-US" sz="2400" dirty="0" err="1">
                <a:solidFill>
                  <a:schemeClr val="bg1"/>
                </a:solidFill>
              </a:rPr>
              <a:t>ionospheric</a:t>
            </a:r>
            <a:r>
              <a:rPr lang="en-US" sz="2400" dirty="0">
                <a:solidFill>
                  <a:schemeClr val="bg1"/>
                </a:solidFill>
              </a:rPr>
              <a:t> electron content causes </a:t>
            </a:r>
            <a:r>
              <a:rPr lang="en-US" sz="2400" dirty="0" err="1">
                <a:solidFill>
                  <a:schemeClr val="bg1"/>
                </a:solidFill>
              </a:rPr>
              <a:t>interferometric</a:t>
            </a:r>
            <a:r>
              <a:rPr lang="en-US" sz="2400" dirty="0">
                <a:solidFill>
                  <a:schemeClr val="bg1"/>
                </a:solidFill>
              </a:rPr>
              <a:t> phase errors at low radio frequencies ~ ‘radio seeing’ </a:t>
            </a:r>
            <a:endParaRPr lang="en-US" sz="2400" dirty="0"/>
          </a:p>
        </p:txBody>
      </p:sp>
      <p:sp>
        <p:nvSpPr>
          <p:cNvPr id="481289" name="Text Box 9"/>
          <p:cNvSpPr txBox="1">
            <a:spLocks noChangeArrowheads="1"/>
          </p:cNvSpPr>
          <p:nvPr/>
        </p:nvSpPr>
        <p:spPr bwMode="auto">
          <a:xfrm>
            <a:off x="304800" y="0"/>
            <a:ext cx="868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Challenge II: Ionospheric ‘seeing’</a:t>
            </a:r>
            <a:endParaRPr lang="en-US" sz="1800"/>
          </a:p>
        </p:txBody>
      </p:sp>
      <p:pic>
        <p:nvPicPr>
          <p:cNvPr id="481291" name="Picture 11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4100" y="833438"/>
            <a:ext cx="5549900" cy="49577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0" y="838200"/>
            <a:ext cx="3733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 smtClean="0">
                <a:solidFill>
                  <a:schemeClr val="bg1"/>
                </a:solidFill>
              </a:rPr>
              <a:t>TIDs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– ‘fuzz-out’ sources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Solution:</a:t>
            </a:r>
            <a:r>
              <a:rPr lang="en-US" sz="2400" dirty="0" smtClean="0">
                <a:solidFill>
                  <a:schemeClr val="bg1"/>
                </a:solidFill>
              </a:rPr>
              <a:t> spatial/temporal calibration = Wide </a:t>
            </a:r>
            <a:r>
              <a:rPr lang="en-US" sz="2400" dirty="0">
                <a:solidFill>
                  <a:schemeClr val="bg1"/>
                </a:solidFill>
              </a:rPr>
              <a:t>field ‘rubber screen’ phase self-calibration using data-rich sky</a:t>
            </a:r>
            <a:endParaRPr lang="en-US" sz="2400" dirty="0"/>
          </a:p>
        </p:txBody>
      </p:sp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304800" y="0"/>
            <a:ext cx="868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>
                <a:solidFill>
                  <a:schemeClr val="bg1"/>
                </a:solidFill>
              </a:rPr>
              <a:t>Challenge II:</a:t>
            </a:r>
            <a:r>
              <a:rPr lang="en-US" sz="2800" dirty="0">
                <a:solidFill>
                  <a:schemeClr val="bg1"/>
                </a:solidFill>
              </a:rPr>
              <a:t>  </a:t>
            </a:r>
            <a:r>
              <a:rPr lang="en-US" sz="2800" dirty="0" err="1">
                <a:solidFill>
                  <a:schemeClr val="bg1"/>
                </a:solidFill>
              </a:rPr>
              <a:t>Ionospheric</a:t>
            </a:r>
            <a:r>
              <a:rPr lang="en-US" sz="2800" dirty="0" smtClean="0">
                <a:solidFill>
                  <a:schemeClr val="bg1"/>
                </a:solidFill>
              </a:rPr>
              <a:t> ‘seeing’</a:t>
            </a:r>
            <a:endParaRPr lang="en-US" sz="1800" dirty="0"/>
          </a:p>
        </p:txBody>
      </p:sp>
      <p:sp>
        <p:nvSpPr>
          <p:cNvPr id="97284" name="Text Box 5"/>
          <p:cNvSpPr txBox="1">
            <a:spLocks noChangeArrowheads="1"/>
          </p:cNvSpPr>
          <p:nvPr/>
        </p:nvSpPr>
        <p:spPr bwMode="auto">
          <a:xfrm>
            <a:off x="4419600" y="60960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Virgo A   VLA 74 MHz   Lane + 02</a:t>
            </a:r>
            <a:endParaRPr lang="en-US" sz="1800"/>
          </a:p>
        </p:txBody>
      </p:sp>
      <p:pic>
        <p:nvPicPr>
          <p:cNvPr id="97285" name="Picture 5" descr="/Users/ccarilli/TALKS/EOR/Vir_A-short.AVI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733800" y="609600"/>
            <a:ext cx="525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6" name="Line 7"/>
          <p:cNvSpPr>
            <a:spLocks noChangeShapeType="1"/>
          </p:cNvSpPr>
          <p:nvPr/>
        </p:nvSpPr>
        <p:spPr bwMode="auto">
          <a:xfrm>
            <a:off x="3733800" y="5776913"/>
            <a:ext cx="5257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7" name="Text Box 8"/>
          <p:cNvSpPr txBox="1">
            <a:spLocks noChangeArrowheads="1"/>
          </p:cNvSpPr>
          <p:nvPr/>
        </p:nvSpPr>
        <p:spPr bwMode="auto">
          <a:xfrm>
            <a:off x="5867400" y="5776913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15’</a:t>
            </a:r>
            <a:endParaRPr 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7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28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728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 descr="snapshot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7938"/>
            <a:ext cx="9144000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Text Box 2"/>
          <p:cNvSpPr txBox="1">
            <a:spLocks noChangeArrowheads="1"/>
          </p:cNvSpPr>
          <p:nvPr/>
        </p:nvSpPr>
        <p:spPr bwMode="auto">
          <a:xfrm>
            <a:off x="0" y="14288"/>
            <a:ext cx="9144000" cy="519112"/>
          </a:xfrm>
          <a:prstGeom prst="rect">
            <a:avLst/>
          </a:prstGeom>
          <a:solidFill>
            <a:srgbClr val="17149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Challenge III:  Interference</a:t>
            </a:r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457200" y="16002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100 MHz z=13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458075" y="1600200"/>
            <a:ext cx="1381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200 MHz z=6</a:t>
            </a:r>
          </a:p>
        </p:txBody>
      </p:sp>
      <p:sp>
        <p:nvSpPr>
          <p:cNvPr id="99334" name="Text Box 13"/>
          <p:cNvSpPr txBox="1">
            <a:spLocks noChangeArrowheads="1"/>
          </p:cNvSpPr>
          <p:nvPr/>
        </p:nvSpPr>
        <p:spPr bwMode="auto">
          <a:xfrm>
            <a:off x="5029200" y="2971800"/>
            <a:ext cx="41148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Solutions -- RFI Mitigation (Ellingson06)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>
                <a:solidFill>
                  <a:schemeClr val="bg1"/>
                </a:solidFill>
              </a:rPr>
              <a:t> Digital filtering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>
                <a:solidFill>
                  <a:schemeClr val="bg1"/>
                </a:solidFill>
              </a:rPr>
              <a:t> Beam nulling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>
                <a:solidFill>
                  <a:schemeClr val="bg1"/>
                </a:solidFill>
              </a:rPr>
              <a:t> Real-time ‘reference beam’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>
                <a:solidFill>
                  <a:schemeClr val="bg1"/>
                </a:solidFill>
              </a:rPr>
              <a:t> LOCATION!</a:t>
            </a:r>
            <a:endParaRPr lang="en-US" sz="2400"/>
          </a:p>
        </p:txBody>
      </p:sp>
      <p:pic>
        <p:nvPicPr>
          <p:cNvPr id="9933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14600"/>
            <a:ext cx="4937125" cy="434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99336" name="Straight Arrow Connector 10"/>
          <p:cNvCxnSpPr>
            <a:cxnSpLocks noChangeShapeType="1"/>
          </p:cNvCxnSpPr>
          <p:nvPr/>
        </p:nvCxnSpPr>
        <p:spPr bwMode="auto">
          <a:xfrm rot="5400000">
            <a:off x="1600200" y="2362200"/>
            <a:ext cx="1143000" cy="533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cxnSp>
        <p:nvCxnSpPr>
          <p:cNvPr id="99337" name="Straight Arrow Connector 12"/>
          <p:cNvCxnSpPr>
            <a:cxnSpLocks noChangeShapeType="1"/>
          </p:cNvCxnSpPr>
          <p:nvPr/>
        </p:nvCxnSpPr>
        <p:spPr bwMode="auto">
          <a:xfrm rot="5400000">
            <a:off x="876300" y="2247900"/>
            <a:ext cx="2514600" cy="21336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9338" name="Straight Arrow Connector 16"/>
          <p:cNvCxnSpPr>
            <a:cxnSpLocks noChangeShapeType="1"/>
          </p:cNvCxnSpPr>
          <p:nvPr/>
        </p:nvCxnSpPr>
        <p:spPr bwMode="auto">
          <a:xfrm rot="5400000">
            <a:off x="1371600" y="2362200"/>
            <a:ext cx="3429000" cy="2819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99339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4191000" y="2057400"/>
            <a:ext cx="3267075" cy="3200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99340" name="TextBox 22"/>
          <p:cNvSpPr txBox="1">
            <a:spLocks noChangeArrowheads="1"/>
          </p:cNvSpPr>
          <p:nvPr/>
        </p:nvSpPr>
        <p:spPr bwMode="auto">
          <a:xfrm>
            <a:off x="1676400" y="3589338"/>
            <a:ext cx="1600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Aircraft</a:t>
            </a:r>
          </a:p>
        </p:txBody>
      </p:sp>
      <p:sp>
        <p:nvSpPr>
          <p:cNvPr id="99341" name="TextBox 23"/>
          <p:cNvSpPr txBox="1">
            <a:spLocks noChangeArrowheads="1"/>
          </p:cNvSpPr>
          <p:nvPr/>
        </p:nvSpPr>
        <p:spPr bwMode="auto">
          <a:xfrm>
            <a:off x="2895600" y="3886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err="1" smtClean="0"/>
              <a:t>Orbcomm</a:t>
            </a:r>
            <a:endParaRPr lang="en-US" sz="1800" dirty="0"/>
          </a:p>
        </p:txBody>
      </p:sp>
      <p:sp>
        <p:nvSpPr>
          <p:cNvPr id="99342" name="TextBox 25"/>
          <p:cNvSpPr txBox="1">
            <a:spLocks noChangeArrowheads="1"/>
          </p:cNvSpPr>
          <p:nvPr/>
        </p:nvSpPr>
        <p:spPr bwMode="auto">
          <a:xfrm>
            <a:off x="4076700" y="4419600"/>
            <a:ext cx="1050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TV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VL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124" y="1676400"/>
            <a:ext cx="4885876" cy="3454400"/>
          </a:xfrm>
          <a:prstGeom prst="rect">
            <a:avLst/>
          </a:prstGeom>
        </p:spPr>
      </p:pic>
      <p:pic>
        <p:nvPicPr>
          <p:cNvPr id="101378" name="Picture 2" descr="010_7-Mounted-Dipol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76400"/>
            <a:ext cx="41910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609600" y="0"/>
            <a:ext cx="7391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VLA-VHF:  180 – 200 MHz Prime focus X-dipole </a:t>
            </a:r>
            <a:r>
              <a:rPr lang="en-US" sz="2400">
                <a:solidFill>
                  <a:schemeClr val="bg1"/>
                </a:solidFill>
              </a:rPr>
              <a:t>Greenhill, Blundell (SAO); Carilli, Perley (NRAO)</a:t>
            </a:r>
            <a:endParaRPr lang="en-US" sz="2400"/>
          </a:p>
        </p:txBody>
      </p:sp>
      <p:sp>
        <p:nvSpPr>
          <p:cNvPr id="101381" name="Line 5"/>
          <p:cNvSpPr>
            <a:spLocks noChangeShapeType="1"/>
          </p:cNvSpPr>
          <p:nvPr/>
        </p:nvSpPr>
        <p:spPr bwMode="auto">
          <a:xfrm>
            <a:off x="4191000" y="1676400"/>
            <a:ext cx="1219200" cy="711200"/>
          </a:xfrm>
          <a:prstGeom prst="line">
            <a:avLst/>
          </a:prstGeom>
          <a:noFill/>
          <a:ln w="28575">
            <a:solidFill>
              <a:srgbClr val="99009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2" name="Line 6"/>
          <p:cNvSpPr>
            <a:spLocks noChangeShapeType="1"/>
          </p:cNvSpPr>
          <p:nvPr/>
        </p:nvSpPr>
        <p:spPr bwMode="auto">
          <a:xfrm flipV="1">
            <a:off x="4191000" y="2540000"/>
            <a:ext cx="1219200" cy="1930400"/>
          </a:xfrm>
          <a:prstGeom prst="line">
            <a:avLst/>
          </a:prstGeom>
          <a:noFill/>
          <a:ln w="28575">
            <a:solidFill>
              <a:srgbClr val="99009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152400" y="1062335"/>
            <a:ext cx="868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Leverage: existing telescopes, IF, </a:t>
            </a:r>
            <a:r>
              <a:rPr lang="en-US" sz="2400" dirty="0" err="1">
                <a:solidFill>
                  <a:schemeClr val="bg1"/>
                </a:solidFill>
              </a:rPr>
              <a:t>correlator</a:t>
            </a:r>
            <a:r>
              <a:rPr lang="en-US" sz="2400" dirty="0">
                <a:solidFill>
                  <a:schemeClr val="bg1"/>
                </a:solidFill>
              </a:rPr>
              <a:t>, operations</a:t>
            </a:r>
            <a:endParaRPr lang="en-US" sz="2800" dirty="0"/>
          </a:p>
        </p:txBody>
      </p:sp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76200" y="4595813"/>
            <a:ext cx="44958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 $110K</a:t>
            </a:r>
            <a:r>
              <a:rPr lang="en-US" dirty="0" smtClean="0">
                <a:solidFill>
                  <a:schemeClr val="bg1"/>
                </a:solidFill>
              </a:rPr>
              <a:t> design and construction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 First light: Feb 16, 05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 Four </a:t>
            </a:r>
            <a:r>
              <a:rPr lang="en-US" dirty="0">
                <a:solidFill>
                  <a:schemeClr val="bg1"/>
                </a:solidFill>
              </a:rPr>
              <a:t>element </a:t>
            </a:r>
            <a:r>
              <a:rPr lang="en-US" dirty="0" err="1">
                <a:solidFill>
                  <a:schemeClr val="bg1"/>
                </a:solidFill>
              </a:rPr>
              <a:t>interferometry</a:t>
            </a:r>
            <a:r>
              <a:rPr lang="en-US" dirty="0">
                <a:solidFill>
                  <a:schemeClr val="bg1"/>
                </a:solidFill>
              </a:rPr>
              <a:t>: May 05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 Goal: first detection Winter </a:t>
            </a:r>
            <a:r>
              <a:rPr lang="en-US" dirty="0">
                <a:solidFill>
                  <a:schemeClr val="bg1"/>
                </a:solidFill>
              </a:rPr>
              <a:t>06/07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1828800" y="0"/>
            <a:ext cx="594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Project abandoned: Digital TV</a:t>
            </a:r>
            <a:endParaRPr lang="en-US" sz="2400">
              <a:solidFill>
                <a:schemeClr val="bg2"/>
              </a:solidFill>
            </a:endParaRPr>
          </a:p>
        </p:txBody>
      </p:sp>
      <p:pic>
        <p:nvPicPr>
          <p:cNvPr id="103427" name="Picture 3" descr="Ant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57200"/>
            <a:ext cx="81534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2209800" y="2133600"/>
            <a:ext cx="18288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E00000"/>
                </a:solidFill>
              </a:rPr>
              <a:t>KNMD Ch 9</a:t>
            </a:r>
          </a:p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E00000"/>
                </a:solidFill>
              </a:rPr>
              <a:t>150W at 100km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9"/>
          <p:cNvSpPr txBox="1">
            <a:spLocks noChangeArrowheads="1"/>
          </p:cNvSpPr>
          <p:nvPr/>
        </p:nvSpPr>
        <p:spPr bwMode="auto">
          <a:xfrm>
            <a:off x="0" y="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RFI mitigation: location, location location…</a:t>
            </a:r>
            <a:endParaRPr lang="en-US" sz="2400"/>
          </a:p>
        </p:txBody>
      </p:sp>
      <p:pic>
        <p:nvPicPr>
          <p:cNvPr id="105475" name="Picture 10" descr="three_plo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990600"/>
            <a:ext cx="533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Text Box 11"/>
          <p:cNvSpPr txBox="1">
            <a:spLocks noChangeArrowheads="1"/>
          </p:cNvSpPr>
          <p:nvPr/>
        </p:nvSpPr>
        <p:spPr bwMode="auto">
          <a:xfrm>
            <a:off x="6858000" y="1447800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100 people </a:t>
            </a:r>
            <a:r>
              <a:rPr lang="en-US" sz="1800" dirty="0" smtClean="0"/>
              <a:t>km</a:t>
            </a:r>
            <a:r>
              <a:rPr lang="en-US" sz="1800" baseline="30000" dirty="0" smtClean="0"/>
              <a:t>-</a:t>
            </a:r>
            <a:r>
              <a:rPr lang="en-US" sz="1800" baseline="30000" dirty="0"/>
              <a:t>2</a:t>
            </a:r>
          </a:p>
        </p:txBody>
      </p:sp>
      <p:sp>
        <p:nvSpPr>
          <p:cNvPr id="105477" name="Text Box 12"/>
          <p:cNvSpPr txBox="1">
            <a:spLocks noChangeArrowheads="1"/>
          </p:cNvSpPr>
          <p:nvPr/>
        </p:nvSpPr>
        <p:spPr bwMode="auto">
          <a:xfrm>
            <a:off x="6858000" y="28194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1 </a:t>
            </a:r>
            <a:r>
              <a:rPr lang="en-US" sz="1800" dirty="0" smtClean="0"/>
              <a:t>km</a:t>
            </a:r>
            <a:r>
              <a:rPr lang="en-US" sz="1800" baseline="30000" dirty="0" smtClean="0"/>
              <a:t>-</a:t>
            </a:r>
            <a:r>
              <a:rPr lang="en-US" sz="1800" baseline="30000" dirty="0"/>
              <a:t>2</a:t>
            </a:r>
          </a:p>
        </p:txBody>
      </p:sp>
      <p:sp>
        <p:nvSpPr>
          <p:cNvPr id="105478" name="Text Box 13"/>
          <p:cNvSpPr txBox="1">
            <a:spLocks noChangeArrowheads="1"/>
          </p:cNvSpPr>
          <p:nvPr/>
        </p:nvSpPr>
        <p:spPr bwMode="auto">
          <a:xfrm>
            <a:off x="6858000" y="44196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0.01 </a:t>
            </a:r>
            <a:r>
              <a:rPr lang="en-US" sz="1800" dirty="0" smtClean="0"/>
              <a:t>km</a:t>
            </a:r>
            <a:r>
              <a:rPr lang="en-US" sz="1800" baseline="30000" dirty="0" smtClean="0"/>
              <a:t>-</a:t>
            </a:r>
            <a:r>
              <a:rPr lang="en-US" sz="1800" baseline="30000" dirty="0"/>
              <a:t>2</a:t>
            </a:r>
          </a:p>
        </p:txBody>
      </p:sp>
      <p:pic>
        <p:nvPicPr>
          <p:cNvPr id="105479" name="Picture 14" descr="WA_map_cro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85800"/>
            <a:ext cx="36639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0" name="Line 15"/>
          <p:cNvSpPr>
            <a:spLocks noChangeShapeType="1"/>
          </p:cNvSpPr>
          <p:nvPr/>
        </p:nvSpPr>
        <p:spPr bwMode="auto">
          <a:xfrm>
            <a:off x="2209800" y="3352800"/>
            <a:ext cx="3886200" cy="1981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81" name="Text Box 16"/>
          <p:cNvSpPr txBox="1">
            <a:spLocks noChangeArrowheads="1"/>
          </p:cNvSpPr>
          <p:nvPr/>
        </p:nvSpPr>
        <p:spPr bwMode="auto">
          <a:xfrm>
            <a:off x="4114800" y="6338888"/>
            <a:ext cx="502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hlink"/>
                </a:solidFill>
              </a:rPr>
              <a:t>Chippendale &amp; Beresford 2007</a:t>
            </a:r>
            <a:endParaRPr lang="en-US" sz="1800"/>
          </a:p>
        </p:txBody>
      </p:sp>
      <p:sp>
        <p:nvSpPr>
          <p:cNvPr id="10" name="TextBox 9"/>
          <p:cNvSpPr txBox="1"/>
          <p:nvPr/>
        </p:nvSpPr>
        <p:spPr>
          <a:xfrm>
            <a:off x="5486400" y="278759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~VLA</a:t>
            </a:r>
            <a:endParaRPr lang="en-U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6May10_GreenBank_0009_fi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6073254"/>
          </a:xfrm>
          <a:prstGeom prst="rect">
            <a:avLst/>
          </a:prstGeom>
        </p:spPr>
      </p:pic>
      <p:sp>
        <p:nvSpPr>
          <p:cNvPr id="107524" name="TextBox 3"/>
          <p:cNvSpPr txBox="1">
            <a:spLocks noChangeArrowheads="1"/>
          </p:cNvSpPr>
          <p:nvPr/>
        </p:nvSpPr>
        <p:spPr bwMode="auto">
          <a:xfrm>
            <a:off x="152400" y="86380"/>
            <a:ext cx="8966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PAPER: Precision </a:t>
            </a:r>
            <a:r>
              <a:rPr lang="en-US" sz="2800" dirty="0">
                <a:solidFill>
                  <a:srgbClr val="000000"/>
                </a:solidFill>
              </a:rPr>
              <a:t>Array to Probe the Epoch of </a:t>
            </a:r>
            <a:r>
              <a:rPr lang="en-US" sz="2800" dirty="0" err="1">
                <a:solidFill>
                  <a:srgbClr val="000000"/>
                </a:solidFill>
              </a:rPr>
              <a:t>Reionization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7525" name="Text Box 3"/>
          <p:cNvSpPr txBox="1">
            <a:spLocks noChangeArrowheads="1"/>
          </p:cNvSpPr>
          <p:nvPr/>
        </p:nvSpPr>
        <p:spPr bwMode="auto">
          <a:xfrm>
            <a:off x="533400" y="5308937"/>
            <a:ext cx="8051800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Engineering array in radio quiet zone, </a:t>
            </a:r>
            <a:r>
              <a:rPr lang="en-US" sz="2400" dirty="0" err="1" smtClean="0">
                <a:solidFill>
                  <a:schemeClr val="bg1"/>
                </a:solidFill>
              </a:rPr>
              <a:t>Greenbank</a:t>
            </a:r>
            <a:r>
              <a:rPr lang="en-US" sz="2400" dirty="0" smtClean="0">
                <a:solidFill>
                  <a:schemeClr val="bg1"/>
                </a:solidFill>
              </a:rPr>
              <a:t>: 32 </a:t>
            </a:r>
            <a:r>
              <a:rPr lang="en-US" sz="2400" dirty="0">
                <a:solidFill>
                  <a:schemeClr val="bg1"/>
                </a:solidFill>
              </a:rPr>
              <a:t>stations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  <a:sym typeface="Wingdings" charset="2"/>
              </a:rPr>
              <a:t> Science array in Karoo, South Africa:   128 stations </a:t>
            </a:r>
            <a:endParaRPr lang="en-US" dirty="0">
              <a:solidFill>
                <a:schemeClr val="bg1"/>
              </a:solidFill>
              <a:latin typeface="Arial" charset="0"/>
              <a:sym typeface="Wingdings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0-10-21 at 1.51.4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49974" cy="3962400"/>
          </a:xfrm>
          <a:prstGeom prst="rect">
            <a:avLst/>
          </a:prstGeom>
        </p:spPr>
      </p:pic>
      <p:pic>
        <p:nvPicPr>
          <p:cNvPr id="3" name="Picture 2" descr="Screen shot 2010-10-21 at 1.52.0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217629"/>
            <a:ext cx="5105400" cy="36403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8800" y="312003"/>
            <a:ext cx="3494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Braving the harsh winters in Green Bank, WV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5235714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Braving the harsh summers in Karoo, SA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ellite-map-karoo-region-wiki-karoonationalpar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793750"/>
            <a:ext cx="6985000" cy="52705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rot="10800000" flipV="1">
            <a:off x="4495800" y="3505199"/>
            <a:ext cx="838200" cy="762000"/>
          </a:xfrm>
          <a:prstGeom prst="straightConnector1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181600" y="310509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Karoo Site: PAPER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5362545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Cape Town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983227" cy="2667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6791325" y="280987"/>
            <a:ext cx="220027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Chris Carilli (NRAO)</a:t>
            </a:r>
          </a:p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Berlin June 29, 2005</a:t>
            </a:r>
          </a:p>
        </p:txBody>
      </p:sp>
      <p:pic>
        <p:nvPicPr>
          <p:cNvPr id="20" name="Picture 4" descr="300px-WMAP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9620" y="268295"/>
            <a:ext cx="5084380" cy="293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Line 5"/>
          <p:cNvSpPr>
            <a:spLocks noChangeShapeType="1"/>
          </p:cNvSpPr>
          <p:nvPr/>
        </p:nvSpPr>
        <p:spPr bwMode="auto">
          <a:xfrm flipH="1" flipV="1">
            <a:off x="2971800" y="685800"/>
            <a:ext cx="2209800" cy="58578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6" descr="300px-WMAP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37338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495800" y="2979003"/>
            <a:ext cx="43434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WMAP: imprint of primordial structure from the Big Bang = seeds for galaxy formation</a:t>
            </a:r>
            <a:endParaRPr lang="en-US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14400" y="441811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Recombination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Early structure formation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620" y="0"/>
            <a:ext cx="5084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Cosmic microwave background radiation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0-03-23 at 8.26.1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4953000" cy="4163957"/>
          </a:xfrm>
          <a:prstGeom prst="rect">
            <a:avLst/>
          </a:prstGeom>
        </p:spPr>
      </p:pic>
      <p:pic>
        <p:nvPicPr>
          <p:cNvPr id="4" name="Picture 3" descr="Screen shot 2010-03-23 at 8.36.3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384299"/>
            <a:ext cx="4191000" cy="3694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838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PAPER South Africa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4876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4953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2400" y="50154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5029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600" y="36576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FM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0400" y="4309646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6019800" y="3657600"/>
            <a:ext cx="381000" cy="14569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10800000">
            <a:off x="6934200" y="4106108"/>
            <a:ext cx="381000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286000" y="42672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rot="10800000">
            <a:off x="2273300" y="4114800"/>
            <a:ext cx="381000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644899" y="152400"/>
            <a:ext cx="47371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Interference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ndscrnflaps_07s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0" y="0"/>
            <a:ext cx="5791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PAPER: Staged </a:t>
            </a:r>
            <a:r>
              <a:rPr lang="en-US" sz="2800" dirty="0" smtClean="0">
                <a:solidFill>
                  <a:schemeClr val="bg1"/>
                </a:solidFill>
              </a:rPr>
              <a:t>Engineering</a:t>
            </a:r>
          </a:p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‘Clean machine’: frequency, angle</a:t>
            </a:r>
          </a:p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Mitigate calibration requirements</a:t>
            </a:r>
            <a:endParaRPr lang="en-US" sz="1800" dirty="0"/>
          </a:p>
        </p:txBody>
      </p:sp>
      <p:pic>
        <p:nvPicPr>
          <p:cNvPr id="108549" name="Picture 4" descr="Receiver_Response"/>
          <p:cNvPicPr>
            <a:picLocks noChangeAspect="1" noChangeArrowheads="1"/>
          </p:cNvPicPr>
          <p:nvPr/>
        </p:nvPicPr>
        <p:blipFill>
          <a:blip r:embed="rId4">
            <a:lum bright="-26000" contrast="54000"/>
          </a:blip>
          <a:srcRect/>
          <a:stretch>
            <a:fillRect/>
          </a:stretch>
        </p:blipFill>
        <p:spPr bwMode="auto">
          <a:xfrm>
            <a:off x="5524500" y="0"/>
            <a:ext cx="3657600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Text Box 5"/>
          <p:cNvSpPr txBox="1">
            <a:spLocks noChangeArrowheads="1"/>
          </p:cNvSpPr>
          <p:nvPr/>
        </p:nvSpPr>
        <p:spPr bwMode="auto">
          <a:xfrm>
            <a:off x="5791200" y="1574800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100MHz</a:t>
            </a:r>
          </a:p>
        </p:txBody>
      </p:sp>
      <p:sp>
        <p:nvSpPr>
          <p:cNvPr id="108551" name="Text Box 6"/>
          <p:cNvSpPr txBox="1">
            <a:spLocks noChangeArrowheads="1"/>
          </p:cNvSpPr>
          <p:nvPr/>
        </p:nvSpPr>
        <p:spPr bwMode="auto">
          <a:xfrm>
            <a:off x="8153400" y="1574800"/>
            <a:ext cx="106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200MHz</a:t>
            </a:r>
          </a:p>
        </p:txBody>
      </p:sp>
      <p:pic>
        <p:nvPicPr>
          <p:cNvPr id="108554" name="Picture 11" descr="Picture 7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9414" y="4900613"/>
            <a:ext cx="3239813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5" name="TextBox 12"/>
          <p:cNvSpPr txBox="1">
            <a:spLocks noChangeArrowheads="1"/>
          </p:cNvSpPr>
          <p:nvPr/>
        </p:nvSpPr>
        <p:spPr bwMode="auto">
          <a:xfrm>
            <a:off x="838200" y="4933950"/>
            <a:ext cx="2438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Beam response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0" y="0"/>
            <a:ext cx="579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PAPER: Staged Engineering</a:t>
            </a:r>
            <a:endParaRPr lang="en-US" sz="1800"/>
          </a:p>
        </p:txBody>
      </p:sp>
      <p:sp>
        <p:nvSpPr>
          <p:cNvPr id="108548" name="Text Box 3"/>
          <p:cNvSpPr txBox="1">
            <a:spLocks noChangeArrowheads="1"/>
          </p:cNvSpPr>
          <p:nvPr/>
        </p:nvSpPr>
        <p:spPr bwMode="auto">
          <a:xfrm>
            <a:off x="76200" y="563940"/>
            <a:ext cx="8991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FPGA</a:t>
            </a:r>
            <a:r>
              <a:rPr lang="en-US" sz="2400" dirty="0">
                <a:solidFill>
                  <a:schemeClr val="bg1"/>
                </a:solidFill>
              </a:rPr>
              <a:t>-based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correlator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from Berkeley wireless </a:t>
            </a:r>
            <a:r>
              <a:rPr lang="en-US" sz="2400" dirty="0" smtClean="0">
                <a:solidFill>
                  <a:schemeClr val="bg1"/>
                </a:solidFill>
              </a:rPr>
              <a:t>lab (Casper): ‘packetized </a:t>
            </a:r>
            <a:r>
              <a:rPr lang="en-US" sz="2400" dirty="0" err="1" smtClean="0">
                <a:solidFill>
                  <a:schemeClr val="bg1"/>
                </a:solidFill>
              </a:rPr>
              <a:t>correlator</a:t>
            </a:r>
            <a:r>
              <a:rPr lang="en-US" sz="2400" dirty="0" smtClean="0">
                <a:solidFill>
                  <a:schemeClr val="bg1"/>
                </a:solidFill>
              </a:rPr>
              <a:t>’  using commercial data routers and 10GbE links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Easily scalable and reconfigurable with increasing number of antennas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Output data rate =  32 GB/hour</a:t>
            </a:r>
            <a:endParaRPr lang="en-US" sz="1800" dirty="0"/>
          </a:p>
        </p:txBody>
      </p:sp>
      <p:pic>
        <p:nvPicPr>
          <p:cNvPr id="108552" name="Picture 7" descr="be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3100387"/>
            <a:ext cx="6149615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12663" y="0"/>
            <a:ext cx="10456664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29150"/>
            <a:ext cx="2971800" cy="2228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" name="Picture 9" descr="SA_Students_hel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-1"/>
            <a:ext cx="3124200" cy="234315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2" y="4629151"/>
            <a:ext cx="2971800" cy="2228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81200" y="-7620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Field help from engineering students from Durban, SA, and SKA-SA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0-03-23 at 8.26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81000"/>
            <a:ext cx="7525579" cy="5867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58000" y="0"/>
            <a:ext cx="236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PAPER SA Southern Sky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150MHz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Explore foregrounds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creen shot 2010-10-18 at 8.22.1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7"/>
            <a:ext cx="6238823" cy="6748727"/>
          </a:xfrm>
          <a:prstGeom prst="rect">
            <a:avLst/>
          </a:prstGeom>
        </p:spPr>
      </p:pic>
      <p:pic>
        <p:nvPicPr>
          <p:cNvPr id="28" name="Picture 27" descr="Screen shot 2010-10-18 at 8.23.1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078" y="12329"/>
            <a:ext cx="3283151" cy="3315130"/>
          </a:xfrm>
          <a:prstGeom prst="rect">
            <a:avLst/>
          </a:prstGeom>
        </p:spPr>
      </p:pic>
      <p:pic>
        <p:nvPicPr>
          <p:cNvPr id="26" name="Picture 25" descr="Screen shot 2010-10-18 at 8.22.46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334" y="3469668"/>
            <a:ext cx="2322591" cy="3055448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10" idx="3"/>
          </p:cNvCxnSpPr>
          <p:nvPr/>
        </p:nvCxnSpPr>
        <p:spPr>
          <a:xfrm flipV="1">
            <a:off x="3427640" y="1183583"/>
            <a:ext cx="1639859" cy="32867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2490456"/>
            <a:ext cx="1339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G78.2+2.1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12530" y="4204454"/>
            <a:ext cx="180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Galactic plane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575600" y="4093224"/>
            <a:ext cx="678133" cy="17287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54969" y="998648"/>
            <a:ext cx="1072671" cy="102722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74309" y="4574251"/>
            <a:ext cx="480860" cy="66556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067499" y="4795976"/>
            <a:ext cx="1308890" cy="24658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386780" y="5264478"/>
            <a:ext cx="130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G49.2-0.7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10400" y="3456567"/>
            <a:ext cx="1521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W51 region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92499" y="-7878"/>
            <a:ext cx="1770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CygX</a:t>
            </a:r>
            <a:r>
              <a:rPr lang="en-US" dirty="0" smtClean="0">
                <a:solidFill>
                  <a:srgbClr val="FFFF00"/>
                </a:solidFill>
              </a:rPr>
              <a:t> region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79965" y="768848"/>
            <a:ext cx="150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G82.2+5.3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12573" y="2038290"/>
            <a:ext cx="1779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Cygnus A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10800000">
            <a:off x="3772864" y="1874007"/>
            <a:ext cx="258947" cy="22583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9600" y="47627"/>
            <a:ext cx="1950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PAPER GB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5800" y="4953000"/>
            <a:ext cx="1592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16 elements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Res. = 15’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DNR &gt; 10</a:t>
            </a:r>
            <a:r>
              <a:rPr lang="en-US" baseline="30000" dirty="0" smtClean="0">
                <a:solidFill>
                  <a:srgbClr val="FFFF00"/>
                </a:solidFill>
              </a:rPr>
              <a:t>3</a:t>
            </a:r>
            <a:endParaRPr lang="en-US" baseline="30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_antenn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4114800"/>
            <a:ext cx="731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PAPER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Expansion to 64 elements July 2011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Expansion to 128 elements July 2012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First detection of the HI 21cm signal from </a:t>
            </a:r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r>
              <a:rPr lang="en-US" sz="2800" dirty="0" smtClean="0">
                <a:solidFill>
                  <a:srgbClr val="FFFFFF"/>
                </a:solidFill>
              </a:rPr>
              <a:t> by 2013!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 descr="nph-build_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3200400"/>
            <a:ext cx="5105400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ext Box 8"/>
          <p:cNvSpPr txBox="1">
            <a:spLocks noChangeArrowheads="1"/>
          </p:cNvSpPr>
          <p:nvPr/>
        </p:nvSpPr>
        <p:spPr bwMode="auto">
          <a:xfrm>
            <a:off x="7581900" y="2819400"/>
            <a:ext cx="1485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RAE2 1973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23908" name="Text Box 9"/>
          <p:cNvSpPr txBox="1">
            <a:spLocks noChangeArrowheads="1"/>
          </p:cNvSpPr>
          <p:nvPr/>
        </p:nvSpPr>
        <p:spPr bwMode="auto">
          <a:xfrm>
            <a:off x="4114800" y="76200"/>
            <a:ext cx="4876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Destination: Moon!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 No interference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 No </a:t>
            </a:r>
            <a:r>
              <a:rPr lang="en-US" sz="2400" dirty="0">
                <a:solidFill>
                  <a:schemeClr val="bg1"/>
                </a:solidFill>
              </a:rPr>
              <a:t>ionosphere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Only place to study dark ages (&lt; 60 MHz)</a:t>
            </a:r>
            <a:endParaRPr lang="en-US" sz="1800" dirty="0"/>
          </a:p>
        </p:txBody>
      </p:sp>
      <p:sp>
        <p:nvSpPr>
          <p:cNvPr id="123911" name="TextBox 6"/>
          <p:cNvSpPr txBox="1">
            <a:spLocks noChangeArrowheads="1"/>
          </p:cNvSpPr>
          <p:nvPr/>
        </p:nvSpPr>
        <p:spPr bwMode="auto">
          <a:xfrm>
            <a:off x="6400800" y="38989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10MHz</a:t>
            </a: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0" y="0"/>
            <a:ext cx="4038600" cy="4298950"/>
            <a:chOff x="3408" y="0"/>
            <a:chExt cx="2352" cy="2448"/>
          </a:xfrm>
        </p:grpSpPr>
        <p:pic>
          <p:nvPicPr>
            <p:cNvPr id="9" name="Picture 3" descr="distglow-Moon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3361" y="48"/>
              <a:ext cx="2448" cy="2351"/>
            </a:xfrm>
            <a:prstGeom prst="rect">
              <a:avLst/>
            </a:prstGeom>
            <a:noFill/>
          </p:spPr>
        </p:pic>
        <p:pic>
          <p:nvPicPr>
            <p:cNvPr id="10" name="Picture 4" descr="Dsotm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08" y="0"/>
              <a:ext cx="1152" cy="115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 descr="Screen shot 2009-10-16 at 2.49.29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TextBox 3"/>
          <p:cNvSpPr txBox="1">
            <a:spLocks noChangeArrowheads="1"/>
          </p:cNvSpPr>
          <p:nvPr/>
        </p:nvSpPr>
        <p:spPr bwMode="auto">
          <a:xfrm>
            <a:off x="6705600" y="-19110"/>
            <a:ext cx="2743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J. Burns, PI Colorado</a:t>
            </a:r>
          </a:p>
        </p:txBody>
      </p:sp>
      <p:sp>
        <p:nvSpPr>
          <p:cNvPr id="125959" name="TextBox 7"/>
          <p:cNvSpPr txBox="1">
            <a:spLocks noChangeArrowheads="1"/>
          </p:cNvSpPr>
          <p:nvPr/>
        </p:nvSpPr>
        <p:spPr bwMode="auto">
          <a:xfrm>
            <a:off x="76200" y="3352800"/>
            <a:ext cx="6705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Low frequency array on far side: recognized as top astronomy priority for NASA Lunar exploration  </a:t>
            </a: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Near-term goal: orbiting lunar dipole for low frequency ‘all sky’ measurements (DARE)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Long term goal: low frequency array on far-side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Relies on future heavy lift capabilities of Ares V (10m diameter faring, 65 tons to moon)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8" descr="Screen shot 2010-03-22 at 3.01.5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0"/>
            <a:ext cx="4102100" cy="965200"/>
          </a:xfrm>
          <a:prstGeom prst="rect">
            <a:avLst/>
          </a:prstGeom>
        </p:spPr>
      </p:pic>
      <p:pic>
        <p:nvPicPr>
          <p:cNvPr id="8" name="Picture 2" descr="123126main_rockets"/>
          <p:cNvPicPr>
            <a:picLocks noChangeAspect="1" noChangeArrowheads="1"/>
          </p:cNvPicPr>
          <p:nvPr/>
        </p:nvPicPr>
        <p:blipFill>
          <a:blip r:embed="rId4">
            <a:lum bright="-6000" contrast="24000"/>
          </a:blip>
          <a:srcRect/>
          <a:stretch>
            <a:fillRect/>
          </a:stretch>
        </p:blipFill>
        <p:spPr bwMode="auto">
          <a:xfrm>
            <a:off x="7230536" y="2859087"/>
            <a:ext cx="1227664" cy="3922713"/>
          </a:xfrm>
          <a:prstGeom prst="rect">
            <a:avLst/>
          </a:prstGeom>
          <a:noFill/>
          <a:effectLst>
            <a:outerShdw blurRad="241300" dist="25399" dir="2700000" algn="ct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7-06 at 2.56.2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0"/>
            <a:ext cx="5105400" cy="3127028"/>
          </a:xfrm>
          <a:prstGeom prst="rect">
            <a:avLst/>
          </a:prstGeom>
        </p:spPr>
      </p:pic>
      <p:pic>
        <p:nvPicPr>
          <p:cNvPr id="3" name="Picture 2" descr="Screen shot 2011-07-06 at 3.24.3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187700"/>
            <a:ext cx="3840353" cy="3670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4191000" cy="655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Dark Ages Radio Explorer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All-sky HI 21cm brightness: only way to study pre-</a:t>
            </a:r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r>
              <a:rPr lang="en-US" sz="2800" dirty="0" smtClean="0">
                <a:solidFill>
                  <a:srgbClr val="FFFFFF"/>
                </a:solidFill>
              </a:rPr>
              <a:t>/dark ages.</a:t>
            </a: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Expect clear spectral features due to evolution of IGM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= 11 to 35 =&gt; 40 to 120 MHz (</a:t>
            </a:r>
            <a:r>
              <a:rPr lang="en-US" sz="2800" dirty="0" err="1" smtClean="0">
                <a:solidFill>
                  <a:srgbClr val="FFFFFF"/>
                </a:solidFill>
              </a:rPr>
              <a:t>t</a:t>
            </a:r>
            <a:r>
              <a:rPr lang="en-US" sz="2800" baseline="-25000" dirty="0" err="1" smtClean="0">
                <a:solidFill>
                  <a:srgbClr val="FFFFFF"/>
                </a:solidFill>
              </a:rPr>
              <a:t>univ</a:t>
            </a:r>
            <a:r>
              <a:rPr lang="en-US" sz="2800" dirty="0" smtClean="0">
                <a:solidFill>
                  <a:srgbClr val="FFFFFF"/>
                </a:solidFill>
              </a:rPr>
              <a:t> = 80 to 420 </a:t>
            </a:r>
            <a:r>
              <a:rPr lang="en-US" sz="2800" dirty="0" err="1" smtClean="0">
                <a:solidFill>
                  <a:srgbClr val="FFFFFF"/>
                </a:solidFill>
              </a:rPr>
              <a:t>Myr</a:t>
            </a:r>
            <a:r>
              <a:rPr lang="en-US" sz="2800" dirty="0" smtClean="0">
                <a:solidFill>
                  <a:srgbClr val="FFFFFF"/>
                </a:solidFill>
              </a:rPr>
              <a:t>)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Lunar orbit: observe in earth/sun dark time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NASA proposal: 3 year mission, launch 2016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638169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Burns ea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059621" cy="6858000"/>
          </a:xfrm>
          <a:prstGeom prst="rect">
            <a:avLst/>
          </a:prstGeom>
        </p:spPr>
      </p:pic>
      <p:pic>
        <p:nvPicPr>
          <p:cNvPr id="3" name="Picture 3" descr="06_we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6700" y="3552106"/>
            <a:ext cx="5067300" cy="330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00600" y="5715000"/>
            <a:ext cx="3886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FF"/>
                </a:solidFill>
              </a:rPr>
              <a:t>Hubble Space </a:t>
            </a:r>
            <a:r>
              <a:rPr lang="en-US" sz="2400" dirty="0" smtClean="0">
                <a:solidFill>
                  <a:srgbClr val="FFFFFF"/>
                </a:solidFill>
              </a:rPr>
              <a:t>Telescope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3200400" y="4724400"/>
            <a:ext cx="2819400" cy="609600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51054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Late structure formation Realm of the Galaxies</a:t>
            </a:r>
            <a:endParaRPr lang="en-US" dirty="0"/>
          </a:p>
        </p:txBody>
      </p:sp>
      <p:pic>
        <p:nvPicPr>
          <p:cNvPr id="7" name="Picture 6" descr="HST ultra deep survey25percent-w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3361" y="1"/>
            <a:ext cx="4676514" cy="3505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8200" y="3360003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3"/>
                </a:solidFill>
              </a:rPr>
              <a:t>UDF: trace galaxy formation  from </a:t>
            </a:r>
            <a:r>
              <a:rPr lang="en-US" sz="2400" dirty="0" err="1" smtClean="0">
                <a:solidFill>
                  <a:schemeClr val="accent3"/>
                </a:solidFill>
              </a:rPr>
              <a:t>z</a:t>
            </a:r>
            <a:r>
              <a:rPr lang="en-US" sz="2400" dirty="0" smtClean="0">
                <a:solidFill>
                  <a:schemeClr val="accent3"/>
                </a:solidFill>
              </a:rPr>
              <a:t> = 0 to 7 (</a:t>
            </a:r>
            <a:r>
              <a:rPr lang="en-US" sz="2400" dirty="0" err="1" smtClean="0">
                <a:solidFill>
                  <a:schemeClr val="accent3"/>
                </a:solidFill>
              </a:rPr>
              <a:t>t</a:t>
            </a:r>
            <a:r>
              <a:rPr lang="en-US" sz="2400" baseline="-25000" dirty="0" err="1" smtClean="0">
                <a:solidFill>
                  <a:schemeClr val="accent3"/>
                </a:solidFill>
              </a:rPr>
              <a:t>univ</a:t>
            </a:r>
            <a:r>
              <a:rPr lang="en-US" sz="2400" dirty="0" smtClean="0">
                <a:solidFill>
                  <a:schemeClr val="accent3"/>
                </a:solidFill>
              </a:rPr>
              <a:t> &lt; 1Gyr)!</a:t>
            </a:r>
            <a:endParaRPr lang="en-US" sz="24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Text Box 2"/>
          <p:cNvSpPr txBox="1">
            <a:spLocks noChangeArrowheads="1"/>
          </p:cNvSpPr>
          <p:nvPr/>
        </p:nvSpPr>
        <p:spPr bwMode="auto">
          <a:xfrm>
            <a:off x="127000" y="1947863"/>
            <a:ext cx="2286000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GB" sz="1800">
                <a:solidFill>
                  <a:schemeClr val="bg1"/>
                </a:solidFill>
                <a:latin typeface="Trebuchet MS" charset="0"/>
              </a:rPr>
              <a:t>Tsiolkovsky crater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sz="1800">
                <a:solidFill>
                  <a:schemeClr val="bg1"/>
                </a:solidFill>
                <a:latin typeface="Trebuchet MS" charset="0"/>
              </a:rPr>
              <a:t>(100 km diameter)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sz="1800">
                <a:solidFill>
                  <a:schemeClr val="bg1"/>
                </a:solidFill>
                <a:latin typeface="Trebuchet MS" charset="0"/>
              </a:rPr>
              <a:t>20°S 129°E</a:t>
            </a:r>
            <a:endParaRPr lang="en-GB" sz="1600">
              <a:latin typeface="Trebuchet MS" charset="0"/>
            </a:endParaRPr>
          </a:p>
        </p:txBody>
      </p:sp>
      <p:graphicFrame>
        <p:nvGraphicFramePr>
          <p:cNvPr id="843779" name="Object 3"/>
          <p:cNvGraphicFramePr>
            <a:graphicFrameLocks noChangeAspect="1"/>
          </p:cNvGraphicFramePr>
          <p:nvPr/>
        </p:nvGraphicFramePr>
        <p:xfrm>
          <a:off x="279400" y="3216275"/>
          <a:ext cx="2378075" cy="2438400"/>
        </p:xfrm>
        <a:graphic>
          <a:graphicData uri="http://schemas.openxmlformats.org/presentationml/2006/ole">
            <p:oleObj spid="_x0000_s204802" name="Image" r:id="rId4" imgW="5079365" imgH="5206349" progId="">
              <p:embed/>
            </p:oleObj>
          </a:graphicData>
        </a:graphic>
      </p:graphicFrame>
      <p:sp>
        <p:nvSpPr>
          <p:cNvPr id="843780" name="Line 4"/>
          <p:cNvSpPr>
            <a:spLocks noChangeShapeType="1"/>
          </p:cNvSpPr>
          <p:nvPr/>
        </p:nvSpPr>
        <p:spPr bwMode="auto">
          <a:xfrm flipH="1">
            <a:off x="823913" y="3063875"/>
            <a:ext cx="522287" cy="1611313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843781" name="Object 5"/>
          <p:cNvGraphicFramePr>
            <a:graphicFrameLocks noChangeAspect="1"/>
          </p:cNvGraphicFramePr>
          <p:nvPr/>
        </p:nvGraphicFramePr>
        <p:xfrm>
          <a:off x="3482975" y="1603375"/>
          <a:ext cx="5203825" cy="4592638"/>
        </p:xfrm>
        <a:graphic>
          <a:graphicData uri="http://schemas.openxmlformats.org/presentationml/2006/ole">
            <p:oleObj spid="_x0000_s204803" name="Image" r:id="rId5" imgW="9498413" imgH="8380952" progId="">
              <p:embed/>
            </p:oleObj>
          </a:graphicData>
        </a:graphic>
      </p:graphicFrame>
      <p:sp>
        <p:nvSpPr>
          <p:cNvPr id="843782" name="Text Box 6"/>
          <p:cNvSpPr txBox="1">
            <a:spLocks noChangeArrowheads="1"/>
          </p:cNvSpPr>
          <p:nvPr/>
        </p:nvSpPr>
        <p:spPr bwMode="auto">
          <a:xfrm>
            <a:off x="7567613" y="5842000"/>
            <a:ext cx="1030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GB" sz="1600">
                <a:latin typeface="Trebuchet MS" charset="0"/>
              </a:rPr>
              <a:t>Apollo 15</a:t>
            </a:r>
          </a:p>
        </p:txBody>
      </p:sp>
      <p:sp>
        <p:nvSpPr>
          <p:cNvPr id="843786" name="Text Box 10"/>
          <p:cNvSpPr txBox="1">
            <a:spLocks noChangeArrowheads="1"/>
          </p:cNvSpPr>
          <p:nvPr/>
        </p:nvSpPr>
        <p:spPr bwMode="auto">
          <a:xfrm>
            <a:off x="50800" y="-76200"/>
            <a:ext cx="9093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Lunar array: 2weeks of dark =&gt; power problem</a:t>
            </a:r>
          </a:p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Solution: </a:t>
            </a:r>
            <a:r>
              <a:rPr lang="en-US" sz="3200" dirty="0">
                <a:solidFill>
                  <a:schemeClr val="bg1"/>
                </a:solidFill>
              </a:rPr>
              <a:t>polar craters of eternal darkness, peaks of eternal light = eternal power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Text Box 2"/>
          <p:cNvSpPr txBox="1">
            <a:spLocks noChangeArrowheads="1"/>
          </p:cNvSpPr>
          <p:nvPr/>
        </p:nvSpPr>
        <p:spPr bwMode="auto">
          <a:xfrm>
            <a:off x="381000" y="0"/>
            <a:ext cx="8534400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None/>
            </a:pPr>
            <a:r>
              <a:rPr lang="en-US" sz="2400" dirty="0" err="1" smtClean="0">
                <a:solidFill>
                  <a:schemeClr val="bg1"/>
                </a:solidFill>
                <a:latin typeface="Arial" charset="0"/>
              </a:rPr>
              <a:t>Depolyment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Arial" charset="0"/>
              </a:rPr>
              <a:t>Javelines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?</a:t>
            </a:r>
          </a:p>
          <a:p>
            <a:pPr algn="ctr" eaLnBrk="0" hangingPunct="0">
              <a:spcBef>
                <a:spcPct val="50000"/>
              </a:spcBef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European 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Aeronautic Defense and Space Corporation/ASTRON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pic>
        <p:nvPicPr>
          <p:cNvPr id="851971" name="Picture 3" descr="/Users/ccarilli/TALKS/MOON/EADS-LIFE-movie-1.mp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4400" y="1385888"/>
            <a:ext cx="7391400" cy="5081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4" fill="hold"/>
                                        <p:tgtEl>
                                          <p:spTgt spid="8519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5197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519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519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1971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Line 4"/>
          <p:cNvSpPr>
            <a:spLocks noChangeShapeType="1"/>
          </p:cNvSpPr>
          <p:nvPr/>
        </p:nvSpPr>
        <p:spPr bwMode="auto">
          <a:xfrm flipV="1">
            <a:off x="1905000" y="4327525"/>
            <a:ext cx="2755900" cy="2032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0" y="100311"/>
            <a:ext cx="5334000" cy="501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FFFF"/>
                </a:solidFill>
              </a:rPr>
              <a:t>Cosmic </a:t>
            </a:r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r>
              <a:rPr lang="en-US" sz="2800" dirty="0" smtClean="0">
                <a:solidFill>
                  <a:srgbClr val="FFFFFF"/>
                </a:solidFill>
              </a:rPr>
              <a:t>: the last frontier in observational cosmology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First new light in the Universe: galaxies, black holes constraints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GP effect in </a:t>
            </a:r>
            <a:r>
              <a:rPr lang="en-US" sz="2400" smtClean="0">
                <a:solidFill>
                  <a:srgbClr val="FFFFFF"/>
                </a:solidFill>
              </a:rPr>
              <a:t>quasar spectra: </a:t>
            </a:r>
            <a:r>
              <a:rPr lang="en-US" sz="2400" dirty="0" smtClean="0">
                <a:solidFill>
                  <a:srgbClr val="FFFFFF"/>
                </a:solidFill>
              </a:rPr>
              <a:t>first evidence for a neutral IGM!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Low frequency arrays: using the HI 21cm line for 3D tomography of </a:t>
            </a:r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LUNAR: probing the dark ages from the dark side of the moon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7" name="Picture 6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3810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2600" y="32004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accent3"/>
                </a:solidFill>
              </a:rPr>
              <a:t>Reionization</a:t>
            </a:r>
            <a:r>
              <a:rPr lang="en-US" sz="2400" dirty="0" smtClean="0">
                <a:solidFill>
                  <a:schemeClr val="accent3"/>
                </a:solidFill>
              </a:rPr>
              <a:t> (~ 1Gyr)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13716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Dark Ages (&gt; 0.4Myr)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1" name="Picture 12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57150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 bwMode="auto">
          <a:xfrm rot="16200000" flipH="1">
            <a:off x="6811965" y="4640263"/>
            <a:ext cx="1844672" cy="1219199"/>
          </a:xfrm>
          <a:prstGeom prst="lin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16200000" flipH="1">
            <a:off x="7167563" y="4983161"/>
            <a:ext cx="1844676" cy="533399"/>
          </a:xfrm>
          <a:prstGeom prst="lin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22" name="Picture 2" descr="Picture 5"/>
          <p:cNvPicPr>
            <a:picLocks noChangeAspect="1" noChangeArrowheads="1"/>
          </p:cNvPicPr>
          <p:nvPr/>
        </p:nvPicPr>
        <p:blipFill>
          <a:blip r:embed="rId3">
            <a:lum bright="-8000" contrast="1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49923" name="Picture 3" descr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4191000"/>
            <a:ext cx="2286000" cy="768350"/>
          </a:xfrm>
          <a:prstGeom prst="rect">
            <a:avLst/>
          </a:prstGeom>
          <a:noFill/>
        </p:spPr>
      </p:pic>
      <p:pic>
        <p:nvPicPr>
          <p:cNvPr id="849924" name="Picture 4" descr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3505200"/>
            <a:ext cx="1752600" cy="588963"/>
          </a:xfrm>
          <a:prstGeom prst="rect">
            <a:avLst/>
          </a:prstGeom>
          <a:noFill/>
        </p:spPr>
      </p:pic>
      <p:pic>
        <p:nvPicPr>
          <p:cNvPr id="849925" name="Picture 5" descr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2435225"/>
            <a:ext cx="914400" cy="307975"/>
          </a:xfrm>
          <a:prstGeom prst="rect">
            <a:avLst/>
          </a:prstGeom>
          <a:noFill/>
        </p:spPr>
      </p:pic>
      <p:pic>
        <p:nvPicPr>
          <p:cNvPr id="849926" name="Picture 6" descr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387600"/>
            <a:ext cx="1143000" cy="384175"/>
          </a:xfrm>
          <a:prstGeom prst="rect">
            <a:avLst/>
          </a:prstGeom>
          <a:noFill/>
        </p:spPr>
      </p:pic>
      <p:sp>
        <p:nvSpPr>
          <p:cNvPr id="849927" name="Text Box 7"/>
          <p:cNvSpPr txBox="1">
            <a:spLocks noChangeArrowheads="1"/>
          </p:cNvSpPr>
          <p:nvPr/>
        </p:nvSpPr>
        <p:spPr bwMode="auto">
          <a:xfrm>
            <a:off x="1066800" y="-15875"/>
            <a:ext cx="4267200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None/>
            </a:pPr>
            <a:r>
              <a:rPr lang="en-US" sz="2000" i="1" dirty="0">
                <a:solidFill>
                  <a:schemeClr val="bg1"/>
                </a:solidFill>
              </a:rPr>
              <a:t>Say, its only a </a:t>
            </a:r>
            <a:r>
              <a:rPr lang="en-US" sz="2000" dirty="0">
                <a:solidFill>
                  <a:schemeClr val="bg1"/>
                </a:solidFill>
              </a:rPr>
              <a:t>PAPER</a:t>
            </a:r>
            <a:r>
              <a:rPr lang="en-US" sz="2000" i="1" dirty="0">
                <a:solidFill>
                  <a:schemeClr val="bg1"/>
                </a:solidFill>
              </a:rPr>
              <a:t> moon</a:t>
            </a:r>
          </a:p>
          <a:p>
            <a:pPr eaLnBrk="0" hangingPunct="0">
              <a:buFontTx/>
              <a:buNone/>
            </a:pPr>
            <a:r>
              <a:rPr lang="en-US" sz="2000" i="1" dirty="0">
                <a:solidFill>
                  <a:schemeClr val="bg1"/>
                </a:solidFill>
              </a:rPr>
              <a:t>Sailing over a cardboard sea</a:t>
            </a:r>
          </a:p>
          <a:p>
            <a:pPr eaLnBrk="0" hangingPunct="0">
              <a:buFontTx/>
              <a:buNone/>
            </a:pPr>
            <a:r>
              <a:rPr lang="en-US" sz="2000" i="1" dirty="0">
                <a:solidFill>
                  <a:schemeClr val="bg1"/>
                </a:solidFill>
              </a:rPr>
              <a:t>But it wouldn't be make-believe</a:t>
            </a:r>
          </a:p>
          <a:p>
            <a:pPr eaLnBrk="0" hangingPunct="0">
              <a:buFontTx/>
              <a:buNone/>
            </a:pPr>
            <a:r>
              <a:rPr lang="en-US" sz="2000" i="1" dirty="0">
                <a:solidFill>
                  <a:schemeClr val="bg1"/>
                </a:solidFill>
              </a:rPr>
              <a:t>If you believed in me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ext Box 2"/>
          <p:cNvSpPr txBox="1">
            <a:spLocks noChangeArrowheads="1"/>
          </p:cNvSpPr>
          <p:nvPr/>
        </p:nvSpPr>
        <p:spPr bwMode="auto">
          <a:xfrm>
            <a:off x="304800" y="162580"/>
            <a:ext cx="8534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Night sky (OH) lines: closing the window on the early Universe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09600" y="1108127"/>
            <a:ext cx="8077200" cy="5673673"/>
            <a:chOff x="609600" y="901700"/>
            <a:chExt cx="8077200" cy="5673673"/>
          </a:xfrm>
        </p:grpSpPr>
        <p:pic>
          <p:nvPicPr>
            <p:cNvPr id="196611" name="Picture 3" descr="N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600" y="901700"/>
              <a:ext cx="8077200" cy="5673673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4876800" y="2038290"/>
              <a:ext cx="121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z</a:t>
              </a:r>
              <a:r>
                <a:rPr lang="en-US" baseline="-25000" dirty="0" err="1" smtClean="0"/>
                <a:t>lya</a:t>
              </a:r>
              <a:r>
                <a:rPr lang="en-US" dirty="0" smtClean="0"/>
                <a:t> = 6.2           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53200" y="2038290"/>
              <a:ext cx="53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6.7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39000" y="1905000"/>
              <a:ext cx="53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7.2</a:t>
              </a: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096000" y="2451100"/>
              <a:ext cx="838200" cy="609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267200" y="3810000"/>
              <a:ext cx="838200" cy="609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895600" y="4419600"/>
              <a:ext cx="838200" cy="609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191000" y="3962400"/>
              <a:ext cx="838200" cy="609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tinycrestrever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10600" y="6172200"/>
            <a:ext cx="320675" cy="457200"/>
          </a:xfrm>
          <a:prstGeom prst="rect">
            <a:avLst/>
          </a:prstGeom>
          <a:noFill/>
        </p:spPr>
      </p:pic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228600" y="762000"/>
            <a:ext cx="3030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i="1">
                <a:solidFill>
                  <a:schemeClr val="hlink"/>
                </a:solidFill>
                <a:latin typeface="Arial" charset="0"/>
              </a:rPr>
              <a:t>Looking into the Past</a:t>
            </a:r>
            <a:endParaRPr lang="en-US" i="1"/>
          </a:p>
        </p:txBody>
      </p:sp>
      <p:pic>
        <p:nvPicPr>
          <p:cNvPr id="178180" name="Picture 4" descr="eart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1200" y="2057400"/>
            <a:ext cx="369888" cy="371475"/>
          </a:xfrm>
          <a:prstGeom prst="rect">
            <a:avLst/>
          </a:prstGeom>
          <a:noFill/>
        </p:spPr>
      </p:pic>
      <p:pic>
        <p:nvPicPr>
          <p:cNvPr id="178181" name="Picture 5" descr="galaxy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293688" cy="295275"/>
          </a:xfrm>
          <a:prstGeom prst="rect">
            <a:avLst/>
          </a:prstGeom>
          <a:noFill/>
        </p:spPr>
      </p:pic>
      <p:pic>
        <p:nvPicPr>
          <p:cNvPr id="178182" name="Picture 6" descr="galaxy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0200" y="1905000"/>
            <a:ext cx="369888" cy="371475"/>
          </a:xfrm>
          <a:prstGeom prst="rect">
            <a:avLst/>
          </a:prstGeom>
          <a:noFill/>
        </p:spPr>
      </p:pic>
      <p:graphicFrame>
        <p:nvGraphicFramePr>
          <p:cNvPr id="178183" name="Object 7"/>
          <p:cNvGraphicFramePr>
            <a:graphicFrameLocks noChangeAspect="1"/>
          </p:cNvGraphicFramePr>
          <p:nvPr/>
        </p:nvGraphicFramePr>
        <p:xfrm>
          <a:off x="5334000" y="533400"/>
          <a:ext cx="3263900" cy="1674813"/>
        </p:xfrm>
        <a:graphic>
          <a:graphicData uri="http://schemas.openxmlformats.org/presentationml/2006/ole">
            <p:oleObj spid="_x0000_s159746" name="Drawing" r:id="rId7" imgW="3257550" imgH="1666875" progId="">
              <p:embed/>
            </p:oleObj>
          </a:graphicData>
        </a:graphic>
      </p:graphicFrame>
      <p:graphicFrame>
        <p:nvGraphicFramePr>
          <p:cNvPr id="178184" name="Object 8"/>
          <p:cNvGraphicFramePr>
            <a:graphicFrameLocks noChangeAspect="1"/>
          </p:cNvGraphicFramePr>
          <p:nvPr/>
        </p:nvGraphicFramePr>
        <p:xfrm>
          <a:off x="5562600" y="4267200"/>
          <a:ext cx="2716213" cy="1763713"/>
        </p:xfrm>
        <a:graphic>
          <a:graphicData uri="http://schemas.openxmlformats.org/presentationml/2006/ole">
            <p:oleObj spid="_x0000_s159747" name="Drawing" r:id="rId8" imgW="2724150" imgH="1762125" progId="">
              <p:embed/>
            </p:oleObj>
          </a:graphicData>
        </a:graphic>
      </p:graphicFrame>
      <p:graphicFrame>
        <p:nvGraphicFramePr>
          <p:cNvPr id="178185" name="Object 9"/>
          <p:cNvGraphicFramePr>
            <a:graphicFrameLocks noChangeAspect="1"/>
          </p:cNvGraphicFramePr>
          <p:nvPr/>
        </p:nvGraphicFramePr>
        <p:xfrm>
          <a:off x="4191000" y="5105400"/>
          <a:ext cx="1390650" cy="666750"/>
        </p:xfrm>
        <a:graphic>
          <a:graphicData uri="http://schemas.openxmlformats.org/presentationml/2006/ole">
            <p:oleObj spid="_x0000_s159748" name="Drawing" r:id="rId9" imgW="1400175" imgH="666750" progId="">
              <p:embed/>
            </p:oleObj>
          </a:graphicData>
        </a:graphic>
      </p:graphicFrame>
      <p:sp>
        <p:nvSpPr>
          <p:cNvPr id="178186" name="Line 10"/>
          <p:cNvSpPr>
            <a:spLocks noChangeShapeType="1"/>
          </p:cNvSpPr>
          <p:nvPr/>
        </p:nvSpPr>
        <p:spPr bwMode="auto">
          <a:xfrm>
            <a:off x="2133600" y="1752600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8187" name="Object 11"/>
          <p:cNvGraphicFramePr>
            <a:graphicFrameLocks noChangeAspect="1"/>
          </p:cNvGraphicFramePr>
          <p:nvPr/>
        </p:nvGraphicFramePr>
        <p:xfrm>
          <a:off x="3048000" y="3505200"/>
          <a:ext cx="1752600" cy="666750"/>
        </p:xfrm>
        <a:graphic>
          <a:graphicData uri="http://schemas.openxmlformats.org/presentationml/2006/ole">
            <p:oleObj spid="_x0000_s159749" name="Drawing" r:id="rId10" imgW="1381125" imgH="666750" progId="">
              <p:embed/>
            </p:oleObj>
          </a:graphicData>
        </a:graphic>
      </p:graphicFrame>
      <p:graphicFrame>
        <p:nvGraphicFramePr>
          <p:cNvPr id="178188" name="Object 12"/>
          <p:cNvGraphicFramePr>
            <a:graphicFrameLocks noChangeAspect="1"/>
          </p:cNvGraphicFramePr>
          <p:nvPr/>
        </p:nvGraphicFramePr>
        <p:xfrm>
          <a:off x="1828800" y="1905000"/>
          <a:ext cx="2209800" cy="666750"/>
        </p:xfrm>
        <a:graphic>
          <a:graphicData uri="http://schemas.openxmlformats.org/presentationml/2006/ole">
            <p:oleObj spid="_x0000_s159750" name="Drawing" r:id="rId11" imgW="1381125" imgH="666750" progId="">
              <p:embed/>
            </p:oleObj>
          </a:graphicData>
        </a:graphic>
      </p:graphicFrame>
      <p:sp>
        <p:nvSpPr>
          <p:cNvPr id="178189" name="Text Box 13"/>
          <p:cNvSpPr txBox="1">
            <a:spLocks noChangeArrowheads="1"/>
          </p:cNvSpPr>
          <p:nvPr/>
        </p:nvSpPr>
        <p:spPr bwMode="auto">
          <a:xfrm>
            <a:off x="2362200" y="3962400"/>
            <a:ext cx="3810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00FF00"/>
                </a:solidFill>
                <a:latin typeface="Arial" charset="0"/>
              </a:rPr>
              <a:t>Because the light emitted in the distant past is only now arriving at the Earth.</a:t>
            </a:r>
            <a:endParaRPr lang="en-US">
              <a:latin typeface="Arial" charset="0"/>
            </a:endParaRPr>
          </a:p>
        </p:txBody>
      </p:sp>
      <p:graphicFrame>
        <p:nvGraphicFramePr>
          <p:cNvPr id="178190" name="Object 14"/>
          <p:cNvGraphicFramePr>
            <a:graphicFrameLocks noChangeAspect="1"/>
          </p:cNvGraphicFramePr>
          <p:nvPr/>
        </p:nvGraphicFramePr>
        <p:xfrm>
          <a:off x="838200" y="1905000"/>
          <a:ext cx="6097588" cy="4335463"/>
        </p:xfrm>
        <a:graphic>
          <a:graphicData uri="http://schemas.openxmlformats.org/presentationml/2006/ole">
            <p:oleObj spid="_x0000_s159751" name="Drawing" r:id="rId12" imgW="6076950" imgH="4333875" progId="">
              <p:embed/>
            </p:oleObj>
          </a:graphicData>
        </a:graphic>
      </p:graphicFrame>
      <p:graphicFrame>
        <p:nvGraphicFramePr>
          <p:cNvPr id="178191" name="Object 15"/>
          <p:cNvGraphicFramePr>
            <a:graphicFrameLocks noChangeAspect="1"/>
          </p:cNvGraphicFramePr>
          <p:nvPr/>
        </p:nvGraphicFramePr>
        <p:xfrm>
          <a:off x="0" y="3051175"/>
          <a:ext cx="2451100" cy="2646363"/>
        </p:xfrm>
        <a:graphic>
          <a:graphicData uri="http://schemas.openxmlformats.org/presentationml/2006/ole">
            <p:oleObj spid="_x0000_s159752" name="Drawing" r:id="rId13" imgW="2447925" imgH="2638425" progId="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828800" y="7620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Time = Distance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178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178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3" dur="500"/>
                                        <p:tgtEl>
                                          <p:spTgt spid="178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78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78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7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78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9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685800" y="0"/>
            <a:ext cx="7924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Age of precision cosmology </a:t>
            </a:r>
          </a:p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The </a:t>
            </a:r>
            <a:r>
              <a:rPr lang="en-US" sz="3200" dirty="0">
                <a:solidFill>
                  <a:srgbClr val="000000"/>
                </a:solidFill>
              </a:rPr>
              <a:t>amazing </a:t>
            </a:r>
            <a:r>
              <a:rPr lang="en-US" sz="3200" dirty="0" smtClean="0">
                <a:solidFill>
                  <a:srgbClr val="000000"/>
                </a:solidFill>
              </a:rPr>
              <a:t>and accelerating </a:t>
            </a:r>
            <a:r>
              <a:rPr lang="en-US" sz="3200" dirty="0">
                <a:solidFill>
                  <a:srgbClr val="000000"/>
                </a:solidFill>
              </a:rPr>
              <a:t>universe</a:t>
            </a:r>
          </a:p>
        </p:txBody>
      </p:sp>
      <p:pic>
        <p:nvPicPr>
          <p:cNvPr id="172041" name="Picture 9" descr="animex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371600"/>
            <a:ext cx="4400550" cy="4411663"/>
          </a:xfrm>
          <a:prstGeom prst="rect">
            <a:avLst/>
          </a:prstGeom>
          <a:noFill/>
        </p:spPr>
      </p:pic>
      <p:sp>
        <p:nvSpPr>
          <p:cNvPr id="172042" name="Text Box 10"/>
          <p:cNvSpPr txBox="1">
            <a:spLocks noChangeArrowheads="1"/>
          </p:cNvSpPr>
          <p:nvPr/>
        </p:nvSpPr>
        <p:spPr bwMode="auto">
          <a:xfrm>
            <a:off x="4476750" y="1600200"/>
            <a:ext cx="46101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/>
              <a:t> Age of Universe = 13.7 +/-0.2 </a:t>
            </a:r>
            <a:r>
              <a:rPr lang="en-US" sz="2400" dirty="0" err="1" smtClean="0"/>
              <a:t>Gyr</a:t>
            </a:r>
            <a:endParaRPr lang="en-US" sz="2400" dirty="0" smtClean="0"/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/>
              <a:t> Mass/Energy Contents </a:t>
            </a:r>
            <a:r>
              <a:rPr lang="en-US" sz="2400" dirty="0"/>
              <a:t>of the Universe:</a:t>
            </a:r>
          </a:p>
          <a:p>
            <a:pPr lvl="1">
              <a:spcBef>
                <a:spcPct val="50000"/>
              </a:spcBef>
              <a:buFont typeface="Wingdings" charset="2"/>
              <a:buChar char="Ø"/>
            </a:pPr>
            <a:r>
              <a:rPr lang="en-US" sz="2400" dirty="0"/>
              <a:t>70% Dark Energy</a:t>
            </a:r>
          </a:p>
          <a:p>
            <a:pPr lvl="1">
              <a:spcBef>
                <a:spcPct val="50000"/>
              </a:spcBef>
              <a:buFont typeface="Wingdings" charset="2"/>
              <a:buChar char="Ø"/>
            </a:pPr>
            <a:r>
              <a:rPr lang="en-US" sz="2400" dirty="0"/>
              <a:t>27% Dark Matter</a:t>
            </a:r>
          </a:p>
          <a:p>
            <a:pPr lvl="1">
              <a:spcBef>
                <a:spcPct val="50000"/>
              </a:spcBef>
              <a:buFont typeface="Wingdings" charset="2"/>
              <a:buChar char="Ø"/>
            </a:pPr>
            <a:r>
              <a:rPr lang="en-US" sz="2400" dirty="0"/>
              <a:t>3% Baryons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5311914"/>
            <a:ext cx="8382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Cosmic expansion =&gt; light from distant galaxies gets ‘stretched’ or </a:t>
            </a:r>
            <a:r>
              <a:rPr lang="en-US" sz="2400" dirty="0" err="1" smtClean="0"/>
              <a:t>redshifted</a:t>
            </a:r>
            <a:r>
              <a:rPr lang="en-US" sz="2400" dirty="0" smtClean="0"/>
              <a:t> to longer wavelengths.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Measurement of the </a:t>
            </a:r>
            <a:r>
              <a:rPr lang="en-US" sz="2400" dirty="0" err="1" smtClean="0"/>
              <a:t>redshift</a:t>
            </a:r>
            <a:r>
              <a:rPr lang="en-US" sz="2400" dirty="0" smtClean="0"/>
              <a:t> =&gt; distance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2"/>
          <p:cNvSpPr txBox="1">
            <a:spLocks noChangeArrowheads="1"/>
          </p:cNvSpPr>
          <p:nvPr/>
        </p:nvSpPr>
        <p:spPr bwMode="auto">
          <a:xfrm>
            <a:off x="304801" y="238780"/>
            <a:ext cx="83267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rgbClr val="FFFFFF"/>
                </a:solidFill>
              </a:rPr>
              <a:t>Initial sifting: Optical/</a:t>
            </a:r>
            <a:r>
              <a:rPr lang="en-US" sz="2800" dirty="0" err="1" smtClean="0">
                <a:solidFill>
                  <a:srgbClr val="FFFFFF"/>
                </a:solidFill>
              </a:rPr>
              <a:t>nearIR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>
                <a:solidFill>
                  <a:srgbClr val="FFFFFF"/>
                </a:solidFill>
              </a:rPr>
              <a:t>Continuum ‘Drop-outs’</a:t>
            </a:r>
          </a:p>
        </p:txBody>
      </p:sp>
      <p:pic>
        <p:nvPicPr>
          <p:cNvPr id="195589" name="Picture 5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600200"/>
            <a:ext cx="8098171" cy="31686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00200" y="5257800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Select reddest  point sources = attenuation of blue light by </a:t>
            </a:r>
            <a:r>
              <a:rPr lang="en-US" sz="2800" dirty="0" err="1" smtClean="0">
                <a:solidFill>
                  <a:srgbClr val="FFFFFF"/>
                </a:solidFill>
              </a:rPr>
              <a:t>Lya</a:t>
            </a:r>
            <a:r>
              <a:rPr lang="en-US" sz="2800" dirty="0" smtClean="0">
                <a:solidFill>
                  <a:srgbClr val="FFFFFF"/>
                </a:solidFill>
              </a:rPr>
              <a:t> forest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2925" y="2971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Cosmic </a:t>
            </a:r>
            <a:r>
              <a:rPr lang="en-US" sz="2400" dirty="0" err="1">
                <a:solidFill>
                  <a:schemeClr val="bg1"/>
                </a:solidFill>
              </a:rPr>
              <a:t>Reionization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124325" y="1941017"/>
            <a:ext cx="5019675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Cosmic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 and first (new) light: Last </a:t>
            </a:r>
            <a:r>
              <a:rPr lang="en-US" sz="2400" dirty="0">
                <a:solidFill>
                  <a:schemeClr val="bg1"/>
                </a:solidFill>
              </a:rPr>
              <a:t>phase of </a:t>
            </a:r>
            <a:r>
              <a:rPr lang="en-US" sz="2400" dirty="0" smtClean="0">
                <a:solidFill>
                  <a:schemeClr val="bg1"/>
                </a:solidFill>
              </a:rPr>
              <a:t>cosmic evolution </a:t>
            </a:r>
            <a:r>
              <a:rPr lang="en-US" sz="2400" dirty="0">
                <a:solidFill>
                  <a:schemeClr val="bg1"/>
                </a:solidFill>
              </a:rPr>
              <a:t>to be </a:t>
            </a:r>
            <a:r>
              <a:rPr lang="en-US" sz="2400" dirty="0" smtClean="0">
                <a:solidFill>
                  <a:schemeClr val="bg1"/>
                </a:solidFill>
              </a:rPr>
              <a:t>tested and explored</a:t>
            </a:r>
          </a:p>
          <a:p>
            <a:pPr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Sets fundamental benchmark in cosmology = formation of first galaxies and quasars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Today’s focus: Evolution of the neutral intergalactic medium = ‘richest of all cosmological data sets’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127629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Dark ages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rot="10800000" flipV="1">
            <a:off x="2667000" y="1905000"/>
            <a:ext cx="1392620" cy="10668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572000" y="141982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FF"/>
                </a:solidFill>
              </a:rPr>
              <a:t>Universum</a:t>
            </a:r>
            <a:r>
              <a:rPr lang="en-US" sz="3200" dirty="0" smtClean="0">
                <a:solidFill>
                  <a:srgbClr val="FFFFFF"/>
                </a:solidFill>
              </a:rPr>
              <a:t> incognito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10" name="Picture 9" descr="terra_incognita1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478" y="0"/>
            <a:ext cx="2023522" cy="178396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frit_L105_I.mpg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05100" y="1000035"/>
            <a:ext cx="6426200" cy="46387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00" y="1143000"/>
            <a:ext cx="585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Scale ~ 30 </a:t>
            </a:r>
            <a:r>
              <a:rPr lang="en-US" sz="2400" dirty="0" err="1" smtClean="0">
                <a:solidFill>
                  <a:schemeClr val="bg1"/>
                </a:solidFill>
              </a:rPr>
              <a:t>MLyr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-762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Numerical Simulations of the evolution of the Intergalactic Medium (IGM) through </a:t>
            </a:r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112288"/>
            <a:ext cx="2908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Three phases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Dark Ages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Isolated bubbles (slow)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Percolation: overlapping bubbles (fast)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774700"/>
            <a:ext cx="2438400" cy="3340100"/>
          </a:xfrm>
          <a:prstGeom prst="rect">
            <a:avLst/>
          </a:prstGeom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762000" y="0"/>
            <a:ext cx="8077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Back to the beginning: search for </a:t>
            </a:r>
            <a:r>
              <a:rPr lang="en-US" sz="3200" dirty="0" err="1" smtClean="0">
                <a:solidFill>
                  <a:schemeClr val="bg1"/>
                </a:solidFill>
                <a:latin typeface="+mj-lt"/>
              </a:rPr>
              <a:t>reionization</a:t>
            </a: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 </a:t>
            </a:r>
            <a:endParaRPr lang="en-US" sz="3200" b="1" dirty="0">
              <a:solidFill>
                <a:schemeClr val="folHlink"/>
              </a:solidFill>
              <a:latin typeface="+mj-lt"/>
            </a:endParaRPr>
          </a:p>
        </p:txBody>
      </p:sp>
      <p:pic>
        <p:nvPicPr>
          <p:cNvPr id="13" name="Picture 12" descr="fores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752600"/>
            <a:ext cx="5867400" cy="4523293"/>
          </a:xfrm>
          <a:prstGeom prst="rect">
            <a:avLst/>
          </a:prstGeom>
        </p:spPr>
      </p:pic>
      <p:pic>
        <p:nvPicPr>
          <p:cNvPr id="19" name="Picture 18" descr="images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4000500"/>
            <a:ext cx="2857500" cy="2857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34200" y="2084893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Ly </a:t>
            </a:r>
            <a:r>
              <a:rPr lang="en-US" dirty="0" err="1" smtClean="0"/>
              <a:t>α</a:t>
            </a:r>
            <a:r>
              <a:rPr lang="en-US" dirty="0" smtClean="0"/>
              <a:t> emission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276600" y="7747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Quasar spectra = beacons to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scattering by neutral clouds in IGM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24400" y="508629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Ly </a:t>
            </a:r>
            <a:r>
              <a:rPr lang="en-US" dirty="0" err="1" smtClean="0"/>
              <a:t>α</a:t>
            </a:r>
            <a:r>
              <a:rPr lang="en-US" dirty="0" smtClean="0"/>
              <a:t> forest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04800" y="813137"/>
            <a:ext cx="23622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Quasar = accreting </a:t>
            </a:r>
            <a:r>
              <a:rPr lang="en-US" dirty="0" err="1" smtClean="0">
                <a:solidFill>
                  <a:srgbClr val="FFFFFF"/>
                </a:solidFill>
              </a:rPr>
              <a:t>supermassive</a:t>
            </a:r>
            <a:r>
              <a:rPr lang="en-US" dirty="0" smtClean="0">
                <a:solidFill>
                  <a:srgbClr val="FFFFFF"/>
                </a:solidFill>
              </a:rPr>
              <a:t> black hole.  M</a:t>
            </a:r>
            <a:r>
              <a:rPr lang="en-US" baseline="-25000" dirty="0" smtClean="0">
                <a:solidFill>
                  <a:srgbClr val="FFFFFF"/>
                </a:solidFill>
              </a:rPr>
              <a:t>BH</a:t>
            </a:r>
            <a:r>
              <a:rPr lang="en-US" dirty="0" smtClean="0">
                <a:solidFill>
                  <a:srgbClr val="FFFFFF"/>
                </a:solidFill>
              </a:rPr>
              <a:t> ~ 10</a:t>
            </a:r>
            <a:r>
              <a:rPr lang="en-US" baseline="30000" dirty="0" smtClean="0">
                <a:solidFill>
                  <a:srgbClr val="FFFFFF"/>
                </a:solidFill>
              </a:rPr>
              <a:t>9</a:t>
            </a:r>
            <a:r>
              <a:rPr lang="en-US" dirty="0" smtClean="0">
                <a:solidFill>
                  <a:srgbClr val="FFFFFF"/>
                </a:solidFill>
              </a:rPr>
              <a:t> M</a:t>
            </a:r>
            <a:r>
              <a:rPr lang="en-US" baseline="-25000" dirty="0" smtClean="0">
                <a:solidFill>
                  <a:srgbClr val="FFFFFF"/>
                </a:solidFill>
              </a:rPr>
              <a:t>o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8600" y="4245114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Luminosity = 1000x Galaxy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ssue13light8_large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-14654"/>
            <a:ext cx="7620000" cy="68873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0" y="4245114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Gunn-Peterson absorption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219200" y="5105400"/>
            <a:ext cx="2070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Times" charset="0"/>
              </a:rPr>
              <a:t> </a:t>
            </a:r>
            <a:endParaRPr lang="en-US" sz="1600">
              <a:latin typeface="Times" charset="0"/>
            </a:endParaRPr>
          </a:p>
        </p:txBody>
      </p:sp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0"/>
            <a:ext cx="4267200" cy="4858150"/>
          </a:xfrm>
          <a:prstGeom prst="rect">
            <a:avLst/>
          </a:prstGeom>
          <a:noFill/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6200" y="1447800"/>
            <a:ext cx="4800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Digitize the Universe: ‘half-sky’ images in 5 colors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40,000,000 objects cataloged: stars, galaxies, quasars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Problem: sifting!</a:t>
            </a:r>
          </a:p>
        </p:txBody>
      </p:sp>
      <p:pic>
        <p:nvPicPr>
          <p:cNvPr id="11" name="Picture 10" descr="galaxies_black4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340" y="3644900"/>
            <a:ext cx="4968660" cy="3213100"/>
          </a:xfrm>
          <a:prstGeom prst="rect">
            <a:avLst/>
          </a:prstGeom>
        </p:spPr>
      </p:pic>
      <p:pic>
        <p:nvPicPr>
          <p:cNvPr id="14" name="Picture 3" descr="CAME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75525" y="0"/>
            <a:ext cx="1768475" cy="193516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6200" y="0"/>
            <a:ext cx="40991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search for quasars at the edge of the Universe:</a:t>
            </a:r>
          </a:p>
          <a:p>
            <a:r>
              <a:rPr lang="en-US" sz="2800" dirty="0" smtClean="0"/>
              <a:t>Sloan Digital Sky Survey</a:t>
            </a:r>
            <a:endParaRPr lang="en-US" sz="2800" dirty="0"/>
          </a:p>
        </p:txBody>
      </p:sp>
      <p:pic>
        <p:nvPicPr>
          <p:cNvPr id="8" name="Picture 7" descr="sdss_comaclust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644900"/>
            <a:ext cx="4162183" cy="32131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4917</TotalTime>
  <Words>1839</Words>
  <Application>Microsoft Macintosh PowerPoint</Application>
  <PresentationFormat>On-screen Show (4:3)</PresentationFormat>
  <Paragraphs>334</Paragraphs>
  <Slides>47</Slides>
  <Notes>35</Notes>
  <HiddenSlides>0</HiddenSlides>
  <MMClips>4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Default Design</vt:lpstr>
      <vt:lpstr>Image</vt:lpstr>
      <vt:lpstr>Drawing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Finding the most distant quasars: needles in a haystack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Company>NRAO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Carilli</dc:creator>
  <cp:lastModifiedBy>Chris Carilli</cp:lastModifiedBy>
  <cp:revision>118</cp:revision>
  <cp:lastPrinted>2010-03-22T21:11:38Z</cp:lastPrinted>
  <dcterms:created xsi:type="dcterms:W3CDTF">2011-07-08T14:12:54Z</dcterms:created>
  <dcterms:modified xsi:type="dcterms:W3CDTF">2011-07-08T14:17:20Z</dcterms:modified>
</cp:coreProperties>
</file>