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p4" ContentType="video/mp4"/>
  <Default Extension="rels" ContentType="application/vnd.openxmlformats-package.relationships+xml"/>
  <Default Extension="vml" ContentType="application/vnd.openxmlformats-officedocument.vmlDrawing"/>
  <Default Extension="mov" ContentType="video/quicktime"/>
  <Default Extension="wdp" ContentType="image/vnd.ms-photo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781" r:id="rId2"/>
    <p:sldId id="1162" r:id="rId3"/>
    <p:sldId id="1174" r:id="rId4"/>
    <p:sldId id="1175" r:id="rId5"/>
    <p:sldId id="1176" r:id="rId6"/>
    <p:sldId id="1177" r:id="rId7"/>
    <p:sldId id="1104" r:id="rId8"/>
    <p:sldId id="1165" r:id="rId9"/>
    <p:sldId id="1163" r:id="rId10"/>
    <p:sldId id="458" r:id="rId11"/>
    <p:sldId id="816" r:id="rId12"/>
    <p:sldId id="1068" r:id="rId13"/>
    <p:sldId id="1032" r:id="rId14"/>
    <p:sldId id="1100" r:id="rId15"/>
    <p:sldId id="1140" r:id="rId16"/>
    <p:sldId id="1103" r:id="rId17"/>
    <p:sldId id="842" r:id="rId18"/>
    <p:sldId id="1166" r:id="rId19"/>
    <p:sldId id="1066" r:id="rId20"/>
    <p:sldId id="962" r:id="rId21"/>
    <p:sldId id="999" r:id="rId22"/>
    <p:sldId id="823" r:id="rId23"/>
    <p:sldId id="1117" r:id="rId24"/>
    <p:sldId id="1161" r:id="rId25"/>
    <p:sldId id="1089" r:id="rId26"/>
    <p:sldId id="1118" r:id="rId27"/>
    <p:sldId id="1033" r:id="rId28"/>
    <p:sldId id="1142" r:id="rId29"/>
    <p:sldId id="944" r:id="rId30"/>
    <p:sldId id="1144" r:id="rId31"/>
    <p:sldId id="1069" r:id="rId32"/>
    <p:sldId id="1157" r:id="rId33"/>
    <p:sldId id="1173" r:id="rId34"/>
    <p:sldId id="1167" r:id="rId35"/>
    <p:sldId id="1158" r:id="rId36"/>
    <p:sldId id="966" r:id="rId37"/>
    <p:sldId id="1148" r:id="rId38"/>
    <p:sldId id="1128" r:id="rId39"/>
    <p:sldId id="1087" r:id="rId40"/>
    <p:sldId id="1110" r:id="rId41"/>
    <p:sldId id="1086" r:id="rId42"/>
    <p:sldId id="1132" r:id="rId43"/>
    <p:sldId id="1149" r:id="rId44"/>
    <p:sldId id="1160" r:id="rId45"/>
    <p:sldId id="1146" r:id="rId46"/>
    <p:sldId id="1172" r:id="rId47"/>
    <p:sldId id="880" r:id="rId48"/>
    <p:sldId id="1088" r:id="rId49"/>
    <p:sldId id="1116" r:id="rId5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5E10"/>
    <a:srgbClr val="522628"/>
    <a:srgbClr val="5681C9"/>
    <a:srgbClr val="DDDEF6"/>
    <a:srgbClr val="FF4417"/>
    <a:srgbClr val="FF300B"/>
    <a:srgbClr val="EA4034"/>
    <a:srgbClr val="84BFF9"/>
    <a:srgbClr val="642C67"/>
    <a:srgbClr val="809F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7720" autoAdjust="0"/>
    <p:restoredTop sz="96035" autoAdjust="0"/>
  </p:normalViewPr>
  <p:slideViewPr>
    <p:cSldViewPr snapToObjects="1">
      <p:cViewPr>
        <p:scale>
          <a:sx n="119" d="100"/>
          <a:sy n="119" d="100"/>
        </p:scale>
        <p:origin x="1712" y="1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3" d="100"/>
        <a:sy n="123" d="100"/>
      </p:scale>
      <p:origin x="0" y="9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fld id="{C0EC2D77-1F82-A848-BF22-F8C92AA0B8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245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1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fld id="{5285E6CE-FED2-E045-9577-4E5D0F7D81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7459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fld id="{D83BCE48-1BB9-EF46-86A6-0819711F431C}" type="slidenum">
              <a:rPr lang="en-US">
                <a:latin typeface="Symbol" charset="2"/>
              </a:rPr>
              <a:pPr>
                <a:buFont typeface="Wingdings" charset="2"/>
                <a:buNone/>
              </a:pPr>
              <a:t>1</a:t>
            </a:fld>
            <a:endParaRPr lang="en-US">
              <a:latin typeface="Symbol" charset="2"/>
            </a:endParaRPr>
          </a:p>
        </p:txBody>
      </p:sp>
      <p:sp>
        <p:nvSpPr>
          <p:cNvPr id="174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1842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5E315D-8D78-0D49-81A6-3F0911838A4D}" type="slidenum">
              <a:rPr lang="en-US"/>
              <a:pPr/>
              <a:t>20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637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DC107F-A219-3949-877B-D5A0F0E9BE28}" type="slidenum">
              <a:rPr lang="en-US"/>
              <a:pPr/>
              <a:t>21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435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PSA-64,</a:t>
            </a:r>
            <a:r>
              <a:rPr lang="en-US" baseline="0" dirty="0" smtClean="0"/>
              <a:t> 32 antennas in a maximum-redundancy configuration, 30m between rows, 4m spacing within rows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2ACC5-B6B4-A64E-BD96-DF47B286C0D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3405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BC2065-FE47-E74A-A879-52667428F8F6}" type="slidenum">
              <a:rPr lang="en-US"/>
              <a:pPr/>
              <a:t>25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2525" y="703263"/>
            <a:ext cx="4591050" cy="3443287"/>
          </a:xfrm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8688" y="4357688"/>
            <a:ext cx="5035550" cy="40767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2645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4B04-96F5-4648-912B-7640C1EB0A4A}" type="slidenum">
              <a:rPr lang="en-US"/>
              <a:pPr/>
              <a:t>27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001292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4B04-96F5-4648-912B-7640C1EB0A4A}" type="slidenum">
              <a:rPr lang="en-US"/>
              <a:pPr/>
              <a:t>29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057240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PSA-64,</a:t>
            </a:r>
            <a:r>
              <a:rPr lang="en-US" baseline="0" dirty="0" smtClean="0"/>
              <a:t> 32 antennas in a maximum-redundancy configuration, 30m between rows, 4m spacing within rows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2ACC5-B6B4-A64E-BD96-DF47B286C0D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958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PSA-64,</a:t>
            </a:r>
            <a:r>
              <a:rPr lang="en-US" baseline="0" dirty="0" smtClean="0"/>
              <a:t> 32 antennas in a maximum-redundancy configuration, 30m between rows, 4m spacing within rows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2ACC5-B6B4-A64E-BD96-DF47B286C0D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958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47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241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4B04-96F5-4648-912B-7640C1EB0A4A}" type="slidenum">
              <a:rPr lang="en-US"/>
              <a:pPr/>
              <a:t>48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72744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3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6486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4F8F3F-AB5E-5D41-804B-D72450A338DF}" type="slidenum">
              <a:rPr lang="en-US"/>
              <a:pPr/>
              <a:t>49</a:t>
            </a:fld>
            <a:endParaRPr 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677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4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28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5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340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6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599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E169CD-E08D-1341-B19A-2CA98113DA45}" type="slidenum">
              <a:rPr lang="en-US"/>
              <a:pPr/>
              <a:t>10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76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EB8B1D-D1CA-BE4F-ADB3-2448C55E290F}" type="slidenum">
              <a:rPr lang="en-US"/>
              <a:pPr/>
              <a:t>14</a:t>
            </a:fld>
            <a:endParaRPr lang="en-US"/>
          </a:p>
        </p:txBody>
      </p:sp>
      <p:sp>
        <p:nvSpPr>
          <p:cNvPr id="75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875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320F49-3612-0C4C-93B2-9041EC33BAE9}" type="slidenum">
              <a:rPr lang="en-US"/>
              <a:pPr/>
              <a:t>17</a:t>
            </a:fld>
            <a:endParaRPr lang="en-US"/>
          </a:p>
        </p:txBody>
      </p:sp>
      <p:sp>
        <p:nvSpPr>
          <p:cNvPr id="550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0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250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E99C2D-F398-F44C-AFF3-9DCE5649D7EF}" type="slidenum">
              <a:rPr lang="en-US"/>
              <a:pPr/>
              <a:t>18</a:t>
            </a:fld>
            <a:endParaRPr lang="en-US"/>
          </a:p>
        </p:txBody>
      </p:sp>
      <p:sp>
        <p:nvSpPr>
          <p:cNvPr id="8397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09006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8F4A2-7C4F-8644-8DB5-1FDA312039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6EE56-A6B1-834E-8CE5-7E67E9929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69659-AA7D-8345-BFDD-1D3A5498B0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F80CD-9B26-EB42-9E1D-10B1181CAF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BA38A-892C-2940-9CC6-2FB426810C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525EE-1574-0A43-90C5-BD4E6736D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D586D-9899-DD46-AA53-157047B42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8D771-1CC6-A943-B1E8-549A2EEC54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CFEE3-DB4E-4C49-8B3C-93153B1B1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22CC1-917D-7047-B59C-4AA1AB5FEC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845E9-AD86-4B4D-A6A0-BC52199FE4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EB960-0A6B-E549-8AE0-D9A0690265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E319A-5358-5F47-893B-05F4A8A1AE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400"/>
            </a:lvl1pPr>
          </a:lstStyle>
          <a:p>
            <a:pPr>
              <a:defRPr/>
            </a:pPr>
            <a:fld id="{CC598629-E3F2-AE4F-8F79-9F5C751C1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28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3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34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microsoft.com/office/2007/relationships/hdphoto" Target="../media/hdphoto3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microsoft.com/office/2007/relationships/hdphoto" Target="../media/hdphoto4.wdp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Relationship Id="rId3" Type="http://schemas.microsoft.com/office/2007/relationships/hdphoto" Target="../media/hdphoto5.wdp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Relationship Id="rId3" Type="http://schemas.microsoft.com/office/2007/relationships/hdphoto" Target="../media/hdphoto5.wdp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7.png"/><Relationship Id="rId3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5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microsoft.com/office/2007/relationships/hdphoto" Target="../media/hdphoto6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0.xml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1" Type="http://schemas.microsoft.com/office/2007/relationships/media" Target="file://localhost/Users/ccarilli/TALKS/EOR/Vir_A-short.AVI" TargetMode="External"/><Relationship Id="rId2" Type="http://schemas.openxmlformats.org/officeDocument/2006/relationships/video" Target="file://localhost/Users/ccarilli/TALKS/EOR/Vir_A-short.AVI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7.jpeg"/><Relationship Id="rId5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B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2514600"/>
            <a:ext cx="9167973" cy="4396501"/>
          </a:xfrm>
          <a:prstGeom prst="rect">
            <a:avLst/>
          </a:prstGeom>
          <a:ln w="12700">
            <a:miter lim="400000"/>
          </a:ln>
        </p:spPr>
      </p:pic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76200" y="124361"/>
            <a:ext cx="891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/>
              <a:t>Hydrogen Epoch of Reionization Array </a:t>
            </a:r>
            <a:r>
              <a:rPr lang="en-US" sz="2800" b="0" dirty="0" smtClean="0"/>
              <a:t> </a:t>
            </a:r>
          </a:p>
          <a:p>
            <a:pPr algn="ctr"/>
            <a:r>
              <a:rPr lang="en-US" b="0" dirty="0" smtClean="0"/>
              <a:t>Chris Carilli</a:t>
            </a:r>
            <a:r>
              <a:rPr lang="en-US" dirty="0" smtClean="0"/>
              <a:t>, </a:t>
            </a:r>
            <a:r>
              <a:rPr lang="en-US" dirty="0" err="1" smtClean="0"/>
              <a:t>CfA</a:t>
            </a:r>
            <a:r>
              <a:rPr lang="en-US" dirty="0" smtClean="0"/>
              <a:t>, November 2016</a:t>
            </a:r>
            <a:endParaRPr lang="en-US" b="0" dirty="0" smtClean="0"/>
          </a:p>
        </p:txBody>
      </p:sp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785973" y="1066800"/>
            <a:ext cx="76200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algn="l">
              <a:spcAft>
                <a:spcPts val="600"/>
              </a:spcAft>
              <a:buFont typeface="Arial" charset="0"/>
              <a:buChar char="•"/>
            </a:pPr>
            <a:r>
              <a:rPr lang="en-US" dirty="0" smtClean="0"/>
              <a:t>Progress in non-21cm measurements of neutral IGM at high z: honing redshift range for reionization</a:t>
            </a:r>
            <a:r>
              <a:rPr lang="en-US" dirty="0"/>
              <a:t>;</a:t>
            </a:r>
            <a:r>
              <a:rPr lang="en-US" dirty="0" smtClean="0"/>
              <a:t> accentuates need for HI 21cm</a:t>
            </a:r>
          </a:p>
          <a:p>
            <a:pPr marL="342900" indent="-342900" algn="l">
              <a:spcAft>
                <a:spcPts val="600"/>
              </a:spcAft>
              <a:buFont typeface="Arial" charset="0"/>
              <a:buChar char="•"/>
            </a:pPr>
            <a:r>
              <a:rPr lang="en-US" dirty="0" smtClean="0"/>
              <a:t>Progress in HI 21cm measurements: Attacking foreground problem</a:t>
            </a:r>
            <a:r>
              <a:rPr lang="en-US" dirty="0"/>
              <a:t>;</a:t>
            </a:r>
            <a:r>
              <a:rPr lang="en-US" dirty="0" smtClean="0"/>
              <a:t> making first </a:t>
            </a:r>
            <a:r>
              <a:rPr lang="en-US" dirty="0" err="1" smtClean="0"/>
              <a:t>astrophysically</a:t>
            </a:r>
            <a:r>
              <a:rPr lang="en-US" dirty="0" smtClean="0"/>
              <a:t> relevant measurements</a:t>
            </a:r>
          </a:p>
          <a:p>
            <a:pPr marL="342900" indent="-342900" algn="l">
              <a:spcAft>
                <a:spcPts val="600"/>
              </a:spcAft>
              <a:buFont typeface="Arial" charset="0"/>
              <a:buChar char="•"/>
            </a:pPr>
            <a:r>
              <a:rPr lang="en-US" dirty="0" smtClean="0"/>
              <a:t>Progress in HERA: active construction and commissioning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2"/>
          <p:cNvSpPr txBox="1">
            <a:spLocks noChangeArrowheads="1"/>
          </p:cNvSpPr>
          <p:nvPr/>
        </p:nvSpPr>
        <p:spPr bwMode="auto">
          <a:xfrm>
            <a:off x="228600" y="120419"/>
            <a:ext cx="33861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800" dirty="0" smtClean="0">
                <a:latin typeface="+mn-lt"/>
              </a:rPr>
              <a:t>Gunn</a:t>
            </a:r>
            <a:r>
              <a:rPr lang="en-US" sz="2800" dirty="0">
                <a:latin typeface="+mn-lt"/>
              </a:rPr>
              <a:t>-Peterson</a:t>
            </a:r>
            <a:r>
              <a:rPr lang="en-US" sz="2800" dirty="0" smtClean="0">
                <a:latin typeface="+mn-lt"/>
              </a:rPr>
              <a:t> effect</a:t>
            </a:r>
            <a:endParaRPr lang="en-US" sz="2800" dirty="0">
              <a:latin typeface="+mn-lt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282304" y="914400"/>
            <a:ext cx="42134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/>
              <a:t>Neutral gas in IGM: </a:t>
            </a:r>
            <a:r>
              <a:rPr lang="en-US" sz="2400" dirty="0" err="1" smtClean="0"/>
              <a:t>Lya</a:t>
            </a:r>
            <a:r>
              <a:rPr lang="en-US" sz="2400" dirty="0" smtClean="0"/>
              <a:t> forest resonant scattering</a:t>
            </a:r>
            <a:endParaRPr lang="en-US" sz="2400" dirty="0"/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 rot="21595594">
            <a:off x="5410015" y="208232"/>
            <a:ext cx="31238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600" b="1" dirty="0" smtClean="0">
                <a:latin typeface="+mn-lt"/>
              </a:rPr>
              <a:t>SDSS quasars  (FCK 2006)</a:t>
            </a:r>
            <a:endParaRPr lang="en-US" sz="1600" b="1" dirty="0">
              <a:latin typeface="+mn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316398" y="533399"/>
            <a:ext cx="4903802" cy="5867401"/>
            <a:chOff x="4316398" y="0"/>
            <a:chExt cx="4903802" cy="5867401"/>
          </a:xfrm>
        </p:grpSpPr>
        <p:pic>
          <p:nvPicPr>
            <p:cNvPr id="2" name="Picture 1" descr="GP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6398" y="0"/>
              <a:ext cx="4903802" cy="586740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867400" y="5102126"/>
              <a:ext cx="838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/>
                <a:t>z</a:t>
              </a:r>
              <a:r>
                <a:rPr lang="en-US" sz="1600" b="1" smtClean="0"/>
                <a:t>=5.7</a:t>
              </a:r>
              <a:endParaRPr lang="en-US" sz="16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971921" y="120419"/>
              <a:ext cx="838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z</a:t>
              </a:r>
              <a:r>
                <a:rPr lang="en-US" sz="1600" b="1" dirty="0" smtClean="0"/>
                <a:t>=6.4</a:t>
              </a:r>
              <a:endParaRPr lang="en-US" sz="1600" b="1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0674" y="1958190"/>
            <a:ext cx="4206526" cy="2690010"/>
            <a:chOff x="60674" y="2643990"/>
            <a:chExt cx="4206526" cy="269001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022" y="2643990"/>
              <a:ext cx="4051178" cy="147081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124200" y="2786161"/>
              <a:ext cx="9502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z=0.1</a:t>
              </a:r>
              <a:endParaRPr lang="en-US" sz="1600" b="1" dirty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74" y="3962400"/>
              <a:ext cx="4196366" cy="13716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057831" y="4030780"/>
              <a:ext cx="9502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z</a:t>
              </a:r>
              <a:r>
                <a:rPr lang="en-US" sz="1600" b="1" dirty="0" smtClean="0"/>
                <a:t>=3</a:t>
              </a:r>
              <a:endParaRPr lang="en-US" sz="1600" b="1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066800" y="5235415"/>
            <a:ext cx="3682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IGM opaque (</a:t>
            </a:r>
            <a:r>
              <a:rPr lang="en-US" dirty="0" err="1" smtClean="0"/>
              <a:t>τ</a:t>
            </a:r>
            <a:r>
              <a:rPr lang="en-US" baseline="-25000" dirty="0" err="1" smtClean="0"/>
              <a:t>Lya</a:t>
            </a:r>
            <a:r>
              <a:rPr lang="en-US" dirty="0" smtClean="0"/>
              <a:t>  &gt; 5) at z&gt;6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1-11-03 at 10.36.42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1" y="304286"/>
            <a:ext cx="4876799" cy="39184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600" y="235803"/>
            <a:ext cx="3657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GP effect: 1</a:t>
            </a:r>
            <a:r>
              <a:rPr lang="en-US" sz="2400" baseline="30000" dirty="0" smtClean="0">
                <a:solidFill>
                  <a:srgbClr val="FFFFFF"/>
                </a:solidFill>
              </a:rPr>
              <a:t>st</a:t>
            </a:r>
            <a:r>
              <a:rPr lang="en-US" sz="2400" dirty="0" smtClean="0">
                <a:solidFill>
                  <a:srgbClr val="FFFFFF"/>
                </a:solidFill>
              </a:rPr>
              <a:t> indication of  cosmic reionization?</a:t>
            </a:r>
            <a:endParaRPr lang="en-US" sz="2400" dirty="0" smtClean="0">
              <a:solidFill>
                <a:schemeClr val="accent3"/>
              </a:solidFill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52400" y="1644470"/>
            <a:ext cx="3594100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sym typeface="Symbol" charset="2"/>
              </a:rPr>
              <a:t> Diffuse IGM </a:t>
            </a:r>
          </a:p>
          <a:p>
            <a:pPr algn="ctr">
              <a:spcBef>
                <a:spcPct val="50000"/>
              </a:spcBef>
            </a:pPr>
            <a:r>
              <a:rPr lang="en-US" baseline="-25000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τ</a:t>
            </a:r>
            <a:r>
              <a:rPr lang="en-US" baseline="-25000" dirty="0" err="1" smtClean="0">
                <a:solidFill>
                  <a:schemeClr val="bg1"/>
                </a:solidFill>
              </a:rPr>
              <a:t>eff</a:t>
            </a:r>
            <a:r>
              <a:rPr lang="en-US" baseline="-25000" dirty="0" smtClean="0">
                <a:solidFill>
                  <a:schemeClr val="bg1"/>
                </a:solidFill>
              </a:rPr>
              <a:t>  </a:t>
            </a:r>
            <a:r>
              <a:rPr lang="en-US" dirty="0" smtClean="0">
                <a:solidFill>
                  <a:schemeClr val="bg1"/>
                </a:solidFill>
              </a:rPr>
              <a:t>= 2.6e4 F(HI) (1+z)</a:t>
            </a:r>
            <a:r>
              <a:rPr lang="en-US" baseline="30000" dirty="0" smtClean="0">
                <a:solidFill>
                  <a:schemeClr val="bg1"/>
                </a:solidFill>
              </a:rPr>
              <a:t>3/2 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Difficulty: Saturates at low neutral fraction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Late-time probe of reionization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97700" y="4222690"/>
            <a:ext cx="2298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Becker et al. 2011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 rot="5400000" flipH="1" flipV="1">
            <a:off x="7404100" y="920690"/>
            <a:ext cx="2057400" cy="99060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3962401" y="228600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τ</a:t>
            </a:r>
            <a:r>
              <a:rPr lang="en-US" sz="3600" baseline="-25000" dirty="0" err="1" smtClean="0"/>
              <a:t>eff</a:t>
            </a:r>
            <a:endParaRPr lang="en-US" sz="3600" baseline="-25000" dirty="0"/>
          </a:p>
        </p:txBody>
      </p:sp>
      <p:sp>
        <p:nvSpPr>
          <p:cNvPr id="5" name="Rectangle 4"/>
          <p:cNvSpPr/>
          <p:nvPr/>
        </p:nvSpPr>
        <p:spPr bwMode="auto">
          <a:xfrm>
            <a:off x="4876800" y="786051"/>
            <a:ext cx="838200" cy="5855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19600" y="2514600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</a:t>
            </a:r>
            <a:r>
              <a:rPr lang="en-US" dirty="0">
                <a:solidFill>
                  <a:srgbClr val="000000"/>
                </a:solidFill>
              </a:rPr>
              <a:t>(HI)</a:t>
            </a:r>
            <a:r>
              <a:rPr lang="en-US" baseline="-25000" dirty="0">
                <a:solidFill>
                  <a:srgbClr val="000000"/>
                </a:solidFill>
              </a:rPr>
              <a:t>v </a:t>
            </a:r>
            <a:r>
              <a:rPr lang="en-US" dirty="0">
                <a:solidFill>
                  <a:srgbClr val="000000"/>
                </a:solidFill>
              </a:rPr>
              <a:t>~ </a:t>
            </a:r>
            <a:r>
              <a:rPr lang="en-US" dirty="0" smtClean="0">
                <a:solidFill>
                  <a:srgbClr val="000000"/>
                </a:solidFill>
              </a:rPr>
              <a:t>few 10</a:t>
            </a:r>
            <a:r>
              <a:rPr lang="en-US" baseline="30000" dirty="0">
                <a:solidFill>
                  <a:srgbClr val="000000"/>
                </a:solidFill>
              </a:rPr>
              <a:t>-5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553200" y="6096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F</a:t>
            </a:r>
            <a:r>
              <a:rPr lang="en-US" sz="1800" dirty="0">
                <a:solidFill>
                  <a:srgbClr val="000000"/>
                </a:solidFill>
              </a:rPr>
              <a:t>(HI)</a:t>
            </a:r>
            <a:r>
              <a:rPr lang="en-US" sz="1800" baseline="-25000" dirty="0">
                <a:solidFill>
                  <a:srgbClr val="000000"/>
                </a:solidFill>
              </a:rPr>
              <a:t>v </a:t>
            </a:r>
            <a:r>
              <a:rPr lang="en-US" sz="1800" dirty="0">
                <a:solidFill>
                  <a:srgbClr val="000000"/>
                </a:solidFill>
              </a:rPr>
              <a:t>≥ </a:t>
            </a:r>
            <a:r>
              <a:rPr lang="en-US" sz="1800" dirty="0" smtClean="0">
                <a:solidFill>
                  <a:srgbClr val="000000"/>
                </a:solidFill>
              </a:rPr>
              <a:t>few 10</a:t>
            </a:r>
            <a:r>
              <a:rPr lang="en-US" sz="1800" baseline="30000" dirty="0">
                <a:solidFill>
                  <a:srgbClr val="000000"/>
                </a:solidFill>
              </a:rPr>
              <a:t>-</a:t>
            </a:r>
            <a:r>
              <a:rPr lang="en-US" sz="1800" baseline="30000" dirty="0" smtClean="0">
                <a:solidFill>
                  <a:srgbClr val="000000"/>
                </a:solidFill>
              </a:rPr>
              <a:t>4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10200" y="3714690"/>
            <a:ext cx="373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ALMA [CII] 158um at z ~ 6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157" y="1538964"/>
            <a:ext cx="4343400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Main sequence galaxies [CII] =&gt; </a:t>
            </a:r>
            <a:r>
              <a:rPr lang="en-US" dirty="0" err="1" smtClean="0">
                <a:solidFill>
                  <a:srgbClr val="FFFFFF"/>
                </a:solidFill>
              </a:rPr>
              <a:t>z</a:t>
            </a:r>
            <a:r>
              <a:rPr lang="en-US" baseline="-25000" dirty="0" err="1" smtClean="0">
                <a:solidFill>
                  <a:srgbClr val="FFFFFF"/>
                </a:solidFill>
              </a:rPr>
              <a:t>host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Blue-side of </a:t>
            </a:r>
            <a:r>
              <a:rPr lang="en-US" dirty="0" err="1" smtClean="0">
                <a:solidFill>
                  <a:srgbClr val="FFFFFF"/>
                </a:solidFill>
              </a:rPr>
              <a:t>Lya</a:t>
            </a:r>
            <a:r>
              <a:rPr lang="en-US" dirty="0" smtClean="0">
                <a:solidFill>
                  <a:srgbClr val="FFFFFF"/>
                </a:solidFill>
              </a:rPr>
              <a:t> highly attenuated: GP scattering by IGM?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C</a:t>
            </a:r>
            <a:r>
              <a:rPr lang="en-US" dirty="0" smtClean="0">
                <a:solidFill>
                  <a:schemeClr val="bg1"/>
                </a:solidFill>
              </a:rPr>
              <a:t>hange in </a:t>
            </a:r>
            <a:r>
              <a:rPr lang="en-US" dirty="0" err="1" smtClean="0">
                <a:solidFill>
                  <a:schemeClr val="bg1"/>
                </a:solidFill>
              </a:rPr>
              <a:t>Lya</a:t>
            </a:r>
            <a:r>
              <a:rPr lang="en-US" dirty="0" smtClean="0">
                <a:solidFill>
                  <a:schemeClr val="bg1"/>
                </a:solidFill>
              </a:rPr>
              <a:t> strength at z &gt; 6 </a:t>
            </a:r>
            <a:endParaRPr lang="en-US" dirty="0">
              <a:solidFill>
                <a:schemeClr val="bg1"/>
              </a:solidFill>
            </a:endParaRP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Number of </a:t>
            </a:r>
            <a:r>
              <a:rPr lang="en-US" dirty="0" err="1" smtClean="0">
                <a:solidFill>
                  <a:schemeClr val="bg1"/>
                </a:solidFill>
              </a:rPr>
              <a:t>Lya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selected galaxies  </a:t>
            </a:r>
            <a:endParaRPr lang="en-US" dirty="0">
              <a:solidFill>
                <a:schemeClr val="bg1"/>
              </a:solidFill>
            </a:endParaRP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err="1" smtClean="0">
                <a:solidFill>
                  <a:schemeClr val="bg1"/>
                </a:solidFill>
              </a:rPr>
              <a:t>Lya</a:t>
            </a:r>
            <a:r>
              <a:rPr lang="en-US" dirty="0" smtClean="0">
                <a:solidFill>
                  <a:schemeClr val="bg1"/>
                </a:solidFill>
              </a:rPr>
              <a:t> Equiv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smtClean="0">
                <a:solidFill>
                  <a:schemeClr val="bg1"/>
                </a:solidFill>
              </a:rPr>
              <a:t>Width </a:t>
            </a:r>
            <a:r>
              <a:rPr lang="en-US" dirty="0">
                <a:solidFill>
                  <a:schemeClr val="bg1"/>
                </a:solidFill>
              </a:rPr>
              <a:t>for </a:t>
            </a:r>
            <a:r>
              <a:rPr lang="en-US" dirty="0" smtClean="0">
                <a:solidFill>
                  <a:schemeClr val="bg1"/>
                </a:solidFill>
              </a:rPr>
              <a:t>Ly Break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" y="235803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Galaxy demographics: effects of IGM on </a:t>
            </a:r>
            <a:r>
              <a:rPr lang="en-US" sz="2400" dirty="0" err="1" smtClean="0">
                <a:solidFill>
                  <a:schemeClr val="bg1"/>
                </a:solidFill>
              </a:rPr>
              <a:t>Lya</a:t>
            </a:r>
            <a:r>
              <a:rPr lang="en-US" sz="2400" dirty="0" smtClean="0">
                <a:solidFill>
                  <a:schemeClr val="bg1"/>
                </a:solidFill>
              </a:rPr>
              <a:t> galaxy counts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4" name="Picture 13" descr="Screen Shot 2015-07-10 at 4.08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4160294"/>
            <a:ext cx="2669486" cy="269770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572000" y="33020"/>
            <a:ext cx="4556658" cy="3624580"/>
            <a:chOff x="4572000" y="33020"/>
            <a:chExt cx="4556658" cy="3319780"/>
          </a:xfrm>
        </p:grpSpPr>
        <p:grpSp>
          <p:nvGrpSpPr>
            <p:cNvPr id="12" name="Group 11"/>
            <p:cNvGrpSpPr/>
            <p:nvPr/>
          </p:nvGrpSpPr>
          <p:grpSpPr>
            <a:xfrm>
              <a:off x="4572000" y="33020"/>
              <a:ext cx="4556658" cy="3319780"/>
              <a:chOff x="4838700" y="3352800"/>
              <a:chExt cx="4419600" cy="3167380"/>
            </a:xfrm>
          </p:grpSpPr>
          <p:pic>
            <p:nvPicPr>
              <p:cNvPr id="8" name="Picture 7" descr="Screen Shot 2014-10-29 at 11.45.04 A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8700" y="3352800"/>
                <a:ext cx="4419600" cy="3167380"/>
              </a:xfrm>
              <a:prstGeom prst="rect">
                <a:avLst/>
              </a:prstGeom>
            </p:spPr>
          </p:pic>
          <p:pic>
            <p:nvPicPr>
              <p:cNvPr id="11" name="Picture 10" descr="Screen Shot 2015-08-27 at 3.55.37 PM.png"/>
              <p:cNvPicPr>
                <a:picLocks noChangeAspect="1"/>
              </p:cNvPicPr>
              <p:nvPr/>
            </p:nvPicPr>
            <p:blipFill>
              <a:blip r:embed="rId4">
                <a:alphaModFix amt="30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4000" y="5254427"/>
                <a:ext cx="3352800" cy="841573"/>
              </a:xfrm>
              <a:prstGeom prst="rect">
                <a:avLst/>
              </a:prstGeom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7391400" y="533400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[CII] z=6.1</a:t>
              </a:r>
              <a:endParaRPr lang="en-US" sz="18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867400" y="2595773"/>
              <a:ext cx="914400" cy="338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Lya</a:t>
              </a:r>
              <a:r>
                <a:rPr lang="en-US" sz="1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sz="18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obs</a:t>
              </a:r>
              <a:endPara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391400" y="2145962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chemeClr val="bg2">
                      <a:lumMod val="75000"/>
                    </a:schemeClr>
                  </a:solidFill>
                </a:rPr>
                <a:t>expected</a:t>
              </a:r>
              <a:endParaRPr lang="en-US" sz="18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781800" y="2557583"/>
              <a:ext cx="688286" cy="338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629400" y="6123801"/>
            <a:ext cx="1682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Willott</a:t>
            </a:r>
            <a:r>
              <a:rPr lang="en-US" sz="1400" dirty="0" smtClean="0">
                <a:solidFill>
                  <a:schemeClr val="bg1"/>
                </a:solidFill>
              </a:rPr>
              <a:t> ea. 2015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2667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6200" y="1035040"/>
            <a:ext cx="4267200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Narrow band surveys:  density of LAEs decreases rapidly z &gt; 6.5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LBG spectroscopy: </a:t>
            </a:r>
            <a:r>
              <a:rPr lang="en-US" dirty="0" err="1" smtClean="0">
                <a:solidFill>
                  <a:schemeClr val="bg1"/>
                </a:solidFill>
              </a:rPr>
              <a:t>Lya</a:t>
            </a:r>
            <a:r>
              <a:rPr lang="en-US" dirty="0" smtClean="0">
                <a:solidFill>
                  <a:schemeClr val="bg1"/>
                </a:solidFill>
              </a:rPr>
              <a:t> line-to-continuum ratio drops at z  &gt;  6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en-US" dirty="0" smtClean="0">
                <a:solidFill>
                  <a:schemeClr val="bg1"/>
                </a:solidFill>
              </a:rPr>
              <a:t>ttenuation </a:t>
            </a:r>
            <a:r>
              <a:rPr lang="en-US" dirty="0">
                <a:solidFill>
                  <a:schemeClr val="bg1"/>
                </a:solidFill>
              </a:rPr>
              <a:t>by </a:t>
            </a:r>
            <a:r>
              <a:rPr lang="en-US" dirty="0" smtClean="0">
                <a:solidFill>
                  <a:schemeClr val="bg1"/>
                </a:solidFill>
              </a:rPr>
              <a:t>partially </a:t>
            </a:r>
            <a:r>
              <a:rPr lang="en-US" dirty="0">
                <a:solidFill>
                  <a:schemeClr val="bg1"/>
                </a:solidFill>
              </a:rPr>
              <a:t>neutral IGM 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 err="1" smtClean="0">
                <a:solidFill>
                  <a:schemeClr val="bg1"/>
                </a:solidFill>
              </a:rPr>
              <a:t>Mesinger</a:t>
            </a:r>
            <a:r>
              <a:rPr lang="en-US" dirty="0" smtClean="0">
                <a:solidFill>
                  <a:schemeClr val="bg1"/>
                </a:solidFill>
              </a:rPr>
              <a:t> &amp; </a:t>
            </a:r>
            <a:r>
              <a:rPr lang="en-US" dirty="0" err="1" smtClean="0">
                <a:solidFill>
                  <a:schemeClr val="bg1"/>
                </a:solidFill>
              </a:rPr>
              <a:t>Greig</a:t>
            </a:r>
            <a:r>
              <a:rPr lang="en-US" dirty="0" smtClean="0">
                <a:solidFill>
                  <a:schemeClr val="bg1"/>
                </a:solidFill>
              </a:rPr>
              <a:t>) =&gt; </a:t>
            </a:r>
            <a:endParaRPr lang="en-US" dirty="0">
              <a:solidFill>
                <a:schemeClr val="bg1"/>
              </a:solidFill>
            </a:endParaRPr>
          </a:p>
          <a:p>
            <a:pPr lvl="1">
              <a:spcBef>
                <a:spcPts val="600"/>
              </a:spcBef>
            </a:pPr>
            <a:r>
              <a:rPr lang="en-US" dirty="0">
                <a:solidFill>
                  <a:srgbClr val="FFFF00"/>
                </a:solidFill>
              </a:rPr>
              <a:t>F(HI) </a:t>
            </a:r>
            <a:r>
              <a:rPr lang="en-US" dirty="0" smtClean="0">
                <a:solidFill>
                  <a:srgbClr val="FFFF00"/>
                </a:solidFill>
              </a:rPr>
              <a:t>&gt; 0.4  </a:t>
            </a:r>
            <a:r>
              <a:rPr lang="en-US" dirty="0">
                <a:solidFill>
                  <a:srgbClr val="FFFF00"/>
                </a:solidFill>
              </a:rPr>
              <a:t>at z ~ 7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Difficulty: Separating galaxy from IGM evolution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76200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Galaxy demographics: Lyα line strength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5" descr="Screen Shot 2014-04-30 at 8.43.0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124" y="-12699"/>
            <a:ext cx="4666876" cy="368011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410200" y="2362200"/>
            <a:ext cx="3505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LAE</a:t>
            </a:r>
          </a:p>
          <a:p>
            <a:r>
              <a:rPr lang="en-US" sz="1400" dirty="0" smtClean="0"/>
              <a:t>Expected </a:t>
            </a:r>
            <a:r>
              <a:rPr lang="en-US" sz="1400" dirty="0"/>
              <a:t>65 </a:t>
            </a:r>
            <a:r>
              <a:rPr lang="en-US" sz="1400" dirty="0" smtClean="0"/>
              <a:t>z=7.3</a:t>
            </a:r>
            <a:r>
              <a:rPr lang="en-US" sz="1400" dirty="0"/>
              <a:t>, detected 7</a:t>
            </a:r>
            <a:r>
              <a:rPr lang="en-US" sz="1400" dirty="0" smtClean="0"/>
              <a:t>!</a:t>
            </a:r>
          </a:p>
          <a:p>
            <a:r>
              <a:rPr lang="en-US" sz="1400" dirty="0" smtClean="0"/>
              <a:t>Konno </a:t>
            </a:r>
            <a:r>
              <a:rPr lang="en-US" sz="1400" dirty="0" err="1" smtClean="0"/>
              <a:t>ea</a:t>
            </a:r>
            <a:r>
              <a:rPr lang="en-US" sz="1400" dirty="0" smtClean="0"/>
              <a:t> 2014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4487788" y="60014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Mpc</a:t>
            </a:r>
            <a:r>
              <a:rPr lang="en-US" sz="1800" baseline="30000" dirty="0" smtClean="0"/>
              <a:t>-3</a:t>
            </a:r>
            <a:endParaRPr lang="en-US" sz="1800" baseline="30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4495800" y="3679767"/>
            <a:ext cx="4610179" cy="3156335"/>
            <a:chOff x="4495800" y="3679767"/>
            <a:chExt cx="4610179" cy="3156335"/>
          </a:xfrm>
        </p:grpSpPr>
        <p:pic>
          <p:nvPicPr>
            <p:cNvPr id="3" name="Picture 2" descr="Screen Shot 2015-12-02 at 6.31.34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800" y="3679767"/>
              <a:ext cx="4610179" cy="315633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562600" y="5638800"/>
              <a:ext cx="1600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LBG </a:t>
              </a:r>
            </a:p>
            <a:p>
              <a:r>
                <a:rPr lang="en-US" sz="1400" dirty="0" smtClean="0"/>
                <a:t>Ono </a:t>
              </a:r>
              <a:r>
                <a:rPr lang="en-US" sz="1400" dirty="0" err="1" smtClean="0"/>
                <a:t>ea</a:t>
              </a:r>
              <a:r>
                <a:rPr lang="en-US" sz="1400" dirty="0" smtClean="0"/>
                <a:t> 2015</a:t>
              </a:r>
              <a:endParaRPr lang="en-US" sz="1400" dirty="0"/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5715000" y="4343400"/>
              <a:ext cx="838200" cy="685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6248400" y="4343400"/>
              <a:ext cx="762000" cy="3810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53916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752642" name="Text Box 2"/>
          <p:cNvSpPr txBox="1">
            <a:spLocks noChangeArrowheads="1"/>
          </p:cNvSpPr>
          <p:nvPr/>
        </p:nvSpPr>
        <p:spPr bwMode="auto">
          <a:xfrm>
            <a:off x="381000" y="119129"/>
            <a:ext cx="312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smtClean="0">
                <a:solidFill>
                  <a:schemeClr val="bg1"/>
                </a:solidFill>
              </a:rPr>
              <a:t>CMB constraints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752643" name="Text Box 3"/>
          <p:cNvSpPr txBox="1">
            <a:spLocks noChangeArrowheads="1"/>
          </p:cNvSpPr>
          <p:nvPr/>
        </p:nvSpPr>
        <p:spPr bwMode="auto">
          <a:xfrm>
            <a:off x="9707" y="844564"/>
            <a:ext cx="4867093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Thomson scattering during reionization </a:t>
            </a:r>
          </a:p>
          <a:p>
            <a:pPr lvl="1">
              <a:spcBef>
                <a:spcPct val="50000"/>
              </a:spcBef>
              <a:buFont typeface="Arial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‘Fuzz-out’ amplitude of fluctuations</a:t>
            </a:r>
          </a:p>
          <a:p>
            <a:pPr lvl="1">
              <a:spcBef>
                <a:spcPct val="50000"/>
              </a:spcBef>
              <a:buFont typeface="Arial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CMB quadrupole: large scale polarization </a:t>
            </a:r>
          </a:p>
          <a:p>
            <a:pPr lvl="1">
              <a:spcBef>
                <a:spcPct val="50000"/>
              </a:spcBef>
              <a:buFont typeface="Arial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 Integral measure of 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τ</a:t>
            </a:r>
            <a:r>
              <a:rPr lang="en-US" baseline="-25000" dirty="0" err="1" smtClean="0">
                <a:solidFill>
                  <a:schemeClr val="bg1"/>
                </a:solidFill>
              </a:rPr>
              <a:t>e</a:t>
            </a:r>
            <a:r>
              <a:rPr lang="en-US" baseline="-25000" dirty="0" smtClean="0">
                <a:solidFill>
                  <a:schemeClr val="bg1"/>
                </a:solidFill>
              </a:rPr>
              <a:t>-</a:t>
            </a:r>
            <a:r>
              <a:rPr lang="en-US" sz="1800" baseline="-25000" dirty="0" smtClean="0"/>
              <a:t> </a:t>
            </a:r>
            <a:r>
              <a:rPr lang="en-US" sz="1800" dirty="0" smtClean="0">
                <a:solidFill>
                  <a:srgbClr val="FFFFFF"/>
                </a:solidFill>
              </a:rPr>
              <a:t> to recombination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953000" y="457201"/>
            <a:ext cx="4343400" cy="4191000"/>
            <a:chOff x="4343400" y="533399"/>
            <a:chExt cx="5240529" cy="5566689"/>
          </a:xfrm>
        </p:grpSpPr>
        <p:pic>
          <p:nvPicPr>
            <p:cNvPr id="752645" name="Picture 5" descr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343400" y="533399"/>
              <a:ext cx="4953000" cy="5566689"/>
            </a:xfrm>
            <a:prstGeom prst="rect">
              <a:avLst/>
            </a:prstGeom>
            <a:noFill/>
          </p:spPr>
        </p:pic>
        <p:sp>
          <p:nvSpPr>
            <p:cNvPr id="752647" name="Text Box 7"/>
            <p:cNvSpPr txBox="1">
              <a:spLocks noChangeArrowheads="1"/>
            </p:cNvSpPr>
            <p:nvPr/>
          </p:nvSpPr>
          <p:spPr bwMode="auto">
            <a:xfrm>
              <a:off x="5098412" y="5192910"/>
              <a:ext cx="2285999" cy="3679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dirty="0" err="1" smtClean="0"/>
                <a:t>Jarosik</a:t>
              </a:r>
              <a:r>
                <a:rPr lang="en-US" sz="1200" dirty="0" smtClean="0"/>
                <a:t> </a:t>
              </a:r>
              <a:r>
                <a:rPr lang="en-US" sz="1200" dirty="0"/>
                <a:t>et al </a:t>
              </a:r>
              <a:r>
                <a:rPr lang="en-US" sz="1200" dirty="0" smtClean="0"/>
                <a:t>2010</a:t>
              </a:r>
              <a:endParaRPr lang="en-US" sz="1200" dirty="0"/>
            </a:p>
          </p:txBody>
        </p:sp>
        <p:sp>
          <p:nvSpPr>
            <p:cNvPr id="8" name="Text Box 22"/>
            <p:cNvSpPr txBox="1">
              <a:spLocks noChangeArrowheads="1"/>
            </p:cNvSpPr>
            <p:nvPr/>
          </p:nvSpPr>
          <p:spPr bwMode="auto">
            <a:xfrm>
              <a:off x="6711893" y="2742963"/>
              <a:ext cx="2872036" cy="654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dirty="0" smtClean="0"/>
                <a:t>BAO: </a:t>
              </a:r>
              <a:r>
                <a:rPr lang="en-US" sz="1200" dirty="0"/>
                <a:t>Sound horizon at </a:t>
              </a:r>
              <a:r>
                <a:rPr lang="en-US" sz="1200" dirty="0" smtClean="0"/>
                <a:t>recombination</a:t>
              </a:r>
              <a:r>
                <a:rPr lang="en-US" sz="1400" dirty="0" smtClean="0"/>
                <a:t> </a:t>
              </a:r>
              <a:endParaRPr lang="en-US" sz="18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98412" y="2324605"/>
              <a:ext cx="1166563" cy="3488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Sachs-Wolfe</a:t>
              </a:r>
              <a:endParaRPr lang="en-US" sz="1200" dirty="0"/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 rot="10800000" flipV="1">
              <a:off x="5486400" y="3962400"/>
              <a:ext cx="381000" cy="304800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3" y="2895600"/>
            <a:ext cx="4795237" cy="24276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16105" y="2779559"/>
            <a:ext cx="1861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S</a:t>
            </a:r>
            <a:r>
              <a:rPr lang="en-US" sz="1400" dirty="0" smtClean="0">
                <a:solidFill>
                  <a:srgbClr val="FF0000"/>
                </a:solidFill>
              </a:rPr>
              <a:t>ound horizon at reionization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54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049802" y="101688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dirty="0" smtClean="0"/>
              <a:t>Instantaneous reionization</a:t>
            </a:r>
            <a:r>
              <a:rPr lang="en-US" sz="2400" baseline="30000" dirty="0" smtClean="0"/>
              <a:t>*</a:t>
            </a:r>
            <a:r>
              <a:rPr lang="en-US" sz="2400" dirty="0" smtClean="0"/>
              <a:t>:  1 </a:t>
            </a:r>
            <a:r>
              <a:rPr lang="en-US" sz="2400" dirty="0"/>
              <a:t>+ </a:t>
            </a:r>
            <a:r>
              <a:rPr lang="en-US" sz="2400" dirty="0" err="1"/>
              <a:t>z</a:t>
            </a:r>
            <a:r>
              <a:rPr lang="en-US" sz="2400" baseline="-25000" dirty="0" err="1"/>
              <a:t>inst</a:t>
            </a:r>
            <a:r>
              <a:rPr lang="en-US" sz="2400" dirty="0" smtClean="0"/>
              <a:t> ~ 57 (</a:t>
            </a:r>
            <a:r>
              <a:rPr lang="en-US" sz="2400" dirty="0" smtClean="0">
                <a:solidFill>
                  <a:srgbClr val="002060"/>
                </a:solidFill>
              </a:rPr>
              <a:t>𝜏</a:t>
            </a:r>
            <a:r>
              <a:rPr lang="en-US" sz="2400" baseline="-25000" dirty="0" err="1" smtClean="0"/>
              <a:t>cmb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2/3</a:t>
            </a:r>
            <a:r>
              <a:rPr lang="en-US" sz="2400" dirty="0" smtClean="0"/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4400" y="4419600"/>
            <a:ext cx="75438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dirty="0" smtClean="0"/>
              <a:t>History </a:t>
            </a:r>
            <a:r>
              <a:rPr lang="en-US" dirty="0"/>
              <a:t>of </a:t>
            </a:r>
            <a:r>
              <a:rPr lang="en-US" dirty="0" smtClean="0">
                <a:solidFill>
                  <a:srgbClr val="002060"/>
                </a:solidFill>
              </a:rPr>
              <a:t>𝜏</a:t>
            </a:r>
            <a:r>
              <a:rPr lang="en-US" baseline="-25000" dirty="0" err="1" smtClean="0"/>
              <a:t>cmb</a:t>
            </a:r>
            <a:r>
              <a:rPr lang="en-US" dirty="0" smtClean="0"/>
              <a:t>: </a:t>
            </a:r>
            <a:r>
              <a:rPr lang="en-US" dirty="0"/>
              <a:t>steady march </a:t>
            </a:r>
            <a:r>
              <a:rPr lang="en-US" dirty="0" smtClean="0"/>
              <a:t>downward</a:t>
            </a:r>
            <a:endParaRPr lang="en-US" sz="2400" dirty="0"/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dirty="0" smtClean="0"/>
              <a:t>Challenges</a:t>
            </a:r>
            <a:endParaRPr lang="en-US" dirty="0"/>
          </a:p>
          <a:p>
            <a:pPr lvl="1">
              <a:spcBef>
                <a:spcPct val="50000"/>
              </a:spcBef>
              <a:spcAft>
                <a:spcPts val="0"/>
              </a:spcAft>
              <a:buFont typeface="Wingdings" charset="2"/>
              <a:buChar char="Ø"/>
            </a:pPr>
            <a:r>
              <a:rPr lang="en-US" dirty="0"/>
              <a:t> </a:t>
            </a:r>
            <a:r>
              <a:rPr lang="en-US" sz="1800" dirty="0"/>
              <a:t>Systematics in extracting large scale signal </a:t>
            </a:r>
          </a:p>
          <a:p>
            <a:pPr lvl="1">
              <a:spcBef>
                <a:spcPct val="50000"/>
              </a:spcBef>
              <a:spcAft>
                <a:spcPts val="0"/>
              </a:spcAft>
              <a:buFont typeface="Wingdings" charset="2"/>
              <a:buChar char="Ø"/>
            </a:pPr>
            <a:r>
              <a:rPr lang="en-US" sz="1800" dirty="0"/>
              <a:t> Integral measure of </a:t>
            </a:r>
            <a:r>
              <a:rPr lang="en-US" dirty="0" err="1" smtClean="0"/>
              <a:t>τ</a:t>
            </a:r>
            <a:r>
              <a:rPr lang="en-US" baseline="-25000" dirty="0" err="1" smtClean="0"/>
              <a:t>e</a:t>
            </a:r>
            <a:r>
              <a:rPr lang="en-US" baseline="-25000" dirty="0" smtClean="0"/>
              <a:t>-</a:t>
            </a:r>
            <a:r>
              <a:rPr lang="en-US" dirty="0" smtClean="0"/>
              <a:t>  =&gt; early-time probe of reionization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934874" y="838200"/>
            <a:ext cx="7599526" cy="3505200"/>
            <a:chOff x="838200" y="685800"/>
            <a:chExt cx="7599526" cy="3505200"/>
          </a:xfrm>
        </p:grpSpPr>
        <p:grpSp>
          <p:nvGrpSpPr>
            <p:cNvPr id="14" name="Group 13"/>
            <p:cNvGrpSpPr/>
            <p:nvPr/>
          </p:nvGrpSpPr>
          <p:grpSpPr>
            <a:xfrm>
              <a:off x="838200" y="685800"/>
              <a:ext cx="7580807" cy="3505200"/>
              <a:chOff x="1143000" y="1676400"/>
              <a:chExt cx="7580807" cy="350520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1143000" y="1676400"/>
                <a:ext cx="7580807" cy="3505200"/>
                <a:chOff x="1161719" y="1676400"/>
                <a:chExt cx="7580807" cy="3505200"/>
              </a:xfrm>
            </p:grpSpPr>
            <p:grpSp>
              <p:nvGrpSpPr>
                <p:cNvPr id="8" name="Group 7"/>
                <p:cNvGrpSpPr/>
                <p:nvPr/>
              </p:nvGrpSpPr>
              <p:grpSpPr>
                <a:xfrm>
                  <a:off x="1161719" y="1676400"/>
                  <a:ext cx="6382081" cy="3505200"/>
                  <a:chOff x="1117035" y="198643"/>
                  <a:chExt cx="5848681" cy="3505200"/>
                </a:xfrm>
              </p:grpSpPr>
              <p:pic>
                <p:nvPicPr>
                  <p:cNvPr id="2" name="Picture 1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17035" y="198643"/>
                    <a:ext cx="3872895" cy="3505200"/>
                  </a:xfrm>
                  <a:prstGeom prst="rect">
                    <a:avLst/>
                  </a:prstGeom>
                </p:spPr>
              </p:pic>
              <p:sp>
                <p:nvSpPr>
                  <p:cNvPr id="3" name="Rectangle 2"/>
                  <p:cNvSpPr/>
                  <p:nvPr/>
                </p:nvSpPr>
                <p:spPr bwMode="auto">
                  <a:xfrm>
                    <a:off x="1190350" y="2615574"/>
                    <a:ext cx="3519121" cy="337038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charset="2"/>
                      <a:buNone/>
                      <a:tabLst/>
                    </a:pPr>
                    <a:endParaRPr kumimoji="0" lang="en-US" sz="20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cxnSp>
                <p:nvCxnSpPr>
                  <p:cNvPr id="5" name="Straight Connector 4"/>
                  <p:cNvCxnSpPr/>
                  <p:nvPr/>
                </p:nvCxnSpPr>
                <p:spPr bwMode="auto">
                  <a:xfrm flipV="1">
                    <a:off x="2321875" y="2692728"/>
                    <a:ext cx="0" cy="168519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chemeClr val="accent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6" name="Straight Connector 5"/>
                  <p:cNvCxnSpPr/>
                  <p:nvPr/>
                </p:nvCxnSpPr>
                <p:spPr bwMode="auto">
                  <a:xfrm flipH="1">
                    <a:off x="1923500" y="2778001"/>
                    <a:ext cx="806465" cy="0"/>
                  </a:xfrm>
                  <a:prstGeom prst="line">
                    <a:avLst/>
                  </a:prstGeom>
                  <a:noFill/>
                  <a:ln w="57150" cap="flat" cmpd="sng" algn="ctr">
                    <a:solidFill>
                      <a:schemeClr val="accent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9" name="TextBox 8"/>
                  <p:cNvSpPr txBox="1"/>
                  <p:nvPr/>
                </p:nvSpPr>
                <p:spPr>
                  <a:xfrm>
                    <a:off x="3609746" y="2626944"/>
                    <a:ext cx="1173040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 smtClean="0">
                        <a:solidFill>
                          <a:srgbClr val="C00000"/>
                        </a:solidFill>
                        <a:latin typeface="+mn-lt"/>
                        <a:ea typeface="Arial" charset="0"/>
                        <a:cs typeface="Arial" charset="0"/>
                      </a:rPr>
                      <a:t>0.17 +/- 0.06</a:t>
                    </a:r>
                    <a:endParaRPr lang="en-US" sz="1200" dirty="0">
                      <a:solidFill>
                        <a:srgbClr val="C00000"/>
                      </a:solidFill>
                      <a:latin typeface="+mn-lt"/>
                      <a:ea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5053984" y="2586007"/>
                    <a:ext cx="1660927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800" dirty="0" smtClean="0">
                        <a:solidFill>
                          <a:srgbClr val="C00000"/>
                        </a:solidFill>
                      </a:rPr>
                      <a:t>17 +/- 4</a:t>
                    </a:r>
                    <a:endParaRPr lang="en-US" sz="1800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1646352" y="2877196"/>
                    <a:ext cx="1832883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 err="1" smtClean="0"/>
                      <a:t>Spergel</a:t>
                    </a:r>
                    <a:r>
                      <a:rPr lang="en-US" sz="1200" dirty="0" smtClean="0"/>
                      <a:t> + 2003 Table 10</a:t>
                    </a:r>
                    <a:endParaRPr lang="en-US" sz="1200" dirty="0"/>
                  </a:p>
                </p:txBody>
              </p:sp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5018004" y="596463"/>
                    <a:ext cx="193651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800" dirty="0" smtClean="0">
                        <a:solidFill>
                          <a:srgbClr val="C00000"/>
                        </a:solidFill>
                      </a:rPr>
                      <a:t> 7.7 +/- 0.9</a:t>
                    </a:r>
                    <a:endParaRPr lang="en-US" sz="1800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5029200" y="1566148"/>
                    <a:ext cx="193651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800" dirty="0" smtClean="0">
                        <a:solidFill>
                          <a:srgbClr val="C00000"/>
                        </a:solidFill>
                      </a:rPr>
                      <a:t>10.2 +/- 1.1</a:t>
                    </a:r>
                    <a:endParaRPr lang="en-US" sz="1800" dirty="0">
                      <a:solidFill>
                        <a:srgbClr val="C00000"/>
                      </a:solidFill>
                    </a:endParaRPr>
                  </a:p>
                </p:txBody>
              </p:sp>
            </p:grpSp>
            <p:sp>
              <p:nvSpPr>
                <p:cNvPr id="21" name="TextBox 20"/>
                <p:cNvSpPr txBox="1"/>
                <p:nvPr/>
              </p:nvSpPr>
              <p:spPr>
                <a:xfrm>
                  <a:off x="6897193" y="2069068"/>
                  <a:ext cx="173212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dirty="0" smtClean="0">
                      <a:solidFill>
                        <a:srgbClr val="C00000"/>
                      </a:solidFill>
                    </a:rPr>
                    <a:t>163MHz </a:t>
                  </a:r>
                  <a:endParaRPr lang="en-US" sz="1800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6629400" y="4058534"/>
                  <a:ext cx="211312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dirty="0">
                      <a:solidFill>
                        <a:srgbClr val="C00000"/>
                      </a:solidFill>
                    </a:rPr>
                    <a:t> </a:t>
                  </a:r>
                  <a:r>
                    <a:rPr lang="en-US" sz="1800" dirty="0" smtClean="0">
                      <a:solidFill>
                        <a:srgbClr val="C00000"/>
                      </a:solidFill>
                    </a:rPr>
                    <a:t>   79MHz</a:t>
                  </a:r>
                  <a:endParaRPr lang="en-US" sz="1800" dirty="0">
                    <a:solidFill>
                      <a:srgbClr val="C00000"/>
                    </a:solidFill>
                  </a:endParaRPr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>
                <a:off x="4114800" y="1733490"/>
                <a:ext cx="120002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C00000"/>
                    </a:solidFill>
                  </a:rPr>
                  <a:t>𝜏</a:t>
                </a:r>
                <a:r>
                  <a:rPr lang="en-US" baseline="-25000" dirty="0" err="1" smtClean="0">
                    <a:solidFill>
                      <a:srgbClr val="C00000"/>
                    </a:solidFill>
                  </a:rPr>
                  <a:t>cmb</a:t>
                </a:r>
                <a:r>
                  <a:rPr lang="en-US" baseline="-25000" dirty="0" smtClean="0">
                    <a:solidFill>
                      <a:srgbClr val="C00000"/>
                    </a:solidFill>
                  </a:rPr>
                  <a:t> </a:t>
                </a:r>
                <a:endParaRPr lang="en-US" baseline="-250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5759439" y="1688094"/>
                <a:ext cx="116824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>
                    <a:solidFill>
                      <a:srgbClr val="C00000"/>
                    </a:solidFill>
                  </a:rPr>
                  <a:t>z</a:t>
                </a:r>
                <a:r>
                  <a:rPr lang="en-US" baseline="-25000" dirty="0" err="1" smtClean="0">
                    <a:solidFill>
                      <a:srgbClr val="C00000"/>
                    </a:solidFill>
                  </a:rPr>
                  <a:t>inst</a:t>
                </a:r>
                <a:endParaRPr lang="en-US" baseline="-250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020637" y="1686354"/>
                <a:ext cx="105656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solidFill>
                      <a:srgbClr val="C00000"/>
                    </a:solidFill>
                  </a:rPr>
                  <a:t>𝜈</a:t>
                </a:r>
                <a:r>
                  <a:rPr lang="en-US" baseline="-25000">
                    <a:solidFill>
                      <a:srgbClr val="C00000"/>
                    </a:solidFill>
                  </a:rPr>
                  <a:t>HI</a:t>
                </a:r>
                <a:endParaRPr lang="en-US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6324600" y="2057400"/>
              <a:ext cx="21131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C00000"/>
                  </a:solidFill>
                </a:rPr>
                <a:t> </a:t>
              </a:r>
              <a:r>
                <a:rPr lang="en-US" sz="1800" dirty="0" smtClean="0">
                  <a:solidFill>
                    <a:srgbClr val="C00000"/>
                  </a:solidFill>
                </a:rPr>
                <a:t>   127MHz</a:t>
              </a:r>
              <a:endParaRPr lang="en-US" sz="1800" dirty="0">
                <a:solidFill>
                  <a:srgbClr val="C00000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876800" y="6508708"/>
            <a:ext cx="42841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 smtClean="0"/>
              <a:t>*</a:t>
            </a:r>
            <a:r>
              <a:rPr lang="en-US" sz="1600" dirty="0" smtClean="0"/>
              <a:t>Planck </a:t>
            </a:r>
            <a:r>
              <a:rPr lang="nb-NO" sz="1600" dirty="0"/>
              <a:t>arXiv:1605.02985; </a:t>
            </a:r>
            <a:r>
              <a:rPr lang="nb-NO" sz="1600" dirty="0" err="1"/>
              <a:t>Shull</a:t>
            </a:r>
            <a:r>
              <a:rPr lang="nb-NO" sz="1600" dirty="0"/>
              <a:t> &amp; </a:t>
            </a:r>
            <a:r>
              <a:rPr lang="nb-NO" sz="1600" dirty="0" err="1"/>
              <a:t>Venkatensan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766243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" y="76200"/>
            <a:ext cx="883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Evolution of the IGM neutral fraction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smtClean="0">
                <a:solidFill>
                  <a:srgbClr val="FFFFFF"/>
                </a:solidFill>
              </a:rPr>
              <a:t> (</a:t>
            </a:r>
            <a:r>
              <a:rPr lang="en-US" sz="2400" dirty="0" err="1" smtClean="0">
                <a:solidFill>
                  <a:srgbClr val="FFFFFF"/>
                </a:solidFill>
              </a:rPr>
              <a:t>Greig</a:t>
            </a:r>
            <a:r>
              <a:rPr lang="en-US" sz="2400" dirty="0" smtClean="0">
                <a:solidFill>
                  <a:srgbClr val="FFFFFF"/>
                </a:solidFill>
              </a:rPr>
              <a:t> &amp; </a:t>
            </a:r>
            <a:r>
              <a:rPr lang="en-US" sz="2400" dirty="0" err="1" smtClean="0">
                <a:solidFill>
                  <a:srgbClr val="FFFFFF"/>
                </a:solidFill>
              </a:rPr>
              <a:t>Mesinger</a:t>
            </a:r>
            <a:r>
              <a:rPr lang="en-US" sz="2400" dirty="0" smtClean="0">
                <a:solidFill>
                  <a:srgbClr val="FFFFFF"/>
                </a:solidFill>
              </a:rPr>
              <a:t> 2016)</a:t>
            </a:r>
            <a:endParaRPr lang="en-US" sz="2400" dirty="0">
              <a:solidFill>
                <a:srgbClr val="FFFF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76400" y="838200"/>
            <a:ext cx="5410200" cy="3962400"/>
            <a:chOff x="1295400" y="914400"/>
            <a:chExt cx="6477000" cy="4724400"/>
          </a:xfrm>
        </p:grpSpPr>
        <p:grpSp>
          <p:nvGrpSpPr>
            <p:cNvPr id="21" name="Group 20"/>
            <p:cNvGrpSpPr/>
            <p:nvPr/>
          </p:nvGrpSpPr>
          <p:grpSpPr>
            <a:xfrm>
              <a:off x="1295400" y="914400"/>
              <a:ext cx="6477000" cy="4724400"/>
              <a:chOff x="1066800" y="762000"/>
              <a:chExt cx="7264400" cy="544830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6800" y="762000"/>
                <a:ext cx="7264400" cy="5448300"/>
              </a:xfrm>
              <a:prstGeom prst="rect">
                <a:avLst/>
              </a:prstGeom>
            </p:spPr>
          </p:pic>
          <p:cxnSp>
            <p:nvCxnSpPr>
              <p:cNvPr id="9" name="Straight Arrow Connector 8"/>
              <p:cNvCxnSpPr/>
              <p:nvPr/>
            </p:nvCxnSpPr>
            <p:spPr bwMode="auto">
              <a:xfrm flipV="1">
                <a:off x="2557749" y="4986051"/>
                <a:ext cx="0" cy="304800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diamond" w="med" len="med"/>
                <a:tailEnd type="triangle" w="med" len="med"/>
              </a:ln>
              <a:effectLst/>
            </p:spPr>
          </p:cxnSp>
          <p:sp>
            <p:nvSpPr>
              <p:cNvPr id="17" name="TextBox 16"/>
              <p:cNvSpPr txBox="1"/>
              <p:nvPr/>
            </p:nvSpPr>
            <p:spPr>
              <a:xfrm>
                <a:off x="5792492" y="5470047"/>
                <a:ext cx="8382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QNZ</a:t>
                </a:r>
                <a:endParaRPr lang="en-US" sz="1200" dirty="0"/>
              </a:p>
            </p:txBody>
          </p:sp>
        </p:grpSp>
        <p:cxnSp>
          <p:nvCxnSpPr>
            <p:cNvPr id="23" name="Straight Arrow Connector 22"/>
            <p:cNvCxnSpPr/>
            <p:nvPr/>
          </p:nvCxnSpPr>
          <p:spPr bwMode="auto">
            <a:xfrm>
              <a:off x="1905000" y="2666999"/>
              <a:ext cx="533400" cy="1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28" name="Decision 27"/>
            <p:cNvSpPr/>
            <p:nvPr/>
          </p:nvSpPr>
          <p:spPr bwMode="auto">
            <a:xfrm flipV="1">
              <a:off x="5420298" y="5128353"/>
              <a:ext cx="76200" cy="76200"/>
            </a:xfrm>
            <a:prstGeom prst="flowChartDecision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29587" y="2296313"/>
              <a:ext cx="16665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 smtClean="0"/>
                <a:t>Lya</a:t>
              </a:r>
              <a:r>
                <a:rPr lang="en-US" sz="1600" b="1" dirty="0" smtClean="0"/>
                <a:t> related</a:t>
              </a:r>
              <a:endParaRPr lang="en-US" sz="1600" b="1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124704" y="2507956"/>
              <a:ext cx="16665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7030A0"/>
                  </a:solidFill>
                </a:rPr>
                <a:t>CMB related</a:t>
              </a:r>
              <a:endParaRPr lang="en-US" sz="1600" dirty="0">
                <a:solidFill>
                  <a:srgbClr val="7030A0"/>
                </a:solidFill>
              </a:endParaRPr>
            </a:p>
          </p:txBody>
        </p:sp>
        <p:cxnSp>
          <p:nvCxnSpPr>
            <p:cNvPr id="37" name="Straight Arrow Connector 36"/>
            <p:cNvCxnSpPr/>
            <p:nvPr/>
          </p:nvCxnSpPr>
          <p:spPr bwMode="auto">
            <a:xfrm flipH="1" flipV="1">
              <a:off x="4876800" y="2838436"/>
              <a:ext cx="838200" cy="8074"/>
            </a:xfrm>
            <a:prstGeom prst="straightConnector1">
              <a:avLst/>
            </a:prstGeom>
            <a:noFill/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p:sp>
        <p:nvSpPr>
          <p:cNvPr id="7" name="TextBox 6"/>
          <p:cNvSpPr txBox="1"/>
          <p:nvPr/>
        </p:nvSpPr>
        <p:spPr>
          <a:xfrm>
            <a:off x="515022" y="5077777"/>
            <a:ext cx="83058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IGM evolution:   z(F</a:t>
            </a:r>
            <a:r>
              <a:rPr lang="en-US" baseline="-25000" dirty="0" smtClean="0">
                <a:solidFill>
                  <a:schemeClr val="bg1"/>
                </a:solidFill>
              </a:rPr>
              <a:t>HI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~ 0.5) ~ 7 to 8 </a:t>
            </a:r>
            <a:endParaRPr lang="en-US" dirty="0" smtClean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HI 21cm critical: ‘unfortunately</a:t>
            </a:r>
            <a:r>
              <a:rPr lang="en-US" dirty="0">
                <a:solidFill>
                  <a:schemeClr val="bg1"/>
                </a:solidFill>
              </a:rPr>
              <a:t>, no current observational set </a:t>
            </a:r>
            <a:r>
              <a:rPr lang="en-US" dirty="0" smtClean="0">
                <a:solidFill>
                  <a:schemeClr val="bg1"/>
                </a:solidFill>
              </a:rPr>
              <a:t>is sufficient </a:t>
            </a:r>
            <a:r>
              <a:rPr lang="en-US" dirty="0">
                <a:solidFill>
                  <a:schemeClr val="bg1"/>
                </a:solidFill>
              </a:rPr>
              <a:t>to break degeneracies and constrain the astrophysical </a:t>
            </a:r>
            <a:r>
              <a:rPr lang="en-US" dirty="0" err="1">
                <a:solidFill>
                  <a:schemeClr val="bg1"/>
                </a:solidFill>
              </a:rPr>
              <a:t>EoR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parameters’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7656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Text Box 2"/>
          <p:cNvSpPr txBox="1">
            <a:spLocks noChangeArrowheads="1"/>
          </p:cNvSpPr>
          <p:nvPr/>
        </p:nvSpPr>
        <p:spPr bwMode="auto">
          <a:xfrm>
            <a:off x="1219200" y="228600"/>
            <a:ext cx="6705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Seeing through the Fog: HI 21cm cosmology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5100320" y="1143000"/>
            <a:ext cx="4424680" cy="834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1800" dirty="0" err="1" smtClean="0">
                <a:solidFill>
                  <a:schemeClr val="bg1"/>
                </a:solidFill>
              </a:rPr>
              <a:t>z</a:t>
            </a:r>
            <a:r>
              <a:rPr lang="en-US" sz="1800" baseline="-25000" dirty="0" err="1" smtClean="0">
                <a:solidFill>
                  <a:schemeClr val="bg1"/>
                </a:solidFill>
              </a:rPr>
              <a:t>reion</a:t>
            </a:r>
            <a:r>
              <a:rPr lang="en-US" sz="1800" dirty="0" smtClean="0">
                <a:solidFill>
                  <a:schemeClr val="bg1"/>
                </a:solidFill>
              </a:rPr>
              <a:t> ~ 6 to 12 </a:t>
            </a:r>
            <a:endParaRPr lang="en-US" sz="18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1800" dirty="0" err="1" smtClean="0">
                <a:solidFill>
                  <a:schemeClr val="bg1"/>
                </a:solidFill>
              </a:rPr>
              <a:t>ν</a:t>
            </a:r>
            <a:r>
              <a:rPr lang="en-US" sz="1800" baseline="-25000" dirty="0" err="1" smtClean="0">
                <a:solidFill>
                  <a:schemeClr val="bg1"/>
                </a:solidFill>
              </a:rPr>
              <a:t>rest</a:t>
            </a:r>
            <a:r>
              <a:rPr lang="en-US" sz="1800" dirty="0" smtClean="0">
                <a:solidFill>
                  <a:schemeClr val="bg1"/>
                </a:solidFill>
              </a:rPr>
              <a:t> = 1420MHz/(1+z)  = 100 to 200MHz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81000" y="4191000"/>
            <a:ext cx="86106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Advantages of the 21cm line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Direct probe of neutral IGM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Spectral </a:t>
            </a:r>
            <a:r>
              <a:rPr lang="en-US" dirty="0">
                <a:solidFill>
                  <a:schemeClr val="bg1"/>
                </a:solidFill>
              </a:rPr>
              <a:t>line signal =&gt; full three </a:t>
            </a:r>
            <a:r>
              <a:rPr lang="en-US" dirty="0" smtClean="0">
                <a:solidFill>
                  <a:schemeClr val="bg1"/>
                </a:solidFill>
              </a:rPr>
              <a:t>dimensional image </a:t>
            </a:r>
            <a:r>
              <a:rPr lang="en-US" dirty="0">
                <a:solidFill>
                  <a:schemeClr val="bg1"/>
                </a:solidFill>
              </a:rPr>
              <a:t>of structure </a:t>
            </a:r>
            <a:r>
              <a:rPr lang="en-US" dirty="0" smtClean="0">
                <a:solidFill>
                  <a:schemeClr val="bg1"/>
                </a:solidFill>
              </a:rPr>
              <a:t>formation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Low freq =&gt; very large volume surveys (~ 150 Gpc</a:t>
            </a:r>
            <a:r>
              <a:rPr lang="en-US" baseline="30000" dirty="0" smtClean="0">
                <a:solidFill>
                  <a:schemeClr val="bg1"/>
                </a:solidFill>
              </a:rPr>
              <a:t>3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Hyperfine </a:t>
            </a:r>
            <a:r>
              <a:rPr lang="en-US" dirty="0">
                <a:solidFill>
                  <a:schemeClr val="bg1"/>
                </a:solidFill>
              </a:rPr>
              <a:t>transition =</a:t>
            </a:r>
            <a:r>
              <a:rPr lang="en-US" dirty="0" smtClean="0">
                <a:solidFill>
                  <a:schemeClr val="bg1"/>
                </a:solidFill>
              </a:rPr>
              <a:t> weak </a:t>
            </a:r>
            <a:r>
              <a:rPr lang="en-US" dirty="0">
                <a:solidFill>
                  <a:schemeClr val="bg1"/>
                </a:solidFill>
              </a:rPr>
              <a:t>=&gt; avoid </a:t>
            </a:r>
            <a:r>
              <a:rPr lang="en-US" dirty="0" smtClean="0">
                <a:solidFill>
                  <a:schemeClr val="bg1"/>
                </a:solidFill>
              </a:rPr>
              <a:t>saturation  (‘</a:t>
            </a:r>
            <a:r>
              <a:rPr lang="en-US" dirty="0" err="1" smtClean="0">
                <a:solidFill>
                  <a:schemeClr val="bg1"/>
                </a:solidFill>
              </a:rPr>
              <a:t>transluscent</a:t>
            </a:r>
            <a:r>
              <a:rPr lang="en-US" dirty="0" smtClean="0">
                <a:solidFill>
                  <a:schemeClr val="bg1"/>
                </a:solidFill>
              </a:rPr>
              <a:t>’) </a:t>
            </a:r>
          </a:p>
        </p:txBody>
      </p:sp>
      <p:pic>
        <p:nvPicPr>
          <p:cNvPr id="7" name="The Era of Reionization (23) [720p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14400"/>
            <a:ext cx="5100320" cy="28689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81600" y="3471446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>
                <a:solidFill>
                  <a:schemeClr val="bg1"/>
                </a:solidFill>
              </a:rPr>
              <a:t>Gnedin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8" name="Text Box 5"/>
          <p:cNvSpPr txBox="1">
            <a:spLocks noChangeArrowheads="1"/>
          </p:cNvSpPr>
          <p:nvPr/>
        </p:nvSpPr>
        <p:spPr bwMode="auto">
          <a:xfrm>
            <a:off x="533400" y="152400"/>
            <a:ext cx="8229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Renaissance at low </a:t>
            </a:r>
            <a:r>
              <a:rPr lang="en-US" sz="2400" dirty="0" err="1" smtClean="0">
                <a:solidFill>
                  <a:schemeClr val="bg1"/>
                </a:solidFill>
              </a:rPr>
              <a:t>freq</a:t>
            </a:r>
            <a:r>
              <a:rPr lang="en-US" sz="2400" dirty="0" smtClean="0">
                <a:solidFill>
                  <a:schemeClr val="bg1"/>
                </a:solidFill>
              </a:rPr>
              <a:t>: reionization experiments 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401424"/>
              </p:ext>
            </p:extLst>
          </p:nvPr>
        </p:nvGraphicFramePr>
        <p:xfrm>
          <a:off x="266696" y="3413760"/>
          <a:ext cx="8496305" cy="249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1281"/>
                <a:gridCol w="794681"/>
                <a:gridCol w="1075513"/>
                <a:gridCol w="871429"/>
                <a:gridCol w="1066800"/>
                <a:gridCol w="1278656"/>
                <a:gridCol w="1207592"/>
                <a:gridCol w="790353"/>
              </a:tblGrid>
              <a:tr h="6096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Array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FoV</a:t>
                      </a:r>
                      <a:r>
                        <a:rPr lang="en-US" sz="1800" dirty="0" smtClean="0"/>
                        <a:t> </a:t>
                      </a:r>
                    </a:p>
                    <a:p>
                      <a:pPr algn="ctr"/>
                      <a:r>
                        <a:rPr lang="en-US" sz="1600" dirty="0" smtClean="0"/>
                        <a:t>deg</a:t>
                      </a:r>
                      <a:r>
                        <a:rPr lang="en-US" sz="1600" baseline="30000" dirty="0" smtClean="0"/>
                        <a:t>2</a:t>
                      </a:r>
                      <a:endParaRPr lang="en-US" sz="1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Area </a:t>
                      </a:r>
                    </a:p>
                    <a:p>
                      <a:pPr algn="ctr"/>
                      <a:r>
                        <a:rPr lang="en-US" sz="1600" dirty="0" smtClean="0"/>
                        <a:t>m</a:t>
                      </a:r>
                      <a:r>
                        <a:rPr lang="en-US" sz="1600" baseline="30000" dirty="0" smtClean="0"/>
                        <a:t>2</a:t>
                      </a:r>
                      <a:endParaRPr lang="en-US" sz="1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Type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/>
                        <a:t>FWHM</a:t>
                      </a:r>
                      <a:r>
                        <a:rPr lang="en-US" sz="1600" baseline="-25000" dirty="0" smtClean="0"/>
                        <a:t>150</a:t>
                      </a:r>
                    </a:p>
                    <a:p>
                      <a:pPr algn="ctr"/>
                      <a:r>
                        <a:rPr lang="en-US" sz="1600" dirty="0" err="1" smtClean="0"/>
                        <a:t>arcmin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PS S/N*</a:t>
                      </a:r>
                    </a:p>
                    <a:p>
                      <a:pPr algn="ctr"/>
                      <a:r>
                        <a:rPr lang="en-US" sz="1400" dirty="0" smtClean="0"/>
                        <a:t>FG Avoidance</a:t>
                      </a:r>
                      <a:endParaRPr lang="en-US" sz="14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PS S/N*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FG Removal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Start</a:t>
                      </a:r>
                      <a:r>
                        <a:rPr lang="en-US" sz="1800" baseline="0" dirty="0" smtClean="0"/>
                        <a:t> date</a:t>
                      </a:r>
                      <a:endParaRPr lang="en-US" sz="1800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PAPER-128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1600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/>
                        <a:t>1200</a:t>
                      </a:r>
                      <a:endParaRPr lang="en-US" sz="1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Dipole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4.8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2013</a:t>
                      </a:r>
                      <a:endParaRPr lang="en-US" sz="1800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MWA-128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300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/>
                        <a:t>3600</a:t>
                      </a:r>
                      <a:endParaRPr lang="en-US" sz="1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Tile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6.4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2013</a:t>
                      </a:r>
                      <a:endParaRPr lang="en-US" sz="1800" dirty="0"/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LOFAR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/>
                        <a:t>36000</a:t>
                      </a:r>
                      <a:endParaRPr lang="en-US" sz="1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Tile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17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2013</a:t>
                      </a:r>
                      <a:endParaRPr lang="en-US" sz="1800" dirty="0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HERA-331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/>
                        <a:t>54000</a:t>
                      </a:r>
                      <a:endParaRPr lang="en-US" sz="1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Dish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2018</a:t>
                      </a:r>
                    </a:p>
                  </a:txBody>
                  <a:tcPr/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SKA-I Low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/>
                        <a:t>420000</a:t>
                      </a:r>
                      <a:endParaRPr lang="en-US" sz="18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Tile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2021+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66800" y="6019800"/>
            <a:ext cx="7219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*Power spectrum sensitivity to ‘vanilla’ model: </a:t>
            </a:r>
            <a:r>
              <a:rPr lang="en-US" sz="1800" dirty="0" err="1" smtClean="0">
                <a:solidFill>
                  <a:schemeClr val="bg1"/>
                </a:solidFill>
              </a:rPr>
              <a:t>Pober</a:t>
            </a:r>
            <a:r>
              <a:rPr lang="en-US" sz="1800" dirty="0" smtClean="0">
                <a:solidFill>
                  <a:schemeClr val="bg1"/>
                </a:solidFill>
              </a:rPr>
              <a:t> 2014, ‘21cmSense’ cosmology calculator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883578" y="4715838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685800"/>
            <a:ext cx="9144000" cy="2590800"/>
            <a:chOff x="0" y="685800"/>
            <a:chExt cx="9144000" cy="2590800"/>
          </a:xfrm>
        </p:grpSpPr>
        <p:pic>
          <p:nvPicPr>
            <p:cNvPr id="2" name="Picture 1" descr="MWA.paper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85800"/>
              <a:ext cx="9144000" cy="2590800"/>
            </a:xfrm>
            <a:prstGeom prst="rect">
              <a:avLst/>
            </a:prstGeom>
          </p:spPr>
        </p:pic>
        <p:sp>
          <p:nvSpPr>
            <p:cNvPr id="82950" name="Text Box 9"/>
            <p:cNvSpPr txBox="1">
              <a:spLocks noChangeArrowheads="1"/>
            </p:cNvSpPr>
            <p:nvPr/>
          </p:nvSpPr>
          <p:spPr bwMode="auto">
            <a:xfrm>
              <a:off x="0" y="696514"/>
              <a:ext cx="27432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1" dirty="0" smtClean="0">
                  <a:solidFill>
                    <a:srgbClr val="000000"/>
                  </a:solidFill>
                </a:rPr>
                <a:t>PAPER - SA</a:t>
              </a:r>
              <a:endParaRPr lang="en-US" sz="1800" b="1" dirty="0">
                <a:solidFill>
                  <a:srgbClr val="000000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688109"/>
              <a:ext cx="4556761" cy="2578331"/>
            </a:xfrm>
            <a:prstGeom prst="rect">
              <a:avLst/>
            </a:prstGeom>
          </p:spPr>
        </p:pic>
        <p:sp>
          <p:nvSpPr>
            <p:cNvPr id="82949" name="Text Box 6"/>
            <p:cNvSpPr txBox="1">
              <a:spLocks noChangeArrowheads="1"/>
            </p:cNvSpPr>
            <p:nvPr/>
          </p:nvSpPr>
          <p:spPr bwMode="auto">
            <a:xfrm>
              <a:off x="4648200" y="696514"/>
              <a:ext cx="17526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dirty="0" smtClean="0">
                  <a:solidFill>
                    <a:schemeClr val="bg1"/>
                  </a:solidFill>
                </a:rPr>
                <a:t>MWA - </a:t>
              </a:r>
              <a:r>
                <a:rPr lang="en-US" sz="1800" dirty="0" err="1" smtClean="0">
                  <a:solidFill>
                    <a:schemeClr val="bg1"/>
                  </a:solidFill>
                </a:rPr>
                <a:t>Aus</a:t>
              </a:r>
              <a:r>
                <a:rPr lang="en-US" sz="1800" dirty="0" smtClean="0">
                  <a:solidFill>
                    <a:schemeClr val="bg1"/>
                  </a:solidFill>
                </a:rPr>
                <a:t>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751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creen Shot 2015-08-28 at 3.58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3" y="914400"/>
            <a:ext cx="5334000" cy="5867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10200" y="1066800"/>
            <a:ext cx="3657600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600"/>
              </a:spcBef>
              <a:buAutoNum type="alphaUcPeriod"/>
            </a:pPr>
            <a:r>
              <a:rPr lang="en-US" dirty="0" smtClean="0">
                <a:solidFill>
                  <a:srgbClr val="EC00FF"/>
                </a:solidFill>
              </a:rPr>
              <a:t> z</a:t>
            </a:r>
            <a:r>
              <a:rPr lang="en-US" dirty="0">
                <a:solidFill>
                  <a:srgbClr val="EC00FF"/>
                </a:solidFill>
              </a:rPr>
              <a:t>&gt;</a:t>
            </a:r>
            <a:r>
              <a:rPr lang="en-US" dirty="0" smtClean="0">
                <a:solidFill>
                  <a:srgbClr val="EC00FF"/>
                </a:solidFill>
              </a:rPr>
              <a:t>200: T</a:t>
            </a:r>
            <a:r>
              <a:rPr lang="en-US" baseline="-25000" dirty="0" smtClean="0">
                <a:solidFill>
                  <a:srgbClr val="EC00FF"/>
                </a:solidFill>
              </a:rPr>
              <a:t>CMB</a:t>
            </a:r>
            <a:r>
              <a:rPr lang="en-US" dirty="0" smtClean="0">
                <a:solidFill>
                  <a:srgbClr val="EC00FF"/>
                </a:solidFill>
              </a:rPr>
              <a:t> = T</a:t>
            </a:r>
            <a:r>
              <a:rPr lang="en-US" sz="1800" baseline="-25000" dirty="0" smtClean="0">
                <a:solidFill>
                  <a:srgbClr val="EC00FF"/>
                </a:solidFill>
              </a:rPr>
              <a:t>K</a:t>
            </a:r>
            <a:r>
              <a:rPr lang="en-US" dirty="0" smtClean="0">
                <a:solidFill>
                  <a:srgbClr val="EC00FF"/>
                </a:solidFill>
              </a:rPr>
              <a:t>= T</a:t>
            </a:r>
            <a:r>
              <a:rPr lang="en-US" baseline="-25000" dirty="0" smtClean="0">
                <a:solidFill>
                  <a:srgbClr val="EC00FF"/>
                </a:solidFill>
              </a:rPr>
              <a:t>S</a:t>
            </a:r>
            <a:r>
              <a:rPr lang="en-US" dirty="0" smtClean="0">
                <a:solidFill>
                  <a:srgbClr val="EC00FF"/>
                </a:solidFill>
              </a:rPr>
              <a:t>  </a:t>
            </a:r>
          </a:p>
          <a:p>
            <a:pPr marL="228600" indent="-228600">
              <a:spcBef>
                <a:spcPts val="600"/>
              </a:spcBef>
              <a:buAutoNum type="alphaUcPeriod"/>
            </a:pPr>
            <a:r>
              <a:rPr lang="en-US" dirty="0" smtClean="0">
                <a:solidFill>
                  <a:srgbClr val="FFFF00"/>
                </a:solidFill>
              </a:rPr>
              <a:t> z</a:t>
            </a:r>
            <a:r>
              <a:rPr lang="en-US" dirty="0">
                <a:solidFill>
                  <a:srgbClr val="FFFF00"/>
                </a:solidFill>
              </a:rPr>
              <a:t>∼30 to </a:t>
            </a:r>
            <a:r>
              <a:rPr lang="en-US" dirty="0" smtClean="0">
                <a:solidFill>
                  <a:srgbClr val="FFFF00"/>
                </a:solidFill>
              </a:rPr>
              <a:t>200:  gas, photons decouple. </a:t>
            </a:r>
            <a:r>
              <a:rPr lang="en-US" dirty="0" err="1" smtClean="0">
                <a:solidFill>
                  <a:srgbClr val="FFFF00"/>
                </a:solidFill>
              </a:rPr>
              <a:t>T</a:t>
            </a:r>
            <a:r>
              <a:rPr lang="en-US" baseline="-25000" dirty="0" err="1" smtClean="0">
                <a:solidFill>
                  <a:srgbClr val="FFFF00"/>
                </a:solidFill>
              </a:rPr>
              <a:t>s</a:t>
            </a:r>
            <a:r>
              <a:rPr lang="en-US" dirty="0" smtClean="0">
                <a:solidFill>
                  <a:srgbClr val="FFFF00"/>
                </a:solidFill>
              </a:rPr>
              <a:t>  initially follows gas =&gt; absorption</a:t>
            </a:r>
            <a:endParaRPr lang="en-US" baseline="-25000" dirty="0" smtClean="0">
              <a:solidFill>
                <a:srgbClr val="FFFF00"/>
              </a:solidFill>
            </a:endParaRPr>
          </a:p>
          <a:p>
            <a:pPr marL="228600" indent="-228600">
              <a:spcBef>
                <a:spcPts val="600"/>
              </a:spcBef>
              <a:buAutoNum type="alphaUcPeriod"/>
            </a:pPr>
            <a:r>
              <a:rPr lang="en-US" dirty="0" smtClean="0">
                <a:solidFill>
                  <a:srgbClr val="FF0000"/>
                </a:solidFill>
              </a:rPr>
              <a:t> z∼15 </a:t>
            </a:r>
            <a:r>
              <a:rPr lang="en-US" dirty="0">
                <a:solidFill>
                  <a:srgbClr val="FF0000"/>
                </a:solidFill>
              </a:rPr>
              <a:t>to </a:t>
            </a:r>
            <a:r>
              <a:rPr lang="en-US" dirty="0" smtClean="0">
                <a:solidFill>
                  <a:srgbClr val="FF0000"/>
                </a:solidFill>
              </a:rPr>
              <a:t>30: first stars =&gt; Lyα recouples T</a:t>
            </a:r>
            <a:r>
              <a:rPr lang="en-US" baseline="-25000" dirty="0" smtClean="0">
                <a:solidFill>
                  <a:srgbClr val="FF0000"/>
                </a:solidFill>
              </a:rPr>
              <a:t>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and T</a:t>
            </a:r>
            <a:r>
              <a:rPr lang="en-US" baseline="-25000" dirty="0" smtClean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 =&gt; strong absorption </a:t>
            </a:r>
          </a:p>
          <a:p>
            <a:pPr marL="228600" indent="-228600">
              <a:spcBef>
                <a:spcPts val="600"/>
              </a:spcBef>
              <a:buAutoNum type="alphaUcPeriod"/>
            </a:pPr>
            <a:r>
              <a:rPr lang="en-US" dirty="0" smtClean="0">
                <a:solidFill>
                  <a:srgbClr val="43FF0D"/>
                </a:solidFill>
              </a:rPr>
              <a:t> z</a:t>
            </a:r>
            <a:r>
              <a:rPr lang="en-US" dirty="0">
                <a:solidFill>
                  <a:srgbClr val="43FF0D"/>
                </a:solidFill>
              </a:rPr>
              <a:t>∼6 to </a:t>
            </a:r>
            <a:r>
              <a:rPr lang="en-US" dirty="0" smtClean="0">
                <a:solidFill>
                  <a:srgbClr val="43FF0D"/>
                </a:solidFill>
              </a:rPr>
              <a:t>15: galaxy formation </a:t>
            </a:r>
          </a:p>
          <a:p>
            <a:pPr marL="342900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1800" dirty="0" err="1" smtClean="0">
                <a:solidFill>
                  <a:srgbClr val="43FF0D"/>
                </a:solidFill>
              </a:rPr>
              <a:t>Xray</a:t>
            </a:r>
            <a:r>
              <a:rPr lang="en-US" sz="1800" dirty="0" smtClean="0">
                <a:solidFill>
                  <a:srgbClr val="43FF0D"/>
                </a:solidFill>
              </a:rPr>
              <a:t> pre-</a:t>
            </a:r>
            <a:r>
              <a:rPr lang="en-US" sz="1800" dirty="0" err="1" smtClean="0">
                <a:solidFill>
                  <a:srgbClr val="43FF0D"/>
                </a:solidFill>
              </a:rPr>
              <a:t>heatiing</a:t>
            </a:r>
            <a:r>
              <a:rPr lang="en-US" sz="1800" dirty="0" smtClean="0">
                <a:solidFill>
                  <a:srgbClr val="43FF0D"/>
                </a:solidFill>
              </a:rPr>
              <a:t> =&gt; T</a:t>
            </a:r>
            <a:r>
              <a:rPr lang="en-US" sz="1800" baseline="-25000" dirty="0" smtClean="0">
                <a:solidFill>
                  <a:srgbClr val="43FF0D"/>
                </a:solidFill>
              </a:rPr>
              <a:t>K</a:t>
            </a:r>
            <a:r>
              <a:rPr lang="en-US" sz="1800" dirty="0" smtClean="0">
                <a:solidFill>
                  <a:srgbClr val="43FF0D"/>
                </a:solidFill>
              </a:rPr>
              <a:t> &gt; T</a:t>
            </a:r>
            <a:r>
              <a:rPr lang="en-US" sz="1800" baseline="-25000" dirty="0" smtClean="0">
                <a:solidFill>
                  <a:srgbClr val="43FF0D"/>
                </a:solidFill>
              </a:rPr>
              <a:t>CMB</a:t>
            </a:r>
            <a:endParaRPr lang="en-US" sz="1800" dirty="0">
              <a:solidFill>
                <a:srgbClr val="43FF0D"/>
              </a:solidFill>
            </a:endParaRPr>
          </a:p>
          <a:p>
            <a:pPr marL="342900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1800" dirty="0" err="1" smtClean="0">
                <a:solidFill>
                  <a:srgbClr val="43FF0D"/>
                </a:solidFill>
              </a:rPr>
              <a:t>Reionization</a:t>
            </a:r>
            <a:r>
              <a:rPr lang="en-US" sz="1800" dirty="0" smtClean="0">
                <a:solidFill>
                  <a:srgbClr val="43FF0D"/>
                </a:solidFill>
              </a:rPr>
              <a:t> 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2400" y="76200"/>
            <a:ext cx="411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HI 21cm Signal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‘Richest of cosmological data sets’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2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7726564"/>
              </p:ext>
            </p:extLst>
          </p:nvPr>
        </p:nvGraphicFramePr>
        <p:xfrm>
          <a:off x="5257800" y="30162"/>
          <a:ext cx="3849688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" name="Equation" r:id="rId4" imgW="2057400" imgH="431800" progId="Equation.3">
                  <p:embed/>
                </p:oleObj>
              </mc:Choice>
              <mc:Fallback>
                <p:oleObj name="Equation" r:id="rId4" imgW="20574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30162"/>
                        <a:ext cx="3849688" cy="80803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FF33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3048000" y="449580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First stars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2037080" y="283972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Astrophysics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3552825" y="2819400"/>
            <a:ext cx="1781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</a:t>
            </a:r>
            <a:r>
              <a:rPr lang="en-US" sz="1600" dirty="0" smtClean="0"/>
              <a:t>inear cosmology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3962400" y="2209800"/>
            <a:ext cx="78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(1+z)</a:t>
            </a:r>
            <a:r>
              <a:rPr lang="en-US" sz="1600" baseline="30000" dirty="0"/>
              <a:t>2</a:t>
            </a:r>
            <a:r>
              <a:rPr lang="en-US" sz="1600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23733" y="1580444"/>
            <a:ext cx="78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(1+z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477000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Pritchard &amp; Loeb 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1676400" y="4048780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First Galaxies  </a:t>
            </a:r>
            <a:r>
              <a:rPr lang="en-US" sz="1400" dirty="0" err="1" smtClean="0"/>
              <a:t>Xray</a:t>
            </a:r>
            <a:r>
              <a:rPr lang="en-US" sz="1400" dirty="0" smtClean="0"/>
              <a:t> warming</a:t>
            </a:r>
            <a:endParaRPr lang="en-US" sz="1400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2369128" y="6026819"/>
            <a:ext cx="129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/>
              <a:t>Reionization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766284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3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46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Text Box 2"/>
          <p:cNvSpPr txBox="1">
            <a:spLocks noChangeArrowheads="1"/>
          </p:cNvSpPr>
          <p:nvPr/>
        </p:nvSpPr>
        <p:spPr bwMode="auto">
          <a:xfrm>
            <a:off x="152400" y="605135"/>
            <a:ext cx="883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Challenge: Sensitivity </a:t>
            </a:r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5181600" y="1447800"/>
            <a:ext cx="3733800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Imaging of typical structures requires full Square Kilometer Array </a:t>
            </a:r>
          </a:p>
          <a:p>
            <a:pPr marL="800100" lvl="1" indent="-342900">
              <a:spcBef>
                <a:spcPct val="50000"/>
              </a:spcBef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S</a:t>
            </a:r>
            <a:r>
              <a:rPr lang="en-US" baseline="-25000" dirty="0" smtClean="0">
                <a:solidFill>
                  <a:schemeClr val="bg1"/>
                </a:solidFill>
              </a:rPr>
              <a:t>150MHz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sym typeface="Symbol" charset="2"/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>
                <a:solidFill>
                  <a:schemeClr val="bg1"/>
                </a:solidFill>
              </a:rPr>
              <a:t>2’</a:t>
            </a:r>
            <a:r>
              <a:rPr lang="en-US" dirty="0" smtClean="0">
                <a:solidFill>
                  <a:schemeClr val="bg1"/>
                </a:solidFill>
              </a:rPr>
              <a:t>) ~ 8uJy </a:t>
            </a:r>
          </a:p>
          <a:p>
            <a:pPr marL="800100" lvl="1" indent="-342900">
              <a:spcBef>
                <a:spcPct val="50000"/>
              </a:spcBef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SKA </a:t>
            </a:r>
            <a:r>
              <a:rPr lang="en-US" dirty="0" err="1" smtClean="0">
                <a:solidFill>
                  <a:schemeClr val="bg1"/>
                </a:solidFill>
              </a:rPr>
              <a:t>rms</a:t>
            </a:r>
            <a:r>
              <a:rPr lang="en-US" dirty="0" smtClean="0">
                <a:solidFill>
                  <a:schemeClr val="bg1"/>
                </a:solidFill>
              </a:rPr>
              <a:t> ~ 1.6uJy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Primary science driver for SKA-low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62484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Furlanetto</a:t>
            </a:r>
            <a:r>
              <a:rPr lang="en-US" dirty="0" smtClean="0">
                <a:solidFill>
                  <a:schemeClr val="bg1"/>
                </a:solidFill>
              </a:rPr>
              <a:t> ea 2004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04800" y="86380"/>
            <a:ext cx="883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Signal end-game: HI </a:t>
            </a:r>
            <a:r>
              <a:rPr lang="en-US" sz="2800" dirty="0">
                <a:solidFill>
                  <a:schemeClr val="bg1"/>
                </a:solidFill>
              </a:rPr>
              <a:t>21cm</a:t>
            </a:r>
            <a:r>
              <a:rPr lang="en-US" sz="2800" dirty="0" smtClean="0">
                <a:solidFill>
                  <a:schemeClr val="bg1"/>
                </a:solidFill>
              </a:rPr>
              <a:t> ‘tomography’ </a:t>
            </a:r>
            <a:r>
              <a:rPr lang="en-US" sz="2800" dirty="0">
                <a:solidFill>
                  <a:schemeClr val="bg1"/>
                </a:solidFill>
              </a:rPr>
              <a:t>of IGM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33400" y="1143000"/>
            <a:ext cx="4604306" cy="5029200"/>
            <a:chOff x="533400" y="1143000"/>
            <a:chExt cx="4604306" cy="5029200"/>
          </a:xfrm>
        </p:grpSpPr>
        <p:pic>
          <p:nvPicPr>
            <p:cNvPr id="2" name="Picture 1" descr="Screen Shot 2013-11-25 at 3.30.41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1143000"/>
              <a:ext cx="4604306" cy="5029200"/>
            </a:xfrm>
            <a:prstGeom prst="rect">
              <a:avLst/>
            </a:prstGeom>
          </p:spPr>
        </p:pic>
        <p:sp>
          <p:nvSpPr>
            <p:cNvPr id="84996" name="Text Box 4"/>
            <p:cNvSpPr txBox="1">
              <a:spLocks noChangeArrowheads="1"/>
            </p:cNvSpPr>
            <p:nvPr/>
          </p:nvSpPr>
          <p:spPr bwMode="auto">
            <a:xfrm>
              <a:off x="685800" y="1219200"/>
              <a:ext cx="18288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1" dirty="0"/>
                <a:t>z</a:t>
              </a:r>
              <a:r>
                <a:rPr lang="en-US" sz="1800" b="1" dirty="0" smtClean="0"/>
                <a:t>=12, 110MHz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>
              <a:off x="2057400" y="5256212"/>
              <a:ext cx="1447800" cy="1588"/>
            </a:xfrm>
            <a:prstGeom prst="straightConnector1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15" name="TextBox 14"/>
            <p:cNvSpPr txBox="1"/>
            <p:nvPr/>
          </p:nvSpPr>
          <p:spPr>
            <a:xfrm>
              <a:off x="2057400" y="4927600"/>
              <a:ext cx="152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FFFFFF"/>
                  </a:solidFill>
                </a:rPr>
                <a:t>10cMpc = 4’</a:t>
              </a:r>
              <a:endParaRPr 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3429000" y="4038600"/>
              <a:ext cx="16002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>
                  <a:solidFill>
                    <a:schemeClr val="bg1"/>
                  </a:solidFill>
                </a:rPr>
                <a:t>z</a:t>
              </a:r>
              <a:r>
                <a:rPr lang="en-US" sz="1600" dirty="0" smtClean="0">
                  <a:solidFill>
                    <a:schemeClr val="bg1"/>
                  </a:solidFill>
                </a:rPr>
                <a:t>=6.5, 180 MHz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057400" y="1688068"/>
              <a:ext cx="1981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&lt;</a:t>
              </a:r>
              <a:r>
                <a:rPr lang="en-US" b="1" dirty="0" smtClean="0"/>
                <a:t>T</a:t>
              </a:r>
              <a:r>
                <a:rPr lang="en-US" b="1" baseline="-25000" dirty="0" smtClean="0"/>
                <a:t>B</a:t>
              </a:r>
              <a:r>
                <a:rPr lang="en-US" b="1" dirty="0" smtClean="0"/>
                <a:t>&gt; </a:t>
              </a:r>
              <a:r>
                <a:rPr lang="en-US" b="1" dirty="0"/>
                <a:t>~ 20mK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10712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1066800" y="152400"/>
            <a:ext cx="7391400" cy="93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ts val="84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Pathfinder Goal  </a:t>
            </a:r>
          </a:p>
          <a:p>
            <a:pPr algn="ctr">
              <a:spcBef>
                <a:spcPts val="84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Evolution of 3D power spectrum in 21cm line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447800"/>
            <a:ext cx="3091235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Early: density field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W</a:t>
            </a:r>
            <a:r>
              <a:rPr lang="en-US" dirty="0" smtClean="0">
                <a:solidFill>
                  <a:schemeClr val="bg1"/>
                </a:solidFill>
              </a:rPr>
              <a:t>arming: signal drop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Reionization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1800" dirty="0" smtClean="0">
                <a:solidFill>
                  <a:schemeClr val="bg1"/>
                </a:solidFill>
              </a:rPr>
              <a:t>z~7: Flat ~ bubble scale for 0.1 – 1 Mpc</a:t>
            </a:r>
            <a:r>
              <a:rPr lang="en-US" sz="1800" baseline="30000" dirty="0" smtClean="0">
                <a:solidFill>
                  <a:schemeClr val="bg1"/>
                </a:solidFill>
              </a:rPr>
              <a:t>-1</a:t>
            </a:r>
            <a:endParaRPr lang="en-US" sz="1800" dirty="0" smtClean="0">
              <a:solidFill>
                <a:schemeClr val="bg1"/>
              </a:solidFill>
            </a:endParaRP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1800" dirty="0">
                <a:solidFill>
                  <a:schemeClr val="bg1"/>
                </a:solidFill>
              </a:rPr>
              <a:t>Δ</a:t>
            </a:r>
            <a:r>
              <a:rPr lang="en-US" sz="1800" baseline="30000" dirty="0">
                <a:solidFill>
                  <a:schemeClr val="bg1"/>
                </a:solidFill>
              </a:rPr>
              <a:t>2 </a:t>
            </a:r>
            <a:r>
              <a:rPr lang="en-US" sz="1800" dirty="0">
                <a:solidFill>
                  <a:schemeClr val="bg1"/>
                </a:solidFill>
              </a:rPr>
              <a:t>(k) </a:t>
            </a:r>
            <a:r>
              <a:rPr lang="en-US" sz="1800" dirty="0" smtClean="0">
                <a:solidFill>
                  <a:schemeClr val="bg1"/>
                </a:solidFill>
              </a:rPr>
              <a:t>~ 20mK</a:t>
            </a:r>
            <a:r>
              <a:rPr lang="en-US" sz="1800" baseline="30000" dirty="0" smtClean="0">
                <a:solidFill>
                  <a:schemeClr val="bg1"/>
                </a:solidFill>
              </a:rPr>
              <a:t>2  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endParaRPr lang="en-US" sz="1800" dirty="0" smtClean="0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819400" y="1066800"/>
            <a:ext cx="6169842" cy="4848736"/>
            <a:chOff x="2819400" y="990600"/>
            <a:chExt cx="6169842" cy="4848736"/>
          </a:xfrm>
        </p:grpSpPr>
        <p:grpSp>
          <p:nvGrpSpPr>
            <p:cNvPr id="5" name="Group 4"/>
            <p:cNvGrpSpPr/>
            <p:nvPr/>
          </p:nvGrpSpPr>
          <p:grpSpPr>
            <a:xfrm>
              <a:off x="2819400" y="990600"/>
              <a:ext cx="6169842" cy="4848736"/>
              <a:chOff x="3126556" y="1323464"/>
              <a:chExt cx="6169842" cy="4848736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3126556" y="1323464"/>
                <a:ext cx="6169842" cy="4848736"/>
                <a:chOff x="2781249" y="1323464"/>
                <a:chExt cx="6477051" cy="4848736"/>
              </a:xfrm>
            </p:grpSpPr>
            <p:pic>
              <p:nvPicPr>
                <p:cNvPr id="3" name="PowerSpectrum movie-4.mov">
                  <a:hlinkClick r:id="" action="ppaction://media"/>
                </p:cNvPr>
                <p:cNvPicPr>
                  <a:picLocks noChangeAspect="1"/>
                </p:cNvPicPr>
                <p:nvPr>
                  <a:videoFile r:link="rId2"/>
                  <p:extLst>
                    <p:ext uri="{DAA4B4D4-6D71-4841-9C94-3DE7FCFB9230}">
                      <p14:media xmlns:p14="http://schemas.microsoft.com/office/powerpoint/2010/main" r:embed="rId1"/>
                    </p:ext>
                  </p:extLst>
                </p:nvPr>
              </p:nvPicPr>
              <p:blipFill>
                <a:blip r:embed="rId5">
                  <a:lum bright="-20000" contrast="20000"/>
                </a:blip>
                <a:stretch>
                  <a:fillRect/>
                </a:stretch>
              </p:blipFill>
              <p:spPr>
                <a:xfrm>
                  <a:off x="2781249" y="1323464"/>
                  <a:ext cx="6451601" cy="4838700"/>
                </a:xfrm>
                <a:prstGeom prst="rect">
                  <a:avLst/>
                </a:prstGeom>
              </p:spPr>
            </p:pic>
            <p:sp>
              <p:nvSpPr>
                <p:cNvPr id="21" name="TextBox 20"/>
                <p:cNvSpPr txBox="1"/>
                <p:nvPr/>
              </p:nvSpPr>
              <p:spPr>
                <a:xfrm>
                  <a:off x="3741179" y="5772090"/>
                  <a:ext cx="5492133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err="1" smtClean="0">
                      <a:solidFill>
                        <a:schemeClr val="bg1"/>
                      </a:solidFill>
                    </a:rPr>
                    <a:t>Mcquinn</a:t>
                  </a:r>
                  <a:r>
                    <a:rPr lang="en-US" dirty="0" smtClean="0">
                      <a:solidFill>
                        <a:schemeClr val="bg1"/>
                      </a:solidFill>
                    </a:rPr>
                    <a:t> ‘fiducial reionization model’; 10cMpc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5981700" y="2390264"/>
                  <a:ext cx="10668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smtClean="0"/>
                    <a:t>30’, 3MHz</a:t>
                  </a:r>
                  <a:endParaRPr lang="en-US" sz="1400" dirty="0"/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7239000" y="2390264"/>
                  <a:ext cx="11430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smtClean="0"/>
                    <a:t>3’, 0.3MHz</a:t>
                  </a:r>
                  <a:endParaRPr lang="en-US" sz="1400" dirty="0"/>
                </a:p>
              </p:txBody>
            </p:sp>
            <p:sp>
              <p:nvSpPr>
                <p:cNvPr id="9" name="TextBox 8"/>
                <p:cNvSpPr txBox="1"/>
                <p:nvPr/>
              </p:nvSpPr>
              <p:spPr>
                <a:xfrm>
                  <a:off x="8115300" y="4954632"/>
                  <a:ext cx="1143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dirty="0" smtClean="0"/>
                    <a:t>h/</a:t>
                  </a:r>
                  <a:r>
                    <a:rPr lang="en-US" sz="1800" dirty="0" err="1" smtClean="0"/>
                    <a:t>Mpc</a:t>
                  </a:r>
                  <a:endParaRPr lang="en-US" sz="1800" baseline="30000" dirty="0"/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 rot="16200000">
                <a:off x="5895649" y="3657149"/>
                <a:ext cx="492290" cy="2051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baseline="30000" dirty="0" smtClean="0"/>
                  <a:t>2</a:t>
                </a:r>
                <a:endParaRPr lang="en-US" sz="1100" b="1" baseline="30000" dirty="0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 rot="16200000">
              <a:off x="5795533" y="3382189"/>
              <a:ext cx="3810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baseline="30000" dirty="0" smtClean="0"/>
                <a:t>2</a:t>
              </a:r>
              <a:endParaRPr lang="en-US" sz="1200" b="1" baseline="30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250206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074552" y="726915"/>
            <a:ext cx="4267200" cy="3293002"/>
            <a:chOff x="4953000" y="1161959"/>
            <a:chExt cx="4267200" cy="3914033"/>
          </a:xfrm>
        </p:grpSpPr>
        <p:pic>
          <p:nvPicPr>
            <p:cNvPr id="4" name="Picture 3" descr="Screen shot 2010-03-23 at 8.36.31 AM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53000" y="1612899"/>
              <a:ext cx="3875879" cy="341630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562600" y="1161959"/>
              <a:ext cx="3429000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Karoo South Africa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001000" y="4796853"/>
              <a:ext cx="1219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200MHz</a:t>
              </a:r>
              <a:endParaRPr lang="en-US" sz="12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953000" y="4798993"/>
              <a:ext cx="8265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100MHz</a:t>
              </a:r>
              <a:endParaRPr lang="en-US" sz="12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807201" y="3370015"/>
              <a:ext cx="1219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/>
                <a:t>OrbComm</a:t>
              </a:r>
              <a:endParaRPr lang="en-US" sz="1600" dirty="0"/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 rot="10800000">
              <a:off x="6477000" y="3276600"/>
              <a:ext cx="381001" cy="237292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0" name="TextBox 19"/>
            <p:cNvSpPr txBox="1"/>
            <p:nvPr/>
          </p:nvSpPr>
          <p:spPr>
            <a:xfrm>
              <a:off x="6896101" y="4208215"/>
              <a:ext cx="1219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ISS</a:t>
              </a:r>
              <a:endParaRPr lang="en-US" sz="16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397500" y="3899069"/>
              <a:ext cx="1219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FM</a:t>
              </a:r>
              <a:endParaRPr lang="en-US" sz="1600" dirty="0"/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rot="10800000">
              <a:off x="5257800" y="3852277"/>
              <a:ext cx="292100" cy="84892"/>
            </a:xfrm>
            <a:prstGeom prst="straightConnector1">
              <a:avLst/>
            </a:pr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10800000">
              <a:off x="6794500" y="4178469"/>
              <a:ext cx="292100" cy="84892"/>
            </a:xfrm>
            <a:prstGeom prst="straightConnector1">
              <a:avLst/>
            </a:pr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152400" y="685800"/>
            <a:ext cx="4594757" cy="3325757"/>
            <a:chOff x="180444" y="1017643"/>
            <a:chExt cx="4478077" cy="4017510"/>
          </a:xfrm>
        </p:grpSpPr>
        <p:pic>
          <p:nvPicPr>
            <p:cNvPr id="2" name="Picture 1" descr="Screen shot 2010-03-23 at 8.26.17 A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0444" y="1017643"/>
              <a:ext cx="4478077" cy="401155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14350" y="4758154"/>
              <a:ext cx="844550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FFFF"/>
                  </a:solidFill>
                </a:rPr>
                <a:t>100MHz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769521" y="4752201"/>
              <a:ext cx="769357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FFFF"/>
                  </a:solidFill>
                </a:rPr>
                <a:t>200MHz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301619" y="4335217"/>
              <a:ext cx="1219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/>
                <a:t>OrbComm</a:t>
              </a:r>
              <a:endParaRPr lang="en-US" sz="1600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514600" y="2514600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TV</a:t>
              </a:r>
              <a:endParaRPr lang="en-US" sz="1800" dirty="0"/>
            </a:p>
          </p:txBody>
        </p:sp>
        <p:cxnSp>
          <p:nvCxnSpPr>
            <p:cNvPr id="26" name="Straight Arrow Connector 25"/>
            <p:cNvCxnSpPr/>
            <p:nvPr/>
          </p:nvCxnSpPr>
          <p:spPr bwMode="auto">
            <a:xfrm rot="10800000">
              <a:off x="2209801" y="4147326"/>
              <a:ext cx="381000" cy="237292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7" name="Straight Arrow Connector 26"/>
            <p:cNvCxnSpPr/>
            <p:nvPr/>
          </p:nvCxnSpPr>
          <p:spPr bwMode="auto">
            <a:xfrm flipV="1">
              <a:off x="2819401" y="2429708"/>
              <a:ext cx="304799" cy="161092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8" name="Group 27"/>
          <p:cNvGrpSpPr/>
          <p:nvPr/>
        </p:nvGrpSpPr>
        <p:grpSpPr>
          <a:xfrm>
            <a:off x="2820132" y="4114800"/>
            <a:ext cx="3428268" cy="2542485"/>
            <a:chOff x="5105400" y="3777952"/>
            <a:chExt cx="4040522" cy="3124200"/>
          </a:xfrm>
        </p:grpSpPr>
        <p:pic>
          <p:nvPicPr>
            <p:cNvPr id="29" name="Picture 28" descr="Screen shot 2011-11-09 at 2.55.06 PM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50399" y="3777952"/>
              <a:ext cx="3995523" cy="3124200"/>
            </a:xfrm>
            <a:prstGeom prst="rect">
              <a:avLst/>
            </a:prstGeom>
          </p:spPr>
        </p:pic>
        <p:cxnSp>
          <p:nvCxnSpPr>
            <p:cNvPr id="30" name="Straight Arrow Connector 29"/>
            <p:cNvCxnSpPr/>
            <p:nvPr/>
          </p:nvCxnSpPr>
          <p:spPr bwMode="auto">
            <a:xfrm flipV="1">
              <a:off x="5943600" y="5257800"/>
              <a:ext cx="1143000" cy="114300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1" name="TextBox 30"/>
            <p:cNvSpPr txBox="1"/>
            <p:nvPr/>
          </p:nvSpPr>
          <p:spPr>
            <a:xfrm>
              <a:off x="6553200" y="5543490"/>
              <a:ext cx="990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575 km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105400" y="6400800"/>
              <a:ext cx="1790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Cape Town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743699" y="4705290"/>
              <a:ext cx="2133847" cy="491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PAPER/HERA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676400" y="166472"/>
            <a:ext cx="6140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Challenge: Interference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52800" y="132470"/>
            <a:ext cx="5964982" cy="3098742"/>
            <a:chOff x="2415575" y="3795059"/>
            <a:chExt cx="6705600" cy="3139141"/>
          </a:xfrm>
        </p:grpSpPr>
        <p:pic>
          <p:nvPicPr>
            <p:cNvPr id="3" name="Picture 2" descr="Screen Shot 2015-08-29 at 8.00.51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575" y="3795059"/>
              <a:ext cx="6705600" cy="313914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505200" y="4343400"/>
              <a:ext cx="1348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408MHz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828800" y="3352800"/>
            <a:ext cx="6019800" cy="3124200"/>
            <a:chOff x="297658" y="1600199"/>
            <a:chExt cx="8693942" cy="4183457"/>
          </a:xfrm>
        </p:grpSpPr>
        <p:pic>
          <p:nvPicPr>
            <p:cNvPr id="17" name="Picture 5" descr="spec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76800" y="1728788"/>
              <a:ext cx="3744879" cy="3514725"/>
            </a:xfrm>
            <a:prstGeom prst="rect">
              <a:avLst/>
            </a:prstGeom>
            <a:noFill/>
          </p:spPr>
        </p:pic>
        <p:grpSp>
          <p:nvGrpSpPr>
            <p:cNvPr id="18" name="Group 17"/>
            <p:cNvGrpSpPr>
              <a:grpSpLocks/>
            </p:cNvGrpSpPr>
            <p:nvPr/>
          </p:nvGrpSpPr>
          <p:grpSpPr bwMode="auto">
            <a:xfrm>
              <a:off x="5715000" y="2259013"/>
              <a:ext cx="3276600" cy="2971800"/>
              <a:chOff x="384" y="1250"/>
              <a:chExt cx="2064" cy="1872"/>
            </a:xfrm>
          </p:grpSpPr>
          <p:sp>
            <p:nvSpPr>
              <p:cNvPr id="26" name="Text Box 6"/>
              <p:cNvSpPr txBox="1">
                <a:spLocks noChangeArrowheads="1"/>
              </p:cNvSpPr>
              <p:nvPr/>
            </p:nvSpPr>
            <p:spPr bwMode="auto">
              <a:xfrm>
                <a:off x="384" y="2889"/>
                <a:ext cx="1908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 sz="1800" dirty="0"/>
              </a:p>
            </p:txBody>
          </p:sp>
          <p:sp>
            <p:nvSpPr>
              <p:cNvPr id="27" name="Text Box 14"/>
              <p:cNvSpPr txBox="1">
                <a:spLocks noChangeArrowheads="1"/>
              </p:cNvSpPr>
              <p:nvPr/>
            </p:nvSpPr>
            <p:spPr bwMode="auto">
              <a:xfrm>
                <a:off x="432" y="1250"/>
                <a:ext cx="2016" cy="3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/>
                  <a:t>Signal/Sky </a:t>
                </a:r>
                <a:r>
                  <a:rPr lang="en-US" sz="1600" dirty="0" smtClean="0"/>
                  <a:t>&lt; 10</a:t>
                </a:r>
                <a:r>
                  <a:rPr lang="en-US" sz="1600" baseline="30000" dirty="0" smtClean="0"/>
                  <a:t>-</a:t>
                </a:r>
                <a:r>
                  <a:rPr lang="en-US" sz="1600" baseline="30000" dirty="0"/>
                  <a:t>4</a:t>
                </a:r>
                <a:endParaRPr lang="en-US" sz="1400" baseline="30000" dirty="0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5105399" y="4743511"/>
              <a:ext cx="882331" cy="487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/>
                <a:t>z</a:t>
              </a:r>
              <a:r>
                <a:rPr lang="en-US" sz="1600" dirty="0" smtClean="0"/>
                <a:t>=13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924800" y="4724400"/>
              <a:ext cx="761999" cy="487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/>
                <a:t>z</a:t>
              </a:r>
              <a:r>
                <a:rPr lang="en-US" sz="1600" dirty="0" smtClean="0"/>
                <a:t>=7</a:t>
              </a:r>
              <a:endParaRPr lang="en-US" sz="1600" dirty="0"/>
            </a:p>
          </p:txBody>
        </p:sp>
        <p:pic>
          <p:nvPicPr>
            <p:cNvPr id="21" name="Picture 20" descr="CygAspectrum.gif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658" y="1600199"/>
              <a:ext cx="4045742" cy="3983881"/>
            </a:xfrm>
            <a:prstGeom prst="rect">
              <a:avLst/>
            </a:prstGeom>
          </p:spPr>
        </p:pic>
        <p:cxnSp>
          <p:nvCxnSpPr>
            <p:cNvPr id="22" name="Straight Connector 21"/>
            <p:cNvCxnSpPr/>
            <p:nvPr/>
          </p:nvCxnSpPr>
          <p:spPr bwMode="auto">
            <a:xfrm>
              <a:off x="1549658" y="1767272"/>
              <a:ext cx="0" cy="350202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1803916" y="1778256"/>
              <a:ext cx="0" cy="350202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4" name="TextBox 23"/>
            <p:cNvSpPr txBox="1"/>
            <p:nvPr/>
          </p:nvSpPr>
          <p:spPr>
            <a:xfrm>
              <a:off x="297658" y="5384503"/>
              <a:ext cx="991373" cy="399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3</a:t>
              </a:r>
              <a:r>
                <a:rPr lang="en-US" sz="1200" dirty="0" smtClean="0"/>
                <a:t>0MHz</a:t>
              </a:r>
              <a:endParaRPr lang="en-US" sz="12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314314" y="5374445"/>
              <a:ext cx="8638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3GHz</a:t>
              </a:r>
              <a:endParaRPr lang="en-US" sz="1200" dirty="0"/>
            </a:p>
          </p:txBody>
        </p:sp>
      </p:grp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228600" y="189566"/>
            <a:ext cx="3657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ts val="240"/>
              </a:spcBef>
            </a:pPr>
            <a:r>
              <a:rPr lang="en-US" sz="2400" dirty="0" smtClean="0"/>
              <a:t>Challenge</a:t>
            </a:r>
            <a:r>
              <a:rPr lang="en-US" sz="2400" smtClean="0"/>
              <a:t>: Foregrounds</a:t>
            </a:r>
            <a:endParaRPr lang="en-US" sz="18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0" y="762000"/>
            <a:ext cx="3669442" cy="1744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840"/>
              </a:spcBef>
              <a:buFont typeface="Arial" charset="0"/>
              <a:buChar char="•"/>
            </a:pPr>
            <a:r>
              <a:rPr lang="en-US" sz="1800" dirty="0" smtClean="0"/>
              <a:t>T</a:t>
            </a:r>
            <a:r>
              <a:rPr lang="en-US" sz="1800" baseline="-25000" dirty="0" smtClean="0"/>
              <a:t>150</a:t>
            </a:r>
            <a:r>
              <a:rPr lang="en-US" sz="1800" dirty="0" smtClean="0"/>
              <a:t>  </a:t>
            </a:r>
            <a:r>
              <a:rPr lang="en-US" sz="1800" dirty="0"/>
              <a:t>~ 250</a:t>
            </a:r>
            <a:r>
              <a:rPr lang="en-US" sz="1800" dirty="0">
                <a:latin typeface="Symbol" charset="2"/>
              </a:rPr>
              <a:t> </a:t>
            </a:r>
            <a:r>
              <a:rPr lang="en-US" sz="1800" dirty="0"/>
              <a:t>K = 10</a:t>
            </a:r>
            <a:r>
              <a:rPr lang="en-US" sz="1800" baseline="30000" dirty="0"/>
              <a:t>4</a:t>
            </a:r>
            <a:r>
              <a:rPr lang="en-US" sz="1800" dirty="0"/>
              <a:t> x 21cm </a:t>
            </a:r>
            <a:r>
              <a:rPr lang="en-US" sz="1800" dirty="0" smtClean="0"/>
              <a:t>signal</a:t>
            </a:r>
          </a:p>
          <a:p>
            <a:pPr marL="342900" indent="-342900">
              <a:spcBef>
                <a:spcPts val="840"/>
              </a:spcBef>
              <a:buFont typeface="Arial" charset="0"/>
              <a:buChar char="•"/>
            </a:pPr>
            <a:r>
              <a:rPr lang="en-US" sz="1800" dirty="0" smtClean="0"/>
              <a:t>Smooth spectrum =&gt; subtract in spectral domain?</a:t>
            </a:r>
          </a:p>
          <a:p>
            <a:pPr marL="342900" indent="-342900">
              <a:spcBef>
                <a:spcPts val="840"/>
              </a:spcBef>
              <a:buFont typeface="Arial" charset="0"/>
              <a:buChar char="•"/>
            </a:pPr>
            <a:r>
              <a:rPr lang="en-US" sz="1800" dirty="0" smtClean="0"/>
              <a:t>Critical to minimize chromatic response of instrument!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080247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sh_cross.psd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6813" y="3592577"/>
            <a:ext cx="4787187" cy="19708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428" y="932975"/>
            <a:ext cx="4343399" cy="24168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76400" y="228600"/>
            <a:ext cx="632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Optimize smooth spectral response of system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1027173"/>
            <a:ext cx="4769428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dirty="0" smtClean="0"/>
              <a:t>Analyze 10MHz spectral segments with 0.1MHz </a:t>
            </a:r>
            <a:r>
              <a:rPr lang="en-US" dirty="0" err="1" smtClean="0"/>
              <a:t>chans</a:t>
            </a:r>
            <a:r>
              <a:rPr lang="en-US" dirty="0" smtClean="0"/>
              <a:t> =&gt; </a:t>
            </a:r>
            <a:r>
              <a:rPr lang="en-US" dirty="0" err="1" smtClean="0"/>
              <a:t>k</a:t>
            </a:r>
            <a:r>
              <a:rPr lang="en-US" baseline="-25000" dirty="0" err="1">
                <a:latin typeface="Arial" charset="0"/>
                <a:ea typeface="Arial" charset="0"/>
                <a:cs typeface="Arial" charset="0"/>
              </a:rPr>
              <a:t>ll</a:t>
            </a:r>
            <a:r>
              <a:rPr lang="en-US" dirty="0" smtClean="0"/>
              <a:t> = 0.03 to 3 h/</a:t>
            </a:r>
            <a:r>
              <a:rPr lang="en-US" dirty="0" err="1" smtClean="0"/>
              <a:t>Mpc</a:t>
            </a:r>
            <a:r>
              <a:rPr lang="en-US" dirty="0" smtClean="0"/>
              <a:t> 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dirty="0" smtClean="0"/>
              <a:t>Avoid ‘standing waves’  &lt; 20MHz across band = 14m  (or delay = 50ns)  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4" y="3598906"/>
            <a:ext cx="4603173" cy="2105707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 bwMode="auto">
          <a:xfrm flipV="1">
            <a:off x="1188027" y="3733800"/>
            <a:ext cx="0" cy="1676400"/>
          </a:xfrm>
          <a:prstGeom prst="lin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1600200" y="3733800"/>
            <a:ext cx="0" cy="1676400"/>
          </a:xfrm>
          <a:prstGeom prst="lin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1099074" y="3810000"/>
            <a:ext cx="7931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solidFill>
                  <a:srgbClr val="FF0000"/>
                </a:solidFill>
              </a:rPr>
              <a:t>10MHz</a:t>
            </a:r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72787" y="3733800"/>
            <a:ext cx="6230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solidFill>
                  <a:srgbClr val="1F5E10"/>
                </a:solidFill>
              </a:rPr>
              <a:t>78%</a:t>
            </a:r>
            <a:endParaRPr lang="en-US" sz="1400">
              <a:solidFill>
                <a:srgbClr val="1F5E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5577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228600" y="359926"/>
            <a:ext cx="4495800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Challenge: chromatic response of interferometer</a:t>
            </a:r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Synthesized beam (PSF) is chromatic </a:t>
            </a:r>
            <a:endParaRPr lang="en-US" dirty="0">
              <a:solidFill>
                <a:schemeClr val="bg1"/>
              </a:solidFill>
              <a:latin typeface="+mj-lt"/>
            </a:endParaRPr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S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mooth spectral fitting over &gt; few MHz bands in </a:t>
            </a:r>
            <a:r>
              <a:rPr lang="en-US" dirty="0" err="1" smtClean="0">
                <a:solidFill>
                  <a:schemeClr val="bg1"/>
                </a:solidFill>
                <a:latin typeface="+mj-lt"/>
              </a:rPr>
              <a:t>Im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 or Vis does not remove </a:t>
            </a:r>
            <a:r>
              <a:rPr lang="en-US" dirty="0" smtClean="0">
                <a:solidFill>
                  <a:schemeClr val="bg1"/>
                </a:solidFill>
                <a:latin typeface="+mj-lt"/>
                <a:sym typeface="Symbol" charset="2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+mj-lt"/>
                <a:sym typeface="Symbol" charset="2"/>
              </a:rPr>
              <a:t>sidelobes</a:t>
            </a:r>
            <a:r>
              <a:rPr lang="en-US" dirty="0" smtClean="0">
                <a:solidFill>
                  <a:schemeClr val="bg1"/>
                </a:solidFill>
                <a:latin typeface="+mj-lt"/>
                <a:sym typeface="Symbol" charset="2"/>
              </a:rPr>
              <a:t> of bright sources</a:t>
            </a:r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+mj-lt"/>
                <a:sym typeface="Symbol" charset="2"/>
              </a:rPr>
              <a:t>Response depend on baseline length</a:t>
            </a: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5181600" y="6172200"/>
            <a:ext cx="4572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endParaRPr lang="en-US" sz="1200" b="1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3" name="cygmov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bright="7000"/>
          </a:blip>
          <a:stretch>
            <a:fillRect/>
          </a:stretch>
        </p:blipFill>
        <p:spPr>
          <a:xfrm>
            <a:off x="5531811" y="43027"/>
            <a:ext cx="3535989" cy="35359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10400" y="499646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120 to 180 MHz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57200" y="3505200"/>
            <a:ext cx="4191000" cy="2667000"/>
            <a:chOff x="457200" y="3200400"/>
            <a:chExt cx="4191000" cy="2667000"/>
          </a:xfrm>
        </p:grpSpPr>
        <p:grpSp>
          <p:nvGrpSpPr>
            <p:cNvPr id="4" name="Group 3"/>
            <p:cNvGrpSpPr/>
            <p:nvPr/>
          </p:nvGrpSpPr>
          <p:grpSpPr>
            <a:xfrm>
              <a:off x="457200" y="3200400"/>
              <a:ext cx="4191000" cy="2667000"/>
              <a:chOff x="3784600" y="3048000"/>
              <a:chExt cx="5207000" cy="3170040"/>
            </a:xfrm>
          </p:grpSpPr>
          <p:pic>
            <p:nvPicPr>
              <p:cNvPr id="7" name="Picture 6" descr="Screen Shot 2013-11-14 at 4.08.04 PM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57650" y="3048000"/>
                <a:ext cx="4514850" cy="2743200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5181600" y="3124200"/>
                <a:ext cx="1443181" cy="4389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smtClean="0">
                    <a:solidFill>
                      <a:srgbClr val="FFFF00"/>
                    </a:solidFill>
                  </a:rPr>
                  <a:t>B=30m</a:t>
                </a:r>
                <a:endParaRPr lang="en-US" sz="1800" baseline="300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181600" y="5181601"/>
                <a:ext cx="1219200" cy="4389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229EEA"/>
                    </a:solidFill>
                  </a:rPr>
                  <a:t>120m</a:t>
                </a:r>
                <a:endParaRPr lang="en-US" sz="1800" baseline="30000" dirty="0">
                  <a:solidFill>
                    <a:srgbClr val="229EEA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784600" y="5764768"/>
                <a:ext cx="1219200" cy="4532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/>
                    </a:solidFill>
                  </a:rPr>
                  <a:t>130MHz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772400" y="5715000"/>
                <a:ext cx="1219200" cy="4532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/>
                    </a:solidFill>
                  </a:rPr>
                  <a:t>180MHz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6" name="Straight Connector 5"/>
            <p:cNvCxnSpPr/>
            <p:nvPr/>
          </p:nvCxnSpPr>
          <p:spPr bwMode="auto">
            <a:xfrm>
              <a:off x="762000" y="5403545"/>
              <a:ext cx="3548876" cy="0"/>
            </a:xfrm>
            <a:prstGeom prst="line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753884" y="3210560"/>
              <a:ext cx="3548876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Rectangle 11"/>
            <p:cNvSpPr/>
            <p:nvPr/>
          </p:nvSpPr>
          <p:spPr bwMode="auto">
            <a:xfrm>
              <a:off x="477520" y="3200400"/>
              <a:ext cx="296684" cy="228565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413" y="3638184"/>
            <a:ext cx="3311815" cy="31115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010400" y="50292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𝝷 ~ 𝝺/B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7652494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9144000" cy="42672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 bwMode="auto">
          <a:xfrm>
            <a:off x="1981200" y="3700046"/>
            <a:ext cx="1371600" cy="0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2438400" y="3395246"/>
            <a:ext cx="60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10</a:t>
            </a:r>
            <a:r>
              <a:rPr lang="en-US" sz="1600" baseline="30000" dirty="0" smtClean="0">
                <a:solidFill>
                  <a:schemeClr val="bg1"/>
                </a:solidFill>
              </a:rPr>
              <a:t>o</a:t>
            </a:r>
            <a:endParaRPr lang="en-US" sz="1600" baseline="30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9700" y="96030"/>
            <a:ext cx="632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Fighting Foreground and </a:t>
            </a:r>
            <a:r>
              <a:rPr lang="en-US" sz="2400" smtClean="0"/>
              <a:t>array chromaticity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90500" y="609600"/>
            <a:ext cx="3771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/>
              <a:t>Imaging: Find sources and subtract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1800" dirty="0" smtClean="0"/>
              <a:t>Needs extraordinary precision in calibration (&lt; 0.2%; </a:t>
            </a:r>
            <a:r>
              <a:rPr lang="en-US" sz="1800" dirty="0" err="1" smtClean="0"/>
              <a:t>Datta</a:t>
            </a:r>
            <a:r>
              <a:rPr lang="en-US" sz="1800" dirty="0" smtClean="0"/>
              <a:t> ea.)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1800" dirty="0" smtClean="0"/>
              <a:t>Short baselines dominated by diffuse emission, not point sources, fills antenna beam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4800600" y="644604"/>
            <a:ext cx="4191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/>
              <a:t>Avoidance: line-of-sight PS (‘wedge’) </a:t>
            </a:r>
          </a:p>
          <a:p>
            <a:pPr indent="-285750">
              <a:spcBef>
                <a:spcPts val="600"/>
              </a:spcBef>
              <a:buFont typeface="Arial" charset="0"/>
              <a:buChar char="•"/>
            </a:pPr>
            <a:r>
              <a:rPr lang="en-US" sz="1800" dirty="0" smtClean="0"/>
              <a:t>Lose S/N</a:t>
            </a:r>
          </a:p>
          <a:p>
            <a:pPr indent="-285750">
              <a:spcBef>
                <a:spcPts val="600"/>
              </a:spcBef>
              <a:buFont typeface="Arial" charset="0"/>
              <a:buChar char="•"/>
            </a:pPr>
            <a:r>
              <a:rPr lang="en-US" sz="1800" dirty="0" smtClean="0"/>
              <a:t>Need to avoid other instrument chromaticity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210192" y="6457890"/>
            <a:ext cx="3523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smtClean="0">
                <a:solidFill>
                  <a:schemeClr val="bg1"/>
                </a:solidFill>
              </a:rPr>
              <a:t>MWA 150MHz Hurley-Walker</a:t>
            </a:r>
            <a:endParaRPr lang="en-US" sz="1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208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1000" y="4572000"/>
            <a:ext cx="8305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Frequency </a:t>
            </a:r>
            <a:r>
              <a:rPr lang="en-US" dirty="0">
                <a:solidFill>
                  <a:schemeClr val="bg1"/>
                </a:solidFill>
              </a:rPr>
              <a:t>maps to distance =&gt; F</a:t>
            </a:r>
            <a:r>
              <a:rPr lang="en-US" dirty="0" smtClean="0">
                <a:solidFill>
                  <a:schemeClr val="bg1"/>
                </a:solidFill>
              </a:rPr>
              <a:t>ourier </a:t>
            </a:r>
            <a:r>
              <a:rPr lang="en-US" dirty="0">
                <a:solidFill>
                  <a:schemeClr val="bg1"/>
                </a:solidFill>
              </a:rPr>
              <a:t>conjugate </a:t>
            </a:r>
            <a:r>
              <a:rPr lang="en-US" dirty="0" smtClean="0">
                <a:solidFill>
                  <a:schemeClr val="bg1"/>
                </a:solidFill>
              </a:rPr>
              <a:t>(delay) </a:t>
            </a:r>
            <a:r>
              <a:rPr lang="en-US" dirty="0">
                <a:solidFill>
                  <a:schemeClr val="bg1"/>
                </a:solidFill>
              </a:rPr>
              <a:t>maps </a:t>
            </a:r>
            <a:r>
              <a:rPr lang="en-US" dirty="0" smtClean="0">
                <a:solidFill>
                  <a:schemeClr val="bg1"/>
                </a:solidFill>
              </a:rPr>
              <a:t>to wavenumber (Mpc</a:t>
            </a:r>
            <a:r>
              <a:rPr lang="en-US" baseline="30000" dirty="0" smtClean="0">
                <a:solidFill>
                  <a:schemeClr val="bg1"/>
                </a:solidFill>
              </a:rPr>
              <a:t>-1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L</a:t>
            </a:r>
            <a:r>
              <a:rPr lang="en-US" dirty="0" smtClean="0">
                <a:solidFill>
                  <a:schemeClr val="bg1"/>
                </a:solidFill>
              </a:rPr>
              <a:t>ine-of-sight PS 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 err="1" smtClean="0">
                <a:solidFill>
                  <a:schemeClr val="bg1"/>
                </a:solidFill>
              </a:rPr>
              <a:t>k</a:t>
            </a:r>
            <a:r>
              <a:rPr lang="en-US" baseline="-250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ll</a:t>
            </a:r>
            <a:r>
              <a:rPr lang="en-US" dirty="0" smtClean="0">
                <a:solidFill>
                  <a:schemeClr val="bg1"/>
                </a:solidFill>
              </a:rPr>
              <a:t>) per baseline, time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= square (FT[V</a:t>
            </a:r>
            <a:r>
              <a:rPr lang="en-US" baseline="-25000" dirty="0" smtClean="0">
                <a:solidFill>
                  <a:schemeClr val="bg1"/>
                </a:solidFill>
              </a:rPr>
              <a:t>K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 err="1" smtClean="0">
                <a:solidFill>
                  <a:schemeClr val="bg1"/>
                </a:solidFill>
              </a:rPr>
              <a:t>ν</a:t>
            </a:r>
            <a:r>
              <a:rPr lang="en-US" dirty="0" smtClean="0">
                <a:solidFill>
                  <a:schemeClr val="bg1"/>
                </a:solidFill>
              </a:rPr>
              <a:t>)]) = V</a:t>
            </a:r>
            <a:r>
              <a:rPr lang="en-US" baseline="30000" dirty="0" smtClean="0">
                <a:solidFill>
                  <a:schemeClr val="bg1"/>
                </a:solidFill>
              </a:rPr>
              <a:t>2</a:t>
            </a:r>
            <a:r>
              <a:rPr lang="en-US" baseline="-25000" dirty="0" smtClean="0">
                <a:solidFill>
                  <a:schemeClr val="bg1"/>
                </a:solidFill>
              </a:rPr>
              <a:t>K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 err="1" smtClean="0">
                <a:solidFill>
                  <a:schemeClr val="bg1"/>
                </a:solidFill>
              </a:rPr>
              <a:t>τ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Continuum naturally limited to low </a:t>
            </a:r>
            <a:r>
              <a:rPr lang="en-US" dirty="0" err="1" smtClean="0">
                <a:solidFill>
                  <a:schemeClr val="bg1"/>
                </a:solidFill>
              </a:rPr>
              <a:t>k</a:t>
            </a:r>
            <a:r>
              <a:rPr lang="en-US" baseline="-250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ll</a:t>
            </a:r>
            <a:r>
              <a:rPr lang="en-US" baseline="-25000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depending on baseline length</a:t>
            </a:r>
            <a:endParaRPr lang="en-US" baseline="-25000" dirty="0" smtClean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391180"/>
            <a:ext cx="876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 smtClean="0">
                <a:solidFill>
                  <a:srgbClr val="FFFFFF"/>
                </a:solidFill>
              </a:rPr>
              <a:t>Focus on 3</a:t>
            </a:r>
            <a:r>
              <a:rPr lang="en-US" sz="2400" baseline="30000" dirty="0" smtClean="0">
                <a:solidFill>
                  <a:srgbClr val="FFFFFF"/>
                </a:solidFill>
              </a:rPr>
              <a:t>rd</a:t>
            </a:r>
            <a:r>
              <a:rPr lang="en-US" sz="2400" dirty="0" smtClean="0">
                <a:solidFill>
                  <a:srgbClr val="FFFFFF"/>
                </a:solidFill>
              </a:rPr>
              <a:t> Dimension = Frequency (‘Delay spectrum’; Parsons ea.)</a:t>
            </a:r>
            <a:endParaRPr lang="en-US" dirty="0" smtClean="0">
              <a:solidFill>
                <a:srgbClr val="FFFFFF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66333" y="1143000"/>
            <a:ext cx="8172867" cy="3235093"/>
            <a:chOff x="609600" y="1121420"/>
            <a:chExt cx="8172867" cy="3235093"/>
          </a:xfrm>
        </p:grpSpPr>
        <p:pic>
          <p:nvPicPr>
            <p:cNvPr id="6" name="Picture 5" descr="Screen Shot 2013-05-27 at 11.42.54 AM.pn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1121420"/>
              <a:ext cx="8172867" cy="3235093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09600" y="1411575"/>
              <a:ext cx="1447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V</a:t>
              </a:r>
              <a:r>
                <a:rPr lang="en-US" baseline="-25000" dirty="0" err="1" smtClean="0"/>
                <a:t>Kelvin</a:t>
              </a:r>
              <a:r>
                <a:rPr lang="en-US" dirty="0" smtClean="0"/>
                <a:t>(</a:t>
              </a:r>
              <a:r>
                <a:rPr lang="en-US" dirty="0" err="1" smtClean="0"/>
                <a:t>ν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997700" y="1798985"/>
              <a:ext cx="152400" cy="1617315"/>
            </a:xfrm>
            <a:prstGeom prst="rect">
              <a:avLst/>
            </a:prstGeom>
            <a:solidFill>
              <a:srgbClr val="FF6600">
                <a:alpha val="47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86600" y="1718846"/>
              <a:ext cx="1143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6600"/>
                  </a:solidFill>
                </a:rPr>
                <a:t>continuum</a:t>
              </a:r>
              <a:endParaRPr lang="en-US" sz="1600" dirty="0">
                <a:solidFill>
                  <a:srgbClr val="FF66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391400" y="2328446"/>
              <a:ext cx="1143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Line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405025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162580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III. </a:t>
            </a:r>
            <a:r>
              <a:rPr lang="en-US" sz="2400" dirty="0" err="1" smtClean="0"/>
              <a:t>EoR</a:t>
            </a:r>
            <a:r>
              <a:rPr lang="en-US" sz="2400" dirty="0" smtClean="0"/>
              <a:t> window: The Wedge on PAPER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28600" y="4771072"/>
            <a:ext cx="86106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k</a:t>
            </a:r>
            <a:r>
              <a:rPr lang="en-US" baseline="-25000" dirty="0" smtClean="0"/>
              <a:t>⊥</a:t>
            </a:r>
            <a:r>
              <a:rPr lang="en-US" dirty="0" smtClean="0"/>
              <a:t> (angle) vs. </a:t>
            </a:r>
            <a:r>
              <a:rPr lang="en-US" dirty="0" err="1" smtClean="0"/>
              <a:t>k</a:t>
            </a:r>
            <a:r>
              <a:rPr lang="en-US" baseline="-25000" dirty="0" err="1" smtClean="0">
                <a:latin typeface="Arial" charset="0"/>
                <a:ea typeface="Arial" charset="0"/>
                <a:cs typeface="Arial" charset="0"/>
              </a:rPr>
              <a:t>ll</a:t>
            </a:r>
            <a:r>
              <a:rPr lang="en-US" baseline="-25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/>
              <a:t>(</a:t>
            </a:r>
            <a:r>
              <a:rPr lang="en-US" dirty="0" err="1" smtClean="0"/>
              <a:t>freq</a:t>
            </a:r>
            <a:r>
              <a:rPr lang="en-US" dirty="0" smtClean="0"/>
              <a:t>) =&gt; continuum spectral PS naturally limited to max </a:t>
            </a:r>
            <a:r>
              <a:rPr lang="en-US" dirty="0" err="1" smtClean="0"/>
              <a:t>k</a:t>
            </a:r>
            <a:r>
              <a:rPr lang="en-US" baseline="-25000" dirty="0" err="1" smtClean="0">
                <a:latin typeface="Arial" charset="0"/>
                <a:ea typeface="Arial" charset="0"/>
                <a:cs typeface="Arial" charset="0"/>
              </a:rPr>
              <a:t>ll</a:t>
            </a:r>
            <a:r>
              <a:rPr lang="en-US" dirty="0" smtClean="0"/>
              <a:t> in delay </a:t>
            </a:r>
            <a:r>
              <a:rPr lang="en-US" dirty="0"/>
              <a:t>spectrum </a:t>
            </a:r>
            <a:r>
              <a:rPr lang="en-US" dirty="0" smtClean="0"/>
              <a:t> set by ‘horizon delay’ = baseline length projected to horizon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Line </a:t>
            </a:r>
            <a:r>
              <a:rPr lang="en-US" dirty="0"/>
              <a:t>source PS extend beyond </a:t>
            </a:r>
            <a:r>
              <a:rPr lang="en-US" dirty="0" smtClean="0"/>
              <a:t>wedge = noise limited, uncorrupted by continuum!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113017" y="619877"/>
            <a:ext cx="6102619" cy="3902906"/>
            <a:chOff x="108350" y="622568"/>
            <a:chExt cx="6825850" cy="3743604"/>
          </a:xfrm>
        </p:grpSpPr>
        <p:grpSp>
          <p:nvGrpSpPr>
            <p:cNvPr id="13" name="Group 12"/>
            <p:cNvGrpSpPr/>
            <p:nvPr/>
          </p:nvGrpSpPr>
          <p:grpSpPr>
            <a:xfrm>
              <a:off x="152400" y="685800"/>
              <a:ext cx="6781800" cy="3680372"/>
              <a:chOff x="-424665" y="457200"/>
              <a:chExt cx="8915399" cy="4158188"/>
            </a:xfrm>
          </p:grpSpPr>
          <p:pic>
            <p:nvPicPr>
              <p:cNvPr id="6" name="Picture 5" descr="Screen Shot 2013-05-26 at 5.28.58 PM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4665" y="457200"/>
                <a:ext cx="8915399" cy="4046367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4501386" y="2751057"/>
                <a:ext cx="2940976" cy="633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Wedge = </a:t>
                </a:r>
                <a:r>
                  <a:rPr lang="en-US" sz="1600" dirty="0"/>
                  <a:t> </a:t>
                </a:r>
                <a:r>
                  <a:rPr lang="en-US" sz="1600" dirty="0" smtClean="0"/>
                  <a:t>‘horizon delay’ for continuum </a:t>
                </a:r>
                <a:endParaRPr lang="en-US" sz="1600" dirty="0"/>
              </a:p>
            </p:txBody>
          </p:sp>
          <p:cxnSp>
            <p:nvCxnSpPr>
              <p:cNvPr id="10" name="Straight Arrow Connector 9"/>
              <p:cNvCxnSpPr/>
              <p:nvPr/>
            </p:nvCxnSpPr>
            <p:spPr bwMode="auto">
              <a:xfrm flipH="1" flipV="1">
                <a:off x="5881595" y="2480596"/>
                <a:ext cx="304800" cy="30480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4" name="TextBox 3"/>
              <p:cNvSpPr txBox="1"/>
              <p:nvPr/>
            </p:nvSpPr>
            <p:spPr>
              <a:xfrm>
                <a:off x="4586854" y="4255830"/>
                <a:ext cx="3167743" cy="359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Baseline or Angle</a:t>
                </a:r>
                <a:r>
                  <a:rPr lang="en-US" sz="1600" baseline="30000" dirty="0" smtClean="0"/>
                  <a:t>-1 </a:t>
                </a:r>
                <a:endParaRPr lang="en-US" sz="1600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2676891" y="2193711"/>
                <a:ext cx="2514600" cy="3922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FFFFFF"/>
                    </a:solidFill>
                  </a:rPr>
                  <a:t>‘</a:t>
                </a:r>
                <a:r>
                  <a:rPr lang="en-US" sz="1800" dirty="0" err="1" smtClean="0">
                    <a:solidFill>
                      <a:srgbClr val="FFFFFF"/>
                    </a:solidFill>
                  </a:rPr>
                  <a:t>EoR</a:t>
                </a:r>
                <a:r>
                  <a:rPr lang="en-US" sz="1800" dirty="0" smtClean="0">
                    <a:solidFill>
                      <a:srgbClr val="FFFFFF"/>
                    </a:solidFill>
                  </a:rPr>
                  <a:t> Window’</a:t>
                </a: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 rot="16200000">
              <a:off x="-522473" y="1253391"/>
              <a:ext cx="1600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Delay or Freq</a:t>
              </a:r>
              <a:r>
                <a:rPr lang="en-US" sz="1600" baseline="30000" dirty="0" smtClean="0"/>
                <a:t>-1</a:t>
              </a:r>
              <a:endParaRPr lang="en-US" sz="1600" baseline="30000" dirty="0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168" y="1244600"/>
            <a:ext cx="3459063" cy="28956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477000" y="144780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</a:rPr>
              <a:t>B~15m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66360" y="2474225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642C67"/>
                </a:solidFill>
              </a:rPr>
              <a:t>B~150m</a:t>
            </a:r>
            <a:endParaRPr lang="en-US" sz="1400" dirty="0">
              <a:solidFill>
                <a:srgbClr val="642C67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24600" y="4114800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Datta</a:t>
            </a:r>
            <a:r>
              <a:rPr lang="en-US" sz="1600" dirty="0" smtClean="0"/>
              <a:t> ea. 2010; </a:t>
            </a:r>
            <a:r>
              <a:rPr lang="en-US" sz="1600" dirty="0" err="1" smtClean="0"/>
              <a:t>Pober</a:t>
            </a:r>
            <a:r>
              <a:rPr lang="en-US" sz="1600" dirty="0" smtClean="0"/>
              <a:t> </a:t>
            </a:r>
            <a:r>
              <a:rPr lang="en-US" sz="1600" dirty="0" err="1" smtClean="0"/>
              <a:t>ea</a:t>
            </a:r>
            <a:r>
              <a:rPr lang="en-US" sz="1600" dirty="0" smtClean="0"/>
              <a:t> 2013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8418816" y="3079659"/>
            <a:ext cx="877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‘noise’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9009831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3-10-25 at 9.03.3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362200"/>
            <a:ext cx="7785169" cy="3124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228600"/>
            <a:ext cx="8382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smtClean="0">
                <a:solidFill>
                  <a:srgbClr val="FFFFFF"/>
                </a:solidFill>
              </a:rPr>
              <a:t>Redundant Configuration: PAPER and HERA approach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Redundant spacing calibration: antenna complex gains (t, </a:t>
            </a:r>
            <a:r>
              <a:rPr lang="en-US" dirty="0" err="1" smtClean="0">
                <a:solidFill>
                  <a:srgbClr val="FFFFFF"/>
                </a:solidFill>
              </a:rPr>
              <a:t>υ</a:t>
            </a:r>
            <a:r>
              <a:rPr lang="en-US" dirty="0">
                <a:solidFill>
                  <a:srgbClr val="FFFFFF"/>
                </a:solidFill>
              </a:rPr>
              <a:t>)</a:t>
            </a:r>
            <a:endParaRPr lang="en-US" dirty="0" smtClean="0">
              <a:solidFill>
                <a:srgbClr val="FFFFFF"/>
              </a:solidFill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Add redundant spectra coherently per time =</a:t>
            </a:r>
            <a:r>
              <a:rPr lang="en-US" dirty="0">
                <a:solidFill>
                  <a:srgbClr val="FFFFFF"/>
                </a:solidFill>
              </a:rPr>
              <a:t>&gt; ‘signal to noise</a:t>
            </a:r>
            <a:r>
              <a:rPr lang="en-US" dirty="0" smtClean="0">
                <a:solidFill>
                  <a:srgbClr val="FFFFFF"/>
                </a:solidFill>
              </a:rPr>
              <a:t>’ of PS improves </a:t>
            </a:r>
            <a:r>
              <a:rPr lang="en-US" dirty="0">
                <a:solidFill>
                  <a:srgbClr val="FFFFFF"/>
                </a:solidFill>
              </a:rPr>
              <a:t>linearly with number of measurements, N, vs. as N</a:t>
            </a:r>
            <a:r>
              <a:rPr lang="en-US" baseline="30000" dirty="0">
                <a:solidFill>
                  <a:srgbClr val="FFFFFF"/>
                </a:solidFill>
              </a:rPr>
              <a:t>1/2 </a:t>
            </a:r>
            <a:r>
              <a:rPr lang="en-US" dirty="0">
                <a:solidFill>
                  <a:srgbClr val="FFFFFF"/>
                </a:solidFill>
              </a:rPr>
              <a:t>with incoherent averaging </a:t>
            </a:r>
            <a:r>
              <a:rPr lang="en-US" dirty="0" smtClean="0">
                <a:solidFill>
                  <a:srgbClr val="FFFFFF"/>
                </a:solidFill>
              </a:rPr>
              <a:t> (add and square vs. square and add)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5772090"/>
            <a:ext cx="731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Disadvantage: grating lobes complicate imaging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9854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0-03-22 at 11.08.3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54"/>
            <a:ext cx="4059621" cy="6858000"/>
          </a:xfrm>
          <a:prstGeom prst="rect">
            <a:avLst/>
          </a:prstGeom>
        </p:spPr>
      </p:pic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533400" y="152400"/>
            <a:ext cx="2667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 dirty="0" smtClean="0"/>
              <a:t>Big Bang  </a:t>
            </a:r>
            <a:r>
              <a:rPr lang="en-US" sz="2400" b="1" dirty="0" err="1" smtClean="0"/>
              <a:t>f(HI</a:t>
            </a:r>
            <a:r>
              <a:rPr lang="en-US" sz="2400" b="1" dirty="0" smtClean="0"/>
              <a:t>) ~ 0</a:t>
            </a:r>
            <a:endParaRPr lang="en-US" sz="2400" b="1" dirty="0"/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457200" y="1144588"/>
            <a:ext cx="28956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f(HI</a:t>
            </a:r>
            <a:r>
              <a:rPr lang="en-US" sz="2400" b="1" dirty="0" smtClean="0">
                <a:solidFill>
                  <a:schemeClr val="bg1"/>
                </a:solidFill>
              </a:rPr>
              <a:t>) ~ 1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9461" name="Rectangle 6"/>
          <p:cNvSpPr>
            <a:spLocks noChangeArrowheads="1"/>
          </p:cNvSpPr>
          <p:nvPr/>
        </p:nvSpPr>
        <p:spPr bwMode="auto">
          <a:xfrm>
            <a:off x="533400" y="5067300"/>
            <a:ext cx="27432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f</a:t>
            </a:r>
            <a:r>
              <a:rPr lang="en-US" sz="2400" b="1" dirty="0" err="1">
                <a:solidFill>
                  <a:schemeClr val="bg1"/>
                </a:solidFill>
              </a:rPr>
              <a:t>(HI</a:t>
            </a:r>
            <a:r>
              <a:rPr lang="en-US" sz="2400" b="1" dirty="0">
                <a:solidFill>
                  <a:schemeClr val="bg1"/>
                </a:solidFill>
              </a:rPr>
              <a:t>)</a:t>
            </a:r>
            <a:r>
              <a:rPr lang="en-US" sz="2400" b="1" dirty="0" smtClean="0">
                <a:solidFill>
                  <a:schemeClr val="bg1"/>
                </a:solidFill>
              </a:rPr>
              <a:t> ~ </a:t>
            </a:r>
            <a:r>
              <a:rPr lang="en-US" sz="2400" b="1" dirty="0">
                <a:solidFill>
                  <a:schemeClr val="bg1"/>
                </a:solidFill>
              </a:rPr>
              <a:t>10</a:t>
            </a:r>
            <a:r>
              <a:rPr lang="en-US" sz="2400" b="1" baseline="30000" dirty="0">
                <a:solidFill>
                  <a:schemeClr val="bg1"/>
                </a:solidFill>
              </a:rPr>
              <a:t>-5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38600" y="152400"/>
            <a:ext cx="5084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History of Normal Matter (IGM ~ H)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rot="5400000" flipH="1" flipV="1">
            <a:off x="3925022" y="3620220"/>
            <a:ext cx="5865964" cy="159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3" name="Straight Arrow Connector 12"/>
          <p:cNvCxnSpPr>
            <a:stCxn id="26" idx="1"/>
          </p:cNvCxnSpPr>
          <p:nvPr/>
        </p:nvCxnSpPr>
        <p:spPr bwMode="auto">
          <a:xfrm rot="10800000" flipH="1" flipV="1">
            <a:off x="4419599" y="835968"/>
            <a:ext cx="1" cy="5865166"/>
          </a:xfrm>
          <a:prstGeom prst="straightConnector1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4419600" y="605135"/>
            <a:ext cx="1293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0.4 </a:t>
            </a:r>
            <a:r>
              <a:rPr lang="en-US" sz="2400" dirty="0" err="1" smtClean="0">
                <a:solidFill>
                  <a:srgbClr val="FFFFFF"/>
                </a:solidFill>
              </a:rPr>
              <a:t>Myr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19600" y="6096000"/>
            <a:ext cx="1446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13.6Gyr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90600" y="605135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Recombination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43000" y="32766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Reionization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935789" y="605135"/>
            <a:ext cx="1293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 = 1000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934200" y="6096000"/>
            <a:ext cx="1293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 = 0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934200" y="3962400"/>
            <a:ext cx="1674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z ~ 6  to 12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495800" y="39624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0.4 – 1.0 </a:t>
            </a:r>
            <a:r>
              <a:rPr lang="en-US" sz="2400" dirty="0" err="1" smtClean="0">
                <a:solidFill>
                  <a:srgbClr val="FFFFFF"/>
                </a:solidFill>
              </a:rPr>
              <a:t>Gyr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62200" y="64770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FFFFFF"/>
                </a:solidFill>
              </a:rPr>
              <a:t>Djorgovski</a:t>
            </a:r>
            <a:r>
              <a:rPr lang="en-US" sz="1800" dirty="0" smtClean="0">
                <a:solidFill>
                  <a:srgbClr val="FFFFFF"/>
                </a:solidFill>
              </a:rPr>
              <a:t>/CIT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9538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76400" y="4970383"/>
            <a:ext cx="641107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800" dirty="0" smtClean="0"/>
              <a:t>Weight vs. </a:t>
            </a:r>
            <a:r>
              <a:rPr lang="en-US" sz="1800" dirty="0" err="1" smtClean="0"/>
              <a:t>freq</a:t>
            </a:r>
            <a:r>
              <a:rPr lang="en-US" sz="1800" dirty="0" smtClean="0"/>
              <a:t> w. 20MHz Blackman-Harris window function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800" dirty="0" smtClean="0"/>
              <a:t>FT V(</a:t>
            </a:r>
            <a:r>
              <a:rPr lang="en-US" sz="1800" dirty="0" err="1" smtClean="0"/>
              <a:t>freq</a:t>
            </a:r>
            <a:r>
              <a:rPr lang="en-US" sz="1800" dirty="0" smtClean="0"/>
              <a:t>) </a:t>
            </a:r>
            <a:r>
              <a:rPr lang="en-US" sz="1800" dirty="0" smtClean="0">
                <a:sym typeface="Wingdings"/>
              </a:rPr>
              <a:t> V(delay) = V(</a:t>
            </a:r>
            <a:r>
              <a:rPr lang="en-US" sz="1800" dirty="0" err="1" smtClean="0">
                <a:sym typeface="Wingdings"/>
              </a:rPr>
              <a:t>k</a:t>
            </a:r>
            <a:r>
              <a:rPr lang="en-US" sz="1800" baseline="-25000" dirty="0" err="1" smtClean="0">
                <a:latin typeface="Arial" charset="0"/>
                <a:ea typeface="Arial" charset="0"/>
                <a:cs typeface="Arial" charset="0"/>
                <a:sym typeface="Wingdings"/>
              </a:rPr>
              <a:t>ll</a:t>
            </a:r>
            <a:r>
              <a:rPr lang="en-US" sz="1800" dirty="0" smtClean="0">
                <a:sym typeface="Wingdings"/>
              </a:rPr>
              <a:t>)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800" dirty="0" smtClean="0">
                <a:sym typeface="Wingdings"/>
              </a:rPr>
              <a:t>Cross multiply V</a:t>
            </a:r>
            <a:r>
              <a:rPr lang="en-US" sz="1800" baseline="-25000" dirty="0" smtClean="0">
                <a:sym typeface="Wingdings"/>
              </a:rPr>
              <a:t>i</a:t>
            </a:r>
            <a:r>
              <a:rPr lang="en-US" sz="1800" dirty="0">
                <a:sym typeface="Wingdings"/>
              </a:rPr>
              <a:t>(</a:t>
            </a:r>
            <a:r>
              <a:rPr lang="en-US" sz="1800" dirty="0" err="1">
                <a:sym typeface="Wingdings"/>
              </a:rPr>
              <a:t>k</a:t>
            </a:r>
            <a:r>
              <a:rPr lang="en-US" sz="1800" baseline="-25000" dirty="0" err="1">
                <a:latin typeface="Arial" charset="0"/>
                <a:ea typeface="Arial" charset="0"/>
                <a:cs typeface="Arial" charset="0"/>
                <a:sym typeface="Wingdings"/>
              </a:rPr>
              <a:t>ll</a:t>
            </a:r>
            <a:r>
              <a:rPr lang="en-US" sz="1800" dirty="0" smtClean="0">
                <a:sym typeface="Wingdings"/>
              </a:rPr>
              <a:t>)*</a:t>
            </a:r>
            <a:r>
              <a:rPr lang="en-US" sz="1800" dirty="0" err="1" smtClean="0">
                <a:sym typeface="Wingdings"/>
              </a:rPr>
              <a:t>V</a:t>
            </a:r>
            <a:r>
              <a:rPr lang="en-US" sz="1800" baseline="-25000" dirty="0" err="1" smtClean="0">
                <a:sym typeface="Wingdings"/>
              </a:rPr>
              <a:t>j</a:t>
            </a:r>
            <a:r>
              <a:rPr lang="en-US" sz="1800" dirty="0">
                <a:sym typeface="Wingdings"/>
              </a:rPr>
              <a:t>(</a:t>
            </a:r>
            <a:r>
              <a:rPr lang="en-US" sz="1800" dirty="0" err="1">
                <a:sym typeface="Wingdings"/>
              </a:rPr>
              <a:t>k</a:t>
            </a:r>
            <a:r>
              <a:rPr lang="en-US" sz="1800" baseline="-25000" dirty="0" err="1">
                <a:latin typeface="Arial" charset="0"/>
                <a:ea typeface="Arial" charset="0"/>
                <a:cs typeface="Arial" charset="0"/>
                <a:sym typeface="Wingdings"/>
              </a:rPr>
              <a:t>ll</a:t>
            </a:r>
            <a:r>
              <a:rPr lang="en-US" sz="1800" dirty="0" smtClean="0">
                <a:sym typeface="Wingdings"/>
              </a:rPr>
              <a:t>) to delay PS (</a:t>
            </a:r>
            <a:r>
              <a:rPr lang="en-US" sz="1800" dirty="0" err="1" smtClean="0">
                <a:sym typeface="Wingdings"/>
              </a:rPr>
              <a:t>i,j</a:t>
            </a:r>
            <a:r>
              <a:rPr lang="en-US" sz="1800" dirty="0" smtClean="0">
                <a:sym typeface="Wingdings"/>
              </a:rPr>
              <a:t> = time steps or redundant B to remove noise bias)</a:t>
            </a:r>
            <a:endParaRPr lang="en-US" sz="18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6121489" y="163469"/>
            <a:ext cx="2946311" cy="3861670"/>
            <a:chOff x="6121489" y="163469"/>
            <a:chExt cx="2946311" cy="386167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1489" y="163469"/>
              <a:ext cx="2946311" cy="386167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 bwMode="auto">
            <a:xfrm>
              <a:off x="6893104" y="1295400"/>
              <a:ext cx="1752600" cy="91325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893104" y="1167825"/>
            <a:ext cx="2022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FG filtering to ~ 10</a:t>
            </a:r>
            <a:r>
              <a:rPr lang="en-US" sz="1600" baseline="30000" dirty="0" smtClean="0"/>
              <a:t>6 </a:t>
            </a:r>
            <a:r>
              <a:rPr lang="en-US" sz="1600" dirty="0" smtClean="0"/>
              <a:t>at horizon for b=30m</a:t>
            </a:r>
            <a:endParaRPr lang="en-US" sz="1600" baseline="30000" dirty="0"/>
          </a:p>
        </p:txBody>
      </p:sp>
      <p:sp>
        <p:nvSpPr>
          <p:cNvPr id="18" name="TextBox 17"/>
          <p:cNvSpPr txBox="1"/>
          <p:nvPr/>
        </p:nvSpPr>
        <p:spPr>
          <a:xfrm>
            <a:off x="6248400" y="401949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smtClean="0"/>
              <a:t>PAPER 32: Parsons </a:t>
            </a:r>
            <a:r>
              <a:rPr lang="en-US" sz="1800" dirty="0" err="1" smtClean="0"/>
              <a:t>ea</a:t>
            </a:r>
            <a:r>
              <a:rPr lang="en-US" sz="1800" dirty="0" smtClean="0"/>
              <a:t> 2014</a:t>
            </a:r>
            <a:endParaRPr lang="en-US" sz="18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142126" y="152401"/>
            <a:ext cx="5906249" cy="4762498"/>
            <a:chOff x="142126" y="152401"/>
            <a:chExt cx="5906249" cy="4762498"/>
          </a:xfrm>
        </p:grpSpPr>
        <p:grpSp>
          <p:nvGrpSpPr>
            <p:cNvPr id="17" name="Group 16"/>
            <p:cNvGrpSpPr/>
            <p:nvPr/>
          </p:nvGrpSpPr>
          <p:grpSpPr>
            <a:xfrm>
              <a:off x="142126" y="152401"/>
              <a:ext cx="5906249" cy="4762498"/>
              <a:chOff x="142126" y="152401"/>
              <a:chExt cx="5906249" cy="4762498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142126" y="152401"/>
                <a:ext cx="5906249" cy="4762498"/>
                <a:chOff x="142126" y="152401"/>
                <a:chExt cx="5906249" cy="4762498"/>
              </a:xfrm>
            </p:grpSpPr>
            <p:pic>
              <p:nvPicPr>
                <p:cNvPr id="2" name="Picture 1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harpenSoften amoun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2126" y="152401"/>
                  <a:ext cx="5906249" cy="3872738"/>
                </a:xfrm>
                <a:prstGeom prst="rect">
                  <a:avLst/>
                </a:prstGeom>
              </p:spPr>
            </p:pic>
            <p:sp>
              <p:nvSpPr>
                <p:cNvPr id="3" name="TextBox 2"/>
                <p:cNvSpPr txBox="1"/>
                <p:nvPr/>
              </p:nvSpPr>
              <p:spPr>
                <a:xfrm>
                  <a:off x="3632200" y="2008907"/>
                  <a:ext cx="1397000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smtClean="0"/>
                    <a:t>Wedge delay filter</a:t>
                  </a:r>
                  <a:endParaRPr lang="en-US" sz="1200" dirty="0"/>
                </a:p>
              </p:txBody>
            </p:sp>
            <p:sp>
              <p:nvSpPr>
                <p:cNvPr id="4" name="TextBox 3"/>
                <p:cNvSpPr txBox="1"/>
                <p:nvPr/>
              </p:nvSpPr>
              <p:spPr>
                <a:xfrm>
                  <a:off x="3881836" y="2679685"/>
                  <a:ext cx="1147364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smtClean="0"/>
                    <a:t>Redundant Ave</a:t>
                  </a:r>
                  <a:endParaRPr lang="en-US" sz="1200" dirty="0"/>
                </a:p>
              </p:txBody>
            </p:sp>
            <p:sp>
              <p:nvSpPr>
                <p:cNvPr id="5" name="TextBox 4"/>
                <p:cNvSpPr txBox="1"/>
                <p:nvPr/>
              </p:nvSpPr>
              <p:spPr>
                <a:xfrm>
                  <a:off x="3734726" y="3106623"/>
                  <a:ext cx="1131914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/>
                    <a:t>Time </a:t>
                  </a:r>
                  <a:r>
                    <a:rPr lang="en-US" sz="1200" dirty="0" err="1" smtClean="0"/>
                    <a:t>ave</a:t>
                  </a:r>
                  <a:endParaRPr lang="en-US" sz="1200" dirty="0"/>
                </a:p>
              </p:txBody>
            </p:sp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9096" y="3920412"/>
                  <a:ext cx="2354104" cy="994487"/>
                </a:xfrm>
                <a:prstGeom prst="rect">
                  <a:avLst/>
                </a:prstGeom>
              </p:spPr>
            </p:pic>
          </p:grpSp>
          <p:sp>
            <p:nvSpPr>
              <p:cNvPr id="7" name="Rectangle 6"/>
              <p:cNvSpPr/>
              <p:nvPr/>
            </p:nvSpPr>
            <p:spPr bwMode="auto">
              <a:xfrm>
                <a:off x="909319" y="1031240"/>
                <a:ext cx="4856114" cy="9144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3810000" y="772160"/>
                <a:ext cx="304800" cy="35714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652530" y="631130"/>
                <a:ext cx="288544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Raw vis spectrum</a:t>
                </a:r>
                <a:endParaRPr lang="en-US" sz="1400" dirty="0"/>
              </a:p>
            </p:txBody>
          </p:sp>
        </p:grpSp>
        <p:sp>
          <p:nvSpPr>
            <p:cNvPr id="6" name="Rectangle 5"/>
            <p:cNvSpPr/>
            <p:nvPr/>
          </p:nvSpPr>
          <p:spPr bwMode="auto">
            <a:xfrm>
              <a:off x="990600" y="3230880"/>
              <a:ext cx="661930" cy="381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5493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76400" y="152400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PAPER power spectrum:  z=8.4  (150MHz)  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495800" y="1295400"/>
            <a:ext cx="45827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2years, 64antennas, w. b = 30m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Wedge: 10</a:t>
            </a:r>
            <a:r>
              <a:rPr lang="en-US" baseline="30000" dirty="0" smtClean="0"/>
              <a:t>7</a:t>
            </a:r>
            <a:r>
              <a:rPr lang="en-US" dirty="0" smtClean="0"/>
              <a:t> cont. avoidance (mK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endParaRPr lang="en-US" dirty="0"/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/>
              <a:t>k</a:t>
            </a:r>
            <a:r>
              <a:rPr lang="en-US" dirty="0" smtClean="0"/>
              <a:t> &lt; 0.15: intrinsic continuum ‘structure’ contamination (+ Cosmic Variance)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/>
              <a:t>k</a:t>
            </a:r>
            <a:r>
              <a:rPr lang="en-US" dirty="0" smtClean="0"/>
              <a:t> </a:t>
            </a:r>
            <a:r>
              <a:rPr lang="en-US" dirty="0"/>
              <a:t>&gt;</a:t>
            </a:r>
            <a:r>
              <a:rPr lang="en-US" dirty="0" smtClean="0"/>
              <a:t> 0.2: bins consistent w. </a:t>
            </a:r>
            <a:r>
              <a:rPr lang="en-US" dirty="0"/>
              <a:t>thermal noise </a:t>
            </a:r>
            <a:r>
              <a:rPr lang="en-US" dirty="0" smtClean="0"/>
              <a:t>(&lt;2σ)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Most sensitive limit </a:t>
            </a:r>
            <a:r>
              <a:rPr lang="en-US" dirty="0"/>
              <a:t>(</a:t>
            </a:r>
            <a:r>
              <a:rPr lang="en-US" dirty="0" smtClean="0"/>
              <a:t>&lt;k&gt; 0.2 to 0.5):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0" y="838200"/>
            <a:ext cx="4953000" cy="5257800"/>
            <a:chOff x="0" y="571436"/>
            <a:chExt cx="4953000" cy="5562664"/>
          </a:xfrm>
        </p:grpSpPr>
        <p:pic>
          <p:nvPicPr>
            <p:cNvPr id="18" name="Picture 17" descr="Screen Shot 2015-08-29 at 8.01.59 AM.png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1436"/>
              <a:ext cx="4485079" cy="556266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200400" y="1756946"/>
              <a:ext cx="14858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>
                  <a:solidFill>
                    <a:srgbClr val="29AEB4"/>
                  </a:solidFill>
                </a:rPr>
                <a:t>T</a:t>
              </a:r>
              <a:r>
                <a:rPr lang="en-US" sz="1600" baseline="-25000" dirty="0" err="1" smtClean="0">
                  <a:solidFill>
                    <a:srgbClr val="29AEB4"/>
                  </a:solidFill>
                </a:rPr>
                <a:t>sys</a:t>
              </a:r>
              <a:r>
                <a:rPr lang="en-US" sz="1600" dirty="0" smtClean="0">
                  <a:solidFill>
                    <a:srgbClr val="29AEB4"/>
                  </a:solidFill>
                </a:rPr>
                <a:t>= 500K</a:t>
              </a:r>
              <a:endParaRPr lang="en-US" sz="1600" dirty="0">
                <a:solidFill>
                  <a:srgbClr val="29AEB4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048000" y="4343400"/>
              <a:ext cx="1905000" cy="618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smtClean="0">
                  <a:solidFill>
                    <a:srgbClr val="EC00FF"/>
                  </a:solidFill>
                </a:rPr>
                <a:t>Fiducial 21cmFast </a:t>
              </a:r>
              <a:endParaRPr lang="en-US" sz="1600" dirty="0" smtClean="0">
                <a:solidFill>
                  <a:srgbClr val="EC00FF"/>
                </a:solidFill>
              </a:endParaRPr>
            </a:p>
            <a:p>
              <a:r>
                <a:rPr lang="en-US" sz="1600" dirty="0" smtClean="0">
                  <a:solidFill>
                    <a:srgbClr val="EC00FF"/>
                  </a:solidFill>
                </a:rPr>
                <a:t>~ 20mK</a:t>
              </a:r>
              <a:r>
                <a:rPr lang="en-US" sz="1600" baseline="30000" dirty="0" smtClean="0">
                  <a:solidFill>
                    <a:srgbClr val="EC00FF"/>
                  </a:solidFill>
                </a:rPr>
                <a:t>2</a:t>
              </a:r>
              <a:endParaRPr lang="en-US" sz="1600" baseline="30000" dirty="0">
                <a:solidFill>
                  <a:srgbClr val="EC00FF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 flipV="1">
              <a:off x="790222" y="927228"/>
              <a:ext cx="0" cy="349828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2" name="Rectangle 11"/>
            <p:cNvSpPr/>
            <p:nvPr/>
          </p:nvSpPr>
          <p:spPr bwMode="auto">
            <a:xfrm>
              <a:off x="1752600" y="1085910"/>
              <a:ext cx="1524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543687" y="927228"/>
              <a:ext cx="1524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2184142" y="2425572"/>
              <a:ext cx="1524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38200" y="824924"/>
              <a:ext cx="19050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c</a:t>
              </a:r>
              <a:r>
                <a:rPr lang="en-US" sz="1600" dirty="0" smtClean="0">
                  <a:solidFill>
                    <a:srgbClr val="FF0000"/>
                  </a:solidFill>
                </a:rPr>
                <a:t>ontinuum ‘wedge’ ~ 10</a:t>
              </a:r>
              <a:r>
                <a:rPr lang="en-US" sz="1600" baseline="30000" dirty="0" smtClean="0">
                  <a:solidFill>
                    <a:srgbClr val="FF0000"/>
                  </a:solidFill>
                </a:rPr>
                <a:t>9</a:t>
              </a:r>
              <a:r>
                <a:rPr lang="en-US" sz="1600" dirty="0" smtClean="0">
                  <a:solidFill>
                    <a:srgbClr val="FF0000"/>
                  </a:solidFill>
                </a:rPr>
                <a:t> mK</a:t>
              </a:r>
              <a:r>
                <a:rPr lang="en-US" sz="1600" baseline="30000" dirty="0" smtClean="0">
                  <a:solidFill>
                    <a:srgbClr val="FF0000"/>
                  </a:solidFill>
                </a:rPr>
                <a:t>2</a:t>
              </a:r>
              <a:endParaRPr lang="en-US" sz="1600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0" y="5638800"/>
              <a:ext cx="152400" cy="2286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524000" y="6096000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Ali </a:t>
            </a:r>
            <a:r>
              <a:rPr lang="en-US" dirty="0" err="1" smtClean="0"/>
              <a:t>ea</a:t>
            </a:r>
            <a:r>
              <a:rPr lang="en-US" dirty="0" smtClean="0"/>
              <a:t> 2015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715000" y="3849945"/>
            <a:ext cx="198120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en-US"/>
              <a:t>Δ</a:t>
            </a:r>
            <a:r>
              <a:rPr lang="en-US" baseline="30000"/>
              <a:t>2 </a:t>
            </a:r>
            <a:r>
              <a:rPr lang="en-US"/>
              <a:t>(k) &lt; 360 </a:t>
            </a:r>
            <a:r>
              <a:rPr lang="en-US" smtClean="0"/>
              <a:t>mK</a:t>
            </a:r>
            <a:r>
              <a:rPr lang="en-US" baseline="30000" smtClean="0"/>
              <a:t>2</a:t>
            </a:r>
            <a:endParaRPr lang="en-US" baseline="30000"/>
          </a:p>
        </p:txBody>
      </p:sp>
    </p:spTree>
    <p:extLst>
      <p:ext uri="{BB962C8B-B14F-4D97-AF65-F5344CB8AC3E}">
        <p14:creationId xmlns:p14="http://schemas.microsoft.com/office/powerpoint/2010/main" val="10754613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7400" y="203889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Constraining non-’fiducial’ models  </a:t>
            </a:r>
            <a:endParaRPr lang="en-US" sz="24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0" y="838200"/>
            <a:ext cx="4953000" cy="5257800"/>
            <a:chOff x="0" y="571436"/>
            <a:chExt cx="4953000" cy="5562664"/>
          </a:xfrm>
        </p:grpSpPr>
        <p:pic>
          <p:nvPicPr>
            <p:cNvPr id="18" name="Picture 17" descr="Screen Shot 2015-08-29 at 8.01.59 AM.png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1436"/>
              <a:ext cx="4485079" cy="556266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200400" y="1756946"/>
              <a:ext cx="14858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>
                  <a:solidFill>
                    <a:srgbClr val="29AEB4"/>
                  </a:solidFill>
                </a:rPr>
                <a:t>T</a:t>
              </a:r>
              <a:r>
                <a:rPr lang="en-US" sz="1600" baseline="-25000" dirty="0" err="1" smtClean="0">
                  <a:solidFill>
                    <a:srgbClr val="29AEB4"/>
                  </a:solidFill>
                </a:rPr>
                <a:t>sys</a:t>
              </a:r>
              <a:r>
                <a:rPr lang="en-US" sz="1600" dirty="0" smtClean="0">
                  <a:solidFill>
                    <a:srgbClr val="29AEB4"/>
                  </a:solidFill>
                </a:rPr>
                <a:t>= 500K</a:t>
              </a:r>
              <a:endParaRPr lang="en-US" sz="1600" dirty="0">
                <a:solidFill>
                  <a:srgbClr val="29AEB4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048000" y="4343400"/>
              <a:ext cx="1905000" cy="618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smtClean="0">
                  <a:solidFill>
                    <a:srgbClr val="EC00FF"/>
                  </a:solidFill>
                </a:rPr>
                <a:t>Fiducial 21cmFast </a:t>
              </a:r>
              <a:endParaRPr lang="en-US" sz="1600" dirty="0" smtClean="0">
                <a:solidFill>
                  <a:srgbClr val="EC00FF"/>
                </a:solidFill>
              </a:endParaRPr>
            </a:p>
            <a:p>
              <a:r>
                <a:rPr lang="en-US" sz="1600" dirty="0" smtClean="0">
                  <a:solidFill>
                    <a:srgbClr val="EC00FF"/>
                  </a:solidFill>
                </a:rPr>
                <a:t>~ 20mK</a:t>
              </a:r>
              <a:r>
                <a:rPr lang="en-US" sz="1600" baseline="30000" dirty="0" smtClean="0">
                  <a:solidFill>
                    <a:srgbClr val="EC00FF"/>
                  </a:solidFill>
                </a:rPr>
                <a:t>2</a:t>
              </a:r>
              <a:endParaRPr lang="en-US" sz="1600" baseline="30000" dirty="0">
                <a:solidFill>
                  <a:srgbClr val="EC00FF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 flipV="1">
              <a:off x="790222" y="927228"/>
              <a:ext cx="0" cy="349828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2" name="Rectangle 11"/>
            <p:cNvSpPr/>
            <p:nvPr/>
          </p:nvSpPr>
          <p:spPr bwMode="auto">
            <a:xfrm>
              <a:off x="1752600" y="1085910"/>
              <a:ext cx="1524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543687" y="927228"/>
              <a:ext cx="1524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2184142" y="2425572"/>
              <a:ext cx="1524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38200" y="824924"/>
              <a:ext cx="19050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c</a:t>
              </a:r>
              <a:r>
                <a:rPr lang="en-US" sz="1600" dirty="0" smtClean="0">
                  <a:solidFill>
                    <a:srgbClr val="FF0000"/>
                  </a:solidFill>
                </a:rPr>
                <a:t>ontinuum ‘wedge’ ~ 10</a:t>
              </a:r>
              <a:r>
                <a:rPr lang="en-US" sz="1600" baseline="30000" dirty="0" smtClean="0">
                  <a:solidFill>
                    <a:srgbClr val="FF0000"/>
                  </a:solidFill>
                </a:rPr>
                <a:t>9</a:t>
              </a:r>
              <a:r>
                <a:rPr lang="en-US" sz="1600" dirty="0" smtClean="0">
                  <a:solidFill>
                    <a:srgbClr val="FF0000"/>
                  </a:solidFill>
                </a:rPr>
                <a:t> mK</a:t>
              </a:r>
              <a:r>
                <a:rPr lang="en-US" sz="1600" baseline="30000" dirty="0" smtClean="0">
                  <a:solidFill>
                    <a:srgbClr val="FF0000"/>
                  </a:solidFill>
                </a:rPr>
                <a:t>2</a:t>
              </a:r>
              <a:endParaRPr lang="en-US" sz="1600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0" y="5638800"/>
              <a:ext cx="152400" cy="2286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524000" y="6096000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Ali </a:t>
            </a:r>
            <a:r>
              <a:rPr lang="en-US" dirty="0" err="1" smtClean="0"/>
              <a:t>ea</a:t>
            </a:r>
            <a:r>
              <a:rPr lang="en-US" dirty="0" smtClean="0"/>
              <a:t> 2015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 bwMode="auto">
          <a:xfrm>
            <a:off x="668869" y="2438400"/>
            <a:ext cx="3542913" cy="210588"/>
          </a:xfrm>
          <a:prstGeom prst="rect">
            <a:avLst/>
          </a:prstGeom>
          <a:solidFill>
            <a:srgbClr val="660066">
              <a:alpha val="4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43000" y="2138495"/>
            <a:ext cx="228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660066"/>
                </a:solidFill>
              </a:rPr>
              <a:t>No </a:t>
            </a:r>
            <a:r>
              <a:rPr lang="en-US" sz="1600" dirty="0" err="1" smtClean="0">
                <a:solidFill>
                  <a:srgbClr val="660066"/>
                </a:solidFill>
              </a:rPr>
              <a:t>Xray</a:t>
            </a:r>
            <a:r>
              <a:rPr lang="en-US" sz="1600" dirty="0" smtClean="0">
                <a:solidFill>
                  <a:srgbClr val="660066"/>
                </a:solidFill>
              </a:rPr>
              <a:t> pre-heating?</a:t>
            </a:r>
            <a:endParaRPr lang="en-US" sz="1600" dirty="0">
              <a:solidFill>
                <a:srgbClr val="660066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85913" y="1318541"/>
            <a:ext cx="43056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Fiducial model z</a:t>
            </a:r>
            <a:r>
              <a:rPr lang="en-US" dirty="0"/>
              <a:t>∼6 to </a:t>
            </a:r>
            <a:r>
              <a:rPr lang="en-US" dirty="0" smtClean="0"/>
              <a:t>20 assumes  </a:t>
            </a:r>
            <a:r>
              <a:rPr lang="en-US" dirty="0"/>
              <a:t>IGM </a:t>
            </a:r>
            <a:r>
              <a:rPr lang="en-US" dirty="0" smtClean="0"/>
              <a:t>heated prior to reionization =&gt; </a:t>
            </a:r>
            <a:r>
              <a:rPr lang="en-US" dirty="0"/>
              <a:t>T</a:t>
            </a:r>
            <a:r>
              <a:rPr lang="en-US" baseline="-25000" dirty="0"/>
              <a:t>K</a:t>
            </a:r>
            <a:r>
              <a:rPr lang="en-US" dirty="0"/>
              <a:t> &gt; </a:t>
            </a:r>
            <a:r>
              <a:rPr lang="en-US" dirty="0" smtClean="0"/>
              <a:t>T</a:t>
            </a:r>
            <a:r>
              <a:rPr lang="en-US" baseline="-25000" dirty="0" smtClean="0"/>
              <a:t>CMB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If no pre-heating, expect 100x stronger absorption variance (mK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9136024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52400" y="762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HI 21cm Signal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6473" y="533400"/>
            <a:ext cx="5334000" cy="5867400"/>
            <a:chOff x="-6473" y="914400"/>
            <a:chExt cx="5334000" cy="5867400"/>
          </a:xfrm>
        </p:grpSpPr>
        <p:pic>
          <p:nvPicPr>
            <p:cNvPr id="21" name="Picture 20" descr="Screen Shot 2015-08-28 at 3.58.30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473" y="914400"/>
              <a:ext cx="5334000" cy="5867400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3048000" y="4419600"/>
              <a:ext cx="1295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First stars</a:t>
              </a:r>
              <a:endParaRPr lang="en-US" sz="16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76400" y="4048780"/>
              <a:ext cx="1371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First Galaxies  </a:t>
              </a:r>
              <a:r>
                <a:rPr lang="en-US" sz="1400" dirty="0" err="1" smtClean="0"/>
                <a:t>Xray</a:t>
              </a:r>
              <a:r>
                <a:rPr lang="en-US" sz="1400" dirty="0" smtClean="0"/>
                <a:t> warming</a:t>
              </a:r>
              <a:endParaRPr lang="en-US" sz="1400" baseline="-25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369128" y="6026819"/>
              <a:ext cx="1295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Reionization</a:t>
              </a:r>
              <a:endParaRPr lang="en-US" sz="1200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668864" y="2399115"/>
            <a:ext cx="1455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No warming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>
            <a:off x="2362200" y="2514600"/>
            <a:ext cx="685801" cy="4572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H="1">
            <a:off x="2319180" y="4693227"/>
            <a:ext cx="611056" cy="3810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990600" y="4953000"/>
            <a:ext cx="22307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>
                <a:solidFill>
                  <a:srgbClr val="FF0000"/>
                </a:solidFill>
              </a:rPr>
              <a:t>-250mK at z=8</a:t>
            </a: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066800" y="5202382"/>
            <a:ext cx="228600" cy="228600"/>
          </a:xfrm>
          <a:prstGeom prst="rect">
            <a:avLst/>
          </a:prstGeom>
          <a:solidFill>
            <a:srgbClr val="DDDE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64274" y="955864"/>
            <a:ext cx="3374926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Fiducial model: IGM heated by </a:t>
            </a:r>
            <a:r>
              <a:rPr lang="en-US" dirty="0">
                <a:solidFill>
                  <a:schemeClr val="bg1"/>
                </a:solidFill>
              </a:rPr>
              <a:t>hard X rays from </a:t>
            </a:r>
            <a:r>
              <a:rPr lang="en-US" dirty="0" smtClean="0">
                <a:solidFill>
                  <a:schemeClr val="bg1"/>
                </a:solidFill>
              </a:rPr>
              <a:t>XRBs or AGN, shocks, or decaying DM, </a:t>
            </a:r>
            <a:r>
              <a:rPr lang="en-US" dirty="0">
                <a:solidFill>
                  <a:schemeClr val="bg1"/>
                </a:solidFill>
              </a:rPr>
              <a:t>prior to </a:t>
            </a:r>
            <a:r>
              <a:rPr lang="en-US" dirty="0" err="1">
                <a:solidFill>
                  <a:schemeClr val="bg1"/>
                </a:solidFill>
              </a:rPr>
              <a:t>reionizing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=&gt; weaker emission signal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If no pre-heating =&gt; strong absorption against CMB: T</a:t>
            </a:r>
            <a:r>
              <a:rPr lang="en-US" baseline="-25000" dirty="0" smtClean="0">
                <a:solidFill>
                  <a:schemeClr val="bg1"/>
                </a:solidFill>
              </a:rPr>
              <a:t>B</a:t>
            </a:r>
            <a:r>
              <a:rPr lang="en-US" dirty="0" smtClean="0">
                <a:solidFill>
                  <a:schemeClr val="bg1"/>
                </a:solidFill>
              </a:rPr>
              <a:t> ~ 10x stronger  than with heating</a:t>
            </a:r>
            <a:endParaRPr lang="en-US" baseline="30000" dirty="0" smtClean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943600" y="4548652"/>
            <a:ext cx="2895600" cy="1775112"/>
            <a:chOff x="5943600" y="4548652"/>
            <a:chExt cx="2895600" cy="177511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47056" y="4693227"/>
              <a:ext cx="2710694" cy="1602828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 bwMode="auto">
            <a:xfrm>
              <a:off x="5943600" y="4693227"/>
              <a:ext cx="2895600" cy="45719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 rot="5400000">
              <a:off x="7874524" y="5409365"/>
              <a:ext cx="1775112" cy="5368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96730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09600"/>
            <a:ext cx="3593567" cy="35052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419600" y="578426"/>
            <a:ext cx="4357278" cy="3655279"/>
            <a:chOff x="5265672" y="2895600"/>
            <a:chExt cx="3595278" cy="3241864"/>
          </a:xfrm>
        </p:grpSpPr>
        <p:grpSp>
          <p:nvGrpSpPr>
            <p:cNvPr id="4" name="Group 3"/>
            <p:cNvGrpSpPr/>
            <p:nvPr/>
          </p:nvGrpSpPr>
          <p:grpSpPr>
            <a:xfrm>
              <a:off x="5265672" y="2895600"/>
              <a:ext cx="3595278" cy="3241864"/>
              <a:chOff x="4572000" y="2626431"/>
              <a:chExt cx="4495800" cy="3621969"/>
            </a:xfrm>
          </p:grpSpPr>
          <p:pic>
            <p:nvPicPr>
              <p:cNvPr id="5" name="Picture 4" descr="Screen Shot 2015-08-31 at 5.52.44 A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0" y="2626431"/>
                <a:ext cx="4495800" cy="3621969"/>
              </a:xfrm>
              <a:prstGeom prst="rect">
                <a:avLst/>
              </a:prstGeom>
            </p:spPr>
          </p:pic>
          <p:cxnSp>
            <p:nvCxnSpPr>
              <p:cNvPr id="6" name="Straight Connector 5"/>
              <p:cNvCxnSpPr/>
              <p:nvPr/>
            </p:nvCxnSpPr>
            <p:spPr bwMode="auto">
              <a:xfrm>
                <a:off x="5029200" y="5753100"/>
                <a:ext cx="3200400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7" name="TextBox 6"/>
              <p:cNvSpPr txBox="1"/>
              <p:nvPr/>
            </p:nvSpPr>
            <p:spPr>
              <a:xfrm>
                <a:off x="5628823" y="5345197"/>
                <a:ext cx="2382152" cy="378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err="1" smtClean="0">
                    <a:solidFill>
                      <a:srgbClr val="FFFF00"/>
                    </a:solidFill>
                  </a:rPr>
                  <a:t>T</a:t>
                </a:r>
                <a:r>
                  <a:rPr lang="en-US" sz="1600" baseline="-25000" dirty="0" err="1" smtClean="0">
                    <a:solidFill>
                      <a:srgbClr val="FFFF00"/>
                    </a:solidFill>
                  </a:rPr>
                  <a:t>smin</a:t>
                </a:r>
                <a:r>
                  <a:rPr lang="en-US" sz="1600" baseline="-25000" dirty="0" smtClean="0">
                    <a:solidFill>
                      <a:srgbClr val="FFFF00"/>
                    </a:solidFill>
                  </a:rPr>
                  <a:t> </a:t>
                </a:r>
                <a:r>
                  <a:rPr lang="en-US" sz="1600" dirty="0" smtClean="0">
                    <a:solidFill>
                      <a:srgbClr val="FFFF00"/>
                    </a:solidFill>
                  </a:rPr>
                  <a:t>(z~8) ~ 1.5K</a:t>
                </a:r>
                <a:endParaRPr lang="en-US" sz="16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905499" y="4116260"/>
                <a:ext cx="14478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T</a:t>
                </a:r>
                <a:r>
                  <a:rPr lang="en-US" baseline="-25000" dirty="0" err="1"/>
                  <a:t>s</a:t>
                </a:r>
                <a:r>
                  <a:rPr lang="en-US" dirty="0"/>
                  <a:t> &gt; 10K </a:t>
                </a: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5729499" y="3060029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smtClean="0">
                  <a:solidFill>
                    <a:schemeClr val="bg1"/>
                  </a:solidFill>
                </a:rPr>
                <a:t>Pober</a:t>
              </a:r>
              <a:r>
                <a:rPr lang="en-US" sz="1800" dirty="0" smtClean="0">
                  <a:solidFill>
                    <a:schemeClr val="bg1"/>
                  </a:solidFill>
                </a:rPr>
                <a:t> </a:t>
              </a:r>
              <a:r>
                <a:rPr lang="en-US" sz="1800" dirty="0" err="1" smtClean="0">
                  <a:solidFill>
                    <a:schemeClr val="bg1"/>
                  </a:solidFill>
                </a:rPr>
                <a:t>ea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79341" y="4419600"/>
            <a:ext cx="2660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Fialkov</a:t>
            </a:r>
            <a:r>
              <a:rPr lang="en-US" sz="1800" dirty="0" smtClean="0"/>
              <a:t> </a:t>
            </a:r>
            <a:r>
              <a:rPr lang="en-US" sz="1800" dirty="0"/>
              <a:t>ea</a:t>
            </a:r>
            <a:r>
              <a:rPr lang="en-US" sz="1800" dirty="0" smtClean="0"/>
              <a:t>. Nature, 2015; </a:t>
            </a:r>
          </a:p>
          <a:p>
            <a:r>
              <a:rPr lang="en-US" sz="1800" dirty="0" err="1" smtClean="0"/>
              <a:t>Pacuci</a:t>
            </a:r>
            <a:r>
              <a:rPr lang="en-US" sz="1800" dirty="0" smtClean="0"/>
              <a:t> </a:t>
            </a:r>
            <a:r>
              <a:rPr lang="en-US" sz="1800" dirty="0"/>
              <a:t>ea</a:t>
            </a:r>
            <a:r>
              <a:rPr lang="en-US" sz="1800" dirty="0" smtClean="0"/>
              <a:t>. AA, 2014; </a:t>
            </a:r>
            <a:r>
              <a:rPr lang="en-US" sz="1800" dirty="0" err="1" smtClean="0"/>
              <a:t>Pober</a:t>
            </a:r>
            <a:r>
              <a:rPr lang="en-US" sz="1800" dirty="0" smtClean="0"/>
              <a:t> et al. 2015 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4626756" y="4586996"/>
            <a:ext cx="41501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600"/>
              </a:spcBef>
            </a:pPr>
            <a:r>
              <a:rPr lang="en-US" sz="1800" dirty="0" smtClean="0"/>
              <a:t>PAPER HI PS limit </a:t>
            </a:r>
          </a:p>
          <a:p>
            <a:pPr marL="285750" lvl="1" indent="-285750">
              <a:spcBef>
                <a:spcPts val="600"/>
              </a:spcBef>
              <a:buFont typeface="Arial" charset="0"/>
              <a:buChar char="•"/>
            </a:pPr>
            <a:r>
              <a:rPr lang="en-US" sz="1800" dirty="0" smtClean="0"/>
              <a:t>At z ~ 8.4:  </a:t>
            </a:r>
            <a:r>
              <a:rPr lang="en-US" dirty="0" smtClean="0"/>
              <a:t>Δ</a:t>
            </a:r>
            <a:r>
              <a:rPr lang="en-US" baseline="30000" dirty="0" smtClean="0"/>
              <a:t>2 </a:t>
            </a:r>
            <a:r>
              <a:rPr lang="en-US" dirty="0"/>
              <a:t>(k) &lt; </a:t>
            </a:r>
            <a:r>
              <a:rPr lang="en-US" dirty="0" smtClean="0"/>
              <a:t>360mK</a:t>
            </a:r>
            <a:r>
              <a:rPr lang="en-US" baseline="30000" dirty="0" smtClean="0"/>
              <a:t>2</a:t>
            </a:r>
            <a:r>
              <a:rPr lang="en-US" sz="1800" dirty="0" smtClean="0"/>
              <a:t>  </a:t>
            </a:r>
          </a:p>
          <a:p>
            <a:pPr marL="285750" lvl="1" indent="-285750">
              <a:spcBef>
                <a:spcPts val="600"/>
              </a:spcBef>
              <a:buFont typeface="Arial" charset="0"/>
              <a:buChar char="•"/>
            </a:pPr>
            <a:r>
              <a:rPr lang="en-US" sz="1800" dirty="0" smtClean="0"/>
              <a:t>=&gt;  </a:t>
            </a:r>
            <a:r>
              <a:rPr lang="en-US" sz="1800" dirty="0" err="1" smtClean="0"/>
              <a:t>T</a:t>
            </a:r>
            <a:r>
              <a:rPr lang="en-US" sz="1800" baseline="-25000" dirty="0" err="1" smtClean="0"/>
              <a:t>s</a:t>
            </a:r>
            <a:r>
              <a:rPr lang="en-US" sz="1800" dirty="0" smtClean="0"/>
              <a:t> </a:t>
            </a:r>
            <a:r>
              <a:rPr lang="en-US" sz="1800" dirty="0"/>
              <a:t>&gt; 10K </a:t>
            </a:r>
            <a:r>
              <a:rPr lang="en-US" sz="1800" dirty="0" smtClean="0"/>
              <a:t> &gt;  </a:t>
            </a:r>
            <a:r>
              <a:rPr lang="en-US" sz="1800" dirty="0" err="1" smtClean="0"/>
              <a:t>T</a:t>
            </a:r>
            <a:r>
              <a:rPr lang="en-US" sz="1800" baseline="-25000" dirty="0" err="1" smtClean="0"/>
              <a:t>smin</a:t>
            </a:r>
            <a:r>
              <a:rPr lang="en-US" sz="1800" dirty="0" smtClean="0"/>
              <a:t>~ </a:t>
            </a:r>
            <a:r>
              <a:rPr lang="en-US" sz="1800" dirty="0"/>
              <a:t>1.5K </a:t>
            </a:r>
            <a:r>
              <a:rPr lang="en-US" sz="1800" baseline="-25000" dirty="0" smtClean="0"/>
              <a:t> </a:t>
            </a:r>
            <a:endParaRPr lang="en-US" sz="18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2209800" y="57090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Implications for pre-heating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960263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143000" y="1066800"/>
            <a:ext cx="7315200" cy="3962484"/>
            <a:chOff x="1143000" y="1066800"/>
            <a:chExt cx="7315200" cy="3962484"/>
          </a:xfrm>
        </p:grpSpPr>
        <p:grpSp>
          <p:nvGrpSpPr>
            <p:cNvPr id="12" name="Group 11"/>
            <p:cNvGrpSpPr/>
            <p:nvPr/>
          </p:nvGrpSpPr>
          <p:grpSpPr>
            <a:xfrm>
              <a:off x="1143000" y="1066800"/>
              <a:ext cx="7315200" cy="3962484"/>
              <a:chOff x="1143000" y="1066800"/>
              <a:chExt cx="7315200" cy="3962484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1143000" y="1066800"/>
                <a:ext cx="7315200" cy="3962484"/>
                <a:chOff x="1143000" y="1219200"/>
                <a:chExt cx="7047106" cy="3810084"/>
              </a:xfrm>
            </p:grpSpPr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3000" y="1219200"/>
                  <a:ext cx="7047106" cy="3810084"/>
                </a:xfrm>
                <a:prstGeom prst="rect">
                  <a:avLst/>
                </a:prstGeom>
              </p:spPr>
            </p:pic>
            <p:sp>
              <p:nvSpPr>
                <p:cNvPr id="24" name="TextBox 23"/>
                <p:cNvSpPr txBox="1"/>
                <p:nvPr/>
              </p:nvSpPr>
              <p:spPr>
                <a:xfrm>
                  <a:off x="4226109" y="2977663"/>
                  <a:ext cx="1143000" cy="2959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chemeClr val="accent2">
                          <a:lumMod val="75000"/>
                        </a:schemeClr>
                      </a:solidFill>
                    </a:rPr>
                    <a:t>PAPER</a:t>
                  </a:r>
                  <a:endParaRPr lang="en-US" sz="1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3083109" y="1988874"/>
                  <a:ext cx="1143000" cy="2959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smtClean="0">
                      <a:solidFill>
                        <a:srgbClr val="1F5E10"/>
                      </a:solidFill>
                    </a:rPr>
                    <a:t>MWA</a:t>
                  </a:r>
                  <a:endParaRPr lang="en-US" sz="1400" dirty="0">
                    <a:solidFill>
                      <a:srgbClr val="1F5E10"/>
                    </a:solidFill>
                  </a:endParaRPr>
                </a:p>
              </p:txBody>
            </p:sp>
          </p:grpSp>
          <p:sp>
            <p:nvSpPr>
              <p:cNvPr id="15" name="TextBox 14"/>
              <p:cNvSpPr txBox="1"/>
              <p:nvPr/>
            </p:nvSpPr>
            <p:spPr>
              <a:xfrm>
                <a:off x="3876962" y="1066800"/>
                <a:ext cx="244763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k </a:t>
                </a:r>
                <a:r>
                  <a:rPr lang="en-US" smtClean="0"/>
                  <a:t>= 0.2 to 0.5 </a:t>
                </a:r>
                <a:r>
                  <a:rPr lang="en-US" dirty="0" smtClean="0"/>
                  <a:t>h/</a:t>
                </a:r>
                <a:r>
                  <a:rPr lang="en-US" dirty="0" err="1" smtClean="0"/>
                  <a:t>Mpc</a:t>
                </a:r>
                <a:endParaRPr lang="en-US" dirty="0"/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2625559" y="2692400"/>
                <a:ext cx="1392721" cy="2286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2255520" y="2196793"/>
                <a:ext cx="1392721" cy="2286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 bwMode="auto">
              <a:xfrm>
                <a:off x="5063959" y="3247654"/>
                <a:ext cx="1392721" cy="2286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 bwMode="auto">
              <a:xfrm>
                <a:off x="5140559" y="2688631"/>
                <a:ext cx="1392721" cy="2286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5265420" y="2343038"/>
                <a:ext cx="1392721" cy="295184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 bwMode="auto">
              <a:xfrm>
                <a:off x="5635043" y="1584173"/>
                <a:ext cx="1392721" cy="2286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029297" y="1552878"/>
                <a:ext cx="118648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</a:rPr>
                  <a:t>MWA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5257800" y="2176046"/>
              <a:ext cx="11864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GMRT</a:t>
              </a:r>
              <a:endPara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600200" y="38100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Progress in HI 21cm cosmology (Aug 2016)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08382" y="5296291"/>
            <a:ext cx="63246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Limits =&gt; some preheating of IGM by z ~ 8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FG mitigation techniques very promising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00" y="4724400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Deboer</a:t>
            </a:r>
            <a:r>
              <a:rPr lang="en-US" sz="1600" dirty="0" smtClean="0"/>
              <a:t> </a:t>
            </a:r>
            <a:r>
              <a:rPr lang="en-US" sz="1600" dirty="0" err="1" smtClean="0"/>
              <a:t>ea</a:t>
            </a:r>
            <a:r>
              <a:rPr lang="en-US" sz="1600" dirty="0" smtClean="0"/>
              <a:t> 2016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6248400" y="2895600"/>
            <a:ext cx="228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660066"/>
                </a:solidFill>
              </a:rPr>
              <a:t>No pre-heating</a:t>
            </a:r>
            <a:endParaRPr lang="en-US" sz="1600" dirty="0">
              <a:solidFill>
                <a:srgbClr val="660066"/>
              </a:solidFill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2148840" y="2819400"/>
            <a:ext cx="5943600" cy="152400"/>
          </a:xfrm>
          <a:prstGeom prst="rect">
            <a:avLst/>
          </a:prstGeom>
          <a:solidFill>
            <a:srgbClr val="660066">
              <a:alpha val="4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3863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61302"/>
            <a:ext cx="8121885" cy="36726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3862" y="4648200"/>
            <a:ext cx="837247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351 </a:t>
            </a:r>
            <a:r>
              <a:rPr lang="en-US" dirty="0">
                <a:solidFill>
                  <a:schemeClr val="bg1"/>
                </a:solidFill>
              </a:rPr>
              <a:t>x 14m </a:t>
            </a:r>
            <a:r>
              <a:rPr lang="en-US" dirty="0" smtClean="0">
                <a:solidFill>
                  <a:schemeClr val="bg1"/>
                </a:solidFill>
              </a:rPr>
              <a:t>parabolic transit antennas, 50 to </a:t>
            </a:r>
            <a:r>
              <a:rPr lang="en-US" dirty="0">
                <a:solidFill>
                  <a:schemeClr val="bg1"/>
                </a:solidFill>
              </a:rPr>
              <a:t>250MHz, in </a:t>
            </a:r>
            <a:r>
              <a:rPr lang="en-US" dirty="0" smtClean="0">
                <a:solidFill>
                  <a:schemeClr val="bg1"/>
                </a:solidFill>
              </a:rPr>
              <a:t>Karoo </a:t>
            </a:r>
          </a:p>
          <a:p>
            <a:pPr marL="342900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err="1" smtClean="0">
                <a:solidFill>
                  <a:schemeClr val="bg1"/>
                </a:solidFill>
              </a:rPr>
              <a:t>MWA+PAPER+MITEoR</a:t>
            </a:r>
            <a:r>
              <a:rPr lang="en-US" dirty="0" smtClean="0">
                <a:solidFill>
                  <a:schemeClr val="bg1"/>
                </a:solidFill>
              </a:rPr>
              <a:t>: Berkeley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MIT</a:t>
            </a:r>
            <a:r>
              <a:rPr lang="en-US" dirty="0">
                <a:solidFill>
                  <a:schemeClr val="bg1"/>
                </a:solidFill>
              </a:rPr>
              <a:t>, NRAO, Penn, Washington, ASU, </a:t>
            </a:r>
            <a:r>
              <a:rPr lang="en-US" dirty="0" smtClean="0">
                <a:solidFill>
                  <a:schemeClr val="bg1"/>
                </a:solidFill>
              </a:rPr>
              <a:t>Cavendish, SKA</a:t>
            </a:r>
            <a:r>
              <a:rPr lang="en-US" dirty="0">
                <a:solidFill>
                  <a:schemeClr val="bg1"/>
                </a:solidFill>
              </a:rPr>
              <a:t>-ZA, U. </a:t>
            </a:r>
            <a:r>
              <a:rPr lang="en-US" dirty="0" smtClean="0">
                <a:solidFill>
                  <a:schemeClr val="bg1"/>
                </a:solidFill>
              </a:rPr>
              <a:t>KwaZulu-Natal, Pisa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Build on experience: </a:t>
            </a:r>
            <a:r>
              <a:rPr lang="en-US" dirty="0">
                <a:solidFill>
                  <a:schemeClr val="bg1"/>
                </a:solidFill>
              </a:rPr>
              <a:t>Optimal design for delay spectrum analysis + large scale structure </a:t>
            </a:r>
            <a:r>
              <a:rPr lang="en-US" dirty="0" smtClean="0">
                <a:solidFill>
                  <a:schemeClr val="bg1"/>
                </a:solidFill>
              </a:rPr>
              <a:t>imaging</a:t>
            </a:r>
          </a:p>
        </p:txBody>
      </p:sp>
      <p:pic>
        <p:nvPicPr>
          <p:cNvPr id="7" name="Picture 6" descr="dinosau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76200"/>
            <a:ext cx="3200400" cy="18089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90600" y="3733800"/>
            <a:ext cx="723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Collecting area of Arecibo w. 450x </a:t>
            </a:r>
            <a:r>
              <a:rPr lang="en-US" dirty="0" err="1">
                <a:solidFill>
                  <a:schemeClr val="bg1"/>
                </a:solidFill>
              </a:rPr>
              <a:t>FoV</a:t>
            </a:r>
            <a:r>
              <a:rPr lang="en-US" dirty="0">
                <a:solidFill>
                  <a:schemeClr val="bg1"/>
                </a:solidFill>
              </a:rPr>
              <a:t> (</a:t>
            </a:r>
            <a:r>
              <a:rPr lang="is-IS" dirty="0">
                <a:solidFill>
                  <a:schemeClr val="bg1"/>
                </a:solidFill>
              </a:rPr>
              <a:t>only below 200MHz</a:t>
            </a:r>
            <a:r>
              <a:rPr lang="is-IS" dirty="0" smtClean="0">
                <a:solidFill>
                  <a:schemeClr val="bg1"/>
                </a:solidFill>
              </a:rPr>
              <a:t>)</a:t>
            </a:r>
            <a:endParaRPr lang="is-I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7882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122044"/>
            <a:ext cx="784860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is-IS" sz="2400" dirty="0" smtClean="0"/>
              <a:t>14m antenna </a:t>
            </a:r>
          </a:p>
          <a:p>
            <a:pPr algn="ctr">
              <a:spcBef>
                <a:spcPts val="600"/>
              </a:spcBef>
            </a:pPr>
            <a:r>
              <a:rPr lang="is-IS" dirty="0" smtClean="0"/>
              <a:t>Optimized for: Gain, FoV,  ‘standing wave delay response’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370" y="1143000"/>
            <a:ext cx="3089830" cy="2590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49370" y="3706587"/>
            <a:ext cx="30104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Beam map with </a:t>
            </a:r>
            <a:r>
              <a:rPr lang="en-US" sz="1600" dirty="0" err="1" smtClean="0"/>
              <a:t>Orbcom</a:t>
            </a:r>
            <a:r>
              <a:rPr lang="en-US" sz="1600" dirty="0" smtClean="0"/>
              <a:t> (</a:t>
            </a:r>
            <a:r>
              <a:rPr lang="en-US" sz="1600" dirty="0" err="1" smtClean="0"/>
              <a:t>Neben</a:t>
            </a:r>
            <a:r>
              <a:rPr lang="en-US" sz="1600" dirty="0" smtClean="0"/>
              <a:t>) 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472826" y="4724400"/>
            <a:ext cx="47724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spcBef>
                <a:spcPts val="600"/>
              </a:spcBef>
              <a:buFont typeface="Arial" charset="0"/>
              <a:buChar char="•"/>
            </a:pPr>
            <a:r>
              <a:rPr lang="is-IS" sz="1800" dirty="0" smtClean="0"/>
              <a:t>8</a:t>
            </a:r>
            <a:r>
              <a:rPr lang="is-IS" sz="1800" baseline="30000" dirty="0" smtClean="0"/>
              <a:t>o</a:t>
            </a:r>
            <a:r>
              <a:rPr lang="is-IS" sz="1800" dirty="0" smtClean="0"/>
              <a:t> FWHM (150MHz), 70</a:t>
            </a:r>
            <a:r>
              <a:rPr lang="is-IS" sz="1800" dirty="0"/>
              <a:t>% main beam efficiency,   few% 1</a:t>
            </a:r>
            <a:r>
              <a:rPr lang="is-IS" sz="1800" baseline="30000" dirty="0"/>
              <a:t>st</a:t>
            </a:r>
            <a:r>
              <a:rPr lang="is-IS" sz="1800" dirty="0"/>
              <a:t> sidelobe </a:t>
            </a:r>
          </a:p>
          <a:p>
            <a:pPr marL="800100" lvl="1" indent="-342900">
              <a:spcBef>
                <a:spcPts val="600"/>
              </a:spcBef>
              <a:buFont typeface="Arial" charset="0"/>
              <a:buChar char="•"/>
            </a:pPr>
            <a:r>
              <a:rPr lang="is-IS" sz="1800" dirty="0"/>
              <a:t>50x forward gain of PAPER element</a:t>
            </a:r>
          </a:p>
          <a:p>
            <a:pPr marL="800100" lvl="1" indent="-342900">
              <a:spcBef>
                <a:spcPts val="600"/>
              </a:spcBef>
              <a:buFont typeface="Arial" charset="0"/>
              <a:buChar char="•"/>
            </a:pPr>
            <a:r>
              <a:rPr lang="is-IS" sz="1800" dirty="0" smtClean="0"/>
              <a:t>Chromatic response: </a:t>
            </a:r>
            <a:r>
              <a:rPr lang="is-IS" sz="1800" dirty="0"/>
              <a:t>avoid </a:t>
            </a:r>
            <a:r>
              <a:rPr lang="is-IS" sz="1800" dirty="0" smtClean="0"/>
              <a:t>bandpass spectral  structure &lt; 20MHz  =&gt; 𝞃 &gt; 50ns</a:t>
            </a:r>
            <a:endParaRPr lang="en-US" sz="1800" dirty="0"/>
          </a:p>
        </p:txBody>
      </p:sp>
      <p:pic>
        <p:nvPicPr>
          <p:cNvPr id="7" name="Picture 6" descr="bouncesetal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86"/>
          <a:stretch/>
        </p:blipFill>
        <p:spPr>
          <a:xfrm>
            <a:off x="5461419" y="4045141"/>
            <a:ext cx="3301581" cy="26423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34" y="1111827"/>
            <a:ext cx="4483310" cy="3200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8200" y="1066800"/>
            <a:ext cx="4330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Test arrays</a:t>
            </a:r>
            <a:r>
              <a:rPr lang="en-US" sz="1800" smtClean="0">
                <a:solidFill>
                  <a:schemeClr val="bg1"/>
                </a:solidFill>
              </a:rPr>
              <a:t>: Lord’s </a:t>
            </a:r>
            <a:r>
              <a:rPr lang="en-US" sz="1800" dirty="0" smtClean="0">
                <a:solidFill>
                  <a:schemeClr val="bg1"/>
                </a:solidFill>
              </a:rPr>
              <a:t>Bridge and Green Bank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2924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533400"/>
            <a:ext cx="3214728" cy="304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57200"/>
            <a:ext cx="3276599" cy="317090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133600" y="3657600"/>
            <a:ext cx="4610100" cy="3026596"/>
            <a:chOff x="1066800" y="762000"/>
            <a:chExt cx="7264400" cy="54483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" y="762000"/>
              <a:ext cx="7264400" cy="5448300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 bwMode="auto">
            <a:xfrm flipV="1">
              <a:off x="2557749" y="4986051"/>
              <a:ext cx="0" cy="30480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diamond" w="med" len="med"/>
              <a:tailEnd type="triangle" w="med" len="med"/>
            </a:ln>
            <a:effectLst/>
          </p:spPr>
        </p:cxnSp>
      </p:grpSp>
      <p:sp>
        <p:nvSpPr>
          <p:cNvPr id="4" name="TextBox 3"/>
          <p:cNvSpPr txBox="1"/>
          <p:nvPr/>
        </p:nvSpPr>
        <p:spPr>
          <a:xfrm>
            <a:off x="6730001" y="4847732"/>
            <a:ext cx="2261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Nail-down F(HI) vs. z (</a:t>
            </a:r>
            <a:r>
              <a:rPr lang="en-US" sz="1800" dirty="0" err="1" smtClean="0"/>
              <a:t>Greig</a:t>
            </a:r>
            <a:r>
              <a:rPr lang="en-US" sz="1800" dirty="0" smtClean="0"/>
              <a:t> &amp; </a:t>
            </a:r>
            <a:r>
              <a:rPr lang="en-US" sz="1800" dirty="0" err="1" smtClean="0"/>
              <a:t>Mesinger</a:t>
            </a:r>
            <a:r>
              <a:rPr lang="en-US" sz="1800" dirty="0" smtClean="0"/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19400" y="76200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HERA evolution of PS and F(HI)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730001" y="838200"/>
            <a:ext cx="1194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Pober</a:t>
            </a:r>
            <a:r>
              <a:rPr lang="en-US" sz="1600" dirty="0" smtClean="0"/>
              <a:t> </a:t>
            </a:r>
            <a:r>
              <a:rPr lang="en-US" sz="1600" dirty="0" err="1" smtClean="0"/>
              <a:t>ea</a:t>
            </a:r>
            <a:endParaRPr lang="en-US" sz="1600" dirty="0" smtClean="0"/>
          </a:p>
          <a:p>
            <a:r>
              <a:rPr lang="en-US" sz="1600" dirty="0" smtClean="0"/>
              <a:t>1000hr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7543800" y="3352800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Pober</a:t>
            </a:r>
            <a:r>
              <a:rPr lang="en-US" sz="1600" dirty="0" smtClean="0"/>
              <a:t> </a:t>
            </a:r>
            <a:r>
              <a:rPr lang="en-US" sz="1600" dirty="0" err="1" smtClean="0"/>
              <a:t>ea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675533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76712"/>
            <a:ext cx="5791200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HERA: astrophysics of reionization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err="1" smtClean="0"/>
              <a:t>Greig</a:t>
            </a:r>
            <a:r>
              <a:rPr lang="en-US" dirty="0" smtClean="0"/>
              <a:t> &amp; </a:t>
            </a:r>
            <a:r>
              <a:rPr lang="en-US" dirty="0" err="1" smtClean="0"/>
              <a:t>Mesinger</a:t>
            </a:r>
            <a:r>
              <a:rPr lang="en-US" dirty="0" smtClean="0"/>
              <a:t> semi-numerical modeling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Parameterized Reionization: few% </a:t>
            </a:r>
            <a:r>
              <a:rPr lang="en-US" dirty="0" err="1" smtClean="0"/>
              <a:t>contraints</a:t>
            </a:r>
            <a:r>
              <a:rPr lang="en-US" dirty="0" smtClean="0"/>
              <a:t> 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1800" dirty="0" smtClean="0"/>
              <a:t>UV escape fraction  (</a:t>
            </a:r>
            <a:r>
              <a:rPr lang="en-US" sz="1800" dirty="0" err="1" smtClean="0"/>
              <a:t>f</a:t>
            </a:r>
            <a:r>
              <a:rPr lang="en-US" sz="1800" baseline="-25000" dirty="0" err="1" smtClean="0"/>
              <a:t>esc</a:t>
            </a:r>
            <a:r>
              <a:rPr lang="en-US" sz="1800" dirty="0" smtClean="0"/>
              <a:t>)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1800" dirty="0" smtClean="0"/>
              <a:t>Mass limit star forming galaxies (</a:t>
            </a:r>
            <a:r>
              <a:rPr lang="en-US" sz="1800" dirty="0" err="1" smtClean="0"/>
              <a:t>T</a:t>
            </a:r>
            <a:r>
              <a:rPr lang="en-US" sz="1800" baseline="-25000" dirty="0" err="1" smtClean="0"/>
              <a:t>vir</a:t>
            </a:r>
            <a:r>
              <a:rPr lang="en-US" sz="1800" dirty="0" smtClean="0"/>
              <a:t>)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1800" dirty="0" smtClean="0"/>
              <a:t>Clumping of IGM (</a:t>
            </a:r>
            <a:r>
              <a:rPr lang="en-US" sz="1800" dirty="0" err="1" smtClean="0"/>
              <a:t>R</a:t>
            </a:r>
            <a:r>
              <a:rPr lang="en-US" sz="1800" baseline="-25000" dirty="0" err="1" smtClean="0"/>
              <a:t>mfp</a:t>
            </a:r>
            <a:r>
              <a:rPr lang="en-US" sz="1800" dirty="0" smtClean="0"/>
              <a:t>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28600" y="2895600"/>
            <a:ext cx="8534400" cy="3372539"/>
            <a:chOff x="0" y="2743200"/>
            <a:chExt cx="9144000" cy="360113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43200"/>
              <a:ext cx="9144000" cy="360113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429000" y="4543769"/>
              <a:ext cx="1066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C000"/>
                  </a:solidFill>
                </a:rPr>
                <a:t>LOFAR</a:t>
              </a:r>
              <a:endParaRPr lang="en-US" sz="1400" dirty="0">
                <a:solidFill>
                  <a:srgbClr val="FFC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514600" y="3859695"/>
              <a:ext cx="1066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smtClean="0">
                  <a:solidFill>
                    <a:srgbClr val="C00000"/>
                  </a:solidFill>
                </a:rPr>
                <a:t>HERA</a:t>
              </a:r>
              <a:endParaRPr lang="en-US" sz="1400" dirty="0">
                <a:solidFill>
                  <a:srgbClr val="C0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85472" y="4648200"/>
              <a:ext cx="1066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smtClean="0">
                  <a:solidFill>
                    <a:schemeClr val="accent6">
                      <a:lumMod val="75000"/>
                    </a:schemeClr>
                  </a:solidFill>
                </a:rPr>
                <a:t>SKA</a:t>
              </a:r>
              <a:endParaRPr lang="en-US" sz="14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984" y="0"/>
            <a:ext cx="2601277" cy="260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643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anck_cm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513283"/>
            <a:ext cx="4878010" cy="2458517"/>
          </a:xfrm>
          <a:prstGeom prst="rect">
            <a:avLst/>
          </a:prstGeom>
        </p:spPr>
      </p:pic>
      <p:pic>
        <p:nvPicPr>
          <p:cNvPr id="15" name="Picture 14" descr="Screen shot 2010-03-22 at 11.08.32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9854"/>
            <a:ext cx="4059621" cy="6858000"/>
          </a:xfrm>
          <a:prstGeom prst="rect">
            <a:avLst/>
          </a:prstGeom>
        </p:spPr>
      </p:pic>
      <p:sp>
        <p:nvSpPr>
          <p:cNvPr id="21" name="Line 5"/>
          <p:cNvSpPr>
            <a:spLocks noChangeShapeType="1"/>
          </p:cNvSpPr>
          <p:nvPr/>
        </p:nvSpPr>
        <p:spPr bwMode="auto">
          <a:xfrm flipH="1" flipV="1">
            <a:off x="2971800" y="685800"/>
            <a:ext cx="2209800" cy="585787"/>
          </a:xfrm>
          <a:prstGeom prst="line">
            <a:avLst/>
          </a:prstGeom>
          <a:noFill/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4191000" y="3200400"/>
            <a:ext cx="4343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I</a:t>
            </a:r>
            <a:r>
              <a:rPr lang="en-US" dirty="0" smtClean="0">
                <a:solidFill>
                  <a:schemeClr val="bg1"/>
                </a:solidFill>
              </a:rPr>
              <a:t>mprint of primordial structure from the Big Bang: seeds of galaxy formation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533400" y="441811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Recombination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Early structure formation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8220" y="119583"/>
            <a:ext cx="5084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Cosmic microwave background radiation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270px-Planck_satellit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184" y="4012354"/>
            <a:ext cx="2931016" cy="23122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10400" y="594360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Planck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268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6400" y="838200"/>
            <a:ext cx="5992586" cy="41148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656080" y="5334000"/>
            <a:ext cx="632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21cm HI measurements break </a:t>
            </a:r>
            <a:r>
              <a:rPr lang="en-US" smtClean="0">
                <a:solidFill>
                  <a:schemeClr val="bg1"/>
                </a:solidFill>
              </a:rPr>
              <a:t>cosmological degeneracies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72200" y="4038600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Liu ea. 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6412280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425185" y="0"/>
            <a:ext cx="8229600" cy="1012892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HERA-331: Imaging Large Scale Structure (20’)</a:t>
            </a:r>
            <a:br>
              <a:rPr lang="en-US" sz="2400" dirty="0" smtClean="0">
                <a:solidFill>
                  <a:schemeClr val="tx1"/>
                </a:solidFill>
              </a:rPr>
            </a:b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037" y="1012892"/>
            <a:ext cx="3394340" cy="24430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80" y="685800"/>
            <a:ext cx="4419600" cy="370518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 bwMode="auto">
          <a:xfrm flipH="1">
            <a:off x="3657600" y="2069736"/>
            <a:ext cx="1905000" cy="76200"/>
          </a:xfrm>
          <a:prstGeom prst="straightConnector1">
            <a:avLst/>
          </a:prstGeom>
          <a:noFill/>
          <a:ln w="28575" cap="flat" cmpd="sng" algn="ctr">
            <a:solidFill>
              <a:srgbClr val="1F5E1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2" name="pasted-image.png"/>
          <p:cNvPicPr>
            <a:picLocks noChangeAspect="1"/>
          </p:cNvPicPr>
          <p:nvPr/>
        </p:nvPicPr>
        <p:blipFill>
          <a:blip r:embed="rId5">
            <a:extLst/>
          </a:blip>
          <a:srcRect l="2255" b="26013"/>
          <a:stretch>
            <a:fillRect/>
          </a:stretch>
        </p:blipFill>
        <p:spPr>
          <a:xfrm>
            <a:off x="71097" y="4495800"/>
            <a:ext cx="8937775" cy="2389869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TextBox 22"/>
          <p:cNvSpPr txBox="1"/>
          <p:nvPr/>
        </p:nvSpPr>
        <p:spPr>
          <a:xfrm>
            <a:off x="5715000" y="2813037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0.4mJy/</a:t>
            </a:r>
            <a:r>
              <a:rPr lang="en-US" sz="1600" dirty="0" err="1" smtClean="0"/>
              <a:t>bm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4876800" y="3773269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Provide large scale environmental ‘context’ for galaxy formation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7315200" y="804446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Sims 2016</a:t>
            </a:r>
            <a:endParaRPr lang="en-US" sz="1600"/>
          </a:p>
        </p:txBody>
      </p:sp>
      <p:sp>
        <p:nvSpPr>
          <p:cNvPr id="4" name="TextBox 3"/>
          <p:cNvSpPr txBox="1"/>
          <p:nvPr/>
        </p:nvSpPr>
        <p:spPr>
          <a:xfrm>
            <a:off x="3429000" y="914400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z</a:t>
            </a:r>
            <a:r>
              <a:rPr lang="en-US" sz="1600" dirty="0" smtClean="0">
                <a:solidFill>
                  <a:srgbClr val="FFFF00"/>
                </a:solidFill>
              </a:rPr>
              <a:t> = 10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1311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81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2374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7097"/>
            <a:ext cx="9144000" cy="31709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3200400"/>
            <a:ext cx="7467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NSF Funding: $2.2M + $9.6M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</a:t>
            </a:r>
            <a:r>
              <a:rPr lang="en-US" dirty="0" smtClean="0">
                <a:solidFill>
                  <a:schemeClr val="bg1"/>
                </a:solidFill>
              </a:rPr>
              <a:t>umerous contributions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from partner institutions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Site work </a:t>
            </a:r>
            <a:r>
              <a:rPr lang="en-US" dirty="0">
                <a:solidFill>
                  <a:schemeClr val="bg1"/>
                </a:solidFill>
              </a:rPr>
              <a:t>l</a:t>
            </a:r>
            <a:r>
              <a:rPr lang="en-US" dirty="0" smtClean="0">
                <a:solidFill>
                  <a:schemeClr val="bg1"/>
                </a:solidFill>
              </a:rPr>
              <a:t>ed by SKA SA: Antennas 20 to 37 under construction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First science integration Jan to Mar w. 37 ants: 14x </a:t>
            </a:r>
            <a:r>
              <a:rPr lang="en-US" dirty="0">
                <a:solidFill>
                  <a:schemeClr val="bg1"/>
                </a:solidFill>
              </a:rPr>
              <a:t>area of PAPER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721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7796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Galactic Center Sky Calibration</a:t>
            </a:r>
            <a:endParaRPr lang="en-US" sz="2400" dirty="0"/>
          </a:p>
        </p:txBody>
      </p:sp>
      <p:grpSp>
        <p:nvGrpSpPr>
          <p:cNvPr id="3" name="Group 2"/>
          <p:cNvGrpSpPr/>
          <p:nvPr/>
        </p:nvGrpSpPr>
        <p:grpSpPr>
          <a:xfrm>
            <a:off x="375044" y="4203382"/>
            <a:ext cx="3733800" cy="2633834"/>
            <a:chOff x="2819400" y="4052551"/>
            <a:chExt cx="3733800" cy="280544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937" y="4052551"/>
              <a:ext cx="3722263" cy="280544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343313" y="4266697"/>
              <a:ext cx="16020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Bandpass </a:t>
              </a:r>
              <a:r>
                <a:rPr lang="en-US" sz="1800" dirty="0" err="1" smtClean="0"/>
                <a:t>solns</a:t>
              </a:r>
              <a:endParaRPr lang="en-US" sz="18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03099" y="6396335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smtClean="0"/>
                <a:t>0.5</a:t>
              </a:r>
              <a:endParaRPr lang="en-US" sz="140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819400" y="4343400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2</a:t>
              </a:r>
              <a:r>
                <a:rPr lang="en-US" sz="1400" dirty="0" smtClean="0"/>
                <a:t>.5</a:t>
              </a:r>
              <a:endParaRPr lang="en-US" sz="140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876800" y="304800"/>
            <a:ext cx="4050933" cy="3013954"/>
            <a:chOff x="228600" y="663539"/>
            <a:chExt cx="4038600" cy="331875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663539"/>
              <a:ext cx="4026688" cy="331875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514600" y="1143000"/>
              <a:ext cx="16020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smtClean="0"/>
                <a:t>Uncalibrated</a:t>
              </a:r>
              <a:endParaRPr lang="en-US" sz="180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3400" y="3555757"/>
              <a:ext cx="8307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smtClean="0"/>
                <a:t>120MHz</a:t>
              </a:r>
              <a:endParaRPr lang="en-US" sz="1400" baseline="300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36499" y="3556000"/>
              <a:ext cx="8307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smtClean="0"/>
                <a:t>180MHz</a:t>
              </a:r>
              <a:endParaRPr lang="en-US" sz="1400" baseline="30000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864852" y="3754180"/>
            <a:ext cx="4050933" cy="2941611"/>
            <a:chOff x="4820995" y="614065"/>
            <a:chExt cx="4050933" cy="335783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0995" y="653148"/>
              <a:ext cx="4050933" cy="331875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205257" y="1143000"/>
              <a:ext cx="16020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Bandpass Cal</a:t>
              </a:r>
              <a:endParaRPr lang="en-US" sz="18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105400" y="614065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2</a:t>
              </a:r>
              <a:r>
                <a:rPr lang="en-US" sz="1400" dirty="0" smtClean="0"/>
                <a:t>.5</a:t>
              </a:r>
              <a:endParaRPr lang="en-US" sz="14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77271" y="615623"/>
            <a:ext cx="2630819" cy="3279982"/>
            <a:chOff x="877271" y="615623"/>
            <a:chExt cx="2630819" cy="327998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271" y="615623"/>
              <a:ext cx="2630819" cy="327998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88680" y="3144083"/>
              <a:ext cx="8612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0.5</a:t>
              </a:r>
              <a:r>
                <a:rPr lang="en-US" sz="1400" baseline="30000" dirty="0" smtClean="0">
                  <a:solidFill>
                    <a:schemeClr val="bg1"/>
                  </a:solidFill>
                </a:rPr>
                <a:t>o</a:t>
              </a:r>
              <a:endParaRPr lang="en-US" sz="1400" baseline="30000" dirty="0">
                <a:solidFill>
                  <a:schemeClr val="bg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988680" y="3451860"/>
              <a:ext cx="430638" cy="181407"/>
            </a:xfrm>
            <a:prstGeom prst="rect">
              <a:avLst/>
            </a:prstGeom>
            <a:solidFill>
              <a:srgbClr val="52262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39824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0" y="152400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Galactic Center Sky Calibration</a:t>
            </a:r>
            <a:endParaRPr lang="en-US" sz="2400" dirty="0"/>
          </a:p>
        </p:txBody>
      </p:sp>
      <p:grpSp>
        <p:nvGrpSpPr>
          <p:cNvPr id="4" name="Group 3"/>
          <p:cNvGrpSpPr/>
          <p:nvPr/>
        </p:nvGrpSpPr>
        <p:grpSpPr>
          <a:xfrm>
            <a:off x="4724400" y="833794"/>
            <a:ext cx="4114800" cy="2523188"/>
            <a:chOff x="4648200" y="833793"/>
            <a:chExt cx="4572000" cy="274760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8200" y="833793"/>
              <a:ext cx="4455049" cy="274760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618191" y="838200"/>
              <a:ext cx="16020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Delay Cal</a:t>
              </a:r>
              <a:endParaRPr lang="en-US" sz="16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615189" y="3581401"/>
            <a:ext cx="4118755" cy="2743200"/>
            <a:chOff x="4615189" y="3581401"/>
            <a:chExt cx="4452611" cy="28956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5189" y="3581401"/>
              <a:ext cx="4452611" cy="28956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849085" y="3593068"/>
              <a:ext cx="2364009" cy="38372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Gain + BP cal. spectra</a:t>
              </a:r>
              <a:endParaRPr lang="en-US" sz="16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56539" y="838200"/>
            <a:ext cx="4178309" cy="2554706"/>
            <a:chOff x="88891" y="769492"/>
            <a:chExt cx="4635509" cy="285201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91" y="769492"/>
              <a:ext cx="4559309" cy="281190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01018" y="993202"/>
              <a:ext cx="76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200</a:t>
              </a:r>
              <a:r>
                <a:rPr lang="en-US" sz="1200" baseline="30000" dirty="0" smtClean="0"/>
                <a:t>o</a:t>
              </a:r>
              <a:endParaRPr lang="en-US" sz="1200" baseline="300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01018" y="3064054"/>
              <a:ext cx="76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-200</a:t>
              </a:r>
              <a:r>
                <a:rPr lang="en-US" sz="1200" baseline="30000" dirty="0" smtClean="0"/>
                <a:t>o</a:t>
              </a:r>
              <a:endParaRPr lang="en-US" sz="1200" baseline="300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048000" y="838200"/>
              <a:ext cx="16020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Uncalibrated</a:t>
              </a:r>
              <a:endParaRPr lang="en-US" sz="16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9231" y="3344507"/>
              <a:ext cx="8307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smtClean="0"/>
                <a:t>120MHz</a:t>
              </a:r>
              <a:endParaRPr lang="en-US" sz="1200" baseline="300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893699" y="3321409"/>
              <a:ext cx="8307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180MHz</a:t>
              </a:r>
              <a:endParaRPr lang="en-US" sz="1200" baseline="300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2400" y="3593069"/>
            <a:ext cx="4191000" cy="2731532"/>
            <a:chOff x="76200" y="3593068"/>
            <a:chExt cx="4538989" cy="301899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3593068"/>
              <a:ext cx="4538989" cy="301899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76200" y="3807023"/>
              <a:ext cx="762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6</a:t>
              </a:r>
              <a:r>
                <a:rPr lang="en-US" sz="1400" dirty="0" smtClean="0"/>
                <a:t>0</a:t>
              </a:r>
              <a:r>
                <a:rPr lang="en-US" sz="1400" baseline="30000" dirty="0" smtClean="0"/>
                <a:t>o</a:t>
              </a:r>
              <a:endParaRPr lang="en-US" sz="1400" baseline="300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6200" y="6096000"/>
              <a:ext cx="762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smtClean="0"/>
                <a:t>-60</a:t>
              </a:r>
              <a:r>
                <a:rPr lang="en-US" sz="1400" baseline="30000" smtClean="0"/>
                <a:t>o</a:t>
              </a:r>
              <a:endParaRPr lang="en-US" sz="1400" baseline="300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09600" y="3886200"/>
              <a:ext cx="1602009" cy="374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Bandpass </a:t>
              </a:r>
              <a:r>
                <a:rPr lang="en-US" sz="1600" dirty="0" err="1" smtClean="0"/>
                <a:t>solns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4543068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371600" y="71735"/>
            <a:ext cx="693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HERA first image: Galactic Center </a:t>
            </a:r>
            <a:r>
              <a:rPr lang="en-US" sz="2400" smtClean="0">
                <a:solidFill>
                  <a:schemeClr val="bg1"/>
                </a:solidFill>
              </a:rPr>
              <a:t>(Nikolic/Carilli)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5473" y="1422737"/>
            <a:ext cx="16071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18ants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1.2</a:t>
            </a:r>
            <a:r>
              <a:rPr lang="en-US" baseline="30000" dirty="0" smtClean="0">
                <a:solidFill>
                  <a:schemeClr val="bg1"/>
                </a:solidFill>
              </a:rPr>
              <a:t>o</a:t>
            </a:r>
            <a:r>
              <a:rPr lang="en-US" dirty="0" smtClean="0">
                <a:solidFill>
                  <a:schemeClr val="bg1"/>
                </a:solidFill>
              </a:rPr>
              <a:t> res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DNR ~ 200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130" y="1064726"/>
            <a:ext cx="6524991" cy="28214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27" y="4114800"/>
            <a:ext cx="7010400" cy="25146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3927764" y="762000"/>
            <a:ext cx="3082636" cy="3050074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4953000"/>
            <a:ext cx="129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PAPER 64 imaging, 20’ res (Stefan)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29400" y="3124200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>
                <a:solidFill>
                  <a:srgbClr val="C00000"/>
                </a:solidFill>
              </a:rPr>
              <a:t>PB</a:t>
            </a:r>
            <a:endParaRPr lang="en-US" sz="1600">
              <a:solidFill>
                <a:srgbClr val="C0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2438400"/>
            <a:ext cx="4921827" cy="2337137"/>
            <a:chOff x="0" y="2438400"/>
            <a:chExt cx="4921827" cy="233713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04871"/>
              <a:ext cx="3803880" cy="2270666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 bwMode="auto">
            <a:xfrm flipH="1">
              <a:off x="3200400" y="2438400"/>
              <a:ext cx="1721427" cy="533400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956588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33400" y="1295400"/>
            <a:ext cx="8077200" cy="4251874"/>
            <a:chOff x="1932670" y="544958"/>
            <a:chExt cx="9315742" cy="47628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4646" y="544958"/>
              <a:ext cx="4213766" cy="429720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2670" y="571501"/>
              <a:ext cx="4187738" cy="4270664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3906979" y="1922315"/>
              <a:ext cx="955968" cy="945573"/>
            </a:xfrm>
            <a:prstGeom prst="ellipse">
              <a:avLst/>
            </a:prstGeom>
            <a:noFill/>
            <a:ln w="95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5" name="Oval 4"/>
            <p:cNvSpPr/>
            <p:nvPr/>
          </p:nvSpPr>
          <p:spPr>
            <a:xfrm>
              <a:off x="9026233" y="1918850"/>
              <a:ext cx="955968" cy="945573"/>
            </a:xfrm>
            <a:prstGeom prst="ellipse">
              <a:avLst/>
            </a:prstGeom>
            <a:noFill/>
            <a:ln w="95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6" name="Oval 5"/>
            <p:cNvSpPr/>
            <p:nvPr/>
          </p:nvSpPr>
          <p:spPr>
            <a:xfrm>
              <a:off x="4111332" y="2130135"/>
              <a:ext cx="543955" cy="526467"/>
            </a:xfrm>
            <a:prstGeom prst="ellipse">
              <a:avLst/>
            </a:prstGeom>
            <a:noFill/>
            <a:ln w="95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7" name="Oval 6"/>
            <p:cNvSpPr/>
            <p:nvPr/>
          </p:nvSpPr>
          <p:spPr>
            <a:xfrm>
              <a:off x="9230583" y="2126670"/>
              <a:ext cx="543955" cy="526467"/>
            </a:xfrm>
            <a:prstGeom prst="ellipse">
              <a:avLst/>
            </a:prstGeom>
            <a:noFill/>
            <a:ln w="95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044537" y="4894122"/>
              <a:ext cx="2940628" cy="413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</a:rPr>
                <a:t>PSF: </a:t>
              </a:r>
              <a:r>
                <a:rPr lang="en-US" sz="1800" dirty="0" smtClean="0">
                  <a:solidFill>
                    <a:schemeClr val="bg1"/>
                  </a:solidFill>
                </a:rPr>
                <a:t>MFS  for BW ~ 2/1 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255830" y="4865319"/>
              <a:ext cx="2992582" cy="413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</a:rPr>
                <a:t>PSF: Single Channel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156115" y="299995"/>
            <a:ext cx="5330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Synthesized beams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FT(UV sampling w. </a:t>
            </a:r>
            <a:r>
              <a:rPr lang="en-US" sz="1800" dirty="0" err="1">
                <a:solidFill>
                  <a:schemeClr val="bg1"/>
                </a:solidFill>
              </a:rPr>
              <a:t>Unif</a:t>
            </a:r>
            <a:r>
              <a:rPr lang="en-US" sz="1800" dirty="0">
                <a:solidFill>
                  <a:schemeClr val="bg1"/>
                </a:solidFill>
              </a:rPr>
              <a:t> Weighting), w/o Primary beam multiplication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56165" y="1753466"/>
            <a:ext cx="179243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PB FWHM 120, 180MHz</a:t>
            </a:r>
          </a:p>
        </p:txBody>
      </p:sp>
    </p:spTree>
    <p:extLst>
      <p:ext uri="{BB962C8B-B14F-4D97-AF65-F5344CB8AC3E}">
        <p14:creationId xmlns:p14="http://schemas.microsoft.com/office/powerpoint/2010/main" val="19895569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C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" y="2286000"/>
            <a:ext cx="9141431" cy="457200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400" y="141982"/>
            <a:ext cx="8915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solidFill>
                  <a:srgbClr val="002060"/>
                </a:solidFill>
              </a:rPr>
              <a:t>HERA: Precision 21cm cosmology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609600" y="762000"/>
            <a:ext cx="7999717" cy="2400657"/>
          </a:xfrm>
          <a:prstGeom prst="rect">
            <a:avLst/>
          </a:prstGeom>
          <a:solidFill>
            <a:srgbClr val="98C1E8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algn="l">
              <a:spcAft>
                <a:spcPts val="600"/>
              </a:spcAft>
              <a:buFont typeface="Arial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Progress in (non-21cm) measurements:  z(F</a:t>
            </a:r>
            <a:r>
              <a:rPr lang="en-US" baseline="-25000" dirty="0" smtClean="0">
                <a:solidFill>
                  <a:srgbClr val="002060"/>
                </a:solidFill>
              </a:rPr>
              <a:t>HI</a:t>
            </a:r>
            <a:r>
              <a:rPr lang="en-US" dirty="0" smtClean="0">
                <a:solidFill>
                  <a:srgbClr val="002060"/>
                </a:solidFill>
              </a:rPr>
              <a:t> ~ 0.5) ~ 7 to 8; 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critical need for HI 21cm</a:t>
            </a:r>
          </a:p>
          <a:p>
            <a:pPr marL="342900" indent="-342900" algn="l">
              <a:spcAft>
                <a:spcPts val="600"/>
              </a:spcAft>
              <a:buFont typeface="Arial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Progress in 21cm measurements: ‘</a:t>
            </a:r>
            <a:r>
              <a:rPr lang="en-US" dirty="0" err="1" smtClean="0">
                <a:solidFill>
                  <a:srgbClr val="002060"/>
                </a:solidFill>
              </a:rPr>
              <a:t>EoR</a:t>
            </a:r>
            <a:r>
              <a:rPr lang="en-US" dirty="0" smtClean="0">
                <a:solidFill>
                  <a:srgbClr val="002060"/>
                </a:solidFill>
              </a:rPr>
              <a:t> Window’ in delay PS effective in ‘avoiding’ foregrounds.  PAPER limits =&gt; preheating of IGM by z ~ 8 to  T</a:t>
            </a:r>
            <a:r>
              <a:rPr lang="en-US" baseline="-25000" dirty="0">
                <a:solidFill>
                  <a:srgbClr val="002060"/>
                </a:solidFill>
              </a:rPr>
              <a:t>K</a:t>
            </a:r>
            <a:r>
              <a:rPr lang="en-US" dirty="0" smtClean="0">
                <a:solidFill>
                  <a:srgbClr val="002060"/>
                </a:solidFill>
              </a:rPr>
              <a:t> &gt; 10K</a:t>
            </a:r>
          </a:p>
          <a:p>
            <a:pPr marL="342900" indent="-342900" algn="l">
              <a:spcAft>
                <a:spcPts val="600"/>
              </a:spcAft>
              <a:buFont typeface="Arial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Progress in HERA: 37 antennas by December 2016; 127 by Fall 2017; commissioning in progress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1-18 at 4.20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3581400"/>
          </a:xfrm>
          <a:prstGeom prst="rect">
            <a:avLst/>
          </a:prstGeom>
        </p:spPr>
      </p:pic>
      <p:pic>
        <p:nvPicPr>
          <p:cNvPr id="7" name="Picture 6" descr="Screen Shot 2015-11-18 at 4.27.0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1"/>
            <a:ext cx="9144000" cy="3352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86000" y="3352800"/>
            <a:ext cx="426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Herculanum"/>
                <a:cs typeface="Herculanum"/>
              </a:rPr>
              <a:t>HERA Extra Slides</a:t>
            </a:r>
            <a:endParaRPr lang="en-US" sz="4400" dirty="0">
              <a:solidFill>
                <a:schemeClr val="bg1"/>
              </a:solidFill>
              <a:latin typeface="Herculanum"/>
              <a:cs typeface="Herculanum"/>
            </a:endParaRPr>
          </a:p>
        </p:txBody>
      </p:sp>
    </p:spTree>
    <p:extLst>
      <p:ext uri="{BB962C8B-B14F-4D97-AF65-F5344CB8AC3E}">
        <p14:creationId xmlns:p14="http://schemas.microsoft.com/office/powerpoint/2010/main" val="22476593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Text Box 4"/>
          <p:cNvSpPr txBox="1">
            <a:spLocks noChangeArrowheads="1"/>
          </p:cNvSpPr>
          <p:nvPr/>
        </p:nvSpPr>
        <p:spPr bwMode="auto">
          <a:xfrm>
            <a:off x="228600" y="152400"/>
            <a:ext cx="8686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u="sng" dirty="0" smtClean="0">
                <a:solidFill>
                  <a:schemeClr val="bg1"/>
                </a:solidFill>
              </a:rPr>
              <a:t>Challenge:</a:t>
            </a:r>
            <a:r>
              <a:rPr lang="en-US" sz="2400" dirty="0" smtClean="0">
                <a:solidFill>
                  <a:schemeClr val="bg1"/>
                </a:solidFill>
              </a:rPr>
              <a:t>  </a:t>
            </a:r>
            <a:r>
              <a:rPr lang="en-US" sz="2400" dirty="0">
                <a:solidFill>
                  <a:schemeClr val="bg1"/>
                </a:solidFill>
              </a:rPr>
              <a:t>Ionospheric</a:t>
            </a:r>
            <a:r>
              <a:rPr lang="en-US" sz="2400" dirty="0" smtClean="0">
                <a:solidFill>
                  <a:schemeClr val="bg1"/>
                </a:solidFill>
              </a:rPr>
              <a:t> ‘seeing’</a:t>
            </a:r>
            <a:endParaRPr lang="en-US" sz="1600" dirty="0"/>
          </a:p>
        </p:txBody>
      </p:sp>
      <p:sp>
        <p:nvSpPr>
          <p:cNvPr id="97284" name="Text Box 5"/>
          <p:cNvSpPr txBox="1">
            <a:spLocks noChangeArrowheads="1"/>
          </p:cNvSpPr>
          <p:nvPr/>
        </p:nvSpPr>
        <p:spPr bwMode="auto">
          <a:xfrm>
            <a:off x="5515509" y="259556"/>
            <a:ext cx="3657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solidFill>
                  <a:schemeClr val="bg1"/>
                </a:solidFill>
              </a:rPr>
              <a:t>Virgo A   VLA 74 MHz   Lane </a:t>
            </a:r>
            <a:r>
              <a:rPr lang="en-US" sz="1800">
                <a:solidFill>
                  <a:schemeClr val="bg1"/>
                </a:solidFill>
              </a:rPr>
              <a:t>+ </a:t>
            </a:r>
            <a:r>
              <a:rPr lang="en-US" sz="1800" smtClean="0">
                <a:solidFill>
                  <a:schemeClr val="bg1"/>
                </a:solidFill>
              </a:rPr>
              <a:t>02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97286" name="Line 7"/>
          <p:cNvSpPr>
            <a:spLocks noChangeShapeType="1"/>
          </p:cNvSpPr>
          <p:nvPr/>
        </p:nvSpPr>
        <p:spPr bwMode="auto">
          <a:xfrm>
            <a:off x="5410199" y="4724400"/>
            <a:ext cx="3733801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287" name="Text Box 8"/>
          <p:cNvSpPr txBox="1">
            <a:spLocks noChangeArrowheads="1"/>
          </p:cNvSpPr>
          <p:nvPr/>
        </p:nvSpPr>
        <p:spPr bwMode="auto">
          <a:xfrm>
            <a:off x="7086600" y="4655049"/>
            <a:ext cx="1143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FFFF00"/>
                </a:solidFill>
              </a:rPr>
              <a:t>15’</a:t>
            </a:r>
            <a:endParaRPr lang="en-US" sz="1800"/>
          </a:p>
        </p:txBody>
      </p:sp>
      <p:pic>
        <p:nvPicPr>
          <p:cNvPr id="8" name="Picture 5" descr="/Users/ccarilli/TALKS/EOR/Vir_A-short.AVI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5181600" y="702469"/>
            <a:ext cx="3910173" cy="3945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38297"/>
            <a:ext cx="4267199" cy="481284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 bwMode="auto">
          <a:xfrm>
            <a:off x="1981200" y="5011782"/>
            <a:ext cx="370867" cy="32221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29200" y="4838405"/>
            <a:ext cx="4114799" cy="145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80"/>
              </a:spcBef>
            </a:pPr>
            <a:r>
              <a:rPr lang="en-US" dirty="0">
                <a:solidFill>
                  <a:schemeClr val="bg1"/>
                </a:solidFill>
              </a:rPr>
              <a:t>Mitigation</a:t>
            </a:r>
          </a:p>
          <a:p>
            <a:pPr marL="342900" indent="-342900">
              <a:spcBef>
                <a:spcPts val="480"/>
              </a:spcBef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hort </a:t>
            </a:r>
            <a:r>
              <a:rPr lang="en-US" dirty="0">
                <a:solidFill>
                  <a:schemeClr val="bg1"/>
                </a:solidFill>
              </a:rPr>
              <a:t>baselines </a:t>
            </a:r>
            <a:r>
              <a:rPr lang="en-US" dirty="0" smtClean="0">
                <a:solidFill>
                  <a:schemeClr val="bg1"/>
                </a:solidFill>
              </a:rPr>
              <a:t>=&gt; one ionospheric screen to solve for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spcBef>
                <a:spcPts val="480"/>
              </a:spcBef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Redundant </a:t>
            </a:r>
            <a:r>
              <a:rPr lang="en-US" dirty="0" smtClean="0">
                <a:solidFill>
                  <a:schemeClr val="bg1"/>
                </a:solidFill>
              </a:rPr>
              <a:t>calibration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6980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0-03-22 at 11.08.3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54"/>
            <a:ext cx="4059621" cy="6858000"/>
          </a:xfrm>
          <a:prstGeom prst="rect">
            <a:avLst/>
          </a:prstGeom>
        </p:spPr>
      </p:pic>
      <p:pic>
        <p:nvPicPr>
          <p:cNvPr id="3" name="Picture 3" descr="06_we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81500" y="3657600"/>
            <a:ext cx="443839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800600" y="3200400"/>
            <a:ext cx="3886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FFFF"/>
                </a:solidFill>
              </a:rPr>
              <a:t>HST, SDSS, VLT, VLA…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H="1">
            <a:off x="3200400" y="4495800"/>
            <a:ext cx="1371600" cy="838200"/>
          </a:xfrm>
          <a:prstGeom prst="line">
            <a:avLst/>
          </a:prstGeom>
          <a:noFill/>
          <a:ln w="28575">
            <a:solidFill>
              <a:srgbClr val="E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" y="5105400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Late structure formation Realm of the Galaxies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83403"/>
            <a:ext cx="44577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920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0-03-22 at 11.08.3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54"/>
            <a:ext cx="4059621" cy="6858000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42925" y="2971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</a:rPr>
              <a:t>Cosmic </a:t>
            </a:r>
            <a:r>
              <a:rPr lang="en-US" sz="2400" dirty="0" err="1">
                <a:solidFill>
                  <a:schemeClr val="bg1"/>
                </a:solidFill>
              </a:rPr>
              <a:t>Reionization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124325" y="2541925"/>
            <a:ext cx="4638675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Last </a:t>
            </a:r>
            <a:r>
              <a:rPr lang="en-US" dirty="0">
                <a:solidFill>
                  <a:schemeClr val="bg1"/>
                </a:solidFill>
              </a:rPr>
              <a:t>phase of </a:t>
            </a:r>
            <a:r>
              <a:rPr lang="en-US" dirty="0" smtClean="0">
                <a:solidFill>
                  <a:schemeClr val="bg1"/>
                </a:solidFill>
              </a:rPr>
              <a:t>cosmic evolution </a:t>
            </a:r>
            <a:r>
              <a:rPr lang="en-US" dirty="0">
                <a:solidFill>
                  <a:schemeClr val="bg1"/>
                </a:solidFill>
              </a:rPr>
              <a:t>to be </a:t>
            </a:r>
            <a:r>
              <a:rPr lang="en-US" dirty="0" smtClean="0">
                <a:solidFill>
                  <a:schemeClr val="bg1"/>
                </a:solidFill>
              </a:rPr>
              <a:t>tested and explored</a:t>
            </a:r>
          </a:p>
          <a:p>
            <a:pPr>
              <a:buFont typeface="Arial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Cosmological benchmark: formation of first galaxies and quasars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Focus on key diagnostic: Evolution of the neutral IGM through </a:t>
            </a:r>
            <a:r>
              <a:rPr lang="en-US" dirty="0" err="1" smtClean="0">
                <a:solidFill>
                  <a:schemeClr val="bg1"/>
                </a:solidFill>
              </a:rPr>
              <a:t>reionization</a:t>
            </a:r>
            <a:endParaRPr lang="en-US" dirty="0" smtClean="0">
              <a:solidFill>
                <a:schemeClr val="bg1"/>
              </a:solidFill>
            </a:endParaRPr>
          </a:p>
          <a:p>
            <a:pPr lvl="1"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When? </a:t>
            </a:r>
          </a:p>
          <a:p>
            <a:pPr lvl="1"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How fast? </a:t>
            </a:r>
          </a:p>
          <a:p>
            <a:pPr lvl="1"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HI 21cm signal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71600" y="127629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Dark ages</a:t>
            </a:r>
          </a:p>
        </p:txBody>
      </p:sp>
      <p:pic>
        <p:nvPicPr>
          <p:cNvPr id="10" name="Picture 9" descr="terra_incognita1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85222"/>
            <a:ext cx="2669178" cy="2353178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>
            <a:off x="9448800" y="3733800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4629150" y="457200"/>
            <a:ext cx="1771650" cy="622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Lucida Calligraphy" charset="0"/>
                <a:ea typeface="Lucida Calligraphy" charset="0"/>
                <a:cs typeface="Lucida Calligraphy" charset="0"/>
              </a:rPr>
              <a:t>Universum</a:t>
            </a:r>
            <a:r>
              <a:rPr lang="en-US" dirty="0" smtClean="0">
                <a:solidFill>
                  <a:schemeClr val="bg1"/>
                </a:solidFill>
                <a:latin typeface="Lucida Calligraphy" charset="0"/>
                <a:ea typeface="Lucida Calligraphy" charset="0"/>
                <a:cs typeface="Lucida Calligraphy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Lucida Calligraphy" charset="0"/>
                <a:ea typeface="Lucida Calligraphy" charset="0"/>
                <a:cs typeface="Lucida Calligraphy" charset="0"/>
              </a:rPr>
              <a:t>incognitus</a:t>
            </a:r>
            <a:endParaRPr lang="en-US" dirty="0">
              <a:solidFill>
                <a:schemeClr val="bg1"/>
              </a:solidFill>
              <a:latin typeface="Lucida Calligraphy" charset="0"/>
              <a:ea typeface="Lucida Calligraphy" charset="0"/>
              <a:cs typeface="Lucida Calligraph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0981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lvarez EoR simulation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6933" y="914400"/>
            <a:ext cx="7857067" cy="441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5900" y="1511856"/>
            <a:ext cx="29083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Three phases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 Dark Ages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 Isolated bubbles (slow)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 Percolation (bubble </a:t>
            </a:r>
            <a:r>
              <a:rPr lang="en-US" sz="1600" dirty="0" smtClean="0">
                <a:solidFill>
                  <a:schemeClr val="bg1"/>
                </a:solidFill>
              </a:rPr>
              <a:t>overlap</a:t>
            </a:r>
            <a:r>
              <a:rPr lang="en-US" sz="1800" dirty="0" smtClean="0">
                <a:solidFill>
                  <a:schemeClr val="bg1"/>
                </a:solidFill>
              </a:rPr>
              <a:t>): ‘cosmic phase transition’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38600" y="5495838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</a:t>
            </a:r>
            <a:r>
              <a:rPr lang="en-US" dirty="0" smtClean="0">
                <a:solidFill>
                  <a:schemeClr val="bg1"/>
                </a:solidFill>
              </a:rPr>
              <a:t> = 15 to 6; 1 </a:t>
            </a:r>
            <a:r>
              <a:rPr lang="en-US" dirty="0" err="1" smtClean="0">
                <a:solidFill>
                  <a:schemeClr val="bg1"/>
                </a:solidFill>
              </a:rPr>
              <a:t>Gpc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86933" y="264489"/>
            <a:ext cx="647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Alvarez &amp; </a:t>
            </a:r>
            <a:r>
              <a:rPr lang="en-US" dirty="0" err="1" smtClean="0">
                <a:solidFill>
                  <a:schemeClr val="bg1"/>
                </a:solidFill>
              </a:rPr>
              <a:t>Abell</a:t>
            </a:r>
            <a:r>
              <a:rPr lang="en-US" dirty="0" smtClean="0">
                <a:solidFill>
                  <a:schemeClr val="bg1"/>
                </a:solidFill>
              </a:rPr>
              <a:t>  Cosmological simulation of Reionization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440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81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193864"/>
            <a:ext cx="44958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Hydrogen Epoch of Reionization Array  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HI </a:t>
            </a:r>
            <a:r>
              <a:rPr lang="en-US" sz="1800" dirty="0">
                <a:solidFill>
                  <a:schemeClr val="bg1"/>
                </a:solidFill>
              </a:rPr>
              <a:t>21cm line </a:t>
            </a:r>
            <a:r>
              <a:rPr lang="en-US" sz="1800" dirty="0" err="1">
                <a:solidFill>
                  <a:schemeClr val="bg1"/>
                </a:solidFill>
              </a:rPr>
              <a:t>obs</a:t>
            </a:r>
            <a:r>
              <a:rPr lang="en-US" sz="1800" dirty="0">
                <a:solidFill>
                  <a:schemeClr val="bg1"/>
                </a:solidFill>
              </a:rPr>
              <a:t> of epoch of </a:t>
            </a:r>
            <a:r>
              <a:rPr lang="en-US" sz="1800" dirty="0" smtClean="0">
                <a:solidFill>
                  <a:schemeClr val="bg1"/>
                </a:solidFill>
              </a:rPr>
              <a:t>reionization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Epoch </a:t>
            </a:r>
            <a:r>
              <a:rPr lang="en-US" sz="1800" dirty="0">
                <a:solidFill>
                  <a:schemeClr val="bg1"/>
                </a:solidFill>
              </a:rPr>
              <a:t>when space is filled with neutral </a:t>
            </a:r>
            <a:r>
              <a:rPr lang="en-US" sz="1800" dirty="0" smtClean="0">
                <a:solidFill>
                  <a:schemeClr val="bg1"/>
                </a:solidFill>
              </a:rPr>
              <a:t>Hydrogen!</a:t>
            </a:r>
            <a:endParaRPr lang="en-US" sz="1800" dirty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Three dimensional tomography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86400" y="4854714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"/>
            <a:ext cx="4495800" cy="41146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0573"/>
            <a:ext cx="9144000" cy="26274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00" y="2209800"/>
            <a:ext cx="388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sz="1800" dirty="0">
                <a:solidFill>
                  <a:schemeClr val="bg1"/>
                </a:solidFill>
              </a:rPr>
              <a:t>z ~ 14 to 6</a:t>
            </a:r>
          </a:p>
          <a:p>
            <a:pPr marL="7429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sz="1800" dirty="0" smtClean="0">
                <a:solidFill>
                  <a:schemeClr val="bg1"/>
                </a:solidFill>
              </a:rPr>
              <a:t>𝜆 = 1.5m to 3m</a:t>
            </a:r>
          </a:p>
          <a:p>
            <a:pPr marL="7429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sz="1800" dirty="0" smtClean="0">
                <a:solidFill>
                  <a:schemeClr val="bg1"/>
                </a:solidFill>
              </a:rPr>
              <a:t>Frequencies </a:t>
            </a:r>
            <a:r>
              <a:rPr lang="en-US" sz="1800" dirty="0">
                <a:solidFill>
                  <a:schemeClr val="bg1"/>
                </a:solidFill>
              </a:rPr>
              <a:t>~ 100 to 200MHz </a:t>
            </a:r>
          </a:p>
        </p:txBody>
      </p:sp>
    </p:spTree>
    <p:extLst>
      <p:ext uri="{BB962C8B-B14F-4D97-AF65-F5344CB8AC3E}">
        <p14:creationId xmlns:p14="http://schemas.microsoft.com/office/powerpoint/2010/main" val="8457781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195565"/>
            <a:ext cx="70104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Evolution of the IGM neutral fraction</a:t>
            </a:r>
            <a:r>
              <a:rPr lang="en-US" sz="2800" dirty="0"/>
              <a:t> </a:t>
            </a:r>
            <a:r>
              <a:rPr lang="en-US" sz="2800" dirty="0" smtClean="0"/>
              <a:t> 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1800" dirty="0" smtClean="0"/>
              <a:t>Fast, semi-numerical, parameterized models of  gal formation and reionization: 21cmFAST + 21CMMC</a:t>
            </a:r>
            <a:r>
              <a:rPr lang="en-US" sz="1800" baseline="30000" dirty="0" smtClean="0"/>
              <a:t>2</a:t>
            </a:r>
            <a:endParaRPr lang="en-US" sz="1800" dirty="0" smtClean="0"/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1800" dirty="0" smtClean="0"/>
              <a:t>Bayesian </a:t>
            </a:r>
            <a:r>
              <a:rPr lang="en-US" sz="1800" dirty="0"/>
              <a:t>e</a:t>
            </a:r>
            <a:r>
              <a:rPr lang="en-US" sz="1800" dirty="0" smtClean="0"/>
              <a:t>xploration of obs. constraints, model parameters, and implied physical parameters, </a:t>
            </a:r>
            <a:r>
              <a:rPr lang="en-US" sz="1800" dirty="0" err="1" smtClean="0"/>
              <a:t>eg</a:t>
            </a:r>
            <a:r>
              <a:rPr lang="en-US" sz="1800" dirty="0" smtClean="0"/>
              <a:t>. F(HI) vs. z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872261" cy="187226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828800" y="2133600"/>
            <a:ext cx="5715000" cy="4267200"/>
            <a:chOff x="439221" y="2133600"/>
            <a:chExt cx="5715000" cy="4267200"/>
          </a:xfrm>
        </p:grpSpPr>
        <p:grpSp>
          <p:nvGrpSpPr>
            <p:cNvPr id="10" name="Group 9"/>
            <p:cNvGrpSpPr/>
            <p:nvPr/>
          </p:nvGrpSpPr>
          <p:grpSpPr>
            <a:xfrm>
              <a:off x="439221" y="2133600"/>
              <a:ext cx="5715000" cy="4267200"/>
              <a:chOff x="1981200" y="2286000"/>
              <a:chExt cx="5715000" cy="4267200"/>
            </a:xfrm>
          </p:grpSpPr>
          <p:sp>
            <p:nvSpPr>
              <p:cNvPr id="28" name="Decision 27"/>
              <p:cNvSpPr/>
              <p:nvPr/>
            </p:nvSpPr>
            <p:spPr bwMode="auto">
              <a:xfrm flipV="1">
                <a:off x="5420298" y="5128353"/>
                <a:ext cx="76200" cy="76200"/>
              </a:xfrm>
              <a:prstGeom prst="flowChartDecision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1981200" y="2286000"/>
                <a:ext cx="5715000" cy="4267200"/>
                <a:chOff x="1295400" y="914400"/>
                <a:chExt cx="6477000" cy="4724400"/>
              </a:xfrm>
            </p:grpSpPr>
            <p:grpSp>
              <p:nvGrpSpPr>
                <p:cNvPr id="13" name="Group 12"/>
                <p:cNvGrpSpPr/>
                <p:nvPr/>
              </p:nvGrpSpPr>
              <p:grpSpPr>
                <a:xfrm>
                  <a:off x="1295400" y="914400"/>
                  <a:ext cx="6477000" cy="4724400"/>
                  <a:chOff x="1066800" y="762000"/>
                  <a:chExt cx="7264400" cy="5448300"/>
                </a:xfrm>
              </p:grpSpPr>
              <p:pic>
                <p:nvPicPr>
                  <p:cNvPr id="20" name="Picture 19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66800" y="762000"/>
                    <a:ext cx="7264400" cy="5448300"/>
                  </a:xfrm>
                  <a:prstGeom prst="rect">
                    <a:avLst/>
                  </a:prstGeom>
                </p:spPr>
              </p:pic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5781516" y="5498307"/>
                    <a:ext cx="838200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 smtClean="0"/>
                      <a:t>QNZ</a:t>
                    </a:r>
                    <a:endParaRPr lang="en-US" sz="1200" dirty="0"/>
                  </a:p>
                </p:txBody>
              </p:sp>
            </p:grpSp>
            <p:cxnSp>
              <p:nvCxnSpPr>
                <p:cNvPr id="14" name="Straight Arrow Connector 13"/>
                <p:cNvCxnSpPr/>
                <p:nvPr/>
              </p:nvCxnSpPr>
              <p:spPr bwMode="auto">
                <a:xfrm>
                  <a:off x="1905000" y="2666999"/>
                  <a:ext cx="533400" cy="1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/>
              </p:spPr>
            </p:cxnSp>
            <p:sp>
              <p:nvSpPr>
                <p:cNvPr id="15" name="Decision 14"/>
                <p:cNvSpPr/>
                <p:nvPr/>
              </p:nvSpPr>
              <p:spPr bwMode="auto">
                <a:xfrm flipV="1">
                  <a:off x="5420298" y="5128353"/>
                  <a:ext cx="76200" cy="76200"/>
                </a:xfrm>
                <a:prstGeom prst="flowChartDecision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charset="2"/>
                    <a:buNone/>
                    <a:tabLst/>
                  </a:pPr>
                  <a:endParaRPr kumimoji="0" lang="en-US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charset="0"/>
                  </a:endParaRP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1829587" y="2296313"/>
                  <a:ext cx="166651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err="1" smtClean="0"/>
                    <a:t>Lya</a:t>
                  </a:r>
                  <a:r>
                    <a:rPr lang="en-US" sz="1600" b="1" dirty="0" smtClean="0"/>
                    <a:t> related</a:t>
                  </a:r>
                  <a:endParaRPr lang="en-US" sz="1600" b="1" dirty="0"/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5124704" y="2507956"/>
                  <a:ext cx="166651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rgbClr val="7030A0"/>
                      </a:solidFill>
                    </a:rPr>
                    <a:t>CMB related</a:t>
                  </a:r>
                  <a:endParaRPr lang="en-US" sz="1600" dirty="0">
                    <a:solidFill>
                      <a:srgbClr val="7030A0"/>
                    </a:solidFill>
                  </a:endParaRPr>
                </a:p>
              </p:txBody>
            </p:sp>
            <p:cxnSp>
              <p:nvCxnSpPr>
                <p:cNvPr id="19" name="Straight Arrow Connector 18"/>
                <p:cNvCxnSpPr/>
                <p:nvPr/>
              </p:nvCxnSpPr>
              <p:spPr bwMode="auto">
                <a:xfrm flipH="1" flipV="1">
                  <a:off x="4876800" y="2838436"/>
                  <a:ext cx="838200" cy="8074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7030A0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/>
              </p:spPr>
            </p:cxnSp>
          </p:grpSp>
          <p:sp>
            <p:nvSpPr>
              <p:cNvPr id="2" name="Rectangle 1"/>
              <p:cNvSpPr/>
              <p:nvPr/>
            </p:nvSpPr>
            <p:spPr bwMode="auto">
              <a:xfrm>
                <a:off x="5620817" y="2393022"/>
                <a:ext cx="1922984" cy="350178"/>
              </a:xfrm>
              <a:prstGeom prst="rect">
                <a:avLst/>
              </a:prstGeom>
              <a:solidFill>
                <a:srgbClr val="FF4417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 rot="19773668">
                <a:off x="3757326" y="2959279"/>
                <a:ext cx="2240230" cy="832903"/>
              </a:xfrm>
              <a:prstGeom prst="rect">
                <a:avLst/>
              </a:prstGeom>
              <a:solidFill>
                <a:srgbClr val="FF4417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 bwMode="auto">
              <a:xfrm rot="17373398">
                <a:off x="3259043" y="3904372"/>
                <a:ext cx="1340660" cy="240772"/>
              </a:xfrm>
              <a:prstGeom prst="rect">
                <a:avLst/>
              </a:prstGeom>
              <a:solidFill>
                <a:srgbClr val="FF4417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 bwMode="auto">
              <a:xfrm rot="17533892">
                <a:off x="2502567" y="5328577"/>
                <a:ext cx="1712781" cy="116298"/>
              </a:xfrm>
              <a:prstGeom prst="rect">
                <a:avLst/>
              </a:prstGeom>
              <a:solidFill>
                <a:srgbClr val="FF4417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cxnSp>
            <p:nvCxnSpPr>
              <p:cNvPr id="25" name="Straight Arrow Connector 24"/>
              <p:cNvCxnSpPr/>
              <p:nvPr/>
            </p:nvCxnSpPr>
            <p:spPr bwMode="auto">
              <a:xfrm flipV="1">
                <a:off x="3149030" y="5577306"/>
                <a:ext cx="0" cy="238724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diamond" w="med" len="med"/>
                <a:tailEnd type="triangle" w="med" len="med"/>
              </a:ln>
              <a:effectLst/>
            </p:spPr>
          </p:cxnSp>
          <p:sp>
            <p:nvSpPr>
              <p:cNvPr id="27" name="Rectangle 26"/>
              <p:cNvSpPr/>
              <p:nvPr/>
            </p:nvSpPr>
            <p:spPr bwMode="auto">
              <a:xfrm rot="16200000">
                <a:off x="2566800" y="5667933"/>
                <a:ext cx="733996" cy="320662"/>
              </a:xfrm>
              <a:prstGeom prst="rect">
                <a:avLst/>
              </a:prstGeom>
              <a:solidFill>
                <a:srgbClr val="FF4417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cxnSp>
            <p:nvCxnSpPr>
              <p:cNvPr id="4" name="Straight Connector 3"/>
              <p:cNvCxnSpPr/>
              <p:nvPr/>
            </p:nvCxnSpPr>
            <p:spPr bwMode="auto">
              <a:xfrm flipV="1">
                <a:off x="3550450" y="3868995"/>
                <a:ext cx="0" cy="1541205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9" name="Rectangle 8"/>
              <p:cNvSpPr/>
              <p:nvPr/>
            </p:nvSpPr>
            <p:spPr bwMode="auto">
              <a:xfrm>
                <a:off x="5359998" y="5107805"/>
                <a:ext cx="1879002" cy="15604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947941" y="2298687"/>
              <a:ext cx="26221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err="1"/>
                <a:t>Greig</a:t>
              </a:r>
              <a:r>
                <a:rPr lang="en-US" sz="1800" dirty="0"/>
                <a:t> &amp; </a:t>
              </a:r>
              <a:r>
                <a:rPr lang="en-US" sz="1800" dirty="0" err="1"/>
                <a:t>Mesinger</a:t>
              </a:r>
              <a:r>
                <a:rPr lang="en-US" sz="1800" dirty="0"/>
                <a:t> (2016)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97418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Wingdings" charset="2"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Wingdings" charset="2"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15173</TotalTime>
  <Words>2371</Words>
  <Application>Microsoft Macintosh PowerPoint</Application>
  <PresentationFormat>On-screen Show (4:3)</PresentationFormat>
  <Paragraphs>465</Paragraphs>
  <Slides>49</Slides>
  <Notes>20</Notes>
  <HiddenSlides>0</HiddenSlides>
  <MMClips>5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8" baseType="lpstr">
      <vt:lpstr>Arial</vt:lpstr>
      <vt:lpstr>Herculanum</vt:lpstr>
      <vt:lpstr>Lucida Calligraphy</vt:lpstr>
      <vt:lpstr>ＭＳ Ｐゴシック</vt:lpstr>
      <vt:lpstr>Symbol</vt:lpstr>
      <vt:lpstr>Times New Roman</vt:lpstr>
      <vt:lpstr>Wingdings</vt:lpstr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HERA-331: Imaging Large Scale Structure (20’)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NRAO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Carilli</dc:creator>
  <cp:lastModifiedBy>Microsoft Office User</cp:lastModifiedBy>
  <cp:revision>707</cp:revision>
  <cp:lastPrinted>2016-11-07T14:36:42Z</cp:lastPrinted>
  <dcterms:created xsi:type="dcterms:W3CDTF">2012-06-06T07:20:10Z</dcterms:created>
  <dcterms:modified xsi:type="dcterms:W3CDTF">2016-11-11T19:37:19Z</dcterms:modified>
</cp:coreProperties>
</file>