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390" r:id="rId2"/>
    <p:sldId id="319" r:id="rId3"/>
    <p:sldId id="318" r:id="rId4"/>
    <p:sldId id="727" r:id="rId5"/>
    <p:sldId id="260" r:id="rId6"/>
    <p:sldId id="729" r:id="rId7"/>
    <p:sldId id="730" r:id="rId8"/>
    <p:sldId id="731" r:id="rId9"/>
    <p:sldId id="732" r:id="rId10"/>
    <p:sldId id="517" r:id="rId11"/>
    <p:sldId id="723" r:id="rId12"/>
    <p:sldId id="722" r:id="rId13"/>
    <p:sldId id="733" r:id="rId14"/>
    <p:sldId id="449" r:id="rId15"/>
    <p:sldId id="724" r:id="rId16"/>
    <p:sldId id="725" r:id="rId17"/>
    <p:sldId id="726" r:id="rId18"/>
    <p:sldId id="734" r:id="rId19"/>
    <p:sldId id="519" r:id="rId20"/>
    <p:sldId id="520" r:id="rId21"/>
    <p:sldId id="272" r:id="rId22"/>
    <p:sldId id="486" r:id="rId23"/>
    <p:sldId id="608" r:id="rId2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3B71"/>
    <a:srgbClr val="3D70A5"/>
    <a:srgbClr val="2E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39" autoAdjust="0"/>
    <p:restoredTop sz="96018"/>
  </p:normalViewPr>
  <p:slideViewPr>
    <p:cSldViewPr snapToGrid="0" snapToObjects="1" showGuides="1">
      <p:cViewPr varScale="1">
        <p:scale>
          <a:sx n="162" d="100"/>
          <a:sy n="162" d="100"/>
        </p:scale>
        <p:origin x="208" y="2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0DEACA-AFB8-4C1E-B043-2F4EE285386E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4463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6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9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60315"/>
            <a:ext cx="9144000" cy="2286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1252674" y="393396"/>
            <a:ext cx="7538239" cy="412361"/>
          </a:xfrm>
          <a:prstGeom prst="rect">
            <a:avLst/>
          </a:prstGeom>
          <a:noFill/>
        </p:spPr>
        <p:txBody>
          <a:bodyPr vert="horz" wrap="square" lIns="0" tIns="0" rIns="0" bIns="0" rtlCol="0" anchor="b">
            <a:noAutofit/>
          </a:bodyPr>
          <a:lstStyle>
            <a:lvl1pPr algn="ctr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163B71"/>
                </a:solidFill>
                <a:latin typeface="Gill Sans MT" charset="0"/>
                <a:ea typeface="Gill Sans MT" charset="0"/>
                <a:cs typeface="Gill Sans MT" charset="0"/>
              </a:rPr>
              <a:t>NATIONAL RADIO ASTRONOMY OBSERVATORY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579" y="4353392"/>
            <a:ext cx="999131" cy="6674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62" y="4375554"/>
            <a:ext cx="640080" cy="64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6315"/>
            <a:ext cx="6868886" cy="649410"/>
          </a:xfrm>
        </p:spPr>
        <p:txBody>
          <a:bodyPr anchor="b"/>
          <a:lstStyle>
            <a:lvl1pPr algn="l">
              <a:lnSpc>
                <a:spcPct val="100000"/>
              </a:lnSpc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29" y="184543"/>
            <a:ext cx="984096" cy="1282307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0" y="3914388"/>
            <a:ext cx="2743200" cy="3921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9189" y="3246316"/>
            <a:ext cx="2184811" cy="189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64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086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859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086100"/>
            <a:ext cx="3810000" cy="1485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D96A0-BD7D-B74D-922F-4CE10FCEF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462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FD23-A51C-4C1D-A1C6-2DC4832FFA2D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BCCD-442F-4AA2-9924-9E30E2EC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7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50405-1E10-944B-B13E-42E0F8165C66}" type="datetimeFigureOut">
              <a:rPr lang="en-US" smtClean="0"/>
              <a:t>10/23/19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3D48A-B250-F843-9239-A2F165437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33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9A2FE5-4048-2040-8A25-46AD12355B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520" t="27909" r="11184" b="27018"/>
          <a:stretch/>
        </p:blipFill>
        <p:spPr>
          <a:xfrm>
            <a:off x="24969" y="9661"/>
            <a:ext cx="1313976" cy="100454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437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29B38D7-DA20-E64B-BBF2-EC6E19F8BE96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0F81E-36D1-6A45-94B1-ABF4095BDC39}"/>
              </a:ext>
            </a:extLst>
          </p:cNvPr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9AB235-3A93-E24F-95E9-3BCA3185C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73A4F1-5C43-F449-A25F-197884A490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3CD250-57AD-6142-8D5F-4D9E0072A4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5585944-053A-D64F-ADF8-0E98A25F3C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BC017E3-1E76-A64F-96F2-478C874D2FD5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EC8672D-89BD-894F-A557-A06DAD03B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12520" t="27909" r="11184" b="27018"/>
          <a:stretch/>
        </p:blipFill>
        <p:spPr>
          <a:xfrm>
            <a:off x="24969" y="9661"/>
            <a:ext cx="1313976" cy="1004542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D18111F0-B824-5F4D-9CE5-F5CA16A67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431A785-3E35-2748-A942-507807A6C7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7318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3D088A-969A-F44F-AA0E-84F725C7E95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30866" y="1156865"/>
            <a:ext cx="3840480" cy="3245961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300">
                <a:latin typeface="Helvetica" pitchFamily="2" charset="0"/>
              </a:defRPr>
            </a:lvl4pPr>
            <a:lvl5pPr>
              <a:defRPr sz="12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41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004773"/>
            <a:ext cx="3886200" cy="3445698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7144"/>
            <a:ext cx="7886700" cy="9941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022747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640682"/>
            <a:ext cx="3868340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022747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640682"/>
            <a:ext cx="3887391" cy="2809790"/>
          </a:xfrm>
        </p:spPr>
        <p:txBody>
          <a:bodyPr/>
          <a:lstStyle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1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7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7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16" name="Content Placeholder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13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490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3422" y="360134"/>
            <a:ext cx="1888575" cy="24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5148513" y="2853491"/>
            <a:ext cx="207839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5421" y="3740175"/>
            <a:ext cx="817315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85377" y="759884"/>
            <a:ext cx="2810578" cy="192770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101547" y="2853490"/>
            <a:ext cx="2078391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ngvla.nrao.edu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nrao_logo_pm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514" y="360134"/>
            <a:ext cx="1888575" cy="245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 userDrawn="1"/>
        </p:nvSpPr>
        <p:spPr>
          <a:xfrm>
            <a:off x="3532605" y="2853491"/>
            <a:ext cx="2078391" cy="107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>
                <a:solidFill>
                  <a:srgbClr val="062458"/>
                </a:solidFill>
                <a:latin typeface="Gill Sans MT" charset="0"/>
                <a:cs typeface="Gill Sans" charset="0"/>
              </a:rPr>
              <a:t>www.nrao.edu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science.nrao.edu</a:t>
            </a:r>
            <a:endParaRPr lang="en-US" sz="1800" b="1" dirty="0">
              <a:solidFill>
                <a:srgbClr val="062458"/>
              </a:solidFill>
              <a:latin typeface="Gill Sans MT" charset="0"/>
              <a:cs typeface="Gill Sans" charset="0"/>
            </a:endParaRP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rgbClr val="062458"/>
                </a:solidFill>
                <a:latin typeface="Gill Sans MT" charset="0"/>
                <a:cs typeface="Gill Sans" charset="0"/>
              </a:rPr>
              <a:t>public.nrao.edu</a:t>
            </a:r>
            <a:endParaRPr lang="en-US" dirty="0"/>
          </a:p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485421" y="3740175"/>
            <a:ext cx="8173156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1" dirty="0">
                <a:latin typeface="Gill Sans MT" charset="0"/>
                <a:cs typeface="Gill Sans" charset="0"/>
              </a:rPr>
              <a:t>The National Radio Astronomy Observatory is a facility of the National Science Foundation</a:t>
            </a:r>
            <a:br>
              <a:rPr lang="en-US" sz="1400" i="1" dirty="0">
                <a:latin typeface="Gill Sans MT" charset="0"/>
                <a:cs typeface="Gill Sans" charset="0"/>
              </a:rPr>
            </a:br>
            <a:r>
              <a:rPr lang="en-US" sz="1400" i="1" dirty="0">
                <a:latin typeface="Gill Sans MT" charset="0"/>
                <a:cs typeface="Gill Sans" charset="0"/>
              </a:rPr>
              <a:t>operated under cooperative agreement by Associated Universities, Inc.</a:t>
            </a:r>
          </a:p>
          <a:p>
            <a:endParaRPr lang="en-US" dirty="0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55" y="4703073"/>
            <a:ext cx="422814" cy="2824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450" y="4703073"/>
            <a:ext cx="283464" cy="283464"/>
          </a:xfrm>
          <a:prstGeom prst="rect">
            <a:avLst/>
          </a:prstGeom>
        </p:spPr>
      </p:pic>
      <p:pic>
        <p:nvPicPr>
          <p:cNvPr id="20" name="Content Placeholder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2675" y="4535685"/>
            <a:ext cx="5038347" cy="61264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9018" y="4628726"/>
            <a:ext cx="332184" cy="4328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15" y="4562453"/>
            <a:ext cx="744628" cy="546256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71" y="4691119"/>
            <a:ext cx="409330" cy="332519"/>
          </a:xfrm>
          <a:prstGeom prst="rect">
            <a:avLst/>
          </a:prstGeom>
        </p:spPr>
        <p:txBody>
          <a:bodyPr/>
          <a:lstStyle/>
          <a:p>
            <a:fld id="{C007A3FA-37C8-B64A-9EE6-D07431EEE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01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9" r:id="rId7"/>
    <p:sldLayoutId id="2147483670" r:id="rId8"/>
    <p:sldLayoutId id="2147483668" r:id="rId9"/>
    <p:sldLayoutId id="2147483671" r:id="rId10"/>
    <p:sldLayoutId id="2147483673" r:id="rId11"/>
    <p:sldLayoutId id="2147483674" r:id="rId12"/>
    <p:sldLayoutId id="2147483675" r:id="rId13"/>
    <p:sldLayoutId id="2147483677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9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2F8EDB-9664-694F-AA83-C9B675320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2197"/>
            <a:ext cx="9145349" cy="5670057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761163" y="92039"/>
            <a:ext cx="50669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charset="0"/>
                <a:ea typeface="Times New Roman" charset="0"/>
                <a:cs typeface="Times New Roman" charset="0"/>
              </a:rPr>
              <a:t>The Very Large Array: 1 min history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527376" y="553704"/>
            <a:ext cx="4652437" cy="124071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1975 – 1</a:t>
            </a:r>
            <a:r>
              <a:rPr lang="en-IE" sz="1400" baseline="30000" dirty="0"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antenna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2001 – Major upgrade approved by NSF (all new electronics)</a:t>
            </a:r>
          </a:p>
          <a:p>
            <a:pPr marL="0" indent="0">
              <a:buNone/>
            </a:pP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2011 – </a:t>
            </a:r>
            <a:r>
              <a:rPr lang="en-IE" sz="1400" dirty="0" err="1">
                <a:latin typeface="Times New Roman" charset="0"/>
                <a:ea typeface="Times New Roman" charset="0"/>
                <a:cs typeface="Times New Roman" charset="0"/>
              </a:rPr>
              <a:t>Jansky</a:t>
            </a:r>
            <a:r>
              <a:rPr lang="en-IE" sz="1400" dirty="0">
                <a:latin typeface="Times New Roman" charset="0"/>
                <a:ea typeface="Times New Roman" charset="0"/>
                <a:cs typeface="Times New Roman" charset="0"/>
              </a:rPr>
              <a:t> VLA full science ops</a:t>
            </a:r>
          </a:p>
        </p:txBody>
      </p:sp>
    </p:spTree>
    <p:extLst>
      <p:ext uri="{BB962C8B-B14F-4D97-AF65-F5344CB8AC3E}">
        <p14:creationId xmlns:p14="http://schemas.microsoft.com/office/powerpoint/2010/main" val="233968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A596-216C-9043-92E3-1E69270E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KSG1: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Unveiling the Formation of Solar System Analogues</a:t>
            </a:r>
            <a:endParaRPr lang="en-US" sz="24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FC6281-37B6-D44C-A306-2B1E1C87C1EC}"/>
              </a:ext>
            </a:extLst>
          </p:cNvPr>
          <p:cNvSpPr txBox="1"/>
          <p:nvPr/>
        </p:nvSpPr>
        <p:spPr>
          <a:xfrm>
            <a:off x="261331" y="1212488"/>
            <a:ext cx="4376572" cy="1485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ALMA and HL Tau: Rosetta Stone of planet formation around Solar-mass </a:t>
            </a: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57175" indent="-257175">
              <a:spcBef>
                <a:spcPts val="450"/>
              </a:spcBef>
              <a:buFont typeface="Arial" charset="0"/>
              <a:buChar char="•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Distance = 140pc</a:t>
            </a:r>
          </a:p>
          <a:p>
            <a:pPr marL="257175" lvl="1" indent="-257175">
              <a:spcBef>
                <a:spcPts val="450"/>
              </a:spcBef>
              <a:buFont typeface="Arial"/>
              <a:buChar char="•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1Myr </a:t>
            </a:r>
            <a:r>
              <a:rPr lang="en-US" sz="1400" dirty="0" err="1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~ 1 M</a:t>
            </a:r>
            <a:r>
              <a:rPr lang="en-US" sz="1400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w. 0.1 M</a:t>
            </a:r>
            <a:r>
              <a:rPr lang="en-US" sz="1400" baseline="-25000" dirty="0"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 dusty disk </a:t>
            </a:r>
          </a:p>
          <a:p>
            <a:pPr marL="257175" lvl="1" indent="-257175">
              <a:spcBef>
                <a:spcPts val="450"/>
              </a:spcBef>
              <a:buFont typeface="Arial"/>
              <a:buChar char="•"/>
            </a:pP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Dust gaps and rings =&gt; forming planets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F01515E-874F-DC4E-8BE8-CB0EDE025D5C}"/>
              </a:ext>
            </a:extLst>
          </p:cNvPr>
          <p:cNvGrpSpPr/>
          <p:nvPr/>
        </p:nvGrpSpPr>
        <p:grpSpPr>
          <a:xfrm>
            <a:off x="4885038" y="636321"/>
            <a:ext cx="3900754" cy="3308030"/>
            <a:chOff x="4525764" y="123806"/>
            <a:chExt cx="3524424" cy="300982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F0C8E77-8D35-1444-8644-3CF77A9C77A0}"/>
                </a:ext>
              </a:extLst>
            </p:cNvPr>
            <p:cNvGrpSpPr/>
            <p:nvPr/>
          </p:nvGrpSpPr>
          <p:grpSpPr>
            <a:xfrm>
              <a:off x="4525764" y="123806"/>
              <a:ext cx="3524424" cy="3009820"/>
              <a:chOff x="4161083" y="1129852"/>
              <a:chExt cx="4982917" cy="4157376"/>
            </a:xfrm>
          </p:grpSpPr>
          <p:pic>
            <p:nvPicPr>
              <p:cNvPr id="18" name="Picture 17" descr="almahltau.jpg">
                <a:extLst>
                  <a:ext uri="{FF2B5EF4-FFF2-40B4-BE49-F238E27FC236}">
                    <a16:creationId xmlns:a16="http://schemas.microsoft.com/office/drawing/2014/main" id="{523C83EB-249A-4140-8EDC-CE608F54B6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1083" y="1158240"/>
                <a:ext cx="4982917" cy="4100601"/>
              </a:xfrm>
              <a:prstGeom prst="rect">
                <a:avLst/>
              </a:prstGeom>
            </p:spPr>
          </p:pic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3FE86AC8-561C-2F47-982D-99B39B7C29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92240" y="3428147"/>
                <a:ext cx="954892" cy="1859081"/>
              </a:xfrm>
              <a:prstGeom prst="straightConnector1">
                <a:avLst/>
              </a:prstGeom>
              <a:ln w="12700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8E8FAFE-9CBA-4047-B7A9-4629483347BD}"/>
                  </a:ext>
                </a:extLst>
              </p:cNvPr>
              <p:cNvSpPr txBox="1"/>
              <p:nvPr/>
            </p:nvSpPr>
            <p:spPr>
              <a:xfrm>
                <a:off x="5376548" y="1129852"/>
                <a:ext cx="3167720" cy="319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  <a:latin typeface="Times New Roman" charset="0"/>
                    <a:ea typeface="Times New Roman" charset="0"/>
                    <a:cs typeface="Times New Roman" charset="0"/>
                  </a:rPr>
                  <a:t>ALMA 250GHz (Brogan ea.) res = 40mas</a:t>
                </a:r>
              </a:p>
            </p:txBody>
          </p: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D696079-4C36-B145-8744-B121FB220766}"/>
                </a:ext>
              </a:extLst>
            </p:cNvPr>
            <p:cNvCxnSpPr>
              <a:cxnSpLocks/>
            </p:cNvCxnSpPr>
            <p:nvPr/>
          </p:nvCxnSpPr>
          <p:spPr>
            <a:xfrm>
              <a:off x="7976276" y="505985"/>
              <a:ext cx="0" cy="210064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EBFEED5-8444-3C4E-81B7-8F65A99381AC}"/>
                </a:ext>
              </a:extLst>
            </p:cNvPr>
            <p:cNvSpPr txBox="1"/>
            <p:nvPr/>
          </p:nvSpPr>
          <p:spPr>
            <a:xfrm>
              <a:off x="7253210" y="1456156"/>
              <a:ext cx="787209" cy="238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130AU = 1”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D0B23D-4748-CE40-8BFB-DA280E829D22}"/>
              </a:ext>
            </a:extLst>
          </p:cNvPr>
          <p:cNvSpPr txBox="1"/>
          <p:nvPr/>
        </p:nvSpPr>
        <p:spPr>
          <a:xfrm>
            <a:off x="5167899" y="3928547"/>
            <a:ext cx="363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Radius ≤ 10AU optically thick at &lt; 3mm wavelengths = ‘</a:t>
            </a:r>
            <a:r>
              <a:rPr lang="en-US" sz="1600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zone’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3DA9DE-C66A-6549-9B6F-D5153E4EFAE6}"/>
              </a:ext>
            </a:extLst>
          </p:cNvPr>
          <p:cNvSpPr txBox="1"/>
          <p:nvPr/>
        </p:nvSpPr>
        <p:spPr>
          <a:xfrm>
            <a:off x="7844078" y="3723505"/>
            <a:ext cx="13939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solidFill>
                  <a:schemeClr val="bg1"/>
                </a:solidFill>
              </a:rPr>
              <a:t>Isella</a:t>
            </a:r>
            <a:r>
              <a:rPr lang="en-US" sz="1100" dirty="0">
                <a:solidFill>
                  <a:schemeClr val="bg1"/>
                </a:solidFill>
              </a:rPr>
              <a:t> ea. </a:t>
            </a:r>
          </a:p>
        </p:txBody>
      </p:sp>
    </p:spTree>
    <p:extLst>
      <p:ext uri="{BB962C8B-B14F-4D97-AF65-F5344CB8AC3E}">
        <p14:creationId xmlns:p14="http://schemas.microsoft.com/office/powerpoint/2010/main" val="989835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A596-216C-9043-92E3-1E69270E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KSG1: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Unveiling the Formation of Solar System Analogues</a:t>
            </a:r>
            <a:endParaRPr lang="en-US" sz="24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B79FDA-BA4E-B749-9142-0368C224F418}"/>
              </a:ext>
            </a:extLst>
          </p:cNvPr>
          <p:cNvSpPr txBox="1"/>
          <p:nvPr/>
        </p:nvSpPr>
        <p:spPr>
          <a:xfrm>
            <a:off x="71561" y="1187577"/>
            <a:ext cx="5276101" cy="2808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2000" i="1" dirty="0" err="1"/>
              <a:t>ngVLA</a:t>
            </a:r>
            <a:r>
              <a:rPr lang="en-US" sz="2000" i="1" dirty="0"/>
              <a:t>: Movies of Planet formation!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/>
              <a:t>Simulated 100 GHz </a:t>
            </a:r>
            <a:r>
              <a:rPr lang="en-US" sz="1600" dirty="0" err="1"/>
              <a:t>ngVLA</a:t>
            </a:r>
            <a:r>
              <a:rPr lang="en-US" sz="1600" dirty="0"/>
              <a:t> observations of a newborn planetary system comprising a Jupiter analogue orbiting at 5 AU from a Solar type star, over ~ 10 years</a:t>
            </a: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/>
              <a:t>Probe inner few AU-scales  (‘Solar-system scales’): dust rings, gaps, and traps to T</a:t>
            </a:r>
            <a:r>
              <a:rPr lang="en-US" sz="1600" baseline="-25000" dirty="0"/>
              <a:t>B</a:t>
            </a:r>
            <a:r>
              <a:rPr lang="en-US" sz="1600" dirty="0"/>
              <a:t> ~ 1 K at 10mas resolution</a:t>
            </a:r>
            <a:endParaRPr lang="en-US" sz="1600" i="1" dirty="0">
              <a:solidFill>
                <a:srgbClr val="FF0000"/>
              </a:solidFill>
            </a:endParaRPr>
          </a:p>
          <a:p>
            <a:pPr marL="214313" indent="-214313">
              <a:spcBef>
                <a:spcPts val="450"/>
              </a:spcBef>
              <a:buFont typeface="Arial"/>
              <a:buChar char="•"/>
            </a:pPr>
            <a:r>
              <a:rPr lang="en-US" sz="1600" dirty="0"/>
              <a:t>Image </a:t>
            </a:r>
            <a:r>
              <a:rPr lang="en-US" sz="1600" i="1" dirty="0"/>
              <a:t>circumplanetary disks and sub-structures </a:t>
            </a:r>
            <a:r>
              <a:rPr lang="en-US" sz="1600" dirty="0"/>
              <a:t>in the distribution of mm-size particles created by close-in planets, and measure the orbital motion of these features on monthly timescales</a:t>
            </a:r>
          </a:p>
        </p:txBody>
      </p:sp>
      <p:pic>
        <p:nvPicPr>
          <p:cNvPr id="11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130CC979-B9EC-8548-9C9B-99C67EBF8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21572" y="750888"/>
            <a:ext cx="3353520" cy="32453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B9C2E0-AB13-4C45-A6BC-3B4992320B96}"/>
              </a:ext>
            </a:extLst>
          </p:cNvPr>
          <p:cNvSpPr txBox="1"/>
          <p:nvPr/>
        </p:nvSpPr>
        <p:spPr>
          <a:xfrm>
            <a:off x="5728914" y="4195011"/>
            <a:ext cx="313883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Protoplanetary disk: 1 </a:t>
            </a:r>
            <a:r>
              <a:rPr lang="en-US" sz="1400" i="1" dirty="0" err="1">
                <a:latin typeface="Times New Roman" charset="0"/>
                <a:ea typeface="Times New Roman" charset="0"/>
                <a:cs typeface="Times New Roman" charset="0"/>
              </a:rPr>
              <a:t>Myr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 old </a:t>
            </a:r>
            <a:r>
              <a:rPr lang="en-US" sz="1400" i="1" dirty="0" err="1">
                <a:latin typeface="Times New Roman" charset="0"/>
                <a:ea typeface="Times New Roman" charset="0"/>
                <a:cs typeface="Times New Roman" charset="0"/>
              </a:rPr>
              <a:t>protostar</a:t>
            </a:r>
            <a:r>
              <a:rPr lang="en-US" sz="1400" i="1" dirty="0">
                <a:latin typeface="Times New Roman" charset="0"/>
                <a:ea typeface="Times New Roman" charset="0"/>
                <a:cs typeface="Times New Roman" charset="0"/>
              </a:rPr>
              <a:t> at 140pc distance + proto-Jupiter observed at 100 GHz, 10mas resolution</a:t>
            </a:r>
          </a:p>
        </p:txBody>
      </p:sp>
    </p:spTree>
    <p:extLst>
      <p:ext uri="{BB962C8B-B14F-4D97-AF65-F5344CB8AC3E}">
        <p14:creationId xmlns:p14="http://schemas.microsoft.com/office/powerpoint/2010/main" val="49596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1A596-216C-9043-92E3-1E69270EA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KSG2: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Probing the Initial Conditions for Planetary Systems and Life with Astrochemistry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EF908-4230-5947-B372-63C367A04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17" y="1215504"/>
            <a:ext cx="3340447" cy="3190241"/>
          </a:xfrm>
        </p:spPr>
        <p:txBody>
          <a:bodyPr>
            <a:noAutofit/>
          </a:bodyPr>
          <a:lstStyle/>
          <a:p>
            <a:r>
              <a:rPr lang="en-US" sz="1600" dirty="0"/>
              <a:t>Detect the complex, prebiotic species to understand the chemical paths to biogenic molecules</a:t>
            </a:r>
          </a:p>
          <a:p>
            <a:r>
              <a:rPr lang="en-US" sz="1600" dirty="0"/>
              <a:t>Detect chiral molecules to test ideas about the origins of homochirality in biological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3737CD-AD0F-4D43-93BA-61A48E6BC84C}"/>
              </a:ext>
            </a:extLst>
          </p:cNvPr>
          <p:cNvSpPr txBox="1"/>
          <p:nvPr/>
        </p:nvSpPr>
        <p:spPr>
          <a:xfrm>
            <a:off x="4299773" y="3381736"/>
            <a:ext cx="4563669" cy="823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Helvetica Oblique" pitchFamily="2" charset="0"/>
              </a:rPr>
              <a:t>Simulations of three biogenic molecules in a typical hot core source based on existing upper limits, assuming T = 80 K, </a:t>
            </a:r>
            <a:r>
              <a:rPr lang="en-US" sz="900" i="1" dirty="0" err="1">
                <a:latin typeface="Helvetica Oblique" pitchFamily="2" charset="0"/>
              </a:rPr>
              <a:t>dV</a:t>
            </a:r>
            <a:r>
              <a:rPr lang="en-US" sz="900" i="1" dirty="0">
                <a:latin typeface="Helvetica Oblique" pitchFamily="2" charset="0"/>
              </a:rPr>
              <a:t> = 3 km/s and a 5" source.  The </a:t>
            </a:r>
            <a:r>
              <a:rPr lang="en-US" sz="900" i="1" dirty="0" err="1">
                <a:latin typeface="Helvetica Oblique" pitchFamily="2" charset="0"/>
              </a:rPr>
              <a:t>ngVLA's</a:t>
            </a:r>
            <a:r>
              <a:rPr lang="en-US" sz="900" i="1" dirty="0">
                <a:latin typeface="Helvetica Oblique" pitchFamily="2" charset="0"/>
              </a:rPr>
              <a:t> sensitivity to detect these lines for the first time in a 10 </a:t>
            </a:r>
            <a:r>
              <a:rPr lang="en-US" sz="900" i="1" dirty="0" err="1">
                <a:latin typeface="Helvetica Oblique" pitchFamily="2" charset="0"/>
              </a:rPr>
              <a:t>hr</a:t>
            </a:r>
            <a:r>
              <a:rPr lang="en-US" sz="900" i="1" dirty="0">
                <a:latin typeface="Helvetica Oblique" pitchFamily="2" charset="0"/>
              </a:rPr>
              <a:t> integration is shown as a dashed blue line.  Diminishing returns with GBT integrations start around 2.5 </a:t>
            </a:r>
            <a:r>
              <a:rPr lang="en-US" sz="900" i="1" dirty="0" err="1">
                <a:latin typeface="Helvetica Oblique" pitchFamily="2" charset="0"/>
              </a:rPr>
              <a:t>mJy</a:t>
            </a:r>
            <a:r>
              <a:rPr lang="en-US" sz="900" i="1" dirty="0">
                <a:latin typeface="Helvetica Oblique" pitchFamily="2" charset="0"/>
              </a:rPr>
              <a:t>, and to detect any new molecules below that limit would require 100s to 1000s of hours</a:t>
            </a:r>
            <a:r>
              <a:rPr lang="en-US" sz="1000" i="1" dirty="0">
                <a:latin typeface="Helvetica Oblique" pitchFamily="2" charset="0"/>
              </a:rPr>
              <a:t>. </a:t>
            </a:r>
          </a:p>
        </p:txBody>
      </p:sp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43B12CEA-C2C8-7A4F-B062-730B88EDC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1996" y="1222618"/>
            <a:ext cx="4966021" cy="20709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625118-38BB-4547-9A13-B4D230FA2C37}"/>
              </a:ext>
            </a:extLst>
          </p:cNvPr>
          <p:cNvSpPr txBox="1"/>
          <p:nvPr/>
        </p:nvSpPr>
        <p:spPr>
          <a:xfrm>
            <a:off x="6703876" y="938505"/>
            <a:ext cx="2159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Helvetica Oblique" pitchFamily="2" charset="0"/>
              </a:rPr>
              <a:t>Credit: Brett McGuire, NRAO</a:t>
            </a:r>
          </a:p>
        </p:txBody>
      </p:sp>
    </p:spTree>
    <p:extLst>
      <p:ext uri="{BB962C8B-B14F-4D97-AF65-F5344CB8AC3E}">
        <p14:creationId xmlns:p14="http://schemas.microsoft.com/office/powerpoint/2010/main" val="3918515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8FE3F9C-0D68-4446-9CE7-6B6A84703E84}"/>
              </a:ext>
            </a:extLst>
          </p:cNvPr>
          <p:cNvSpPr txBox="1"/>
          <p:nvPr/>
        </p:nvSpPr>
        <p:spPr>
          <a:xfrm>
            <a:off x="1549109" y="122910"/>
            <a:ext cx="6391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en-US" sz="2400" dirty="0">
                <a:solidFill>
                  <a:srgbClr val="163B71"/>
                </a:solidFill>
                <a:latin typeface="Times New Roman" charset="0"/>
                <a:ea typeface="Times New Roman" charset="0"/>
                <a:cs typeface="Times New Roman" charset="0"/>
              </a:rPr>
              <a:t>KSG1, 2 </a:t>
            </a:r>
            <a:r>
              <a:rPr lang="en-US" sz="2400" i="1" dirty="0">
                <a:solidFill>
                  <a:srgbClr val="163B71"/>
                </a:solidFill>
                <a:latin typeface="Times New Roman" charset="0"/>
                <a:ea typeface="Times New Roman" charset="0"/>
                <a:cs typeface="Times New Roman" charset="0"/>
              </a:rPr>
              <a:t>ELT/</a:t>
            </a:r>
            <a:r>
              <a:rPr lang="en-US" sz="2400" i="1" dirty="0" err="1">
                <a:solidFill>
                  <a:srgbClr val="163B71"/>
                </a:solidFill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r>
              <a:rPr lang="en-US" sz="2400" i="1" dirty="0">
                <a:solidFill>
                  <a:srgbClr val="163B71"/>
                </a:solidFill>
                <a:latin typeface="Times New Roman" charset="0"/>
                <a:ea typeface="Times New Roman" charset="0"/>
                <a:cs typeface="Times New Roman" charset="0"/>
              </a:rPr>
              <a:t> Synergy: Solar System Analogues and the development of life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E445E-DE97-7344-9D88-51739421D2DA}"/>
              </a:ext>
            </a:extLst>
          </p:cNvPr>
          <p:cNvSpPr txBox="1"/>
          <p:nvPr/>
        </p:nvSpPr>
        <p:spPr>
          <a:xfrm>
            <a:off x="198397" y="3501886"/>
            <a:ext cx="4198005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800" dirty="0" err="1">
                <a:latin typeface="Times New Roman" charset="0"/>
                <a:ea typeface="Times New Roman" charset="0"/>
                <a:cs typeface="Times New Roman" charset="0"/>
              </a:rPr>
              <a:t>ngVLA</a:t>
            </a:r>
            <a:endParaRPr lang="en-US" sz="1800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>
              <a:spcAft>
                <a:spcPts val="450"/>
              </a:spcAft>
              <a:buFont typeface="Arial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Imaging </a:t>
            </a:r>
            <a:r>
              <a:rPr lang="en-US" sz="1600" i="1" dirty="0">
                <a:latin typeface="Times New Roman" charset="0"/>
                <a:ea typeface="Times New Roman" charset="0"/>
                <a:cs typeface="Times New Roman" charset="0"/>
              </a:rPr>
              <a:t>formation</a:t>
            </a: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 of terrestrial-zone planets</a:t>
            </a:r>
          </a:p>
          <a:p>
            <a:pPr marL="214313" indent="-214313">
              <a:spcAft>
                <a:spcPts val="450"/>
              </a:spcAft>
              <a:buFont typeface="Arial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Pre-biotic chemistry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B9C90D-699E-6443-83B2-39D25F23AF00}"/>
              </a:ext>
            </a:extLst>
          </p:cNvPr>
          <p:cNvSpPr txBox="1"/>
          <p:nvPr/>
        </p:nvSpPr>
        <p:spPr>
          <a:xfrm>
            <a:off x="198397" y="1229654"/>
            <a:ext cx="3945004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latin typeface="Times New Roman" charset="0"/>
                <a:ea typeface="Times New Roman" charset="0"/>
                <a:cs typeface="Times New Roman" charset="0"/>
              </a:rPr>
              <a:t>ELTs and exoplanets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Direct imaging of earth-like planets</a:t>
            </a:r>
          </a:p>
          <a:p>
            <a:pPr marL="214313" indent="-214313">
              <a:spcBef>
                <a:spcPts val="450"/>
              </a:spcBef>
              <a:buFont typeface="Arial" charset="0"/>
              <a:buChar char="•"/>
            </a:pPr>
            <a:r>
              <a:rPr lang="en-US" sz="1600" dirty="0">
                <a:latin typeface="Times New Roman" charset="0"/>
                <a:ea typeface="Times New Roman" charset="0"/>
                <a:cs typeface="Times New Roman" charset="0"/>
              </a:rPr>
              <a:t>Search for atmospheric bio-signatures (O</a:t>
            </a:r>
            <a:r>
              <a:rPr lang="en-US" sz="1600" baseline="-25000" dirty="0">
                <a:latin typeface="Times New Roman" charset="0"/>
                <a:ea typeface="Times New Roman" charset="0"/>
                <a:cs typeface="Times New Roman" charset="0"/>
              </a:rPr>
              <a:t>2</a:t>
            </a:r>
            <a:r>
              <a:rPr lang="en-US" sz="1400" dirty="0"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3525BD-D7F6-2244-86F1-DEB759B75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618" y="1064744"/>
            <a:ext cx="3207453" cy="2136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824E14-ED3A-7D42-A4A7-54CE15FBC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457" y="3488303"/>
            <a:ext cx="4767309" cy="138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6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F525B2F-479C-F448-BDF2-03A37A282D5E}"/>
              </a:ext>
            </a:extLst>
          </p:cNvPr>
          <p:cNvGrpSpPr/>
          <p:nvPr/>
        </p:nvGrpSpPr>
        <p:grpSpPr>
          <a:xfrm>
            <a:off x="0" y="233"/>
            <a:ext cx="9144000" cy="5143500"/>
            <a:chOff x="0" y="-7650"/>
            <a:chExt cx="9144000" cy="51435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7650"/>
              <a:ext cx="9144000" cy="5143500"/>
            </a:xfrm>
            <a:prstGeom prst="rect">
              <a:avLst/>
            </a:prstGeom>
          </p:spPr>
        </p:pic>
        <p:pic>
          <p:nvPicPr>
            <p:cNvPr id="12" name="Picture 11" descr="Screen Shot 2015-07-15 at 2.41.51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654526"/>
              <a:ext cx="3249309" cy="2102213"/>
            </a:xfrm>
            <a:prstGeom prst="rect">
              <a:avLst/>
            </a:prstGeom>
          </p:spPr>
        </p:pic>
        <p:sp>
          <p:nvSpPr>
            <p:cNvPr id="67588" name="TextBox 3"/>
            <p:cNvSpPr txBox="1">
              <a:spLocks noChangeArrowheads="1"/>
            </p:cNvSpPr>
            <p:nvPr/>
          </p:nvSpPr>
          <p:spPr bwMode="auto">
            <a:xfrm>
              <a:off x="197263" y="3121965"/>
              <a:ext cx="3434211" cy="1387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0"/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257175" indent="-257175" eaLnBrk="1" hangingPunct="1">
                <a:spcAft>
                  <a:spcPts val="450"/>
                </a:spcAft>
                <a:buFont typeface="Arial" charset="0"/>
                <a:buChar char="•"/>
              </a:pPr>
              <a:r>
                <a:rPr lang="en-US" sz="1600" b="0" dirty="0">
                  <a:solidFill>
                    <a:schemeClr val="bg1"/>
                  </a:solidFill>
                </a:rPr>
                <a:t>SFHU has been delineated in remarkable detail back to reionization</a:t>
              </a:r>
            </a:p>
            <a:p>
              <a:pPr marL="257175" indent="-257175" eaLnBrk="1" hangingPunct="1">
                <a:spcAft>
                  <a:spcPts val="450"/>
                </a:spcAft>
                <a:buFont typeface="Arial" charset="0"/>
                <a:buChar char="•"/>
              </a:pPr>
              <a:r>
                <a:rPr lang="en-US" sz="1600" b="0" dirty="0">
                  <a:solidFill>
                    <a:schemeClr val="bg1"/>
                  </a:solidFill>
                </a:rPr>
                <a:t>SF laws =&gt; SFHU must result from evolution of dense gas in galaxies</a:t>
              </a: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914650" y="2252232"/>
              <a:ext cx="2569903" cy="1805418"/>
              <a:chOff x="2545639" y="2667000"/>
              <a:chExt cx="3426537" cy="2407224"/>
            </a:xfrm>
          </p:grpSpPr>
          <p:pic>
            <p:nvPicPr>
              <p:cNvPr id="67586" name="Picture 2" descr="Screen Shot 2013-02-07 at 11.30.55 AM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7280" y="2819400"/>
                <a:ext cx="2334896" cy="22548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7589" name="TextBox 12"/>
              <p:cNvSpPr txBox="1">
                <a:spLocks noChangeArrowheads="1"/>
              </p:cNvSpPr>
              <p:nvPr/>
            </p:nvSpPr>
            <p:spPr bwMode="auto">
              <a:xfrm>
                <a:off x="3688639" y="3016824"/>
                <a:ext cx="1097559" cy="5539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charset="0"/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050" b="0" dirty="0">
                    <a:solidFill>
                      <a:srgbClr val="0000FF"/>
                    </a:solidFill>
                  </a:rPr>
                  <a:t>‘SF </a:t>
                </a:r>
                <a:r>
                  <a:rPr lang="en-US" sz="1050" b="0" err="1">
                    <a:solidFill>
                      <a:srgbClr val="0000FF"/>
                    </a:solidFill>
                  </a:rPr>
                  <a:t>Law</a:t>
                </a:r>
                <a:r>
                  <a:rPr lang="en-US" sz="1050" b="0">
                    <a:solidFill>
                      <a:srgbClr val="0000FF"/>
                    </a:solidFill>
                  </a:rPr>
                  <a:t>’</a:t>
                </a:r>
              </a:p>
              <a:p>
                <a:pPr eaLnBrk="1" hangingPunct="1"/>
                <a:r>
                  <a:rPr lang="en-US" sz="1050" b="0" dirty="0">
                    <a:solidFill>
                      <a:srgbClr val="0000FF"/>
                    </a:solidFill>
                  </a:rPr>
                  <a:t>FIR ~ SFR</a:t>
                </a:r>
              </a:p>
            </p:txBody>
          </p:sp>
          <p:cxnSp>
            <p:nvCxnSpPr>
              <p:cNvPr id="67591" name="Straight Arrow Connector 12"/>
              <p:cNvCxnSpPr>
                <a:cxnSpLocks noChangeShapeType="1"/>
              </p:cNvCxnSpPr>
              <p:nvPr/>
            </p:nvCxnSpPr>
            <p:spPr bwMode="auto">
              <a:xfrm flipH="1" flipV="1">
                <a:off x="3733800" y="2667000"/>
                <a:ext cx="441679" cy="425027"/>
              </a:xfrm>
              <a:prstGeom prst="straightConnector1">
                <a:avLst/>
              </a:prstGeom>
              <a:noFill/>
              <a:ln w="28575" cmpd="sng">
                <a:solidFill>
                  <a:schemeClr val="accent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2" name="TextBox 1"/>
              <p:cNvSpPr txBox="1"/>
              <p:nvPr/>
            </p:nvSpPr>
            <p:spPr>
              <a:xfrm>
                <a:off x="2545639" y="3777535"/>
                <a:ext cx="13794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/>
                  <a:t>FIR ~ SFR</a:t>
                </a:r>
                <a:endParaRPr lang="en-US" sz="1200" baseline="-250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343400" y="4464624"/>
                <a:ext cx="1371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L</a:t>
                </a:r>
                <a:r>
                  <a:rPr lang="en-US" sz="1200" baseline="-25000" dirty="0"/>
                  <a:t>CO</a:t>
                </a:r>
                <a:r>
                  <a:rPr lang="en-US" sz="1200" dirty="0"/>
                  <a:t> ~ </a:t>
                </a:r>
                <a:r>
                  <a:rPr lang="en-US" sz="1200" dirty="0" err="1"/>
                  <a:t>M</a:t>
                </a:r>
                <a:r>
                  <a:rPr lang="en-US" sz="1200" baseline="-25000" dirty="0" err="1"/>
                  <a:t>gas</a:t>
                </a:r>
                <a:endParaRPr lang="en-US" sz="1200" baseline="-25000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363849" y="-4260"/>
              <a:ext cx="4738514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KSG3: Dense Gas History of the Universe </a:t>
              </a:r>
            </a:p>
            <a:p>
              <a:pPr algn="ctr"/>
              <a:r>
                <a:rPr lang="en-US" sz="1500" dirty="0">
                  <a:solidFill>
                    <a:schemeClr val="bg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‘Missing half of galaxy formation’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44601" y="2571002"/>
              <a:ext cx="11345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/>
                <a:t>Madua</a:t>
              </a:r>
              <a:r>
                <a:rPr lang="en-US" sz="900" dirty="0"/>
                <a:t> &amp; Dickenson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E9066A3-568C-0F40-A74A-4185030B7750}"/>
                </a:ext>
              </a:extLst>
            </p:cNvPr>
            <p:cNvGrpSpPr/>
            <p:nvPr/>
          </p:nvGrpSpPr>
          <p:grpSpPr>
            <a:xfrm>
              <a:off x="5173014" y="661808"/>
              <a:ext cx="3684830" cy="3800416"/>
              <a:chOff x="5173014" y="661808"/>
              <a:chExt cx="3684830" cy="3800416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5173014" y="661808"/>
                <a:ext cx="3147930" cy="2204346"/>
                <a:chOff x="5173014" y="661808"/>
                <a:chExt cx="3147930" cy="2204346"/>
              </a:xfrm>
            </p:grpSpPr>
            <p:pic>
              <p:nvPicPr>
                <p:cNvPr id="17" name="Picture 16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73014" y="661808"/>
                  <a:ext cx="2887531" cy="2204346"/>
                </a:xfrm>
                <a:prstGeom prst="rect">
                  <a:avLst/>
                </a:prstGeom>
              </p:spPr>
            </p:pic>
            <p:cxnSp>
              <p:nvCxnSpPr>
                <p:cNvPr id="18" name="Straight Arrow Connector 12"/>
                <p:cNvCxnSpPr>
                  <a:cxnSpLocks noChangeShapeType="1"/>
                </p:cNvCxnSpPr>
                <p:nvPr/>
              </p:nvCxnSpPr>
              <p:spPr bwMode="auto">
                <a:xfrm flipH="1">
                  <a:off x="5173014" y="2366532"/>
                  <a:ext cx="523698" cy="390207"/>
                </a:xfrm>
                <a:prstGeom prst="straightConnector1">
                  <a:avLst/>
                </a:prstGeom>
                <a:noFill/>
                <a:ln w="28575" cmpd="sng">
                  <a:solidFill>
                    <a:schemeClr val="accent2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7102944" y="2612238"/>
                  <a:ext cx="1218000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err="1"/>
                    <a:t>Decarli</a:t>
                  </a:r>
                  <a:r>
                    <a:rPr lang="en-US" sz="1000" dirty="0"/>
                    <a:t> </a:t>
                  </a:r>
                  <a:r>
                    <a:rPr lang="en-US" sz="1000" dirty="0" err="1"/>
                    <a:t>ea</a:t>
                  </a:r>
                  <a:r>
                    <a:rPr lang="en-US" sz="1000" dirty="0"/>
                    <a:t> 2017</a:t>
                  </a: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EA09F5F-5345-274C-9182-8811713B9BEE}"/>
                  </a:ext>
                </a:extLst>
              </p:cNvPr>
              <p:cNvSpPr txBox="1"/>
              <p:nvPr/>
            </p:nvSpPr>
            <p:spPr>
              <a:xfrm>
                <a:off x="5970313" y="3138785"/>
                <a:ext cx="288753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ALMA, JVLA, Noema: first attempts at ‘CO deep fields’ are  severely limited by sensitivity: 100’s hours observing =&gt; detect 10’s of galaxies in CO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8783479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FCFB27E-E857-E448-B076-377608F1C3C6}"/>
              </a:ext>
            </a:extLst>
          </p:cNvPr>
          <p:cNvGrpSpPr/>
          <p:nvPr/>
        </p:nvGrpSpPr>
        <p:grpSpPr>
          <a:xfrm>
            <a:off x="2596640" y="510133"/>
            <a:ext cx="3180470" cy="3840225"/>
            <a:chOff x="4102806" y="102533"/>
            <a:chExt cx="3898194" cy="4695265"/>
          </a:xfrm>
        </p:grpSpPr>
        <p:pic>
          <p:nvPicPr>
            <p:cNvPr id="10" name="Picture 9" descr="Screen Shot 2015-03-24 at 7.54.13 AM.png">
              <a:extLst>
                <a:ext uri="{FF2B5EF4-FFF2-40B4-BE49-F238E27FC236}">
                  <a16:creationId xmlns:a16="http://schemas.microsoft.com/office/drawing/2014/main" id="{BB1F65F2-1A5C-0444-9922-00098FF05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2806" y="102533"/>
              <a:ext cx="3898194" cy="4695265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2C4EB93-11CA-094B-BF3F-45789DD3FBDF}"/>
                </a:ext>
              </a:extLst>
            </p:cNvPr>
            <p:cNvGrpSpPr/>
            <p:nvPr/>
          </p:nvGrpSpPr>
          <p:grpSpPr>
            <a:xfrm>
              <a:off x="4675905" y="2657327"/>
              <a:ext cx="2791006" cy="1594821"/>
              <a:chOff x="4710539" y="3543103"/>
              <a:chExt cx="3721341" cy="212642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1AEF9F6F-08F3-364B-A7DD-473BA6901564}"/>
                  </a:ext>
                </a:extLst>
              </p:cNvPr>
              <p:cNvGrpSpPr/>
              <p:nvPr/>
            </p:nvGrpSpPr>
            <p:grpSpPr>
              <a:xfrm>
                <a:off x="4710539" y="3543103"/>
                <a:ext cx="3721341" cy="2126428"/>
                <a:chOff x="4710539" y="3543103"/>
                <a:chExt cx="3721341" cy="2126428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ADC6CC6-03FE-8A49-A5FE-A090A32768B6}"/>
                    </a:ext>
                  </a:extLst>
                </p:cNvPr>
                <p:cNvSpPr/>
                <p:nvPr/>
              </p:nvSpPr>
              <p:spPr>
                <a:xfrm>
                  <a:off x="4710539" y="4251913"/>
                  <a:ext cx="3721341" cy="1417618"/>
                </a:xfrm>
                <a:prstGeom prst="rect">
                  <a:avLst/>
                </a:prstGeom>
                <a:solidFill>
                  <a:srgbClr val="008000">
                    <a:alpha val="33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7B4024C-C745-AB45-8340-6ED4AF8D7490}"/>
                    </a:ext>
                  </a:extLst>
                </p:cNvPr>
                <p:cNvSpPr/>
                <p:nvPr/>
              </p:nvSpPr>
              <p:spPr>
                <a:xfrm>
                  <a:off x="4710539" y="3543103"/>
                  <a:ext cx="3721341" cy="395615"/>
                </a:xfrm>
                <a:prstGeom prst="rect">
                  <a:avLst/>
                </a:prstGeom>
                <a:solidFill>
                  <a:srgbClr val="008000">
                    <a:alpha val="33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C584A3C-548D-DD4E-A284-6313012EB6AA}"/>
                  </a:ext>
                </a:extLst>
              </p:cNvPr>
              <p:cNvSpPr txBox="1"/>
              <p:nvPr/>
            </p:nvSpPr>
            <p:spPr>
              <a:xfrm>
                <a:off x="5468461" y="4114367"/>
                <a:ext cx="2181413" cy="11038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err="1">
                    <a:solidFill>
                      <a:srgbClr val="155219"/>
                    </a:solidFill>
                  </a:rPr>
                  <a:t>ngVLA</a:t>
                </a:r>
                <a:r>
                  <a:rPr lang="en-US" sz="2000" dirty="0">
                    <a:solidFill>
                      <a:srgbClr val="155219"/>
                    </a:solidFill>
                  </a:rPr>
                  <a:t> </a:t>
                </a:r>
                <a:r>
                  <a:rPr lang="en-US" sz="1800" dirty="0">
                    <a:solidFill>
                      <a:srgbClr val="155219"/>
                    </a:solidFill>
                  </a:rPr>
                  <a:t>‘sweet spot’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F7995E0-C8A7-CA46-AE30-F8D8FF54264C}"/>
                </a:ext>
              </a:extLst>
            </p:cNvPr>
            <p:cNvGrpSpPr/>
            <p:nvPr/>
          </p:nvGrpSpPr>
          <p:grpSpPr>
            <a:xfrm>
              <a:off x="4675905" y="3949598"/>
              <a:ext cx="2791006" cy="338674"/>
              <a:chOff x="4710539" y="5266120"/>
              <a:chExt cx="3721341" cy="451564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9CE984-31D7-6844-B5B6-74B92D677DA7}"/>
                  </a:ext>
                </a:extLst>
              </p:cNvPr>
              <p:cNvSpPr/>
              <p:nvPr/>
            </p:nvSpPr>
            <p:spPr>
              <a:xfrm>
                <a:off x="4710539" y="5340825"/>
                <a:ext cx="3721341" cy="350472"/>
              </a:xfrm>
              <a:prstGeom prst="rect">
                <a:avLst/>
              </a:prstGeom>
              <a:solidFill>
                <a:srgbClr val="FF0000">
                  <a:alpha val="28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13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BB4E-3C52-F443-86CB-25DDD4CB95B6}"/>
                  </a:ext>
                </a:extLst>
              </p:cNvPr>
              <p:cNvSpPr txBox="1"/>
              <p:nvPr/>
            </p:nvSpPr>
            <p:spPr>
              <a:xfrm>
                <a:off x="5841991" y="5266120"/>
                <a:ext cx="1359657" cy="45156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SKA 1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AEA89D-BB5B-1449-83D0-EF455AF16F92}"/>
                </a:ext>
              </a:extLst>
            </p:cNvPr>
            <p:cNvSpPr txBox="1"/>
            <p:nvPr/>
          </p:nvSpPr>
          <p:spPr>
            <a:xfrm>
              <a:off x="4675904" y="3459337"/>
              <a:ext cx="70072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VLA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B94135-F979-A841-B511-A1BA476A86D4}"/>
                </a:ext>
              </a:extLst>
            </p:cNvPr>
            <p:cNvSpPr txBox="1"/>
            <p:nvPr/>
          </p:nvSpPr>
          <p:spPr>
            <a:xfrm>
              <a:off x="6582722" y="1585074"/>
              <a:ext cx="721595" cy="489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ALMA/</a:t>
              </a:r>
              <a:r>
                <a:rPr lang="en-US" sz="1000" dirty="0" err="1"/>
                <a:t>Noema</a:t>
              </a:r>
              <a:endParaRPr lang="en-US" sz="10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Charting the Assembly, Structure, and Evolution of Galaxies Over Cosmic Time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2B53FB-8F02-8548-828D-4C2FC53A9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134" y="885566"/>
            <a:ext cx="3116971" cy="337236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EE6F710-C43B-1848-95A1-7EAC12553817}"/>
              </a:ext>
            </a:extLst>
          </p:cNvPr>
          <p:cNvSpPr txBox="1"/>
          <p:nvPr/>
        </p:nvSpPr>
        <p:spPr>
          <a:xfrm>
            <a:off x="-1" y="1368723"/>
            <a:ext cx="2587277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/>
              <a:t>NGVLA Revolution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Frequency range: ideal to study dominant molecular gas tracers (CO, HCN,HCO+…)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10x Sensitivity: ‘main sequence’ galaxies in ~ 1hr  (</a:t>
            </a:r>
            <a:r>
              <a:rPr lang="en-US" sz="1400" dirty="0" err="1"/>
              <a:t>M</a:t>
            </a:r>
            <a:r>
              <a:rPr lang="en-US" sz="1400" baseline="-25000" dirty="0" err="1"/>
              <a:t>gas</a:t>
            </a:r>
            <a:r>
              <a:rPr lang="en-US" sz="1400" dirty="0"/>
              <a:t> ~ few x10</a:t>
            </a:r>
            <a:r>
              <a:rPr lang="en-US" sz="1400" baseline="30000" dirty="0"/>
              <a:t>9</a:t>
            </a:r>
            <a:r>
              <a:rPr lang="en-US" sz="1400" dirty="0"/>
              <a:t> Mo)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</a:pPr>
            <a:r>
              <a:rPr lang="en-US" sz="1400" dirty="0"/>
              <a:t>Octave Bandwidth (2.5x current): large cosmic volume surveys</a:t>
            </a:r>
          </a:p>
        </p:txBody>
      </p:sp>
    </p:spTree>
    <p:extLst>
      <p:ext uri="{BB962C8B-B14F-4D97-AF65-F5344CB8AC3E}">
        <p14:creationId xmlns:p14="http://schemas.microsoft.com/office/powerpoint/2010/main" val="4080445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Precision measurement of Dense Gas History of the Universe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7214B9-B4CF-6C4D-B40A-5025B69EC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185" y="2066766"/>
            <a:ext cx="4140405" cy="284942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FE1C476-1D1D-1243-97C8-4F9FF18BEE07}"/>
              </a:ext>
            </a:extLst>
          </p:cNvPr>
          <p:cNvGrpSpPr/>
          <p:nvPr/>
        </p:nvGrpSpPr>
        <p:grpSpPr>
          <a:xfrm>
            <a:off x="70171" y="1137682"/>
            <a:ext cx="3348532" cy="3949839"/>
            <a:chOff x="70171" y="691647"/>
            <a:chExt cx="3613756" cy="43464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26B0EA-7099-B54F-8916-62D87C86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1" y="691647"/>
              <a:ext cx="3613756" cy="215598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71AAA53-900A-8E42-8D70-5E774244B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1" y="2882113"/>
              <a:ext cx="3613756" cy="2155981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1606E848-A95C-0A41-BE60-3B0E9F08F664}"/>
              </a:ext>
            </a:extLst>
          </p:cNvPr>
          <p:cNvSpPr txBox="1"/>
          <p:nvPr/>
        </p:nvSpPr>
        <p:spPr>
          <a:xfrm>
            <a:off x="2368251" y="1163513"/>
            <a:ext cx="85054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chemeClr val="bg1"/>
                </a:solidFill>
              </a:rPr>
              <a:t>HST Stars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824822-6B71-8546-8C9A-E464A164B400}"/>
              </a:ext>
            </a:extLst>
          </p:cNvPr>
          <p:cNvSpPr txBox="1"/>
          <p:nvPr/>
        </p:nvSpPr>
        <p:spPr>
          <a:xfrm>
            <a:off x="2347733" y="3136056"/>
            <a:ext cx="850544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 err="1">
                <a:solidFill>
                  <a:schemeClr val="bg1"/>
                </a:solidFill>
              </a:rPr>
              <a:t>ngVLA</a:t>
            </a:r>
            <a:r>
              <a:rPr lang="en-US" sz="1013" dirty="0">
                <a:solidFill>
                  <a:schemeClr val="bg1"/>
                </a:solidFill>
              </a:rPr>
              <a:t> Gas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F88E9A-DA11-2A4E-8D15-946872D16DA8}"/>
              </a:ext>
            </a:extLst>
          </p:cNvPr>
          <p:cNvSpPr txBox="1"/>
          <p:nvPr/>
        </p:nvSpPr>
        <p:spPr>
          <a:xfrm>
            <a:off x="3487515" y="955151"/>
            <a:ext cx="5561889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450"/>
              </a:spcBef>
              <a:buFontTx/>
              <a:buChar char="-"/>
            </a:pPr>
            <a:r>
              <a:rPr lang="en-US" sz="1600" dirty="0">
                <a:latin typeface="Times New Roman"/>
                <a:cs typeface="Times New Roman"/>
              </a:rPr>
              <a:t>100-fold increase in gas detections rate over VLA +ALMA =&gt; </a:t>
            </a:r>
            <a:r>
              <a:rPr lang="en-US" sz="1600" i="1" dirty="0">
                <a:latin typeface="Times New Roman"/>
                <a:cs typeface="Times New Roman"/>
              </a:rPr>
              <a:t>Galaxy counts in CO ~ deepest optical fields, with redshifts!</a:t>
            </a:r>
          </a:p>
          <a:p>
            <a:pPr marL="285750" indent="-285750">
              <a:spcBef>
                <a:spcPts val="450"/>
              </a:spcBef>
              <a:buFontTx/>
              <a:buChar char="-"/>
            </a:pPr>
            <a:r>
              <a:rPr lang="en-US" sz="1600" dirty="0">
                <a:latin typeface="Times New Roman"/>
                <a:cs typeface="Times New Roman"/>
              </a:rPr>
              <a:t>Precise measurement of Dense Gas History of Universe</a:t>
            </a:r>
          </a:p>
        </p:txBody>
      </p:sp>
    </p:spTree>
    <p:extLst>
      <p:ext uri="{BB962C8B-B14F-4D97-AF65-F5344CB8AC3E}">
        <p14:creationId xmlns:p14="http://schemas.microsoft.com/office/powerpoint/2010/main" val="1035109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2D5BF7-FCEE-2E44-B0AC-FB6949C3B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31" y="1210688"/>
            <a:ext cx="7777018" cy="2333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DD5D8E-76DF-8746-8293-AB16E3C26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KSG3: </a:t>
            </a:r>
            <a:r>
              <a:rPr lang="en-US" sz="2400" i="1" dirty="0">
                <a:solidFill>
                  <a:srgbClr val="163B71"/>
                </a:solidFill>
                <a:latin typeface="Times New Roman"/>
                <a:cs typeface="Times New Roman"/>
              </a:rPr>
              <a:t>Imaging the fuel for star formation during epoch of galaxy assembly</a:t>
            </a:r>
            <a:endParaRPr lang="en-US" sz="2400" i="1" dirty="0">
              <a:solidFill>
                <a:srgbClr val="163B7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E955E6-6F39-A047-9357-8445B4497BED}"/>
              </a:ext>
            </a:extLst>
          </p:cNvPr>
          <p:cNvSpPr txBox="1"/>
          <p:nvPr/>
        </p:nvSpPr>
        <p:spPr>
          <a:xfrm>
            <a:off x="2416058" y="3505131"/>
            <a:ext cx="4421564" cy="1000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92881" indent="-192881">
              <a:spcBef>
                <a:spcPts val="338"/>
              </a:spcBef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Resolution = 0.15” =&gt; 1kpc </a:t>
            </a:r>
          </a:p>
          <a:p>
            <a:pPr marL="192881" indent="-192881">
              <a:spcBef>
                <a:spcPts val="338"/>
              </a:spcBef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Sensitivity 30hrs ~  few 10</a:t>
            </a:r>
            <a:r>
              <a:rPr lang="en-US" sz="1800" baseline="30000" dirty="0">
                <a:latin typeface="Times New Roman"/>
                <a:cs typeface="Times New Roman"/>
              </a:rPr>
              <a:t>8</a:t>
            </a:r>
            <a:r>
              <a:rPr lang="en-US" sz="1800" dirty="0">
                <a:latin typeface="Times New Roman"/>
                <a:cs typeface="Times New Roman"/>
              </a:rPr>
              <a:t> M</a:t>
            </a:r>
            <a:r>
              <a:rPr lang="en-US" sz="1800" baseline="-25000" dirty="0">
                <a:latin typeface="Times New Roman"/>
                <a:cs typeface="Times New Roman"/>
              </a:rPr>
              <a:t>o  </a:t>
            </a:r>
            <a:r>
              <a:rPr lang="en-US" sz="1800" dirty="0">
                <a:latin typeface="Times New Roman"/>
                <a:cs typeface="Times New Roman"/>
              </a:rPr>
              <a:t>at z ~ 2 to 4</a:t>
            </a:r>
          </a:p>
          <a:p>
            <a:pPr marL="192881" indent="-192881">
              <a:spcBef>
                <a:spcPts val="338"/>
              </a:spcBef>
              <a:buFont typeface="Arial"/>
              <a:buChar char="•"/>
            </a:pPr>
            <a:r>
              <a:rPr lang="en-US" sz="1800" dirty="0">
                <a:latin typeface="Times New Roman"/>
                <a:cs typeface="Times New Roman"/>
              </a:rPr>
              <a:t>Imaging gas dynamics to GMC scales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9F34A9-3A5D-B148-9F17-44C13D4CD39D}"/>
              </a:ext>
            </a:extLst>
          </p:cNvPr>
          <p:cNvSpPr txBox="1"/>
          <p:nvPr/>
        </p:nvSpPr>
        <p:spPr>
          <a:xfrm>
            <a:off x="1140936" y="1384097"/>
            <a:ext cx="1630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z=4.2, 100M</a:t>
            </a:r>
            <a:r>
              <a:rPr lang="en-US" sz="1200" baseline="-25000" dirty="0"/>
              <a:t>o</a:t>
            </a:r>
            <a:r>
              <a:rPr lang="en-US" sz="1200" dirty="0"/>
              <a:t>/</a:t>
            </a:r>
            <a:r>
              <a:rPr lang="en-US" sz="1200" dirty="0" err="1"/>
              <a:t>yr</a:t>
            </a:r>
            <a:r>
              <a:rPr lang="en-US" sz="1200" dirty="0"/>
              <a:t>, CO2-1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55FF7F-5368-F945-8A9F-1B6261135001}"/>
              </a:ext>
            </a:extLst>
          </p:cNvPr>
          <p:cNvSpPr txBox="1"/>
          <p:nvPr/>
        </p:nvSpPr>
        <p:spPr>
          <a:xfrm>
            <a:off x="1515290" y="2840227"/>
            <a:ext cx="1401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44GHz </a:t>
            </a:r>
            <a:r>
              <a:rPr lang="en-US" sz="1200" dirty="0" err="1"/>
              <a:t>ngVLA</a:t>
            </a:r>
            <a:r>
              <a:rPr lang="en-US" sz="1200" dirty="0"/>
              <a:t> 30hr</a:t>
            </a:r>
          </a:p>
        </p:txBody>
      </p:sp>
    </p:spTree>
    <p:extLst>
      <p:ext uri="{BB962C8B-B14F-4D97-AF65-F5344CB8AC3E}">
        <p14:creationId xmlns:p14="http://schemas.microsoft.com/office/powerpoint/2010/main" val="19937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7-15 at 2.41.51 PM.png">
            <a:extLst>
              <a:ext uri="{FF2B5EF4-FFF2-40B4-BE49-F238E27FC236}">
                <a16:creationId xmlns:a16="http://schemas.microsoft.com/office/drawing/2014/main" id="{9EE41DBD-B412-ED41-B0F3-FA52E0F2E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46" y="853167"/>
            <a:ext cx="3249975" cy="2102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8C23AC-50FF-8F41-A7EF-7FB000845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1783" y="95685"/>
            <a:ext cx="73398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0" dirty="0">
                <a:solidFill>
                  <a:srgbClr val="163B71"/>
                </a:solidFill>
              </a:rPr>
              <a:t>KSG3 JWST/</a:t>
            </a:r>
            <a:r>
              <a:rPr lang="en-US" sz="2000" b="0" dirty="0" err="1">
                <a:solidFill>
                  <a:srgbClr val="163B71"/>
                </a:solidFill>
              </a:rPr>
              <a:t>ngVLA</a:t>
            </a:r>
            <a:r>
              <a:rPr lang="en-US" sz="2000" b="0" dirty="0">
                <a:solidFill>
                  <a:srgbClr val="163B71"/>
                </a:solidFill>
              </a:rPr>
              <a:t> Synergy: </a:t>
            </a:r>
            <a:r>
              <a:rPr lang="en-US" sz="2000" b="0" i="1" dirty="0">
                <a:solidFill>
                  <a:srgbClr val="163B71"/>
                </a:solidFill>
              </a:rPr>
              <a:t>Cosmic Conversion of Gas to Stars</a:t>
            </a:r>
          </a:p>
          <a:p>
            <a:pPr algn="ctr" eaLnBrk="1" hangingPunct="1"/>
            <a:r>
              <a:rPr lang="en-US" sz="1600" b="0" i="1" dirty="0">
                <a:solidFill>
                  <a:srgbClr val="163B71"/>
                </a:solidFill>
              </a:rPr>
              <a:t>‘Precision galaxy formation’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67963-6D6C-4D4F-9B10-95C0C7D63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3312" y="3084782"/>
            <a:ext cx="2937968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charset="0"/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450"/>
              </a:spcAft>
            </a:pPr>
            <a:r>
              <a:rPr lang="en-US" sz="1600" b="0" dirty="0">
                <a:solidFill>
                  <a:srgbClr val="163B71"/>
                </a:solidFill>
              </a:rPr>
              <a:t>JWST/ELTs: stars, star formation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D0BB8-E96C-E84F-A06F-F40E17D470C3}"/>
              </a:ext>
            </a:extLst>
          </p:cNvPr>
          <p:cNvSpPr txBox="1"/>
          <p:nvPr/>
        </p:nvSpPr>
        <p:spPr>
          <a:xfrm>
            <a:off x="5409739" y="3143021"/>
            <a:ext cx="2986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err="1">
                <a:solidFill>
                  <a:srgbClr val="163B71"/>
                </a:solidFill>
                <a:latin typeface="Times New Roman"/>
                <a:cs typeface="Times New Roman"/>
              </a:rPr>
              <a:t>ngVLA</a:t>
            </a:r>
            <a:r>
              <a:rPr lang="en-US" sz="1400" dirty="0">
                <a:solidFill>
                  <a:srgbClr val="163B71"/>
                </a:solidFill>
                <a:latin typeface="Times New Roman"/>
                <a:cs typeface="Times New Roman"/>
              </a:rPr>
              <a:t>: </a:t>
            </a:r>
            <a:r>
              <a:rPr lang="en-US" sz="1600" dirty="0">
                <a:solidFill>
                  <a:srgbClr val="163B71"/>
                </a:solidFill>
                <a:latin typeface="Times New Roman"/>
                <a:cs typeface="Times New Roman"/>
              </a:rPr>
              <a:t>cold gas fueling cosmic star formation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32E7D9C-3B4D-7A40-A917-C440C1491CE1}"/>
              </a:ext>
            </a:extLst>
          </p:cNvPr>
          <p:cNvGrpSpPr/>
          <p:nvPr/>
        </p:nvGrpSpPr>
        <p:grpSpPr>
          <a:xfrm>
            <a:off x="4855602" y="822038"/>
            <a:ext cx="3224097" cy="2262744"/>
            <a:chOff x="5037399" y="1608792"/>
            <a:chExt cx="3584974" cy="25560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CBDF667-EF8D-2649-B2DB-2A20C98C880D}"/>
                </a:ext>
              </a:extLst>
            </p:cNvPr>
            <p:cNvGrpSpPr/>
            <p:nvPr/>
          </p:nvGrpSpPr>
          <p:grpSpPr>
            <a:xfrm>
              <a:off x="5037399" y="1608792"/>
              <a:ext cx="3584974" cy="2556040"/>
              <a:chOff x="6716531" y="1296343"/>
              <a:chExt cx="4779965" cy="340805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C08323D-092A-8C4B-9823-E62CF6A916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16531" y="1296343"/>
                <a:ext cx="4779965" cy="3408053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F22157A-F385-444E-8F14-F714A8FB5E73}"/>
                  </a:ext>
                </a:extLst>
              </p:cNvPr>
              <p:cNvSpPr txBox="1"/>
              <p:nvPr/>
            </p:nvSpPr>
            <p:spPr>
              <a:xfrm>
                <a:off x="10566400" y="1454466"/>
                <a:ext cx="714703" cy="417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>
                    <a:solidFill>
                      <a:srgbClr val="163B71"/>
                    </a:solidFill>
                  </a:rPr>
                  <a:t>Gas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7FF24D-5344-CB4F-BF97-BA60678C8272}"/>
                  </a:ext>
                </a:extLst>
              </p:cNvPr>
              <p:cNvSpPr txBox="1"/>
              <p:nvPr/>
            </p:nvSpPr>
            <p:spPr>
              <a:xfrm>
                <a:off x="8255172" y="3758653"/>
                <a:ext cx="1067501" cy="347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163B71"/>
                    </a:solidFill>
                  </a:rPr>
                  <a:t>ALMA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8F1BC6-1676-5741-8EAC-D80C636F9AE4}"/>
                  </a:ext>
                </a:extLst>
              </p:cNvPr>
              <p:cNvSpPr txBox="1"/>
              <p:nvPr/>
            </p:nvSpPr>
            <p:spPr>
              <a:xfrm>
                <a:off x="8432800" y="2851427"/>
                <a:ext cx="1067501" cy="347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163B71"/>
                    </a:solidFill>
                  </a:rPr>
                  <a:t>NGVLA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4AE9F9-4EB2-0C4B-8639-980E4DD9E720}"/>
                </a:ext>
              </a:extLst>
            </p:cNvPr>
            <p:cNvSpPr txBox="1"/>
            <p:nvPr/>
          </p:nvSpPr>
          <p:spPr>
            <a:xfrm>
              <a:off x="7606966" y="3471446"/>
              <a:ext cx="821156" cy="3129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>
                  <a:solidFill>
                    <a:srgbClr val="163B71"/>
                  </a:solidFill>
                </a:rPr>
                <a:t>Decarli</a:t>
              </a:r>
              <a:endParaRPr lang="en-US" sz="1200" dirty="0">
                <a:solidFill>
                  <a:srgbClr val="163B71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1C77C282-3CF5-434E-8EF9-175D93D780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914" y="3869438"/>
            <a:ext cx="3877074" cy="1128769"/>
          </a:xfrm>
          <a:prstGeom prst="rect">
            <a:avLst/>
          </a:prstGeom>
        </p:spPr>
      </p:pic>
      <p:pic>
        <p:nvPicPr>
          <p:cNvPr id="14" name="Picture 4" descr="Image result for jwst">
            <a:extLst>
              <a:ext uri="{FF2B5EF4-FFF2-40B4-BE49-F238E27FC236}">
                <a16:creationId xmlns:a16="http://schemas.microsoft.com/office/drawing/2014/main" id="{03DD39C4-C3F4-724D-B64A-7E4AE69CB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10" b="-153"/>
          <a:stretch/>
        </p:blipFill>
        <p:spPr bwMode="auto">
          <a:xfrm>
            <a:off x="1724440" y="3552307"/>
            <a:ext cx="2071707" cy="156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9229FD-A987-8B4F-AC66-CAF4FA01C3C4}"/>
              </a:ext>
            </a:extLst>
          </p:cNvPr>
          <p:cNvCxnSpPr/>
          <p:nvPr/>
        </p:nvCxnSpPr>
        <p:spPr>
          <a:xfrm flipH="1">
            <a:off x="3846790" y="1718440"/>
            <a:ext cx="1681194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405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E6548-88C9-9F4F-BAF3-3AB7EE36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KSG4: </a:t>
            </a:r>
            <a:r>
              <a:rPr lang="en-US" sz="24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Pulsars in the Galactic Center as Fundamental Tests of Gravity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F69B7-B39D-5641-81A0-1355E32CE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18" y="1215504"/>
            <a:ext cx="3984682" cy="3242196"/>
          </a:xfrm>
        </p:spPr>
        <p:txBody>
          <a:bodyPr>
            <a:normAutofit/>
          </a:bodyPr>
          <a:lstStyle/>
          <a:p>
            <a:r>
              <a:rPr lang="en-US" sz="1600" dirty="0"/>
              <a:t>Predicted population of pulsars in the Galactic Center: need high frequency due to ISM scattering</a:t>
            </a:r>
          </a:p>
          <a:p>
            <a:r>
              <a:rPr lang="en-US" sz="1600" dirty="0"/>
              <a:t>Pulsars = clocks moving in the spacetime potential of </a:t>
            </a:r>
            <a:r>
              <a:rPr lang="en-US" sz="1600" dirty="0" err="1"/>
              <a:t>Sgr</a:t>
            </a:r>
            <a:r>
              <a:rPr lang="en-US" sz="1600" dirty="0"/>
              <a:t> A* SMBH: ultimate tests of strong field GR</a:t>
            </a:r>
          </a:p>
          <a:p>
            <a:r>
              <a:rPr lang="en-US" sz="1600" dirty="0"/>
              <a:t>Use the population of pulsars in the Galactic Center to constrain its</a:t>
            </a:r>
          </a:p>
          <a:p>
            <a:pPr lvl="1"/>
            <a:r>
              <a:rPr lang="en-US" sz="1400" dirty="0"/>
              <a:t>Star formation history </a:t>
            </a:r>
          </a:p>
          <a:p>
            <a:pPr lvl="1"/>
            <a:r>
              <a:rPr lang="en-US" sz="1400" dirty="0"/>
              <a:t>Stellar dynamics </a:t>
            </a:r>
          </a:p>
          <a:p>
            <a:pPr lvl="1"/>
            <a:r>
              <a:rPr lang="en-US" sz="1400" dirty="0"/>
              <a:t>Stellar evolution </a:t>
            </a:r>
          </a:p>
          <a:p>
            <a:pPr lvl="1"/>
            <a:r>
              <a:rPr lang="en-US" sz="1400" dirty="0"/>
              <a:t>Magnetoionic medium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E163C-BA79-1143-B80A-C8F310D43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4790FE-8DEC-E443-9E5B-FD9172C007A7}"/>
              </a:ext>
            </a:extLst>
          </p:cNvPr>
          <p:cNvSpPr txBox="1"/>
          <p:nvPr/>
        </p:nvSpPr>
        <p:spPr>
          <a:xfrm>
            <a:off x="5019041" y="3855827"/>
            <a:ext cx="3496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163B71"/>
                </a:solidFill>
                <a:latin typeface="Helvetica Oblique" pitchFamily="2" charset="0"/>
              </a:rPr>
              <a:t>By discovering pulsars around </a:t>
            </a:r>
            <a:r>
              <a:rPr lang="en-US" sz="1200" i="1" dirty="0" err="1">
                <a:solidFill>
                  <a:srgbClr val="163B71"/>
                </a:solidFill>
                <a:latin typeface="Helvetica Oblique" pitchFamily="2" charset="0"/>
              </a:rPr>
              <a:t>Sgr</a:t>
            </a:r>
            <a:r>
              <a:rPr lang="en-US" sz="1200" i="1" dirty="0">
                <a:solidFill>
                  <a:srgbClr val="163B71"/>
                </a:solidFill>
                <a:latin typeface="Helvetica Oblique" pitchFamily="2" charset="0"/>
              </a:rPr>
              <a:t> A*, the </a:t>
            </a:r>
            <a:r>
              <a:rPr lang="en-US" sz="1200" i="1" dirty="0" err="1">
                <a:solidFill>
                  <a:srgbClr val="163B71"/>
                </a:solidFill>
                <a:latin typeface="Helvetica Oblique" pitchFamily="2" charset="0"/>
              </a:rPr>
              <a:t>ngVLA</a:t>
            </a:r>
            <a:r>
              <a:rPr lang="en-US" sz="1200" i="1" dirty="0">
                <a:solidFill>
                  <a:srgbClr val="163B71"/>
                </a:solidFill>
                <a:latin typeface="Helvetica Oblique" pitchFamily="2" charset="0"/>
              </a:rPr>
              <a:t> will provide new opportunities to test theories of gravity.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25FABEA2-0D01-3C43-B054-F2C38339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554" y="1125611"/>
            <a:ext cx="3693967" cy="263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4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9102" y="1192696"/>
            <a:ext cx="3691394" cy="481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013"/>
          </a:p>
        </p:txBody>
      </p:sp>
      <p:sp>
        <p:nvSpPr>
          <p:cNvPr id="12" name="TextBox 11"/>
          <p:cNvSpPr txBox="1"/>
          <p:nvPr/>
        </p:nvSpPr>
        <p:spPr>
          <a:xfrm>
            <a:off x="809082" y="21581"/>
            <a:ext cx="8051361" cy="123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solidFill>
                  <a:srgbClr val="163B71"/>
                </a:solidFill>
                <a:latin typeface="Times New Roman"/>
                <a:cs typeface="Times New Roman"/>
              </a:rPr>
              <a:t>Radio Astronomy Powerhouse from 1980 to present: why? Versatility! 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400 proposals per year, oversubscription ~ 3/1 for 4 decades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&gt; 300 PhD theses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400" dirty="0">
                <a:solidFill>
                  <a:srgbClr val="163B71"/>
                </a:solidFill>
                <a:latin typeface="Times New Roman"/>
                <a:cs typeface="Times New Roman"/>
              </a:rPr>
              <a:t>Among the most productive telescopes all-time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27ECAE-882A-154D-98D3-DCF88D63F420}"/>
              </a:ext>
            </a:extLst>
          </p:cNvPr>
          <p:cNvGrpSpPr/>
          <p:nvPr/>
        </p:nvGrpSpPr>
        <p:grpSpPr>
          <a:xfrm>
            <a:off x="5983065" y="1157227"/>
            <a:ext cx="2877378" cy="1753577"/>
            <a:chOff x="0" y="845029"/>
            <a:chExt cx="3836504" cy="233810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901600F-D18C-9549-BE12-317BDCCAF169}"/>
                </a:ext>
              </a:extLst>
            </p:cNvPr>
            <p:cNvGrpSpPr/>
            <p:nvPr/>
          </p:nvGrpSpPr>
          <p:grpSpPr>
            <a:xfrm>
              <a:off x="0" y="845029"/>
              <a:ext cx="3721443" cy="2325902"/>
              <a:chOff x="0" y="894724"/>
              <a:chExt cx="3721443" cy="2325902"/>
            </a:xfrm>
          </p:grpSpPr>
          <p:pic>
            <p:nvPicPr>
              <p:cNvPr id="10" name="Picture 9" descr="SolarFlare_nrao.jpg">
                <a:extLst>
                  <a:ext uri="{FF2B5EF4-FFF2-40B4-BE49-F238E27FC236}">
                    <a16:creationId xmlns:a16="http://schemas.microsoft.com/office/drawing/2014/main" id="{3087E111-3D6E-6E41-8164-E076ABD2F9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94724"/>
                <a:ext cx="3721443" cy="232590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1E77C8-3E84-B24F-B49A-620C2EB1FE48}"/>
                  </a:ext>
                </a:extLst>
              </p:cNvPr>
              <p:cNvSpPr txBox="1"/>
              <p:nvPr/>
            </p:nvSpPr>
            <p:spPr>
              <a:xfrm>
                <a:off x="318405" y="1097365"/>
                <a:ext cx="104692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75" dirty="0">
                    <a:solidFill>
                      <a:schemeClr val="bg1"/>
                    </a:solidFill>
                  </a:rPr>
                  <a:t>Solar Flares @ 50msec, 1000km 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28FA274-10F1-0E4F-9E2C-D534061D60D3}"/>
                  </a:ext>
                </a:extLst>
              </p:cNvPr>
              <p:cNvSpPr txBox="1"/>
              <p:nvPr/>
            </p:nvSpPr>
            <p:spPr>
              <a:xfrm>
                <a:off x="272261" y="2709529"/>
                <a:ext cx="522516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75">
                    <a:solidFill>
                      <a:schemeClr val="bg1"/>
                    </a:solidFill>
                  </a:rPr>
                  <a:t>Chen + </a:t>
                </a:r>
                <a:endParaRPr lang="en-US" sz="675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97442BC-ED7F-0746-9FCF-29F3CA6241A9}"/>
                </a:ext>
              </a:extLst>
            </p:cNvPr>
            <p:cNvSpPr/>
            <p:nvPr/>
          </p:nvSpPr>
          <p:spPr>
            <a:xfrm>
              <a:off x="0" y="845029"/>
              <a:ext cx="3836504" cy="233810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8AD3CF-94CE-8C4F-B7AC-64824D7EE2CD}"/>
              </a:ext>
            </a:extLst>
          </p:cNvPr>
          <p:cNvSpPr/>
          <p:nvPr/>
        </p:nvSpPr>
        <p:spPr>
          <a:xfrm>
            <a:off x="-68366" y="4490040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85" y="1361307"/>
            <a:ext cx="5154530" cy="323399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ABA2A37-1F9E-8C40-BD40-465E11DFBD3F}"/>
              </a:ext>
            </a:extLst>
          </p:cNvPr>
          <p:cNvGrpSpPr/>
          <p:nvPr/>
        </p:nvGrpSpPr>
        <p:grpSpPr>
          <a:xfrm>
            <a:off x="5466687" y="3060153"/>
            <a:ext cx="1971653" cy="1829740"/>
            <a:chOff x="3856382" y="935246"/>
            <a:chExt cx="2373726" cy="21959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133D0F9-9E23-FE45-A77B-67D33EDC590D}"/>
                </a:ext>
              </a:extLst>
            </p:cNvPr>
            <p:cNvGrpSpPr/>
            <p:nvPr/>
          </p:nvGrpSpPr>
          <p:grpSpPr>
            <a:xfrm>
              <a:off x="4039850" y="983069"/>
              <a:ext cx="2012498" cy="2012497"/>
              <a:chOff x="5386465" y="154506"/>
              <a:chExt cx="2683330" cy="2683329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988CD47-7045-3E4E-90D7-9643B7ADC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6465" y="154506"/>
                <a:ext cx="2683328" cy="2683329"/>
              </a:xfrm>
              <a:prstGeom prst="rect">
                <a:avLst/>
              </a:prstGeom>
              <a:ln>
                <a:solidFill>
                  <a:srgbClr val="1A3ACA"/>
                </a:solidFill>
              </a:ln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D2230EA-1DC7-5540-ACB0-B0DB44EDD232}"/>
                  </a:ext>
                </a:extLst>
              </p:cNvPr>
              <p:cNvSpPr txBox="1"/>
              <p:nvPr/>
            </p:nvSpPr>
            <p:spPr>
              <a:xfrm>
                <a:off x="6500912" y="168404"/>
                <a:ext cx="1568883" cy="2954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1A3ACA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/>
                  <a:t>Planet formation @ 10Au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3477E96-F9E6-A441-99E4-0A3CFA42939B}"/>
                  </a:ext>
                </a:extLst>
              </p:cNvPr>
              <p:cNvSpPr/>
              <p:nvPr/>
            </p:nvSpPr>
            <p:spPr>
              <a:xfrm>
                <a:off x="5497287" y="2405741"/>
                <a:ext cx="326570" cy="283029"/>
              </a:xfrm>
              <a:prstGeom prst="rect">
                <a:avLst/>
              </a:prstGeom>
              <a:solidFill>
                <a:srgbClr val="000839"/>
              </a:solidFill>
              <a:ln>
                <a:solidFill>
                  <a:srgbClr val="1A3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AB5B1D-FA16-5F4E-BD96-C00DB226D3C6}"/>
                </a:ext>
              </a:extLst>
            </p:cNvPr>
            <p:cNvSpPr txBox="1"/>
            <p:nvPr/>
          </p:nvSpPr>
          <p:spPr>
            <a:xfrm>
              <a:off x="4060489" y="2723322"/>
              <a:ext cx="639425" cy="261611"/>
            </a:xfrm>
            <a:prstGeom prst="rect">
              <a:avLst/>
            </a:prstGeom>
            <a:noFill/>
            <a:ln>
              <a:solidFill>
                <a:srgbClr val="1A3AC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75" dirty="0" err="1">
                  <a:solidFill>
                    <a:schemeClr val="bg1"/>
                  </a:solidFill>
                </a:rPr>
                <a:t>Isella</a:t>
              </a:r>
              <a:r>
                <a:rPr lang="en-US" sz="675" dirty="0">
                  <a:solidFill>
                    <a:schemeClr val="bg1"/>
                  </a:solidFill>
                </a:rPr>
                <a:t> +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800B0F-C645-2F47-BE0A-2D98D501797F}"/>
                </a:ext>
              </a:extLst>
            </p:cNvPr>
            <p:cNvSpPr/>
            <p:nvPr/>
          </p:nvSpPr>
          <p:spPr>
            <a:xfrm>
              <a:off x="3856382" y="935246"/>
              <a:ext cx="2373726" cy="21959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7D9252F-DFAB-964F-AB69-3E5F86952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9727" y="2893637"/>
            <a:ext cx="1768045" cy="21852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740F58-7E61-F240-BFE1-788AA2603D93}"/>
              </a:ext>
            </a:extLst>
          </p:cNvPr>
          <p:cNvSpPr txBox="1"/>
          <p:nvPr/>
        </p:nvSpPr>
        <p:spPr>
          <a:xfrm>
            <a:off x="7906407" y="3175107"/>
            <a:ext cx="9540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Dust z =7.2</a:t>
            </a:r>
          </a:p>
        </p:txBody>
      </p:sp>
    </p:spTree>
    <p:extLst>
      <p:ext uri="{BB962C8B-B14F-4D97-AF65-F5344CB8AC3E}">
        <p14:creationId xmlns:p14="http://schemas.microsoft.com/office/powerpoint/2010/main" val="3630798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F0D7B-4396-8F40-B51F-62129EC6A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1" y="10601"/>
            <a:ext cx="6153200" cy="99417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KSG5: </a:t>
            </a:r>
            <a:r>
              <a:rPr lang="en-US" sz="2000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Formation and Evolution of Stellar and Supermassive Black Holes in the Era of Multi-Messenger Astronomy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2C57F-9A6E-2542-8EAE-E61805286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43" y="1191650"/>
            <a:ext cx="3781997" cy="3242196"/>
          </a:xfrm>
        </p:spPr>
        <p:txBody>
          <a:bodyPr>
            <a:noAutofit/>
          </a:bodyPr>
          <a:lstStyle/>
          <a:p>
            <a:r>
              <a:rPr lang="en-US" sz="1600" dirty="0"/>
              <a:t>Cosmic explosions: Pinpoint the radio counterparts to events discovered by  electromagnetic, gravitational wave, or neutrino facilities</a:t>
            </a:r>
          </a:p>
          <a:p>
            <a:r>
              <a:rPr lang="en-US" sz="1600" dirty="0"/>
              <a:t>Make movies at sub-mas resolution to learn how black holes accrete fuel and launch jets</a:t>
            </a:r>
          </a:p>
          <a:p>
            <a:r>
              <a:rPr lang="en-US" sz="1600" dirty="0"/>
              <a:t>Study how black holes interact with their environments and drive galaxy evolution</a:t>
            </a:r>
          </a:p>
          <a:p>
            <a:r>
              <a:rPr lang="en-US" sz="1600" dirty="0"/>
              <a:t>Search for binary BH, and constrain the BH mass function, formation, and growth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0E78A-D007-064C-9DAB-4DDF85A1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583A08-92F4-1842-8943-DB3F8D4156D8}"/>
              </a:ext>
            </a:extLst>
          </p:cNvPr>
          <p:cNvSpPr txBox="1"/>
          <p:nvPr/>
        </p:nvSpPr>
        <p:spPr>
          <a:xfrm>
            <a:off x="7331098" y="1669962"/>
            <a:ext cx="17574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Helvetica Oblique" pitchFamily="2" charset="0"/>
              </a:rPr>
              <a:t>VLBI verifies the  ‘smothered jet’ model for neutron star merger: VLBI images of GW170817 separated by 150 days imply an apparent  jet velocity of 4c.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3AE7BE-1B9B-1844-AED2-4B470B56C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173720"/>
            <a:ext cx="2712918" cy="27129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EAC69B-1B07-9C4B-AA5E-2A3AED936B31}"/>
              </a:ext>
            </a:extLst>
          </p:cNvPr>
          <p:cNvSpPr txBox="1"/>
          <p:nvPr/>
        </p:nvSpPr>
        <p:spPr>
          <a:xfrm>
            <a:off x="4447601" y="3910550"/>
            <a:ext cx="3781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Helvetica Oblique" pitchFamily="2" charset="0"/>
              </a:rPr>
              <a:t>See plenary talk by Alessandra </a:t>
            </a:r>
            <a:r>
              <a:rPr lang="en-US" sz="1200" i="1" dirty="0" err="1">
                <a:latin typeface="Helvetica Oblique" pitchFamily="2" charset="0"/>
              </a:rPr>
              <a:t>Corsi</a:t>
            </a:r>
            <a:r>
              <a:rPr lang="en-US" sz="1200" i="1" dirty="0">
                <a:latin typeface="Helvetica Oblique" pitchFamily="2" charset="0"/>
              </a:rPr>
              <a:t>, Texas Tech U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D68DAE-2D71-0247-8BC8-499AADBC2CAD}"/>
              </a:ext>
            </a:extLst>
          </p:cNvPr>
          <p:cNvSpPr txBox="1"/>
          <p:nvPr/>
        </p:nvSpPr>
        <p:spPr>
          <a:xfrm>
            <a:off x="4525818" y="3555998"/>
            <a:ext cx="15886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/>
                </a:solidFill>
              </a:rPr>
              <a:t>Artist’s impression</a:t>
            </a:r>
          </a:p>
        </p:txBody>
      </p:sp>
    </p:spTree>
    <p:extLst>
      <p:ext uri="{BB962C8B-B14F-4D97-AF65-F5344CB8AC3E}">
        <p14:creationId xmlns:p14="http://schemas.microsoft.com/office/powerpoint/2010/main" val="15784455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7AC6-BB59-6E45-9D75-F03E5C5C0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290" y="10601"/>
            <a:ext cx="7281869" cy="994172"/>
          </a:xfrm>
        </p:spPr>
        <p:txBody>
          <a:bodyPr>
            <a:normAutofit/>
          </a:bodyPr>
          <a:lstStyle/>
          <a:p>
            <a:pPr algn="ctr"/>
            <a:r>
              <a:rPr lang="en-US" sz="2400" dirty="0" err="1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ngVLA</a:t>
            </a:r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Advancing astronomy into the mid-Century </a:t>
            </a:r>
            <a:b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APC White Paper for DS 2020</a:t>
            </a:r>
            <a:endParaRPr lang="en-US" sz="24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9B9D8-0828-DE4C-BA33-F32736ACC37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" y="2440822"/>
            <a:ext cx="6454284" cy="20540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104170" y="1103303"/>
            <a:ext cx="62899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Released Reference Design: low-technical-risk and costed concept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Received FY20 design funds via new NSF Cooperative Agreement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Possible U.S. Multiagency Interest (DOD, NASA): ICRF, Space Situational Awareness, Spacecraft tracking/imaging, `burst-telemetry’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9C479-DA58-564B-815B-2F15A1935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558454" y="1087536"/>
            <a:ext cx="2585545" cy="1984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004F85-B53C-B440-B8B8-92018790FBED}"/>
              </a:ext>
            </a:extLst>
          </p:cNvPr>
          <p:cNvSpPr txBox="1"/>
          <p:nvPr/>
        </p:nvSpPr>
        <p:spPr>
          <a:xfrm>
            <a:off x="202031" y="4705470"/>
            <a:ext cx="3728545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i="1" dirty="0"/>
              <a:t>** Annual operations estimate is BY2018 $92.9 M/yr.</a:t>
            </a:r>
          </a:p>
        </p:txBody>
      </p:sp>
    </p:spTree>
    <p:extLst>
      <p:ext uri="{BB962C8B-B14F-4D97-AF65-F5344CB8AC3E}">
        <p14:creationId xmlns:p14="http://schemas.microsoft.com/office/powerpoint/2010/main" val="3597993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D71BA2-D186-0641-A7CD-DB35B331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457" y="10602"/>
            <a:ext cx="7775455" cy="99417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Compact Objects and Energetic Phenomena in the Multi-Messenger Era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1800" dirty="0"/>
              <a:t>2020 July 14 – 16   Saint Paul, Minnesota, USA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BD71BF-3E54-EE4F-8778-A3B85B4D9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0257" y="1219317"/>
            <a:ext cx="2921471" cy="21804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i="1" dirty="0">
                <a:solidFill>
                  <a:schemeClr val="accent1">
                    <a:lumMod val="75000"/>
                  </a:schemeClr>
                </a:solidFill>
              </a:rPr>
              <a:t>Meeting Themes </a:t>
            </a:r>
          </a:p>
          <a:p>
            <a:pPr marL="0" indent="0">
              <a:buNone/>
            </a:pPr>
            <a:r>
              <a:rPr lang="en-US" sz="1200" dirty="0"/>
              <a:t>Discuss the current state of compact-object research that leverages on multi-messenger information.  </a:t>
            </a:r>
          </a:p>
          <a:p>
            <a:pPr marL="0" indent="0">
              <a:buNone/>
            </a:pPr>
            <a:r>
              <a:rPr lang="en-US" sz="1200" dirty="0"/>
              <a:t>Help planners define an interoperable suite of multi-messenger facilities for the 2030s and beyond.  An example suite might include SKA, </a:t>
            </a:r>
            <a:r>
              <a:rPr lang="en-US" sz="1200" dirty="0" err="1"/>
              <a:t>ngVLA</a:t>
            </a:r>
            <a:r>
              <a:rPr lang="en-US" sz="1200" dirty="0"/>
              <a:t>, ELTs, LSST, CE/ET, LISA, and </a:t>
            </a:r>
            <a:r>
              <a:rPr lang="en-US" sz="1200" dirty="0" err="1"/>
              <a:t>IceCube</a:t>
            </a:r>
            <a:r>
              <a:rPr lang="en-US" sz="1200" dirty="0"/>
              <a:t>, as well as future X-ray missions.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99C2A9-9F60-9E4C-8D11-ECFC15B226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917729" y="1004774"/>
            <a:ext cx="1980630" cy="3402364"/>
          </a:xfrm>
        </p:spPr>
        <p:txBody>
          <a:bodyPr>
            <a:normAutofit fontScale="92500" lnSpcReduction="10000"/>
          </a:bodyPr>
          <a:lstStyle/>
          <a:p>
            <a:pPr marL="0" indent="0" algn="r">
              <a:lnSpc>
                <a:spcPct val="100000"/>
              </a:lnSpc>
              <a:buNone/>
            </a:pPr>
            <a:r>
              <a:rPr lang="en-US" sz="1000" i="1" dirty="0">
                <a:solidFill>
                  <a:schemeClr val="accent1">
                    <a:lumMod val="75000"/>
                  </a:schemeClr>
                </a:solidFill>
              </a:rPr>
              <a:t>SOC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Nicole Lloyd-</a:t>
            </a:r>
            <a:r>
              <a:rPr lang="en-US" sz="1000" dirty="0" err="1"/>
              <a:t>Ronning</a:t>
            </a:r>
            <a:r>
              <a:rPr lang="en-US" sz="1000" dirty="0"/>
              <a:t> (co-chair)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Tom </a:t>
            </a:r>
            <a:r>
              <a:rPr lang="en-US" sz="1000" dirty="0" err="1"/>
              <a:t>Maccarone</a:t>
            </a:r>
            <a:r>
              <a:rPr lang="en-US" sz="1000" dirty="0"/>
              <a:t> (co-chair)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Geoff Bower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 err="1"/>
              <a:t>Shami</a:t>
            </a:r>
            <a:r>
              <a:rPr lang="en-US" sz="1000" dirty="0"/>
              <a:t> Chatterjee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Gregg Hallinan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Jim Hinton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Kelly Holley-</a:t>
            </a:r>
            <a:r>
              <a:rPr lang="en-US" sz="1000" dirty="0" err="1"/>
              <a:t>Bockelmann</a:t>
            </a:r>
            <a:endParaRPr lang="en-US" sz="10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Joe Lazio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William Lee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Jess McIver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Masayuki </a:t>
            </a:r>
            <a:r>
              <a:rPr lang="en-US" sz="1000" dirty="0" err="1"/>
              <a:t>Nakahata</a:t>
            </a:r>
            <a:endParaRPr lang="en-US" sz="1000" dirty="0"/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Marcos Santander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Amanda Weinstein</a:t>
            </a:r>
          </a:p>
          <a:p>
            <a:pPr marL="0" indent="0" algn="r">
              <a:lnSpc>
                <a:spcPct val="100000"/>
              </a:lnSpc>
              <a:buNone/>
            </a:pPr>
            <a:r>
              <a:rPr lang="en-US" sz="1000" dirty="0"/>
              <a:t>Joan Wrobel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D287F4-7845-E04A-BB57-ED5D087B3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3918"/>
            <a:ext cx="4023361" cy="2263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E75DB-9BA0-D64A-9EC3-812D8B3906F0}"/>
              </a:ext>
            </a:extLst>
          </p:cNvPr>
          <p:cNvSpPr txBox="1"/>
          <p:nvPr/>
        </p:nvSpPr>
        <p:spPr>
          <a:xfrm>
            <a:off x="191944" y="4721689"/>
            <a:ext cx="1843774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/>
            <a:r>
              <a:rPr lang="en-US" sz="1013" dirty="0">
                <a:solidFill>
                  <a:schemeClr val="bg1"/>
                </a:solidFill>
                <a:latin typeface="Helvetica" pitchFamily="2" charset="0"/>
              </a:rPr>
              <a:t>https://</a:t>
            </a:r>
            <a:r>
              <a:rPr lang="en-US" sz="1013" dirty="0" err="1">
                <a:solidFill>
                  <a:schemeClr val="bg1"/>
                </a:solidFill>
                <a:latin typeface="Helvetica" pitchFamily="2" charset="0"/>
              </a:rPr>
              <a:t>go.nrao.edu</a:t>
            </a:r>
            <a:r>
              <a:rPr lang="en-US" sz="1013" dirty="0">
                <a:solidFill>
                  <a:schemeClr val="bg1"/>
                </a:solidFill>
                <a:latin typeface="Helvetica" pitchFamily="2" charset="0"/>
              </a:rPr>
              <a:t>/ngVLA20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690117-0346-B949-8D49-5E273D0D0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648"/>
          <a:stretch/>
        </p:blipFill>
        <p:spPr>
          <a:xfrm>
            <a:off x="0" y="3286202"/>
            <a:ext cx="5650992" cy="1234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6CE4B6-6C68-F345-8662-8FB0C4A828A6}"/>
              </a:ext>
            </a:extLst>
          </p:cNvPr>
          <p:cNvSpPr txBox="1"/>
          <p:nvPr/>
        </p:nvSpPr>
        <p:spPr>
          <a:xfrm>
            <a:off x="5722638" y="3399784"/>
            <a:ext cx="148778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accent1">
                    <a:lumMod val="75000"/>
                  </a:schemeClr>
                </a:solidFill>
                <a:latin typeface="Helvetica Light Oblique" panose="020B0403020202020204" pitchFamily="34" charset="0"/>
              </a:rPr>
              <a:t>The </a:t>
            </a:r>
            <a:r>
              <a:rPr lang="en-US" sz="1050" i="1" dirty="0" err="1">
                <a:solidFill>
                  <a:schemeClr val="accent1">
                    <a:lumMod val="75000"/>
                  </a:schemeClr>
                </a:solidFill>
                <a:latin typeface="Helvetica Light Oblique" panose="020B0403020202020204" pitchFamily="34" charset="0"/>
              </a:rPr>
              <a:t>ngVLA</a:t>
            </a:r>
            <a:r>
              <a:rPr lang="en-US" sz="1050" i="1" dirty="0">
                <a:solidFill>
                  <a:schemeClr val="accent1">
                    <a:lumMod val="75000"/>
                  </a:schemeClr>
                </a:solidFill>
                <a:latin typeface="Helvetica Light Oblique" panose="020B0403020202020204" pitchFamily="34" charset="0"/>
              </a:rPr>
              <a:t> is a design and development project of the NSF operated under cooperative agreement by AUI.</a:t>
            </a:r>
          </a:p>
        </p:txBody>
      </p:sp>
    </p:spTree>
    <p:extLst>
      <p:ext uri="{BB962C8B-B14F-4D97-AF65-F5344CB8AC3E}">
        <p14:creationId xmlns:p14="http://schemas.microsoft.com/office/powerpoint/2010/main" val="398058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28650" y="384676"/>
            <a:ext cx="7886700" cy="99417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Many Thanks to: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8650" y="1160213"/>
            <a:ext cx="7886700" cy="305329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ngVLA Science and Technical Advisory committees.</a:t>
            </a:r>
          </a:p>
          <a:p>
            <a:endParaRPr lang="en-US" dirty="0"/>
          </a:p>
          <a:p>
            <a:r>
              <a:rPr lang="en-US" dirty="0"/>
              <a:t>All ngVLA Science Working Group Participants, White Paper, and Science Book Authors.</a:t>
            </a:r>
          </a:p>
          <a:p>
            <a:endParaRPr lang="en-US" dirty="0"/>
          </a:p>
          <a:p>
            <a:r>
              <a:rPr lang="en-US" dirty="0"/>
              <a:t>ngVLA Community Studies Participants.</a:t>
            </a:r>
          </a:p>
          <a:p>
            <a:endParaRPr lang="en-US" dirty="0"/>
          </a:p>
          <a:p>
            <a:r>
              <a:rPr lang="en-US" dirty="0"/>
              <a:t>National Science Foundation.</a:t>
            </a:r>
            <a:endParaRPr lang="is-IS" dirty="0"/>
          </a:p>
          <a:p>
            <a:endParaRPr lang="is-IS" dirty="0"/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415438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247" y="2701528"/>
            <a:ext cx="6858000" cy="1241822"/>
          </a:xfrm>
        </p:spPr>
        <p:txBody>
          <a:bodyPr/>
          <a:lstStyle/>
          <a:p>
            <a:r>
              <a:rPr lang="en-IE" dirty="0"/>
              <a:t>Contact / T4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BB7C01C-C777-D64B-80AE-F605E205B33A}"/>
              </a:ext>
            </a:extLst>
          </p:cNvPr>
          <p:cNvGrpSpPr/>
          <p:nvPr/>
        </p:nvGrpSpPr>
        <p:grpSpPr>
          <a:xfrm>
            <a:off x="1471082" y="0"/>
            <a:ext cx="6337195" cy="5143500"/>
            <a:chOff x="2327834" y="463102"/>
            <a:chExt cx="5700922" cy="4680398"/>
          </a:xfrm>
        </p:grpSpPr>
        <p:pic>
          <p:nvPicPr>
            <p:cNvPr id="2052" name="Picture 4" descr="http://gioviart.files.wordpress.com/2013/03/contact_fil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3" t="13204" r="413" b="18958"/>
            <a:stretch/>
          </p:blipFill>
          <p:spPr bwMode="auto">
            <a:xfrm>
              <a:off x="2327834" y="2971799"/>
              <a:ext cx="5691129" cy="2171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vignette3.wikia.nocookie.net/terminator/images/9/96/Tsf26.jpg/revision/latest?cb=2009051118023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05"/>
            <a:stretch/>
          </p:blipFill>
          <p:spPr bwMode="auto">
            <a:xfrm>
              <a:off x="2337627" y="463102"/>
              <a:ext cx="5691129" cy="2500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22A1BB4-F441-D34A-A7EB-088FBA2D816F}"/>
              </a:ext>
            </a:extLst>
          </p:cNvPr>
          <p:cNvGrpSpPr/>
          <p:nvPr/>
        </p:nvGrpSpPr>
        <p:grpSpPr>
          <a:xfrm>
            <a:off x="1473452" y="2178237"/>
            <a:ext cx="7229111" cy="1100371"/>
            <a:chOff x="1338631" y="2180560"/>
            <a:chExt cx="6409640" cy="803811"/>
          </a:xfrm>
        </p:grpSpPr>
        <p:sp>
          <p:nvSpPr>
            <p:cNvPr id="6" name="TextBox 5"/>
            <p:cNvSpPr txBox="1"/>
            <p:nvPr/>
          </p:nvSpPr>
          <p:spPr>
            <a:xfrm>
              <a:off x="1338631" y="2180560"/>
              <a:ext cx="5320862" cy="4215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”I've always wanted to see the Very Large Array in New Mexico. </a:t>
              </a:r>
              <a:r>
                <a:rPr lang="en-US" sz="1050" i="1" dirty="0"/>
                <a:t>It's not the biggest in the world, of course, or the most modern, but it is iconic, </a:t>
              </a:r>
              <a:r>
                <a:rPr lang="en-US" sz="1050" dirty="0"/>
                <a:t>and I grew up wanting to see it. It's quite spectacular. Out there in the desert.” John Luther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8753" y="2180560"/>
              <a:ext cx="1209518" cy="803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2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B59A7D6-3D5D-F84D-933B-C8E0BA09B549}"/>
              </a:ext>
            </a:extLst>
          </p:cNvPr>
          <p:cNvSpPr txBox="1">
            <a:spLocks/>
          </p:cNvSpPr>
          <p:nvPr/>
        </p:nvSpPr>
        <p:spPr>
          <a:xfrm>
            <a:off x="378437" y="1530293"/>
            <a:ext cx="8433054" cy="3417736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Core Design Requirements: build on legacy ALMA and JVLA </a:t>
            </a:r>
            <a:r>
              <a:rPr lang="en-US" sz="2000" i="1" dirty="0"/>
              <a:t> </a:t>
            </a:r>
          </a:p>
          <a:p>
            <a:pPr lvl="1"/>
            <a:r>
              <a:rPr lang="en-US" sz="1600" b="1" i="1" dirty="0"/>
              <a:t>10x sensitivity of JVLA and ALMA</a:t>
            </a:r>
          </a:p>
          <a:p>
            <a:pPr lvl="1"/>
            <a:r>
              <a:rPr lang="en-US" sz="1600" b="1" i="1" dirty="0"/>
              <a:t>10x resolution of JVLA and ALMA</a:t>
            </a:r>
          </a:p>
          <a:p>
            <a:pPr lvl="1"/>
            <a:r>
              <a:rPr lang="en-US" sz="1600" b="1" i="1" dirty="0"/>
              <a:t>Frequency range: 1.2 –116 GHz</a:t>
            </a:r>
          </a:p>
          <a:p>
            <a:r>
              <a:rPr lang="en-US" sz="2000" dirty="0"/>
              <a:t>Scientific Frontier: Thermal imaging at milliarcsecond resolution  </a:t>
            </a:r>
          </a:p>
          <a:p>
            <a:r>
              <a:rPr lang="en-US" sz="2000" dirty="0"/>
              <a:t>Reference design submitted to Decade Survey 2020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Active community engagement 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Low technical risk: measured step beyond current state of the art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Known costing as basis of a Decadal submission</a:t>
            </a:r>
          </a:p>
          <a:p>
            <a:pPr lvl="1">
              <a:buFont typeface="Wingdings" pitchFamily="2" charset="2"/>
              <a:buChar char="Ø"/>
            </a:pPr>
            <a:r>
              <a:rPr lang="en-US" sz="1400" dirty="0"/>
              <a:t> Life-time costing: design choices to minimize operations costs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38FC13A-D8DA-0D49-B259-CBE223F9F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517" y="747379"/>
            <a:ext cx="6455063" cy="994172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Next-generation Very Large Array</a:t>
            </a:r>
          </a:p>
        </p:txBody>
      </p:sp>
      <p:pic>
        <p:nvPicPr>
          <p:cNvPr id="25" name="Content Placeholder 5">
            <a:extLst>
              <a:ext uri="{FF2B5EF4-FFF2-40B4-BE49-F238E27FC236}">
                <a16:creationId xmlns:a16="http://schemas.microsoft.com/office/drawing/2014/main" id="{E312F59F-C6DC-574D-AB62-D1926D815C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80948"/>
            <a:ext cx="6631709" cy="84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178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FC616-FFD4-6346-8103-B232AD999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DAC3C9-D10F-F04F-987C-630EB76D47BC}"/>
              </a:ext>
            </a:extLst>
          </p:cNvPr>
          <p:cNvGrpSpPr/>
          <p:nvPr/>
        </p:nvGrpSpPr>
        <p:grpSpPr>
          <a:xfrm>
            <a:off x="307630" y="3293506"/>
            <a:ext cx="2649543" cy="1742048"/>
            <a:chOff x="4876800" y="275606"/>
            <a:chExt cx="4140200" cy="2328863"/>
          </a:xfrm>
        </p:grpSpPr>
        <p:pic>
          <p:nvPicPr>
            <p:cNvPr id="6" name="Content Placeholder 7">
              <a:extLst>
                <a:ext uri="{FF2B5EF4-FFF2-40B4-BE49-F238E27FC236}">
                  <a16:creationId xmlns:a16="http://schemas.microsoft.com/office/drawing/2014/main" id="{9A8E18C2-F241-A844-9F21-169DDC332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6800" y="275606"/>
              <a:ext cx="4140200" cy="23288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D17A986-E94C-9F44-9B46-7A7C3BC1B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3018" y="1605631"/>
              <a:ext cx="1136474" cy="840125"/>
            </a:xfrm>
            <a:prstGeom prst="rect">
              <a:avLst/>
            </a:prstGeom>
          </p:spPr>
        </p:pic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FA7275-2389-E042-9E56-421E44A57E68}"/>
              </a:ext>
            </a:extLst>
          </p:cNvPr>
          <p:cNvGraphicFramePr>
            <a:graphicFrameLocks noGrp="1"/>
          </p:cNvGraphicFramePr>
          <p:nvPr/>
        </p:nvGraphicFramePr>
        <p:xfrm>
          <a:off x="33868" y="522738"/>
          <a:ext cx="5376336" cy="25616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532">
                  <a:extLst>
                    <a:ext uri="{9D8B030D-6E8A-4147-A177-3AD203B41FA5}">
                      <a16:colId xmlns:a16="http://schemas.microsoft.com/office/drawing/2014/main" val="278477409"/>
                    </a:ext>
                  </a:extLst>
                </a:gridCol>
                <a:gridCol w="719667">
                  <a:extLst>
                    <a:ext uri="{9D8B030D-6E8A-4147-A177-3AD203B41FA5}">
                      <a16:colId xmlns:a16="http://schemas.microsoft.com/office/drawing/2014/main" val="3465698094"/>
                    </a:ext>
                  </a:extLst>
                </a:gridCol>
                <a:gridCol w="719666">
                  <a:extLst>
                    <a:ext uri="{9D8B030D-6E8A-4147-A177-3AD203B41FA5}">
                      <a16:colId xmlns:a16="http://schemas.microsoft.com/office/drawing/2014/main" val="838909796"/>
                    </a:ext>
                  </a:extLst>
                </a:gridCol>
                <a:gridCol w="795867">
                  <a:extLst>
                    <a:ext uri="{9D8B030D-6E8A-4147-A177-3AD203B41FA5}">
                      <a16:colId xmlns:a16="http://schemas.microsoft.com/office/drawing/2014/main" val="1659923410"/>
                    </a:ext>
                  </a:extLst>
                </a:gridCol>
                <a:gridCol w="1093598">
                  <a:extLst>
                    <a:ext uri="{9D8B030D-6E8A-4147-A177-3AD203B41FA5}">
                      <a16:colId xmlns:a16="http://schemas.microsoft.com/office/drawing/2014/main" val="2294079423"/>
                    </a:ext>
                  </a:extLst>
                </a:gridCol>
                <a:gridCol w="1040006">
                  <a:extLst>
                    <a:ext uri="{9D8B030D-6E8A-4147-A177-3AD203B41FA5}">
                      <a16:colId xmlns:a16="http://schemas.microsoft.com/office/drawing/2014/main" val="3625563567"/>
                    </a:ext>
                  </a:extLst>
                </a:gridCol>
              </a:tblGrid>
              <a:tr h="47778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Subarray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 B </a:t>
                      </a:r>
                    </a:p>
                    <a:p>
                      <a:pPr algn="ctr"/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 B</a:t>
                      </a:r>
                    </a:p>
                    <a:p>
                      <a:pPr algn="ctr"/>
                      <a:r>
                        <a:rPr lang="en-US" dirty="0"/>
                        <a:t>km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# Ants.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Res. 30GHz</a:t>
                      </a:r>
                    </a:p>
                    <a:p>
                      <a:pPr algn="ctr"/>
                      <a:r>
                        <a:rPr lang="en-US" dirty="0"/>
                        <a:t>arcsec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8976519"/>
                  </a:ext>
                </a:extLst>
              </a:tr>
              <a:tr h="282325">
                <a:tc>
                  <a:txBody>
                    <a:bodyPr/>
                    <a:lstStyle/>
                    <a:p>
                      <a:r>
                        <a:rPr lang="en-US" dirty="0"/>
                        <a:t>Main (18m)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PP Disks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7223359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Plains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z CO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656381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Nearby Gal.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048498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LBA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32.6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8856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High Energy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5927241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SBA (6m)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Galactic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774152"/>
                  </a:ext>
                </a:extLst>
              </a:tr>
              <a:tr h="352303">
                <a:tc>
                  <a:txBody>
                    <a:bodyPr/>
                    <a:lstStyle/>
                    <a:p>
                      <a:r>
                        <a:rPr lang="en-US" dirty="0"/>
                        <a:t>Total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(18m)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315569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6244FA75-D3B5-C745-97A4-43A11F1720F1}"/>
              </a:ext>
            </a:extLst>
          </p:cNvPr>
          <p:cNvSpPr txBox="1"/>
          <p:nvPr/>
        </p:nvSpPr>
        <p:spPr>
          <a:xfrm>
            <a:off x="760402" y="57307"/>
            <a:ext cx="4240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Reference Design Configuration (Rev C)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9E2B88-4ABA-BA46-874F-D9DD0B8790ED}"/>
              </a:ext>
            </a:extLst>
          </p:cNvPr>
          <p:cNvGrpSpPr/>
          <p:nvPr/>
        </p:nvGrpSpPr>
        <p:grpSpPr>
          <a:xfrm>
            <a:off x="3332590" y="3319888"/>
            <a:ext cx="1668780" cy="1650645"/>
            <a:chOff x="3380663" y="3515139"/>
            <a:chExt cx="1507866" cy="15981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6D436CA-DFB0-A84B-A235-63371A186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80663" y="3532073"/>
              <a:ext cx="1507866" cy="158122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DB8825-14FA-5C4C-BC94-EFCB779F02B5}"/>
                </a:ext>
              </a:extLst>
            </p:cNvPr>
            <p:cNvSpPr txBox="1"/>
            <p:nvPr/>
          </p:nvSpPr>
          <p:spPr>
            <a:xfrm>
              <a:off x="3513665" y="3515139"/>
              <a:ext cx="491067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SBA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CFF151-21F2-D541-A782-7722D64734F5}"/>
                </a:ext>
              </a:extLst>
            </p:cNvPr>
            <p:cNvSpPr txBox="1"/>
            <p:nvPr/>
          </p:nvSpPr>
          <p:spPr>
            <a:xfrm>
              <a:off x="4210396" y="4748620"/>
              <a:ext cx="60113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20 m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7E2D08-4824-9F4E-B5C2-76528B92F138}"/>
                </a:ext>
              </a:extLst>
            </p:cNvPr>
            <p:cNvCxnSpPr>
              <a:cxnSpLocks/>
            </p:cNvCxnSpPr>
            <p:nvPr/>
          </p:nvCxnSpPr>
          <p:spPr>
            <a:xfrm>
              <a:off x="4188335" y="4974718"/>
              <a:ext cx="42966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8F9B46AB-E593-6F4A-92F4-848D87B1F335}"/>
              </a:ext>
            </a:extLst>
          </p:cNvPr>
          <p:cNvSpPr/>
          <p:nvPr/>
        </p:nvSpPr>
        <p:spPr>
          <a:xfrm>
            <a:off x="2023717" y="4250267"/>
            <a:ext cx="846667" cy="720266"/>
          </a:xfrm>
          <a:prstGeom prst="rect">
            <a:avLst/>
          </a:prstGeom>
          <a:solidFill>
            <a:srgbClr val="CAB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E6C0511-30B8-E941-BFCA-E01F777278D1}"/>
              </a:ext>
            </a:extLst>
          </p:cNvPr>
          <p:cNvGrpSpPr/>
          <p:nvPr/>
        </p:nvGrpSpPr>
        <p:grpSpPr>
          <a:xfrm>
            <a:off x="5463576" y="-17894"/>
            <a:ext cx="3675964" cy="5143500"/>
            <a:chOff x="5463576" y="-17894"/>
            <a:chExt cx="3675964" cy="514350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F2C497-00CA-B645-A85A-03EBA1CBCB8B}"/>
                </a:ext>
              </a:extLst>
            </p:cNvPr>
            <p:cNvGrpSpPr/>
            <p:nvPr/>
          </p:nvGrpSpPr>
          <p:grpSpPr>
            <a:xfrm>
              <a:off x="5463576" y="-17894"/>
              <a:ext cx="3675964" cy="5143500"/>
              <a:chOff x="5463576" y="-26361"/>
              <a:chExt cx="3675964" cy="514350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B16E7C6-A1A7-CB41-B6DD-95B02E3CD45F}"/>
                  </a:ext>
                </a:extLst>
              </p:cNvPr>
              <p:cNvGrpSpPr/>
              <p:nvPr/>
            </p:nvGrpSpPr>
            <p:grpSpPr>
              <a:xfrm>
                <a:off x="5463576" y="-26361"/>
                <a:ext cx="3675964" cy="5143500"/>
                <a:chOff x="5463576" y="-16934"/>
                <a:chExt cx="3675964" cy="5143500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0DF3BD1E-F0E8-A540-9717-72600080F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63576" y="-16934"/>
                  <a:ext cx="3675964" cy="5143500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E738006-59AA-EC4C-990D-374F638E27CE}"/>
                    </a:ext>
                  </a:extLst>
                </p:cNvPr>
                <p:cNvSpPr txBox="1"/>
                <p:nvPr/>
              </p:nvSpPr>
              <p:spPr>
                <a:xfrm>
                  <a:off x="5545667" y="924323"/>
                  <a:ext cx="728132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400 km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8E1116F8-A22E-1445-98A8-C4FB2ACA4CEC}"/>
                    </a:ext>
                  </a:extLst>
                </p:cNvPr>
                <p:cNvSpPr txBox="1"/>
                <p:nvPr/>
              </p:nvSpPr>
              <p:spPr>
                <a:xfrm>
                  <a:off x="5494867" y="2295923"/>
                  <a:ext cx="60113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20 km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E15C855-3756-F748-B8E6-CEDE5237536F}"/>
                    </a:ext>
                  </a:extLst>
                </p:cNvPr>
                <p:cNvSpPr txBox="1"/>
                <p:nvPr/>
              </p:nvSpPr>
              <p:spPr>
                <a:xfrm>
                  <a:off x="7306737" y="2312863"/>
                  <a:ext cx="60113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/>
                    <a:t>0.5 km</a:t>
                  </a:r>
                </a:p>
              </p:txBody>
            </p:sp>
          </p:grp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2DE4BF-9CBA-B94D-8962-0077A6A95C2F}"/>
                  </a:ext>
                </a:extLst>
              </p:cNvPr>
              <p:cNvSpPr txBox="1"/>
              <p:nvPr/>
            </p:nvSpPr>
            <p:spPr>
              <a:xfrm>
                <a:off x="5604933" y="3069369"/>
                <a:ext cx="491067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LBA</a:t>
                </a:r>
              </a:p>
            </p:txBody>
          </p:sp>
        </p:grp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851EF18-D66B-DF44-A726-20749ED872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52807" y="62447"/>
              <a:ext cx="0" cy="94085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3914940-5515-E941-B8C0-B258FE0DF731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07" y="57307"/>
              <a:ext cx="970059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4433817-A5F3-E044-A7AA-0CABEC155E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16240" y="59000"/>
              <a:ext cx="0" cy="864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96A5D9F-BBC8-6E47-8261-F87988D362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6308" y="906447"/>
              <a:ext cx="801982" cy="101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4F1AF4-3956-DC4C-9929-2363E62D42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06308" y="907462"/>
              <a:ext cx="0" cy="9901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5067731-9693-F047-B955-87CC2D6730E0}"/>
                </a:ext>
              </a:extLst>
            </p:cNvPr>
            <p:cNvCxnSpPr>
              <a:cxnSpLocks/>
            </p:cNvCxnSpPr>
            <p:nvPr/>
          </p:nvCxnSpPr>
          <p:spPr>
            <a:xfrm>
              <a:off x="7052807" y="1006475"/>
              <a:ext cx="153501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AA03D87-353D-A940-9649-321CFF281321}"/>
              </a:ext>
            </a:extLst>
          </p:cNvPr>
          <p:cNvCxnSpPr>
            <a:cxnSpLocks/>
          </p:cNvCxnSpPr>
          <p:nvPr/>
        </p:nvCxnSpPr>
        <p:spPr>
          <a:xfrm flipH="1">
            <a:off x="6557818" y="522738"/>
            <a:ext cx="697885" cy="1121335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9BD0F4F-4670-6945-B9CC-68B8A8DE213E}"/>
              </a:ext>
            </a:extLst>
          </p:cNvPr>
          <p:cNvCxnSpPr>
            <a:cxnSpLocks/>
          </p:cNvCxnSpPr>
          <p:nvPr/>
        </p:nvCxnSpPr>
        <p:spPr>
          <a:xfrm flipV="1">
            <a:off x="6409445" y="2002182"/>
            <a:ext cx="1207090" cy="422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663553D-8E1B-7748-8014-D19832E8F61E}"/>
              </a:ext>
            </a:extLst>
          </p:cNvPr>
          <p:cNvSpPr txBox="1"/>
          <p:nvPr/>
        </p:nvSpPr>
        <p:spPr>
          <a:xfrm>
            <a:off x="272589" y="4525429"/>
            <a:ext cx="12375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Off-axis feed-low</a:t>
            </a:r>
          </a:p>
        </p:txBody>
      </p:sp>
    </p:spTree>
    <p:extLst>
      <p:ext uri="{BB962C8B-B14F-4D97-AF65-F5344CB8AC3E}">
        <p14:creationId xmlns:p14="http://schemas.microsoft.com/office/powerpoint/2010/main" val="2008284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B154B-9B24-504F-9258-C3A296605B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1" t="9077" r="9175" b="-1031"/>
          <a:stretch/>
        </p:blipFill>
        <p:spPr>
          <a:xfrm>
            <a:off x="4560592" y="974416"/>
            <a:ext cx="4468987" cy="2942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06BF-4B95-7942-A514-E7BBA6A8B954}"/>
              </a:ext>
            </a:extLst>
          </p:cNvPr>
          <p:cNvSpPr txBox="1"/>
          <p:nvPr/>
        </p:nvSpPr>
        <p:spPr>
          <a:xfrm>
            <a:off x="4970238" y="2470209"/>
            <a:ext cx="28455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163B71"/>
                </a:solidFill>
              </a:rPr>
              <a:t>Terrestrial zone planet formation: 1AU @ 140pc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6162A6D-29D5-CD45-95B8-C82B7346CA9C}"/>
              </a:ext>
            </a:extLst>
          </p:cNvPr>
          <p:cNvCxnSpPr>
            <a:cxnSpLocks/>
          </p:cNvCxnSpPr>
          <p:nvPr/>
        </p:nvCxnSpPr>
        <p:spPr>
          <a:xfrm flipH="1">
            <a:off x="5021747" y="2653787"/>
            <a:ext cx="4007832" cy="1804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D2A202-AF00-094A-A0B6-46ADCA9F4A81}"/>
              </a:ext>
            </a:extLst>
          </p:cNvPr>
          <p:cNvSpPr txBox="1"/>
          <p:nvPr/>
        </p:nvSpPr>
        <p:spPr>
          <a:xfrm>
            <a:off x="825151" y="57220"/>
            <a:ext cx="73373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Bridging SKA &amp; ALMA Scientifically</a:t>
            </a:r>
          </a:p>
          <a:p>
            <a:pPr algn="ctr"/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 Landscape c. 2030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155899-F61C-5945-851C-9D4EFC53932D}"/>
              </a:ext>
            </a:extLst>
          </p:cNvPr>
          <p:cNvSpPr txBox="1"/>
          <p:nvPr/>
        </p:nvSpPr>
        <p:spPr>
          <a:xfrm>
            <a:off x="778969" y="4009062"/>
            <a:ext cx="8067179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600" dirty="0">
                <a:cs typeface="Times New Roman"/>
              </a:rPr>
              <a:t>Complementary suite from cm to </a:t>
            </a:r>
            <a:r>
              <a:rPr lang="en-US" sz="1600" dirty="0" err="1">
                <a:cs typeface="Times New Roman"/>
              </a:rPr>
              <a:t>submm</a:t>
            </a:r>
            <a:r>
              <a:rPr lang="en-US" sz="1600" dirty="0">
                <a:cs typeface="Times New Roman"/>
              </a:rPr>
              <a:t> arrays for the mid-21</a:t>
            </a:r>
            <a:r>
              <a:rPr lang="en-US" sz="1600" baseline="30000" dirty="0">
                <a:cs typeface="Times New Roman"/>
              </a:rPr>
              <a:t>st</a:t>
            </a:r>
            <a:r>
              <a:rPr lang="en-US" sz="1600" dirty="0">
                <a:cs typeface="Times New Roman"/>
              </a:rPr>
              <a:t> century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0.3cm: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0.3 to 3cm: </a:t>
            </a:r>
            <a:r>
              <a:rPr lang="en-US" sz="1600" dirty="0" err="1">
                <a:cs typeface="Times New Roman"/>
              </a:rPr>
              <a:t>ngVLA</a:t>
            </a:r>
            <a:r>
              <a:rPr lang="en-US" sz="1600" dirty="0">
                <a:cs typeface="Times New Roman"/>
              </a:rPr>
              <a:t> superb for terrestrial planet formation, dense gas history, time domain</a:t>
            </a:r>
            <a:endParaRPr lang="en-US" sz="1600" b="1" dirty="0">
              <a:cs typeface="Times New Roman"/>
            </a:endParaRP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3cm: </a:t>
            </a:r>
            <a:r>
              <a:rPr lang="en-US" sz="1600" dirty="0">
                <a:cs typeface="Times New Roman"/>
              </a:rPr>
              <a:t>SKA superb for pulsars, reionization, HI + continuum surveys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44B91-5D5F-634C-AE6B-734D92C5B0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15" t="10329" r="9339" b="-727"/>
          <a:stretch/>
        </p:blipFill>
        <p:spPr>
          <a:xfrm>
            <a:off x="70954" y="1020847"/>
            <a:ext cx="4383351" cy="292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112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543AFB-DD1A-5D40-BB5D-162138EDEBE0}"/>
              </a:ext>
            </a:extLst>
          </p:cNvPr>
          <p:cNvSpPr txBox="1"/>
          <p:nvPr/>
        </p:nvSpPr>
        <p:spPr>
          <a:xfrm>
            <a:off x="1320799" y="138545"/>
            <a:ext cx="781396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Developing the </a:t>
            </a:r>
            <a:r>
              <a:rPr lang="en-US" sz="2000" b="1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2000" b="1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 Case and Design for DS 2020</a:t>
            </a:r>
          </a:p>
          <a:p>
            <a:pPr algn="ctr"/>
            <a:r>
              <a:rPr lang="en-US" sz="14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Community-Driven, Growing, Evolving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6E6CA1-60A3-DB4E-AAB4-F9C8C6ADB740}"/>
              </a:ext>
            </a:extLst>
          </p:cNvPr>
          <p:cNvSpPr txBox="1"/>
          <p:nvPr/>
        </p:nvSpPr>
        <p:spPr>
          <a:xfrm>
            <a:off x="1434932" y="928170"/>
            <a:ext cx="7813963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b="1" dirty="0"/>
              <a:t>Science Advisory Committee [</a:t>
            </a:r>
            <a:r>
              <a:rPr lang="en-US" sz="1600" dirty="0"/>
              <a:t>Co-Chairs: </a:t>
            </a:r>
            <a:r>
              <a:rPr lang="en-US" sz="1600" dirty="0" err="1"/>
              <a:t>Bolatto</a:t>
            </a:r>
            <a:r>
              <a:rPr lang="en-US" sz="1600" dirty="0"/>
              <a:t>, </a:t>
            </a:r>
            <a:r>
              <a:rPr lang="en-US" sz="1600" dirty="0" err="1"/>
              <a:t>Isella</a:t>
            </a:r>
            <a:r>
              <a:rPr lang="en-US" sz="1600" dirty="0"/>
              <a:t>]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>
                <a:cs typeface="Times New Roman"/>
              </a:rPr>
              <a:t>Starting Jan 2015 AAS: Numerous Science and Technical meetings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>
                <a:cs typeface="Times New Roman"/>
              </a:rPr>
              <a:t>38 Community Design Studies, partially funded by NRAO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dirty="0">
                <a:cs typeface="Times New Roman"/>
              </a:rPr>
              <a:t>Series of large community ‘Frontiers’ meetings: Portland 2018, Charlottesville 2019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en-US" sz="1600" i="1" dirty="0">
                <a:cs typeface="Times New Roman"/>
              </a:rPr>
              <a:t>80 science and project white papers submitted to DS 2020**</a:t>
            </a:r>
            <a:endParaRPr lang="en-US" sz="1600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B73C23-5364-9A40-A12E-8908C811F4FB}"/>
              </a:ext>
            </a:extLst>
          </p:cNvPr>
          <p:cNvGrpSpPr/>
          <p:nvPr/>
        </p:nvGrpSpPr>
        <p:grpSpPr>
          <a:xfrm>
            <a:off x="5529941" y="2586403"/>
            <a:ext cx="3579223" cy="2717074"/>
            <a:chOff x="5340842" y="0"/>
            <a:chExt cx="3803158" cy="299488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7F8E94-8A42-0A46-8854-B9B31B1FD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51319" y="483253"/>
              <a:ext cx="3792681" cy="251163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EC4A90-167B-114D-9702-FCD18CE17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40842" y="0"/>
              <a:ext cx="3803158" cy="115119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85580F-8C53-5947-B420-6641F7B9A1D8}"/>
              </a:ext>
            </a:extLst>
          </p:cNvPr>
          <p:cNvGrpSpPr/>
          <p:nvPr/>
        </p:nvGrpSpPr>
        <p:grpSpPr>
          <a:xfrm>
            <a:off x="69667" y="2592439"/>
            <a:ext cx="5233850" cy="2584059"/>
            <a:chOff x="3910149" y="1436031"/>
            <a:chExt cx="5233850" cy="25840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CF45F3-76B9-FD46-B23D-73642F73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0149" y="1436031"/>
              <a:ext cx="5233850" cy="13001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B3002AC-F934-4F40-86E9-07A87F3059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10149" y="2528509"/>
              <a:ext cx="5233850" cy="1491581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08167E-F448-AE49-9956-14D4A017D71F}"/>
              </a:ext>
            </a:extLst>
          </p:cNvPr>
          <p:cNvSpPr txBox="1"/>
          <p:nvPr/>
        </p:nvSpPr>
        <p:spPr>
          <a:xfrm>
            <a:off x="5892774" y="4922512"/>
            <a:ext cx="284920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D70A5"/>
                </a:solidFill>
              </a:rPr>
              <a:t>**https://</a:t>
            </a:r>
            <a:r>
              <a:rPr lang="en-US" sz="1200" dirty="0" err="1">
                <a:solidFill>
                  <a:srgbClr val="3D70A5"/>
                </a:solidFill>
              </a:rPr>
              <a:t>ngvla.nrao.edu</a:t>
            </a:r>
            <a:r>
              <a:rPr lang="en-US" sz="1200" dirty="0">
                <a:solidFill>
                  <a:srgbClr val="3D70A5"/>
                </a:solidFill>
              </a:rPr>
              <a:t>/page/astro2020</a:t>
            </a:r>
          </a:p>
        </p:txBody>
      </p:sp>
    </p:spTree>
    <p:extLst>
      <p:ext uri="{BB962C8B-B14F-4D97-AF65-F5344CB8AC3E}">
        <p14:creationId xmlns:p14="http://schemas.microsoft.com/office/powerpoint/2010/main" val="803454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69967" y="1141488"/>
            <a:ext cx="5488457" cy="3701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800" dirty="0"/>
              <a:t>January 2019 published by the Astronomical Society of the Pacific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/>
              <a:t>90 chapters, 850 pages, 300 authors </a:t>
            </a:r>
          </a:p>
          <a:p>
            <a:pPr marL="214313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sz="1600" dirty="0"/>
              <a:t>Sections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Current Summary of Project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Solar System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Planet Formation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Stellar Systems and Formation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Planetary Systems and Life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Galaxy Ecosystems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Galaxy Formation and Evolution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Formation and Evolution of Black Holes in the Era of multi-messenger Astronomy </a:t>
            </a:r>
          </a:p>
          <a:p>
            <a:pPr marL="671513" lvl="1" indent="-214313">
              <a:spcBef>
                <a:spcPts val="338"/>
              </a:spcBef>
              <a:buFont typeface="Arial" charset="0"/>
              <a:buChar char="•"/>
              <a:defRPr/>
            </a:pPr>
            <a:r>
              <a:rPr lang="en-US" i="1" dirty="0"/>
              <a:t>Cosmology and Fundamental Physics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66B765-6986-ED4F-9797-5C09EB649878}"/>
              </a:ext>
            </a:extLst>
          </p:cNvPr>
          <p:cNvSpPr txBox="1">
            <a:spLocks noChangeAspect="1"/>
          </p:cNvSpPr>
          <p:nvPr/>
        </p:nvSpPr>
        <p:spPr>
          <a:xfrm>
            <a:off x="1455422" y="96961"/>
            <a:ext cx="52097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 Science Book</a:t>
            </a:r>
          </a:p>
          <a:p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https://</a:t>
            </a:r>
            <a:r>
              <a:rPr lang="en-US" sz="20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ngvla.nrao.edu</a:t>
            </a:r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/page/</a:t>
            </a:r>
            <a:r>
              <a:rPr lang="en-US" sz="20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scibook</a:t>
            </a:r>
            <a:r>
              <a:rPr lang="en-US" sz="20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B7A1-6913-654B-A9A2-3DC29F0E85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88" y="63618"/>
            <a:ext cx="3419581" cy="44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5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B980A3-4034-3D42-9C3B-4163B52393C7}"/>
              </a:ext>
            </a:extLst>
          </p:cNvPr>
          <p:cNvSpPr txBox="1"/>
          <p:nvPr/>
        </p:nvSpPr>
        <p:spPr>
          <a:xfrm>
            <a:off x="-74555" y="1080109"/>
            <a:ext cx="64291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Unveiling the Formation of Solar System Analogues</a:t>
            </a: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Astrochemistry/biology: Probing the Initial Conditions for Life </a:t>
            </a:r>
            <a:endParaRPr lang="en-US" sz="300" dirty="0">
              <a:cs typeface="Times New Roman"/>
            </a:endParaRPr>
          </a:p>
          <a:p>
            <a:pPr marL="2857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>
              <a:cs typeface="Times New Roman"/>
            </a:endParaRPr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>
                <a:cs typeface="Times New Roman"/>
              </a:rPr>
              <a:t>Baryon Cycle: Charting the Assembly, Structure, and Evolution of Galaxies Over Cosmic Time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/>
              <a:t>Using Pulsars in the Galactic Center as Fundamental Tests of Gravity</a:t>
            </a:r>
          </a:p>
          <a:p>
            <a:pPr marL="171450" indent="-182880">
              <a:spcBef>
                <a:spcPts val="338"/>
              </a:spcBef>
              <a:buFont typeface="Wingdings" charset="2"/>
              <a:buChar char="Ø"/>
            </a:pPr>
            <a:endParaRPr lang="en-US" sz="300" dirty="0"/>
          </a:p>
          <a:p>
            <a:pPr marL="388620" indent="-285750">
              <a:spcBef>
                <a:spcPts val="338"/>
              </a:spcBef>
              <a:buFont typeface="Wingdings" charset="2"/>
              <a:buChar char="Ø"/>
            </a:pPr>
            <a:r>
              <a:rPr lang="en-US" sz="1600" dirty="0"/>
              <a:t>Physics and formation of Black Holes (time domain astronomy)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56EE3-1763-794B-A07E-BF2579455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5"/>
          <a:stretch/>
        </p:blipFill>
        <p:spPr>
          <a:xfrm>
            <a:off x="6232162" y="1739131"/>
            <a:ext cx="2849211" cy="1359833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61341B8-F575-694D-8C97-9692AB4E5CB1}"/>
              </a:ext>
            </a:extLst>
          </p:cNvPr>
          <p:cNvGrpSpPr>
            <a:grpSpLocks noChangeAspect="1"/>
          </p:cNvGrpSpPr>
          <p:nvPr/>
        </p:nvGrpSpPr>
        <p:grpSpPr>
          <a:xfrm>
            <a:off x="6596413" y="3208991"/>
            <a:ext cx="2371266" cy="1708832"/>
            <a:chOff x="6651473" y="1296343"/>
            <a:chExt cx="4779965" cy="340805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6FEF50-C441-2544-B491-0180127BB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51473" y="1296343"/>
              <a:ext cx="4779965" cy="34080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FFB9016-C4C5-BC40-A866-3EECEC835872}"/>
                </a:ext>
              </a:extLst>
            </p:cNvPr>
            <p:cNvSpPr txBox="1"/>
            <p:nvPr/>
          </p:nvSpPr>
          <p:spPr>
            <a:xfrm>
              <a:off x="10422619" y="1454467"/>
              <a:ext cx="858484" cy="567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Gas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11D9BE-52D9-1440-9619-E1770BE9976D}"/>
                </a:ext>
              </a:extLst>
            </p:cNvPr>
            <p:cNvSpPr txBox="1"/>
            <p:nvPr/>
          </p:nvSpPr>
          <p:spPr>
            <a:xfrm>
              <a:off x="8255172" y="3758653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</a:rPr>
                <a:t>ALMA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7616F4-B48E-1C42-9A45-4A9EA1C31B55}"/>
                </a:ext>
              </a:extLst>
            </p:cNvPr>
            <p:cNvSpPr txBox="1"/>
            <p:nvPr/>
          </p:nvSpPr>
          <p:spPr>
            <a:xfrm>
              <a:off x="8432800" y="2851427"/>
              <a:ext cx="1067501" cy="3476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rgbClr val="008F00"/>
                  </a:solidFill>
                </a:rPr>
                <a:t>NGVLA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0196128-F09C-3C42-B865-E9D790A6CA86}"/>
              </a:ext>
            </a:extLst>
          </p:cNvPr>
          <p:cNvSpPr txBox="1"/>
          <p:nvPr/>
        </p:nvSpPr>
        <p:spPr>
          <a:xfrm>
            <a:off x="111371" y="0"/>
            <a:ext cx="6554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Science Mission</a:t>
            </a:r>
          </a:p>
          <a:p>
            <a:pPr algn="ctr"/>
            <a:r>
              <a:rPr lang="en-US" sz="1800" b="1" dirty="0">
                <a:solidFill>
                  <a:srgbClr val="163B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Developed by SAC; drive design</a:t>
            </a:r>
            <a:endParaRPr lang="en-US" sz="1200" dirty="0">
              <a:solidFill>
                <a:srgbClr val="163B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AFDB650A-7A63-A348-AB33-4683D4BF2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3780" y="47706"/>
            <a:ext cx="1650241" cy="15970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C76CF0-18B7-7F4A-A683-8A6C502A1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9252" y="3272582"/>
            <a:ext cx="2465366" cy="157783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9F2D829-6D76-8A48-B793-7157B7BED232}"/>
              </a:ext>
            </a:extLst>
          </p:cNvPr>
          <p:cNvGrpSpPr/>
          <p:nvPr/>
        </p:nvGrpSpPr>
        <p:grpSpPr>
          <a:xfrm>
            <a:off x="63390" y="3389032"/>
            <a:ext cx="3707741" cy="1461384"/>
            <a:chOff x="63390" y="3389032"/>
            <a:chExt cx="3707741" cy="1461384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3AC0B88-6CD8-374B-82CE-43C30F976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390" y="3389032"/>
              <a:ext cx="3707741" cy="1461384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4BB8A3B-485C-9642-9CD9-944745F92B3C}"/>
                </a:ext>
              </a:extLst>
            </p:cNvPr>
            <p:cNvCxnSpPr/>
            <p:nvPr/>
          </p:nvCxnSpPr>
          <p:spPr>
            <a:xfrm>
              <a:off x="1137037" y="3572623"/>
              <a:ext cx="516834" cy="75288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054EE9-D5F7-B948-861B-D35CCCD90D21}"/>
                </a:ext>
              </a:extLst>
            </p:cNvPr>
            <p:cNvCxnSpPr>
              <a:cxnSpLocks/>
            </p:cNvCxnSpPr>
            <p:nvPr/>
          </p:nvCxnSpPr>
          <p:spPr>
            <a:xfrm>
              <a:off x="1134327" y="4325510"/>
              <a:ext cx="519544" cy="55659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8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16971</TotalTime>
  <Words>1710</Words>
  <Application>Microsoft Macintosh PowerPoint</Application>
  <PresentationFormat>On-screen Show (16:9)</PresentationFormat>
  <Paragraphs>246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Gill Sans MT</vt:lpstr>
      <vt:lpstr>Helvetica</vt:lpstr>
      <vt:lpstr>Helvetica Light Oblique</vt:lpstr>
      <vt:lpstr>Helvetica Oblique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A Next-generation Very Large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KSG1: Unveiling the Formation of Solar System Analogues</vt:lpstr>
      <vt:lpstr>KSG1: Unveiling the Formation of Solar System Analogues</vt:lpstr>
      <vt:lpstr>KSG2: Probing the Initial Conditions for Planetary Systems and Life with Astrochemistry</vt:lpstr>
      <vt:lpstr>PowerPoint Presentation</vt:lpstr>
      <vt:lpstr>PowerPoint Presentation</vt:lpstr>
      <vt:lpstr>KSG3: Charting the Assembly, Structure, and Evolution of Galaxies Over Cosmic Time</vt:lpstr>
      <vt:lpstr>KSG3: Precision measurement of Dense Gas History of the Universe</vt:lpstr>
      <vt:lpstr>KSG3: Imaging the fuel for star formation during epoch of galaxy assembly</vt:lpstr>
      <vt:lpstr>PowerPoint Presentation</vt:lpstr>
      <vt:lpstr>KSG4: Using Pulsars in the Galactic Center as Fundamental Tests of Gravity</vt:lpstr>
      <vt:lpstr>KSG5: Understanding the Formation and Evolution of Stellar and Supermassive Black Holes in the Era of Multi-Messenger Astronomy</vt:lpstr>
      <vt:lpstr>ngVLA: Advancing astronomy into the mid-Century  APC White Paper for DS 2020</vt:lpstr>
      <vt:lpstr> Compact Objects and Energetic Phenomena in the Multi-Messenger Era  2020 July 14 – 16   Saint Paul, Minnesota, USA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461</cp:revision>
  <dcterms:created xsi:type="dcterms:W3CDTF">2016-12-02T21:40:55Z</dcterms:created>
  <dcterms:modified xsi:type="dcterms:W3CDTF">2019-10-23T17:25:34Z</dcterms:modified>
</cp:coreProperties>
</file>