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88" r:id="rId2"/>
    <p:sldId id="257" r:id="rId3"/>
    <p:sldId id="289" r:id="rId4"/>
    <p:sldId id="256" r:id="rId5"/>
    <p:sldId id="272" r:id="rId6"/>
    <p:sldId id="286" r:id="rId7"/>
    <p:sldId id="263" r:id="rId8"/>
    <p:sldId id="418" r:id="rId9"/>
    <p:sldId id="291" r:id="rId10"/>
    <p:sldId id="394" r:id="rId11"/>
    <p:sldId id="392" r:id="rId12"/>
    <p:sldId id="419" r:id="rId13"/>
    <p:sldId id="420" r:id="rId14"/>
    <p:sldId id="422" r:id="rId15"/>
    <p:sldId id="4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8FF"/>
    <a:srgbClr val="E65FFF"/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1"/>
    <p:restoredTop sz="95723"/>
  </p:normalViewPr>
  <p:slideViewPr>
    <p:cSldViewPr snapToGrid="0" snapToObjects="1">
      <p:cViewPr varScale="1">
        <p:scale>
          <a:sx n="108" d="100"/>
          <a:sy n="108" d="100"/>
        </p:scale>
        <p:origin x="26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F8415-CED1-FA43-AB7E-EF2D85720E2E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13332-6FA0-D349-8E26-247469E1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5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7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2DC2A-D3FA-0440-ACBA-F233D79420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6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1DDC-B075-AA4B-806A-FEF0FD3C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DA0C2-3194-8E4F-A83C-6D4E03E9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8DA47-850E-6040-987F-EAEFBB09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9F45B-613B-C944-B262-81B1DAD3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1D6CA-B8B3-8941-B410-3A77D4A3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9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97071-5D40-F646-B031-FE384BEAE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B9054-0104-5241-B16F-CB0B3637A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BF44-FB5F-3740-A80C-E558FAE7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FFCB-087D-824E-B391-E865447C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15A69-E21E-D24B-9C6C-0637C293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E9B1-215A-234C-AFA5-153B9F4D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C021-1241-E843-833C-CED7B0491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1E649-920D-284E-A593-DA824CFA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4B71D-13B9-A642-A5D9-103E2033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DFA55-AE44-AF49-876D-C94C1F8D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4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7DE-C6BC-BF4E-BA5E-CDFF8CE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86C7-7325-6D4D-9EEB-AB2CED16A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81E7C-C66A-AD4F-90A2-F713E335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FE7-9946-8747-B3AD-6710035C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58F0-974C-3C4F-B420-E951D4817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1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1A6AA-2A8F-664F-80E0-323817D3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39FEC-D3B8-974C-9DCD-DC777DC40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46FD7-6D58-C04A-B304-D8B49A6CE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8495-12C4-C045-A9EB-4E2FC61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2138A-F46B-2F47-8FE7-957A5ADD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3470F-3316-D442-9BA2-0DA3C436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5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8F2D-24A2-3548-A8E1-1556E3C0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D281E-E1BA-AD4A-98F2-1F03B13EE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A1966-9284-9F4C-BA2F-55EAF6C0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6F782-CFD7-F646-8DA0-7B80D09CA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607A9-D5FA-9B43-A39D-679A127880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75743-0297-C94E-B976-3D107584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01695-ACB1-D043-8C8E-C600695B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8EC73-BC6C-2243-8BC2-96D4C8E3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7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5FBE-5FF5-2F41-8780-CB06DD67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3C566-FDEB-8F48-ADC6-37423B47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39CBA-CB55-2D44-B8E2-112086B9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25516-930E-0049-9E6E-DFA55E3E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4B164-E05C-F542-AB4D-632F259C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CE4CE-910F-CF40-A0AC-1EA80EF6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5CE28-9DE4-1041-817E-F391EB5C8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86E2-7441-DD49-A4DF-995ABDB64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CFCF9-FFBB-3043-87DA-76D6F9033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E40D6-2FE6-6D40-B37A-0E5F75C9D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8C38-AE11-5245-99BB-FE642C7B3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CA563-8E87-8245-AF60-D6BE9AAE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2CE6F-192E-E845-8921-318B0744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9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D3B3-74B3-E047-B814-7C0B190D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0D019-3C26-7744-BE69-BF3F009FC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510CB-5BA7-AA4E-A5BD-38A867A8E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85EA7E-442A-F84B-BC8D-4A985736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56732-ADAC-C146-8F79-64835905B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B834A-6FD2-4844-8995-19216D70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9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8A9041-AE92-D446-B3CD-F2ADD58D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309CB-1A2A-834F-9C2B-F85EF85F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FF4AB-8F62-344A-929C-63C2F072A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E7C58-EBCC-8B46-8BD5-5C3DAD9A472A}" type="datetimeFigureOut">
              <a:rPr lang="en-US" smtClean="0"/>
              <a:t>8/29/22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7C2D-1F4F-1B4F-A736-10B597EAF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65176-2168-0F43-B4B1-1387F6F6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5BD786-E004-D2A2-9E14-BECC2070C02F}"/>
              </a:ext>
            </a:extLst>
          </p:cNvPr>
          <p:cNvSpPr txBox="1"/>
          <p:nvPr/>
        </p:nvSpPr>
        <p:spPr>
          <a:xfrm>
            <a:off x="283028" y="326571"/>
            <a:ext cx="67709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Image Plane Self-Calibration</a:t>
            </a:r>
          </a:p>
          <a:p>
            <a:pPr algn="ctr"/>
            <a:r>
              <a:rPr lang="en-US" sz="2400" dirty="0"/>
              <a:t>Interferometric imaging without Fourier transforms</a:t>
            </a:r>
          </a:p>
          <a:p>
            <a:pPr algn="ctr"/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E77315-0ECD-409E-12FB-3843740B7112}"/>
              </a:ext>
            </a:extLst>
          </p:cNvPr>
          <p:cNvSpPr txBox="1"/>
          <p:nvPr/>
        </p:nvSpPr>
        <p:spPr>
          <a:xfrm>
            <a:off x="1377044" y="1278521"/>
            <a:ext cx="504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 Carilli, Nithya </a:t>
            </a:r>
            <a:r>
              <a:rPr lang="en-US" dirty="0" err="1"/>
              <a:t>Thyagarajan</a:t>
            </a:r>
            <a:r>
              <a:rPr lang="en-US" dirty="0"/>
              <a:t>, Bojan Nikolic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DBD3B-2D03-940C-BF2F-F92A99F678B7}"/>
              </a:ext>
            </a:extLst>
          </p:cNvPr>
          <p:cNvSpPr txBox="1"/>
          <p:nvPr/>
        </p:nvSpPr>
        <p:spPr>
          <a:xfrm>
            <a:off x="478971" y="2634342"/>
            <a:ext cx="64116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'A geometric view of closure phase in interferometry’, NT, CC 2022, PASA, 39, 14  [</a:t>
            </a:r>
            <a:r>
              <a:rPr lang="en-US" i="1" dirty="0"/>
              <a:t>Shape-Orientation-Size Conservation</a:t>
            </a:r>
            <a:r>
              <a:rPr lang="en-US" dirty="0"/>
              <a:t>]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’Image Plane Self-Calibration,’ CC, BN, NT 2022, JOSA-A, submitted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142D0-F225-A0B9-3E87-E494A94D98D2}"/>
              </a:ext>
            </a:extLst>
          </p:cNvPr>
          <p:cNvSpPr txBox="1"/>
          <p:nvPr/>
        </p:nvSpPr>
        <p:spPr>
          <a:xfrm>
            <a:off x="108462" y="6437702"/>
            <a:ext cx="29530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/>
              <a:t>Copyright © 2020 AUI/NRAO. All Rights Reserved.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982103-6527-0750-89E7-90C0176556C1}"/>
              </a:ext>
            </a:extLst>
          </p:cNvPr>
          <p:cNvGrpSpPr/>
          <p:nvPr/>
        </p:nvGrpSpPr>
        <p:grpSpPr>
          <a:xfrm>
            <a:off x="7369631" y="825182"/>
            <a:ext cx="4495800" cy="5207635"/>
            <a:chOff x="7369631" y="825182"/>
            <a:chExt cx="4495800" cy="52076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731F55-915F-9B4D-D35B-47EBA2607173}"/>
                </a:ext>
              </a:extLst>
            </p:cNvPr>
            <p:cNvGrpSpPr/>
            <p:nvPr/>
          </p:nvGrpSpPr>
          <p:grpSpPr>
            <a:xfrm>
              <a:off x="7369631" y="825182"/>
              <a:ext cx="4495800" cy="5207635"/>
              <a:chOff x="7217229" y="825182"/>
              <a:chExt cx="4495800" cy="52076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F9BE7CD-EB29-0CB1-8AE3-ABB444EB4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7229" y="825182"/>
                <a:ext cx="4495800" cy="520763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273527-DB36-D798-657A-A04B1DF1C3EC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0" cy="466997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B434B17-F7F3-047F-D846-72456ED1C3B2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56D701-E4B8-A0A2-C39E-B34EB1AA8FED}"/>
                  </a:ext>
                </a:extLst>
              </p:cNvPr>
              <p:cNvCxnSpPr/>
              <p:nvPr/>
            </p:nvCxnSpPr>
            <p:spPr>
              <a:xfrm>
                <a:off x="8392882" y="5802083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D2FF6F-D73E-5889-54B3-86EB8D50DF39}"/>
                </a:ext>
              </a:extLst>
            </p:cNvPr>
            <p:cNvCxnSpPr/>
            <p:nvPr/>
          </p:nvCxnSpPr>
          <p:spPr>
            <a:xfrm>
              <a:off x="8532584" y="3477983"/>
              <a:ext cx="32657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01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D38DB8-295E-2873-3D2D-2FB0C0E92CCD}"/>
              </a:ext>
            </a:extLst>
          </p:cNvPr>
          <p:cNvGrpSpPr/>
          <p:nvPr/>
        </p:nvGrpSpPr>
        <p:grpSpPr>
          <a:xfrm>
            <a:off x="-92764" y="-13252"/>
            <a:ext cx="12734119" cy="6831496"/>
            <a:chOff x="-106188" y="27460"/>
            <a:chExt cx="14200374" cy="7077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FA98BA-89CB-1B43-8528-405A2B711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6188" y="27460"/>
              <a:ext cx="5333136" cy="69656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23040-83B3-3043-819F-9956D48AF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039" y="139700"/>
              <a:ext cx="5333137" cy="69656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4FDF34-DD4C-184F-8AC9-2B96476D6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1049" y="139700"/>
              <a:ext cx="5333137" cy="69656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F3E86E-E9C0-888F-1B57-A883BF101851}"/>
              </a:ext>
            </a:extLst>
          </p:cNvPr>
          <p:cNvSpPr txBox="1"/>
          <p:nvPr/>
        </p:nvSpPr>
        <p:spPr>
          <a:xfrm>
            <a:off x="767481" y="3456662"/>
            <a:ext cx="30619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Aperture plane self-</a:t>
            </a:r>
            <a:r>
              <a:rPr lang="en-US" sz="2400" dirty="0" err="1"/>
              <a:t>cal</a:t>
            </a:r>
            <a:r>
              <a:rPr lang="en-US" sz="2400" dirty="0"/>
              <a:t> w. point-source model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9.9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0.09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0.20 </a:t>
            </a:r>
            <a:r>
              <a:rPr lang="en-US" sz="2000" dirty="0" err="1"/>
              <a:t>mJy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362DC-4A6B-2C5C-20B2-237EF42CED20}"/>
              </a:ext>
            </a:extLst>
          </p:cNvPr>
          <p:cNvSpPr txBox="1"/>
          <p:nvPr/>
        </p:nvSpPr>
        <p:spPr>
          <a:xfrm>
            <a:off x="4671029" y="3429000"/>
            <a:ext cx="306197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plane self-</a:t>
            </a:r>
            <a:r>
              <a:rPr lang="en-US" sz="2400" dirty="0" err="1"/>
              <a:t>cal</a:t>
            </a:r>
            <a:r>
              <a:rPr lang="en-US" sz="2400" dirty="0"/>
              <a:t> w. point-source model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6.3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0.25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2.6 </a:t>
            </a:r>
            <a:r>
              <a:rPr lang="en-US" sz="2000" dirty="0" err="1"/>
              <a:t>mJy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7061E-3BBA-50F7-38C1-F2EA628FED62}"/>
              </a:ext>
            </a:extLst>
          </p:cNvPr>
          <p:cNvSpPr txBox="1"/>
          <p:nvPr/>
        </p:nvSpPr>
        <p:spPr>
          <a:xfrm>
            <a:off x="8664982" y="3428999"/>
            <a:ext cx="306197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Image plane self-</a:t>
            </a:r>
            <a:r>
              <a:rPr lang="en-US" sz="2400" dirty="0" err="1"/>
              <a:t>cal</a:t>
            </a:r>
            <a:r>
              <a:rPr lang="en-US" sz="2400" dirty="0"/>
              <a:t> w. iteration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9.0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0.20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0.6 </a:t>
            </a:r>
            <a:r>
              <a:rPr lang="en-US" sz="2000" dirty="0" err="1"/>
              <a:t>mJy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3303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CA8B5F-ED62-E143-9873-A173170DCB3E}"/>
              </a:ext>
            </a:extLst>
          </p:cNvPr>
          <p:cNvGrpSpPr/>
          <p:nvPr/>
        </p:nvGrpSpPr>
        <p:grpSpPr>
          <a:xfrm>
            <a:off x="333991" y="0"/>
            <a:ext cx="11524017" cy="8839820"/>
            <a:chOff x="1143768" y="1210733"/>
            <a:chExt cx="9785931" cy="74506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B25E2F-BF38-8A46-9D73-F18762E2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0335" y="1337734"/>
              <a:ext cx="5299364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640451-42D2-2A41-9561-9406E301D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768" y="1210733"/>
              <a:ext cx="5757335" cy="745066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ACB946-9A00-48D3-4D0A-5B37608AC933}"/>
              </a:ext>
            </a:extLst>
          </p:cNvPr>
          <p:cNvSpPr txBox="1"/>
          <p:nvPr/>
        </p:nvSpPr>
        <p:spPr>
          <a:xfrm>
            <a:off x="2052942" y="4202441"/>
            <a:ext cx="30619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 </a:t>
            </a:r>
            <a:r>
              <a:rPr lang="en-US" sz="2400" dirty="0" err="1"/>
              <a:t>mJy</a:t>
            </a:r>
            <a:r>
              <a:rPr lang="en-US" sz="2400" dirty="0"/>
              <a:t> planet (1000/1), IPSC w. point source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0.71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0.15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0.025 </a:t>
            </a:r>
            <a:r>
              <a:rPr lang="en-US" sz="2000" dirty="0" err="1"/>
              <a:t>mJy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E827A-BA1C-8A88-B781-AB4C83E3C5DF}"/>
              </a:ext>
            </a:extLst>
          </p:cNvPr>
          <p:cNvSpPr txBox="1"/>
          <p:nvPr/>
        </p:nvSpPr>
        <p:spPr>
          <a:xfrm>
            <a:off x="7206727" y="4202440"/>
            <a:ext cx="30619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 </a:t>
            </a:r>
            <a:r>
              <a:rPr lang="en-US" sz="2400" dirty="0" err="1"/>
              <a:t>mJy</a:t>
            </a:r>
            <a:r>
              <a:rPr lang="en-US" sz="2400" dirty="0"/>
              <a:t> planet (10/1), IPSC w. point source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Planet = 65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Rms = 2 </a:t>
            </a:r>
            <a:r>
              <a:rPr lang="en-US" sz="2000" dirty="0" err="1"/>
              <a:t>mJy</a:t>
            </a: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= 21 </a:t>
            </a:r>
            <a:r>
              <a:rPr lang="en-US" sz="2000" dirty="0" err="1"/>
              <a:t>mJy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113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3099A9-36B9-032A-1591-47AD3DAD0B84}"/>
              </a:ext>
            </a:extLst>
          </p:cNvPr>
          <p:cNvSpPr txBox="1"/>
          <p:nvPr/>
        </p:nvSpPr>
        <p:spPr>
          <a:xfrm>
            <a:off x="6689370" y="87394"/>
            <a:ext cx="54483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Summary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IPSC converges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APSC converges better (for large N)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Lower rms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Weaker ghost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Over-constraints  = </a:t>
            </a:r>
            <a:r>
              <a:rPr lang="en-US" sz="2000" dirty="0" err="1"/>
              <a:t>N</a:t>
            </a:r>
            <a:r>
              <a:rPr lang="en-US" sz="2000" baseline="-25000" dirty="0" err="1"/>
              <a:t>vis</a:t>
            </a:r>
            <a:r>
              <a:rPr lang="en-US" sz="2000" dirty="0"/>
              <a:t>/(</a:t>
            </a:r>
            <a:r>
              <a:rPr lang="en-US" sz="2000" dirty="0" err="1"/>
              <a:t>N</a:t>
            </a:r>
            <a:r>
              <a:rPr lang="en-US" sz="2000" baseline="-25000" dirty="0" err="1"/>
              <a:t>ant</a:t>
            </a:r>
            <a:r>
              <a:rPr lang="en-US" sz="2000" dirty="0"/>
              <a:t> - 1) </a:t>
            </a:r>
          </a:p>
          <a:p>
            <a:pPr algn="ctr">
              <a:spcBef>
                <a:spcPts val="600"/>
              </a:spcBef>
            </a:pPr>
            <a:r>
              <a:rPr lang="en-US" sz="2000" dirty="0"/>
              <a:t>  =  (</a:t>
            </a:r>
            <a:r>
              <a:rPr lang="en-US" sz="2000" dirty="0" err="1"/>
              <a:t>N</a:t>
            </a:r>
            <a:r>
              <a:rPr lang="en-US" sz="2000" baseline="-25000" dirty="0" err="1"/>
              <a:t>ant</a:t>
            </a:r>
            <a:r>
              <a:rPr lang="en-US" sz="2000" dirty="0"/>
              <a:t>(</a:t>
            </a:r>
            <a:r>
              <a:rPr lang="en-US" sz="2000" dirty="0" err="1"/>
              <a:t>N</a:t>
            </a:r>
            <a:r>
              <a:rPr lang="en-US" sz="2000" baseline="-25000" dirty="0" err="1"/>
              <a:t>ant</a:t>
            </a:r>
            <a:r>
              <a:rPr lang="en-US" sz="2000" baseline="-25000" dirty="0"/>
              <a:t> </a:t>
            </a:r>
            <a:r>
              <a:rPr lang="en-US" sz="2000" dirty="0"/>
              <a:t>-  1)/2) / (</a:t>
            </a:r>
            <a:r>
              <a:rPr lang="en-US" sz="2000" dirty="0" err="1"/>
              <a:t>N</a:t>
            </a:r>
            <a:r>
              <a:rPr lang="en-US" sz="2000" baseline="-25000" dirty="0" err="1"/>
              <a:t>ant</a:t>
            </a:r>
            <a:r>
              <a:rPr lang="en-US" sz="2000" dirty="0"/>
              <a:t> - 1) = </a:t>
            </a:r>
            <a:r>
              <a:rPr lang="en-US" sz="2000" dirty="0" err="1"/>
              <a:t>N</a:t>
            </a:r>
            <a:r>
              <a:rPr lang="en-US" sz="2000" baseline="-25000" dirty="0" err="1"/>
              <a:t>ant</a:t>
            </a:r>
            <a:r>
              <a:rPr lang="en-US" sz="2000" dirty="0"/>
              <a:t> / 2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APSC (14 ant) = 7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dirty="0"/>
              <a:t>IPSC (triads) = 3/2 </a:t>
            </a:r>
          </a:p>
          <a:p>
            <a:pPr marL="800100" lvl="1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i="1" dirty="0"/>
              <a:t>Note: above true for Johnson (receiver) noise, but in optical interferometry, noise is NOT antenna based, but photon-counting and CCD read noise, back-ground…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Ghost source: natural consequence of </a:t>
            </a:r>
            <a:r>
              <a:rPr lang="en-US" sz="2000" dirty="0" err="1"/>
              <a:t>symmetrization</a:t>
            </a:r>
            <a:r>
              <a:rPr lang="en-US" sz="2000" dirty="0"/>
              <a:t> in marginally constrained self-</a:t>
            </a:r>
            <a:r>
              <a:rPr lang="en-US" sz="2000" dirty="0" err="1"/>
              <a:t>cal</a:t>
            </a:r>
            <a:r>
              <a:rPr lang="en-US" sz="2000" dirty="0"/>
              <a:t> (Cornwell &amp; </a:t>
            </a:r>
            <a:r>
              <a:rPr lang="en-US" sz="2000" dirty="0" err="1"/>
              <a:t>Fomalont</a:t>
            </a:r>
            <a:r>
              <a:rPr lang="en-US" sz="2000" dirty="0"/>
              <a:t> 1999; Linfield 1986)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FEDB18-BE74-8769-86CD-216DD6D2D556}"/>
              </a:ext>
            </a:extLst>
          </p:cNvPr>
          <p:cNvGrpSpPr/>
          <p:nvPr/>
        </p:nvGrpSpPr>
        <p:grpSpPr>
          <a:xfrm>
            <a:off x="54330" y="468351"/>
            <a:ext cx="6576708" cy="5609063"/>
            <a:chOff x="458521" y="468351"/>
            <a:chExt cx="6576708" cy="56090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EB6DDD-84ED-264F-4F9F-0A4B0707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521" y="468351"/>
              <a:ext cx="6576708" cy="560906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0BD292-1540-32FB-AC2B-D3A85466E549}"/>
                </a:ext>
              </a:extLst>
            </p:cNvPr>
            <p:cNvSpPr/>
            <p:nvPr/>
          </p:nvSpPr>
          <p:spPr>
            <a:xfrm>
              <a:off x="458521" y="2266122"/>
              <a:ext cx="6459114" cy="914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7224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F62234C-75C1-2FAF-69E6-F0C640722B1E}"/>
              </a:ext>
            </a:extLst>
          </p:cNvPr>
          <p:cNvGrpSpPr/>
          <p:nvPr/>
        </p:nvGrpSpPr>
        <p:grpSpPr>
          <a:xfrm>
            <a:off x="6751035" y="3543414"/>
            <a:ext cx="5192663" cy="2303037"/>
            <a:chOff x="765308" y="4527389"/>
            <a:chExt cx="5192663" cy="2303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8C50D8-B760-00E5-AE4D-89D9228FC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559" y="4527389"/>
              <a:ext cx="5121412" cy="225109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C159E80-72C3-2747-C86C-A1AAE1B984C7}"/>
                </a:ext>
              </a:extLst>
            </p:cNvPr>
            <p:cNvSpPr txBox="1"/>
            <p:nvPr/>
          </p:nvSpPr>
          <p:spPr>
            <a:xfrm>
              <a:off x="765308" y="6461094"/>
              <a:ext cx="3681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Large Interferometer for Exoplanets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2424202-5020-CCE0-F57B-42115DE35841}"/>
              </a:ext>
            </a:extLst>
          </p:cNvPr>
          <p:cNvSpPr txBox="1"/>
          <p:nvPr/>
        </p:nvSpPr>
        <p:spPr>
          <a:xfrm>
            <a:off x="561871" y="397748"/>
            <a:ext cx="549799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Applications 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Small N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Basic measurements in image plane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Amplitude and baseline-based errors small</a:t>
            </a: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i="1" dirty="0"/>
              <a:t>All typical in optical interferometry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Examples: </a:t>
            </a:r>
            <a:r>
              <a:rPr lang="en-US" sz="2000" dirty="0"/>
              <a:t>small N arrays w. image plane detectors </a:t>
            </a:r>
            <a:endParaRPr lang="en-US" dirty="0"/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VLTI:  4x8.2m + 4 x 1.8m (only 4 at time)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LIFE: space near-IR 4 x 3m elements 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LISA: 3 elements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Design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I</a:t>
            </a:r>
            <a:r>
              <a:rPr lang="en-US" sz="2000" dirty="0"/>
              <a:t>nstead of 2-element fringe images and FT, generate 3-element images with direct imaging beam combination (preserve array geometry)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88048-9684-8D98-EE19-F2A6F669A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098" y="179566"/>
            <a:ext cx="5157600" cy="28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75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424202-5020-CCE0-F57B-42115DE35841}"/>
              </a:ext>
            </a:extLst>
          </p:cNvPr>
          <p:cNvSpPr txBox="1"/>
          <p:nvPr/>
        </p:nvSpPr>
        <p:spPr>
          <a:xfrm>
            <a:off x="314175" y="109332"/>
            <a:ext cx="7216468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Typical optical interferometers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2-element beam combination (pair-wise or non-redundant beam combination) generates fringe images on CCD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Fourier transform fringe images generates visibilities, from which source images are reconstructed based on amplitudes and closure phases. 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Direct imaging interferometers (Fizeau homothetic)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All-to-one beam combination where pattern of apertures is conserved in scaled pupil =&gt; direct image creation on CCD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Requires active co-phasing system (adaptive optics, </a:t>
            </a:r>
            <a:r>
              <a:rPr lang="en-US" sz="2000" dirty="0" err="1"/>
              <a:t>eg.</a:t>
            </a:r>
            <a:r>
              <a:rPr lang="en-US" sz="2000" dirty="0"/>
              <a:t> reference star; </a:t>
            </a:r>
            <a:r>
              <a:rPr lang="en-US" sz="2000" dirty="0" err="1"/>
              <a:t>Lardiere</a:t>
            </a:r>
            <a:r>
              <a:rPr lang="en-US" sz="2000" dirty="0"/>
              <a:t> </a:t>
            </a:r>
            <a:r>
              <a:rPr lang="en-US" sz="2000" dirty="0" err="1"/>
              <a:t>ea</a:t>
            </a:r>
            <a:r>
              <a:rPr lang="en-US" sz="2000" dirty="0"/>
              <a:t> 2007) 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400" dirty="0"/>
              <a:t>IPSC scheme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Generate 3-element images using directing imaging beam combination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Self-calibrate using image cross correlation and sum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 need for co-phasing system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C415-D104-86B4-683C-E854E10140EC}"/>
              </a:ext>
            </a:extLst>
          </p:cNvPr>
          <p:cNvGrpSpPr/>
          <p:nvPr/>
        </p:nvGrpSpPr>
        <p:grpSpPr>
          <a:xfrm>
            <a:off x="7620521" y="2298583"/>
            <a:ext cx="4571479" cy="2760304"/>
            <a:chOff x="7497041" y="2215457"/>
            <a:chExt cx="4571479" cy="2760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1C1D5A-C3CE-D1AA-41E4-DF4EE3E3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7041" y="2215457"/>
              <a:ext cx="4571479" cy="2617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CAA4F-B868-5D33-1FBB-DDBFAEE99A54}"/>
                </a:ext>
              </a:extLst>
            </p:cNvPr>
            <p:cNvSpPr/>
            <p:nvPr/>
          </p:nvSpPr>
          <p:spPr>
            <a:xfrm>
              <a:off x="8787740" y="4417621"/>
              <a:ext cx="3253839" cy="558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09B0C1-495B-0B49-0308-4FE91A3A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798139" y="-76735"/>
            <a:ext cx="1899332" cy="2477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C1DCA-6A9F-6C2B-E5A9-E28221AC5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463" y="4987059"/>
            <a:ext cx="2032683" cy="18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0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BAC09B-8E41-2637-9F6F-72331AF4251B}"/>
              </a:ext>
            </a:extLst>
          </p:cNvPr>
          <p:cNvSpPr txBox="1"/>
          <p:nvPr/>
        </p:nvSpPr>
        <p:spPr>
          <a:xfrm>
            <a:off x="681348" y="589972"/>
            <a:ext cx="564820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Noise (Johnson vs CCD)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APSC ‘by threes’: end up in same place?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Joint constraints for triad images that share antenna/baseline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More complex models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Real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Real-world applications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37C70-EFB4-7B7F-A15C-1C0DEDF3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25" y="3428999"/>
            <a:ext cx="4527962" cy="2991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2E975-798E-26E9-999A-216A7C3F6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487" y="195490"/>
            <a:ext cx="4576100" cy="29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5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12" y="1701869"/>
            <a:ext cx="3976374" cy="3691766"/>
          </a:xfrm>
          <a:prstGeom prst="rect">
            <a:avLst/>
          </a:prstGeom>
        </p:spPr>
      </p:pic>
      <p:pic>
        <p:nvPicPr>
          <p:cNvPr id="43" name="Content Placeholder 3" descr="fringe_phase_illustration.pdf">
            <a:extLst>
              <a:ext uri="{FF2B5EF4-FFF2-40B4-BE49-F238E27FC236}">
                <a16:creationId xmlns:a16="http://schemas.microsoft.com/office/drawing/2014/main" id="{2508970C-51FB-9240-A6BB-B4E0545E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7" b="-1177"/>
          <a:stretch>
            <a:fillRect/>
          </a:stretch>
        </p:blipFill>
        <p:spPr>
          <a:xfrm>
            <a:off x="5053816" y="362578"/>
            <a:ext cx="6834786" cy="2819151"/>
          </a:xfr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0BF9C5E-2C24-8D49-AA51-B08D9CB0275B}"/>
              </a:ext>
            </a:extLst>
          </p:cNvPr>
          <p:cNvSpPr/>
          <p:nvPr/>
        </p:nvSpPr>
        <p:spPr>
          <a:xfrm>
            <a:off x="10774919" y="885798"/>
            <a:ext cx="56618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𝜹</a:t>
            </a:r>
            <a:r>
              <a:rPr lang="en-US" i="1" dirty="0">
                <a:solidFill>
                  <a:schemeClr val="bg1"/>
                </a:solidFill>
              </a:rPr>
              <a:t>s</a:t>
            </a:r>
            <a:r>
              <a:rPr lang="en-US" i="1" baseline="-25000" dirty="0">
                <a:solidFill>
                  <a:schemeClr val="bg1"/>
                </a:solidFill>
              </a:rPr>
              <a:t>31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A3F18E-094F-52BC-5601-B9E80B4C6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076" y="3676272"/>
            <a:ext cx="2840600" cy="274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14E4B-4935-D24B-7FFF-4961A75D22FF}"/>
              </a:ext>
            </a:extLst>
          </p:cNvPr>
          <p:cNvSpPr txBox="1"/>
          <p:nvPr/>
        </p:nvSpPr>
        <p:spPr>
          <a:xfrm>
            <a:off x="314326" y="362578"/>
            <a:ext cx="4739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Three Element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31482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11"/>
    </mc:Choice>
    <mc:Fallback xmlns="">
      <p:transition spd="slow" advTm="16261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BC0CE-C11A-7640-8DAE-E209786D3E8F}"/>
              </a:ext>
            </a:extLst>
          </p:cNvPr>
          <p:cNvSpPr/>
          <p:nvPr/>
        </p:nvSpPr>
        <p:spPr>
          <a:xfrm>
            <a:off x="1729551" y="884282"/>
            <a:ext cx="1847325" cy="379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A182B-171D-A84F-BDF4-EFB21F936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546" y="797056"/>
            <a:ext cx="2573766" cy="2484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067AD-B5E3-E147-890C-58CB2F2F4FC3}"/>
              </a:ext>
            </a:extLst>
          </p:cNvPr>
          <p:cNvSpPr txBox="1"/>
          <p:nvPr/>
        </p:nvSpPr>
        <p:spPr>
          <a:xfrm>
            <a:off x="498952" y="2527"/>
            <a:ext cx="11097725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/>
              <a:t>Aperture Masking in Optical Interferometry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8F58C-6009-8946-8FAD-469E622D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30" y="1034437"/>
            <a:ext cx="3314832" cy="32632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296983-C9BC-504A-BC90-0888CBFD2D62}"/>
              </a:ext>
            </a:extLst>
          </p:cNvPr>
          <p:cNvSpPr txBox="1"/>
          <p:nvPr/>
        </p:nvSpPr>
        <p:spPr>
          <a:xfrm>
            <a:off x="108462" y="6437702"/>
            <a:ext cx="295305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/>
              <a:t>Copyright © 2020 AUI/NRAO.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375030-B401-7066-8500-4CA199C94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088"/>
          <a:stretch/>
        </p:blipFill>
        <p:spPr>
          <a:xfrm>
            <a:off x="4577836" y="1301946"/>
            <a:ext cx="3036327" cy="45489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B5AAC6-E6C5-89C3-B48A-69E502C5F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448" y="3468189"/>
            <a:ext cx="2596864" cy="2592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E9A6-FBDB-ADA4-86FF-7EF3976F988B}"/>
              </a:ext>
            </a:extLst>
          </p:cNvPr>
          <p:cNvSpPr txBox="1"/>
          <p:nvPr/>
        </p:nvSpPr>
        <p:spPr>
          <a:xfrm>
            <a:off x="8705545" y="2928479"/>
            <a:ext cx="13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 apertures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F3DC54-276D-AC10-33B4-8EEC5B143F17}"/>
              </a:ext>
            </a:extLst>
          </p:cNvPr>
          <p:cNvSpPr txBox="1"/>
          <p:nvPr/>
        </p:nvSpPr>
        <p:spPr>
          <a:xfrm>
            <a:off x="8682448" y="5691612"/>
            <a:ext cx="161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apertures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0F4DB-A2AE-044F-A422-BEBB2C308B79}"/>
              </a:ext>
            </a:extLst>
          </p:cNvPr>
          <p:cNvSpPr txBox="1"/>
          <p:nvPr/>
        </p:nvSpPr>
        <p:spPr>
          <a:xfrm>
            <a:off x="6339894" y="3379900"/>
            <a:ext cx="170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 plane</a:t>
            </a:r>
          </a:p>
          <a:p>
            <a:r>
              <a:rPr lang="en-US" dirty="0"/>
              <a:t>(visibilities)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738D1E-2D8A-0793-107C-2B354AE035E6}"/>
              </a:ext>
            </a:extLst>
          </p:cNvPr>
          <p:cNvSpPr txBox="1"/>
          <p:nvPr/>
        </p:nvSpPr>
        <p:spPr>
          <a:xfrm>
            <a:off x="5907108" y="5940007"/>
            <a:ext cx="149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34156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4"/>
    </mc:Choice>
    <mc:Fallback xmlns="">
      <p:transition spd="slow" advTm="1024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B0E487-D30B-DE4A-9FF1-D79D8B080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316" y="3280825"/>
            <a:ext cx="2368957" cy="3089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A9301-7299-094B-A444-A45DCC27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6" y="4426650"/>
            <a:ext cx="2541946" cy="1991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8" y="132303"/>
            <a:ext cx="2832952" cy="1556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7330217" y="297883"/>
            <a:ext cx="476626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Coherent amplification of voltages, E</a:t>
            </a:r>
            <a:r>
              <a:rPr lang="en-US" baseline="-25000" dirty="0"/>
              <a:t>1,2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Geometric delays set by electronics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Complex cross multiply and average (correlate) directly to aperture plane visibilities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Images made from </a:t>
            </a:r>
            <a:r>
              <a:rPr lang="en-US" dirty="0" err="1"/>
              <a:t>fourier</a:t>
            </a:r>
            <a:r>
              <a:rPr lang="en-US" dirty="0"/>
              <a:t> transform of visibilities  w/o ’total power’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53796-4321-D94F-9204-DBE56EFFF853}"/>
              </a:ext>
            </a:extLst>
          </p:cNvPr>
          <p:cNvSpPr txBox="1"/>
          <p:nvPr/>
        </p:nvSpPr>
        <p:spPr>
          <a:xfrm>
            <a:off x="7847209" y="3526428"/>
            <a:ext cx="4164291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Coherent reflection by mirrors, beam splitters…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Geometric delays set by physical delay lines or primary mirror mask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Correlation via optics and interfere on focal plane, w. ‘total power’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Visibilities generated from FT(image) (but why bother?)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860FC4-80E3-554C-BA09-27A81CF7A3E6}"/>
              </a:ext>
            </a:extLst>
          </p:cNvPr>
          <p:cNvGrpSpPr/>
          <p:nvPr/>
        </p:nvGrpSpPr>
        <p:grpSpPr>
          <a:xfrm>
            <a:off x="4304435" y="-2185"/>
            <a:ext cx="3113144" cy="3248273"/>
            <a:chOff x="4304435" y="-2185"/>
            <a:chExt cx="3113144" cy="32482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F9AD1F0-5238-C14C-8B6B-ACD82A8ED16A}"/>
                </a:ext>
              </a:extLst>
            </p:cNvPr>
            <p:cNvGrpSpPr/>
            <p:nvPr/>
          </p:nvGrpSpPr>
          <p:grpSpPr>
            <a:xfrm>
              <a:off x="4304435" y="-2185"/>
              <a:ext cx="3113144" cy="3248273"/>
              <a:chOff x="918335" y="150606"/>
              <a:chExt cx="6061351" cy="620768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F650C60-AAE8-4144-94CC-C3D4D52D9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335" y="150606"/>
                <a:ext cx="6061351" cy="5680638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C5DA2-64B4-A548-AF9C-8B687F5CC831}"/>
                  </a:ext>
                </a:extLst>
              </p:cNvPr>
              <p:cNvSpPr/>
              <p:nvPr/>
            </p:nvSpPr>
            <p:spPr>
              <a:xfrm>
                <a:off x="3399415" y="4593516"/>
                <a:ext cx="3410175" cy="1032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9BD23D-C1B0-6B4B-922C-1546D9E56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5875" y="5304194"/>
                <a:ext cx="3657600" cy="105410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F63C38-A332-0243-8E9C-0581690B0475}"/>
                </a:ext>
              </a:extLst>
            </p:cNvPr>
            <p:cNvSpPr txBox="1"/>
            <p:nvPr/>
          </p:nvSpPr>
          <p:spPr>
            <a:xfrm>
              <a:off x="5040668" y="2494799"/>
              <a:ext cx="1163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US" baseline="-25000" dirty="0"/>
                <a:t>1</a:t>
              </a:r>
              <a:r>
                <a:rPr lang="en-US" dirty="0"/>
                <a:t> x E</a:t>
              </a:r>
              <a:r>
                <a:rPr lang="en-US" baseline="-25000" dirty="0"/>
                <a:t>2</a:t>
              </a:r>
              <a:r>
                <a:rPr lang="en-US" baseline="30000" dirty="0"/>
                <a:t>*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BC68370-7E2C-6341-8723-D977352B518F}"/>
                </a:ext>
              </a:extLst>
            </p:cNvPr>
            <p:cNvCxnSpPr>
              <a:cxnSpLocks/>
            </p:cNvCxnSpPr>
            <p:nvPr/>
          </p:nvCxnSpPr>
          <p:spPr>
            <a:xfrm>
              <a:off x="4545052" y="3013333"/>
              <a:ext cx="18785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8B525B-5E2F-124E-8851-92C405C83ECA}"/>
              </a:ext>
            </a:extLst>
          </p:cNvPr>
          <p:cNvGrpSpPr/>
          <p:nvPr/>
        </p:nvGrpSpPr>
        <p:grpSpPr>
          <a:xfrm>
            <a:off x="5549341" y="4638863"/>
            <a:ext cx="3038155" cy="1295237"/>
            <a:chOff x="5600141" y="5223063"/>
            <a:chExt cx="3038155" cy="12952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E773DA-040B-8049-ADDA-69CF192F5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0491" y="5223063"/>
              <a:ext cx="2048263" cy="114974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167B18-FD9A-8C46-8279-1650F5CDB20C}"/>
                </a:ext>
              </a:extLst>
            </p:cNvPr>
            <p:cNvSpPr/>
            <p:nvPr/>
          </p:nvSpPr>
          <p:spPr>
            <a:xfrm>
              <a:off x="5600491" y="6239435"/>
              <a:ext cx="2048263" cy="133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BC3ECB-E918-1643-857B-F4758DD60EED}"/>
                </a:ext>
              </a:extLst>
            </p:cNvPr>
            <p:cNvSpPr txBox="1"/>
            <p:nvPr/>
          </p:nvSpPr>
          <p:spPr>
            <a:xfrm>
              <a:off x="5600141" y="6210523"/>
              <a:ext cx="30381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‘airy disk’ = ‘primary beam’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B59D2EF-0F09-3B49-B021-AD07A6AAF82A}"/>
              </a:ext>
            </a:extLst>
          </p:cNvPr>
          <p:cNvSpPr txBox="1"/>
          <p:nvPr/>
        </p:nvSpPr>
        <p:spPr>
          <a:xfrm>
            <a:off x="2696894" y="6414816"/>
            <a:ext cx="308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</a:t>
            </a:r>
            <a:r>
              <a:rPr lang="en-US" baseline="-25000" dirty="0"/>
              <a:t>1</a:t>
            </a:r>
            <a:r>
              <a:rPr lang="en-US" dirty="0"/>
              <a:t> + E</a:t>
            </a:r>
            <a:r>
              <a:rPr lang="en-US" baseline="-25000" dirty="0"/>
              <a:t>2 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= E</a:t>
            </a:r>
            <a:r>
              <a:rPr lang="en-US" baseline="-25000" dirty="0"/>
              <a:t>1</a:t>
            </a:r>
            <a:r>
              <a:rPr lang="en-US" baseline="30000" dirty="0"/>
              <a:t>2</a:t>
            </a:r>
            <a:r>
              <a:rPr lang="en-US" dirty="0"/>
              <a:t> + E</a:t>
            </a:r>
            <a:r>
              <a:rPr lang="en-US" baseline="-25000" dirty="0"/>
              <a:t>2</a:t>
            </a:r>
            <a:r>
              <a:rPr lang="en-US" baseline="30000" dirty="0"/>
              <a:t>2</a:t>
            </a:r>
            <a:r>
              <a:rPr lang="en-US" dirty="0"/>
              <a:t> + (E</a:t>
            </a:r>
            <a:r>
              <a:rPr lang="en-US" baseline="-25000" dirty="0"/>
              <a:t>1</a:t>
            </a:r>
            <a:r>
              <a:rPr lang="en-US" dirty="0"/>
              <a:t> x E</a:t>
            </a:r>
            <a:r>
              <a:rPr lang="en-US" baseline="-25000" dirty="0"/>
              <a:t>2</a:t>
            </a:r>
            <a:r>
              <a:rPr lang="en-US" baseline="30000" dirty="0"/>
              <a:t>*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88598" y="1922529"/>
            <a:ext cx="3737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Radio: direct product are visibilities = aperture plane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A64A7-7B5D-A04B-97E3-48C27BFF64A6}"/>
              </a:ext>
            </a:extLst>
          </p:cNvPr>
          <p:cNvSpPr txBox="1"/>
          <p:nvPr/>
        </p:nvSpPr>
        <p:spPr>
          <a:xfrm>
            <a:off x="60161" y="3429000"/>
            <a:ext cx="3248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Optical: direct product is image plane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D32AC2-F90E-7048-BD10-F33B7C28DCC8}"/>
              </a:ext>
            </a:extLst>
          </p:cNvPr>
          <p:cNvCxnSpPr/>
          <p:nvPr/>
        </p:nvCxnSpPr>
        <p:spPr>
          <a:xfrm>
            <a:off x="0" y="3236492"/>
            <a:ext cx="1219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79673" y="6450991"/>
            <a:ext cx="3300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Copyright © 2020 AUI/NRAO.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5587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BC0CE-C11A-7640-8DAE-E209786D3E8F}"/>
              </a:ext>
            </a:extLst>
          </p:cNvPr>
          <p:cNvSpPr/>
          <p:nvPr/>
        </p:nvSpPr>
        <p:spPr>
          <a:xfrm>
            <a:off x="1729551" y="884282"/>
            <a:ext cx="1847325" cy="379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55631-F231-6B41-8390-616C4EFA39A8}"/>
              </a:ext>
            </a:extLst>
          </p:cNvPr>
          <p:cNvSpPr txBox="1"/>
          <p:nvPr/>
        </p:nvSpPr>
        <p:spPr>
          <a:xfrm>
            <a:off x="138771" y="3437245"/>
            <a:ext cx="6609270" cy="27853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Delay corruption of one element =&gt; change optical path-length to focus = ‘piston delay’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Leads to ‘tilt’ of triad in aperture plane =&gt; shift in image plane, </a:t>
            </a:r>
            <a:r>
              <a:rPr lang="en-US" sz="2000" i="1" dirty="0"/>
              <a:t>no other corruption/decoherence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If delay errors are element-based =&gt; all images made with 3 element interferometer are true images of the sky,  modulo unknown shifts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Basis for closure phase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067AD-B5E3-E147-890C-58CB2F2F4FC3}"/>
              </a:ext>
            </a:extLst>
          </p:cNvPr>
          <p:cNvSpPr txBox="1"/>
          <p:nvPr/>
        </p:nvSpPr>
        <p:spPr>
          <a:xfrm>
            <a:off x="498952" y="2527"/>
            <a:ext cx="11097725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/>
              <a:t>Shape – Orientation – Size Conservation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FB580-4CD8-1C46-B787-355EC1F4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159" y="2923191"/>
            <a:ext cx="4315989" cy="3602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82900" y="6556237"/>
            <a:ext cx="4263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Thyagarajan &amp; </a:t>
            </a:r>
            <a:r>
              <a:rPr lang="en-US" sz="1600" dirty="0" err="1"/>
              <a:t>Carilli</a:t>
            </a:r>
            <a:r>
              <a:rPr lang="en-US" sz="1600" dirty="0"/>
              <a:t>, 2020, </a:t>
            </a:r>
            <a:r>
              <a:rPr lang="en-US" sz="1600" dirty="0" err="1"/>
              <a:t>arXiv</a:t>
            </a:r>
            <a:r>
              <a:rPr lang="en-US" sz="1600" dirty="0"/>
              <a:t> </a:t>
            </a:r>
            <a:r>
              <a:rPr lang="is-IS" sz="1600" dirty="0"/>
              <a:t>2012.05254</a:t>
            </a: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3DF3DC-0D7E-B978-6C0A-1D17B34E7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240" y="733182"/>
            <a:ext cx="4151825" cy="2105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F2C18-8393-9F43-25DC-296F1FA7B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619" y="675328"/>
            <a:ext cx="2698194" cy="2656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18C173-881C-0C48-F006-7770DC23BBBB}"/>
              </a:ext>
            </a:extLst>
          </p:cNvPr>
          <p:cNvSpPr txBox="1"/>
          <p:nvPr/>
        </p:nvSpPr>
        <p:spPr>
          <a:xfrm>
            <a:off x="7926850" y="6124818"/>
            <a:ext cx="410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apertures define a plane</a:t>
            </a:r>
          </a:p>
          <a:p>
            <a:r>
              <a:rPr lang="en-US" sz="2000" dirty="0"/>
              <a:t>(Four may not)</a:t>
            </a:r>
          </a:p>
        </p:txBody>
      </p:sp>
    </p:spTree>
    <p:extLst>
      <p:ext uri="{BB962C8B-B14F-4D97-AF65-F5344CB8AC3E}">
        <p14:creationId xmlns:p14="http://schemas.microsoft.com/office/powerpoint/2010/main" val="1349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4"/>
    </mc:Choice>
    <mc:Fallback xmlns="">
      <p:transition spd="slow" advTm="1024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9CC9C6A-F990-A348-8709-FA194607AD54}"/>
              </a:ext>
            </a:extLst>
          </p:cNvPr>
          <p:cNvSpPr txBox="1"/>
          <p:nvPr/>
        </p:nvSpPr>
        <p:spPr>
          <a:xfrm>
            <a:off x="1614977" y="45314"/>
            <a:ext cx="9248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SOS conservation with real data: 3C 286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303547C1-2CDE-964A-A1B8-1175B61F6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3377" y="996538"/>
            <a:ext cx="7806267" cy="2929467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118744-B12C-C348-85D7-187B4C8B1A3E}"/>
              </a:ext>
            </a:extLst>
          </p:cNvPr>
          <p:cNvSpPr txBox="1"/>
          <p:nvPr/>
        </p:nvSpPr>
        <p:spPr>
          <a:xfrm>
            <a:off x="8890000" y="4415564"/>
            <a:ext cx="3002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Baseline-based phase errors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/>
              <a:t>SOS (image) not conserved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/>
              <a:t>Decoherence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3DE833-6D52-3548-A801-C2AB606179B2}"/>
              </a:ext>
            </a:extLst>
          </p:cNvPr>
          <p:cNvGrpSpPr/>
          <p:nvPr/>
        </p:nvGrpSpPr>
        <p:grpSpPr>
          <a:xfrm>
            <a:off x="109550" y="270541"/>
            <a:ext cx="3048694" cy="3945368"/>
            <a:chOff x="109550" y="554319"/>
            <a:chExt cx="3048694" cy="39453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943769-CAB8-F547-AD14-06020739D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50" y="554319"/>
              <a:ext cx="3048694" cy="394536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BD4C38-49BB-0A48-B46B-34322128C259}"/>
                </a:ext>
              </a:extLst>
            </p:cNvPr>
            <p:cNvSpPr txBox="1"/>
            <p:nvPr/>
          </p:nvSpPr>
          <p:spPr>
            <a:xfrm>
              <a:off x="703614" y="1407066"/>
              <a:ext cx="22356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3C286  9.4 GHz</a:t>
              </a:r>
            </a:p>
            <a:p>
              <a:r>
                <a:rPr lang="en-US" sz="1400" dirty="0"/>
                <a:t>4.4 Jy, 98% point source =&gt; 𝝍</a:t>
              </a:r>
              <a:r>
                <a:rPr lang="en-US" sz="1400" baseline="-25000" dirty="0"/>
                <a:t>cl</a:t>
              </a:r>
              <a:r>
                <a:rPr lang="en-US" sz="1400" dirty="0"/>
                <a:t>  ∼ 0</a:t>
              </a:r>
            </a:p>
            <a:p>
              <a:endParaRPr lang="en-US" sz="140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BCC9269-8F12-2543-9AD9-325ECC92A698}"/>
                </a:ext>
              </a:extLst>
            </p:cNvPr>
            <p:cNvCxnSpPr/>
            <p:nvPr/>
          </p:nvCxnSpPr>
          <p:spPr>
            <a:xfrm flipV="1">
              <a:off x="777766" y="3016469"/>
              <a:ext cx="0" cy="2732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EFB75E-6776-CA47-9058-2E511282B15B}"/>
                </a:ext>
              </a:extLst>
            </p:cNvPr>
            <p:cNvSpPr txBox="1"/>
            <p:nvPr/>
          </p:nvSpPr>
          <p:spPr>
            <a:xfrm>
              <a:off x="756754" y="3005957"/>
              <a:ext cx="451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1”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85B8B51-3278-F433-50A0-D7088EB7B3A9}"/>
              </a:ext>
            </a:extLst>
          </p:cNvPr>
          <p:cNvSpPr txBox="1"/>
          <p:nvPr/>
        </p:nvSpPr>
        <p:spPr>
          <a:xfrm>
            <a:off x="5219700" y="4415564"/>
            <a:ext cx="309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Antenna-based phase errors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/>
              <a:t>SOS (image) conservation 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600" dirty="0"/>
              <a:t>Only corruption is overall shift</a:t>
            </a:r>
          </a:p>
        </p:txBody>
      </p:sp>
    </p:spTree>
    <p:extLst>
      <p:ext uri="{BB962C8B-B14F-4D97-AF65-F5344CB8AC3E}">
        <p14:creationId xmlns:p14="http://schemas.microsoft.com/office/powerpoint/2010/main" val="244466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38"/>
    </mc:Choice>
    <mc:Fallback xmlns="">
      <p:transition spd="slow" advTm="10133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D229B9-806E-D84F-A50D-CA14DC23EC32}"/>
              </a:ext>
            </a:extLst>
          </p:cNvPr>
          <p:cNvGrpSpPr/>
          <p:nvPr/>
        </p:nvGrpSpPr>
        <p:grpSpPr>
          <a:xfrm>
            <a:off x="158640" y="1142266"/>
            <a:ext cx="5843937" cy="3248810"/>
            <a:chOff x="158640" y="1002566"/>
            <a:chExt cx="5843937" cy="32488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7EBB86-70CA-F241-9C25-5E114884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640" y="1002566"/>
              <a:ext cx="5843937" cy="324881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37FEFC-F660-1C46-8D41-F4DEA90B45A4}"/>
                </a:ext>
              </a:extLst>
            </p:cNvPr>
            <p:cNvSpPr txBox="1"/>
            <p:nvPr/>
          </p:nvSpPr>
          <p:spPr>
            <a:xfrm>
              <a:off x="1397878" y="1345325"/>
              <a:ext cx="32371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Cygnus A 8GHz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Complex source =&gt; 𝝍</a:t>
              </a:r>
              <a:r>
                <a:rPr lang="en-US" sz="1400" baseline="-25000" dirty="0">
                  <a:solidFill>
                    <a:schemeClr val="bg1"/>
                  </a:solidFill>
                </a:rPr>
                <a:t>cl</a:t>
              </a:r>
              <a:r>
                <a:rPr lang="en-US" sz="1400" dirty="0">
                  <a:solidFill>
                    <a:schemeClr val="bg1"/>
                  </a:solidFill>
                </a:rPr>
                <a:t>  ≠ 0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DB0013-102B-D04D-B9A8-442D37E6DDB9}"/>
              </a:ext>
            </a:extLst>
          </p:cNvPr>
          <p:cNvGrpSpPr/>
          <p:nvPr/>
        </p:nvGrpSpPr>
        <p:grpSpPr>
          <a:xfrm>
            <a:off x="5874302" y="1003300"/>
            <a:ext cx="6317698" cy="3503852"/>
            <a:chOff x="4479882" y="0"/>
            <a:chExt cx="7712118" cy="39102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A4B5AC-9450-F147-98BD-611E3D19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9882" y="0"/>
              <a:ext cx="7712118" cy="391025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020235-5985-8D49-80C8-E707C944D80F}"/>
                </a:ext>
              </a:extLst>
            </p:cNvPr>
            <p:cNvSpPr txBox="1"/>
            <p:nvPr/>
          </p:nvSpPr>
          <p:spPr>
            <a:xfrm>
              <a:off x="9038214" y="346034"/>
              <a:ext cx="11017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corrupted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981D90-2FFB-5342-AB81-4B19A7D92007}"/>
                </a:ext>
              </a:extLst>
            </p:cNvPr>
            <p:cNvSpPr txBox="1"/>
            <p:nvPr/>
          </p:nvSpPr>
          <p:spPr>
            <a:xfrm>
              <a:off x="6311224" y="346033"/>
              <a:ext cx="11017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calibrated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22ED350-7362-DD4D-85F7-BD7BCE965364}"/>
                </a:ext>
              </a:extLst>
            </p:cNvPr>
            <p:cNvCxnSpPr>
              <a:cxnSpLocks/>
            </p:cNvCxnSpPr>
            <p:nvPr/>
          </p:nvCxnSpPr>
          <p:spPr>
            <a:xfrm>
              <a:off x="7523181" y="1301675"/>
              <a:ext cx="76417" cy="44106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E34150-4CEA-6641-9D9F-97247596E37D}"/>
                </a:ext>
              </a:extLst>
            </p:cNvPr>
            <p:cNvSpPr txBox="1"/>
            <p:nvPr/>
          </p:nvSpPr>
          <p:spPr>
            <a:xfrm>
              <a:off x="6297337" y="1181627"/>
              <a:ext cx="1500889" cy="824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Shift along uncorrupted fringe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C22253-7E0D-EF4A-9966-8A6E931CE951}"/>
              </a:ext>
            </a:extLst>
          </p:cNvPr>
          <p:cNvSpPr txBox="1"/>
          <p:nvPr/>
        </p:nvSpPr>
        <p:spPr>
          <a:xfrm>
            <a:off x="978778" y="152470"/>
            <a:ext cx="107142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Cygnus A: Calibrated and Corrupted </a:t>
            </a:r>
          </a:p>
          <a:p>
            <a:pPr algn="ctr"/>
            <a:r>
              <a:rPr lang="en-US" sz="2400" dirty="0"/>
              <a:t>80</a:t>
            </a:r>
            <a:r>
              <a:rPr lang="en-US" sz="2400" baseline="30000" dirty="0"/>
              <a:t>o</a:t>
            </a:r>
            <a:r>
              <a:rPr lang="en-US" sz="2400" dirty="0"/>
              <a:t> phase error to 1 antenna </a:t>
            </a:r>
          </a:p>
        </p:txBody>
      </p:sp>
    </p:spTree>
    <p:extLst>
      <p:ext uri="{BB962C8B-B14F-4D97-AF65-F5344CB8AC3E}">
        <p14:creationId xmlns:p14="http://schemas.microsoft.com/office/powerpoint/2010/main" val="21940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2"/>
    </mc:Choice>
    <mc:Fallback xmlns="">
      <p:transition spd="slow" advTm="3251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1BCE30-8368-C0B6-F324-64EDFDBB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18" y="2687732"/>
            <a:ext cx="5164981" cy="410777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CFAB339-91F7-0B43-82A7-1560EC73C17F}"/>
              </a:ext>
            </a:extLst>
          </p:cNvPr>
          <p:cNvSpPr txBox="1"/>
          <p:nvPr/>
        </p:nvSpPr>
        <p:spPr>
          <a:xfrm>
            <a:off x="6809165" y="3439242"/>
            <a:ext cx="1781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Triads 3, 4, … </a:t>
            </a:r>
            <a:r>
              <a:rPr lang="en-US" sz="1600" dirty="0" err="1"/>
              <a:t>N</a:t>
            </a:r>
            <a:r>
              <a:rPr lang="en-US" sz="1600" baseline="-25000" dirty="0" err="1"/>
              <a:t>triads</a:t>
            </a:r>
            <a:endParaRPr lang="en-US" sz="1600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03A1C2-AFA6-4245-9F9D-BDA6A363D0EC}"/>
              </a:ext>
            </a:extLst>
          </p:cNvPr>
          <p:cNvSpPr txBox="1"/>
          <p:nvPr/>
        </p:nvSpPr>
        <p:spPr>
          <a:xfrm>
            <a:off x="0" y="2818537"/>
            <a:ext cx="17665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80</a:t>
            </a:r>
            <a:r>
              <a:rPr lang="en-US" sz="1400" baseline="30000" dirty="0"/>
              <a:t>o</a:t>
            </a:r>
            <a:r>
              <a:rPr lang="en-US" sz="1400" dirty="0"/>
              <a:t> phase errors, no self-calibration (contours = model; B/W = corrupted data). Arrows indicate required IPSC shifts.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2E9C80-8E73-4E4D-9EF8-86D61970317D}"/>
              </a:ext>
            </a:extLst>
          </p:cNvPr>
          <p:cNvSpPr txBox="1"/>
          <p:nvPr/>
        </p:nvSpPr>
        <p:spPr>
          <a:xfrm>
            <a:off x="0" y="4933823"/>
            <a:ext cx="1446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80</a:t>
            </a:r>
            <a:r>
              <a:rPr lang="en-US" sz="1400" baseline="30000" dirty="0"/>
              <a:t>o</a:t>
            </a:r>
            <a:r>
              <a:rPr lang="en-US" sz="1400" dirty="0"/>
              <a:t> phase errors, after IPSC shifts are applied (red arrows above)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470A5-C4AB-91E3-F886-74F597369091}"/>
              </a:ext>
            </a:extLst>
          </p:cNvPr>
          <p:cNvSpPr txBox="1"/>
          <p:nvPr/>
        </p:nvSpPr>
        <p:spPr>
          <a:xfrm>
            <a:off x="3964250" y="3342640"/>
            <a:ext cx="61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B10957-8EA0-944B-72C1-1F134B3E3ABA}"/>
              </a:ext>
            </a:extLst>
          </p:cNvPr>
          <p:cNvSpPr txBox="1"/>
          <p:nvPr/>
        </p:nvSpPr>
        <p:spPr>
          <a:xfrm>
            <a:off x="3964249" y="5256988"/>
            <a:ext cx="61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5B5460-22E7-2ECE-2ECD-470CF7A17269}"/>
              </a:ext>
            </a:extLst>
          </p:cNvPr>
          <p:cNvSpPr txBox="1"/>
          <p:nvPr/>
        </p:nvSpPr>
        <p:spPr>
          <a:xfrm>
            <a:off x="6567633" y="3337023"/>
            <a:ext cx="61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920CB0-68D8-CF9B-5B7C-A06505D24383}"/>
              </a:ext>
            </a:extLst>
          </p:cNvPr>
          <p:cNvSpPr txBox="1"/>
          <p:nvPr/>
        </p:nvSpPr>
        <p:spPr>
          <a:xfrm>
            <a:off x="6567634" y="5221059"/>
            <a:ext cx="61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9859DB-1E13-548A-527C-64C16DDAF38E}"/>
              </a:ext>
            </a:extLst>
          </p:cNvPr>
          <p:cNvSpPr txBox="1"/>
          <p:nvPr/>
        </p:nvSpPr>
        <p:spPr>
          <a:xfrm>
            <a:off x="6809165" y="5313392"/>
            <a:ext cx="1781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Triads 3, 4, … </a:t>
            </a:r>
            <a:r>
              <a:rPr lang="en-US" sz="1600" dirty="0" err="1"/>
              <a:t>N</a:t>
            </a:r>
            <a:r>
              <a:rPr lang="en-US" sz="1600" baseline="-25000" dirty="0" err="1"/>
              <a:t>triads</a:t>
            </a:r>
            <a:endParaRPr lang="en-US" sz="1600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ADC2D9-9708-B8C0-2E4F-ACF17BAE5A22}"/>
              </a:ext>
            </a:extLst>
          </p:cNvPr>
          <p:cNvSpPr txBox="1"/>
          <p:nvPr/>
        </p:nvSpPr>
        <p:spPr>
          <a:xfrm>
            <a:off x="8495831" y="3332653"/>
            <a:ext cx="61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15DAF-D186-02CA-5264-344452119096}"/>
              </a:ext>
            </a:extLst>
          </p:cNvPr>
          <p:cNvSpPr txBox="1"/>
          <p:nvPr/>
        </p:nvSpPr>
        <p:spPr>
          <a:xfrm>
            <a:off x="8495831" y="5221059"/>
            <a:ext cx="61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A6737-B190-B34C-ED2A-E967A5EF3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928" y="2567764"/>
            <a:ext cx="3323741" cy="2246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0BBEA-8D3A-32D7-F053-B33B1144E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587" y="4639801"/>
            <a:ext cx="3282259" cy="216831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BA46BB2-8D51-DC4D-AAE4-9D5E9FFD54CA}"/>
              </a:ext>
            </a:extLst>
          </p:cNvPr>
          <p:cNvSpPr txBox="1"/>
          <p:nvPr/>
        </p:nvSpPr>
        <p:spPr>
          <a:xfrm>
            <a:off x="9281078" y="2687732"/>
            <a:ext cx="1862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80</a:t>
            </a:r>
            <a:r>
              <a:rPr lang="en-US" sz="1100" baseline="30000" dirty="0">
                <a:solidFill>
                  <a:schemeClr val="bg1"/>
                </a:solidFill>
              </a:rPr>
              <a:t>o </a:t>
            </a:r>
            <a:r>
              <a:rPr lang="en-US" sz="1100" dirty="0">
                <a:solidFill>
                  <a:schemeClr val="bg1"/>
                </a:solidFill>
              </a:rPr>
              <a:t>errors, no self-calibration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B67D20-4424-004B-B966-3E498E3B2AED}"/>
              </a:ext>
            </a:extLst>
          </p:cNvPr>
          <p:cNvSpPr txBox="1"/>
          <p:nvPr/>
        </p:nvSpPr>
        <p:spPr>
          <a:xfrm>
            <a:off x="9280721" y="4716759"/>
            <a:ext cx="1926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80</a:t>
            </a:r>
            <a:r>
              <a:rPr lang="en-US" sz="1100" baseline="30000" dirty="0">
                <a:solidFill>
                  <a:schemeClr val="bg1"/>
                </a:solidFill>
              </a:rPr>
              <a:t>o </a:t>
            </a:r>
            <a:r>
              <a:rPr lang="en-US" sz="1100" dirty="0">
                <a:solidFill>
                  <a:schemeClr val="bg1"/>
                </a:solidFill>
              </a:rPr>
              <a:t>errors plus self-calibration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776D70-2956-44EA-A29F-E3C5A2841C3D}"/>
              </a:ext>
            </a:extLst>
          </p:cNvPr>
          <p:cNvGrpSpPr/>
          <p:nvPr/>
        </p:nvGrpSpPr>
        <p:grpSpPr>
          <a:xfrm>
            <a:off x="8850928" y="195490"/>
            <a:ext cx="3289755" cy="2109798"/>
            <a:chOff x="8803864" y="263636"/>
            <a:chExt cx="3289755" cy="21097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BAE488-00AD-8FF2-8C1F-3DD054991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3864" y="263636"/>
              <a:ext cx="3289755" cy="210979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B6B462-1CA1-3948-9D2F-A4903B892C9B}"/>
                </a:ext>
              </a:extLst>
            </p:cNvPr>
            <p:cNvSpPr txBox="1"/>
            <p:nvPr/>
          </p:nvSpPr>
          <p:spPr>
            <a:xfrm>
              <a:off x="9244697" y="391897"/>
              <a:ext cx="18620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Model: star/planet = 100/1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5E9C60-EDF2-2EDE-1FD0-A900D0825942}"/>
              </a:ext>
            </a:extLst>
          </p:cNvPr>
          <p:cNvSpPr txBox="1"/>
          <p:nvPr/>
        </p:nvSpPr>
        <p:spPr>
          <a:xfrm>
            <a:off x="508000" y="195490"/>
            <a:ext cx="829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SOS =&gt; Image Plane Self-Calibration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5F6D8-7958-3BBD-5EBC-13992BC36606}"/>
              </a:ext>
            </a:extLst>
          </p:cNvPr>
          <p:cNvSpPr txBox="1"/>
          <p:nvPr/>
        </p:nvSpPr>
        <p:spPr>
          <a:xfrm>
            <a:off x="387749" y="787960"/>
            <a:ext cx="810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Generate 3-element images = true images, but unknown relative shifts due to antenna-based delay errors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Cross correlate each triad image with model image to derive shifts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Sum shifted images =&gt; coherent image of source with full array</a:t>
            </a:r>
          </a:p>
        </p:txBody>
      </p:sp>
    </p:spTree>
    <p:extLst>
      <p:ext uri="{BB962C8B-B14F-4D97-AF65-F5344CB8AC3E}">
        <p14:creationId xmlns:p14="http://schemas.microsoft.com/office/powerpoint/2010/main" val="360758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13F47-2FEB-6878-C2B7-F168EAF83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052" y="27001"/>
            <a:ext cx="4501454" cy="345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77C48-0550-4052-327F-646631D66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55" y="3752718"/>
            <a:ext cx="9972907" cy="3105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C207F-6DF5-A846-A75A-5980AB5558F3}"/>
              </a:ext>
            </a:extLst>
          </p:cNvPr>
          <p:cNvSpPr txBox="1"/>
          <p:nvPr/>
        </p:nvSpPr>
        <p:spPr>
          <a:xfrm>
            <a:off x="533400" y="195761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Tests of IPSC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5B0F57-1615-5DC6-EEC8-CF5EBA39EED9}"/>
              </a:ext>
            </a:extLst>
          </p:cNvPr>
          <p:cNvSpPr txBox="1"/>
          <p:nvPr/>
        </p:nvSpPr>
        <p:spPr>
          <a:xfrm>
            <a:off x="139700" y="814963"/>
            <a:ext cx="7467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ALMA configuration, removing closest antennas (14 antennas)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Model: Bright point plus faint companion (100/1) (</a:t>
            </a:r>
            <a:r>
              <a:rPr lang="en-US" sz="2000" dirty="0" err="1"/>
              <a:t>eg.</a:t>
            </a:r>
            <a:r>
              <a:rPr lang="en-US" sz="2000" dirty="0"/>
              <a:t> binary stars or dwarf star – giant planet w. 1AU separation at 115pc)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SIMOBSERVE and add antenna phase errors random over +/-10</a:t>
            </a:r>
            <a:r>
              <a:rPr lang="en-US" sz="2000" baseline="30000" dirty="0"/>
              <a:t>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Make all triad images (= ‘starting point’)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Spatial cross correlation w. model image, starting with point source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Iterate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9C1E1-454A-43D2-2E5C-441DE71ACE19}"/>
              </a:ext>
            </a:extLst>
          </p:cNvPr>
          <p:cNvSpPr txBox="1"/>
          <p:nvPr/>
        </p:nvSpPr>
        <p:spPr>
          <a:xfrm>
            <a:off x="1714499" y="3873500"/>
            <a:ext cx="292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Star = 1 Jy, planet = 10 </a:t>
            </a:r>
            <a:r>
              <a:rPr lang="en-US" dirty="0" err="1">
                <a:solidFill>
                  <a:schemeClr val="bg1"/>
                </a:solidFill>
              </a:rPr>
              <a:t>mJy</a:t>
            </a:r>
            <a:r>
              <a:rPr lang="en-US" dirty="0">
                <a:solidFill>
                  <a:schemeClr val="bg1"/>
                </a:solidFill>
              </a:rPr>
              <a:t>,  no errors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BF3AC-9138-8050-AB34-0F78A2E979BA}"/>
              </a:ext>
            </a:extLst>
          </p:cNvPr>
          <p:cNvSpPr txBox="1"/>
          <p:nvPr/>
        </p:nvSpPr>
        <p:spPr>
          <a:xfrm>
            <a:off x="6908800" y="3810384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errors, no </a:t>
            </a:r>
            <a:r>
              <a:rPr lang="en-US" dirty="0" err="1">
                <a:solidFill>
                  <a:schemeClr val="bg1"/>
                </a:solidFill>
              </a:rPr>
              <a:t>Selfcal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61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1035</Words>
  <Application>Microsoft Macintosh PowerPoint</Application>
  <PresentationFormat>Widescreen</PresentationFormat>
  <Paragraphs>149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89</cp:revision>
  <dcterms:created xsi:type="dcterms:W3CDTF">2020-11-02T14:17:04Z</dcterms:created>
  <dcterms:modified xsi:type="dcterms:W3CDTF">2022-08-29T21:06:16Z</dcterms:modified>
</cp:coreProperties>
</file>