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61" r:id="rId1"/>
    <p:sldMasterId id="2147484856" r:id="rId2"/>
    <p:sldMasterId id="2147484953" r:id="rId3"/>
    <p:sldMasterId id="2147484955" r:id="rId4"/>
    <p:sldMasterId id="2147485564" r:id="rId5"/>
    <p:sldMasterId id="2147484676" r:id="rId6"/>
    <p:sldMasterId id="2147484858" r:id="rId7"/>
    <p:sldMasterId id="2147484957" r:id="rId8"/>
    <p:sldMasterId id="2147484959" r:id="rId9"/>
    <p:sldMasterId id="2147483682" r:id="rId10"/>
    <p:sldMasterId id="2147484666" r:id="rId11"/>
    <p:sldMasterId id="2147484373" r:id="rId12"/>
    <p:sldMasterId id="2147485800" r:id="rId13"/>
    <p:sldMasterId id="2147484374" r:id="rId14"/>
    <p:sldMasterId id="2147485062" r:id="rId15"/>
    <p:sldMasterId id="2147485186" r:id="rId16"/>
    <p:sldMasterId id="2147486068" r:id="rId17"/>
    <p:sldMasterId id="2147486080" r:id="rId18"/>
  </p:sldMasterIdLst>
  <p:notesMasterIdLst>
    <p:notesMasterId r:id="rId49"/>
  </p:notesMasterIdLst>
  <p:handoutMasterIdLst>
    <p:handoutMasterId r:id="rId50"/>
  </p:handoutMasterIdLst>
  <p:sldIdLst>
    <p:sldId id="288" r:id="rId19"/>
    <p:sldId id="1269" r:id="rId20"/>
    <p:sldId id="1271" r:id="rId21"/>
    <p:sldId id="259" r:id="rId22"/>
    <p:sldId id="258" r:id="rId23"/>
    <p:sldId id="1273" r:id="rId24"/>
    <p:sldId id="1274" r:id="rId25"/>
    <p:sldId id="1254" r:id="rId26"/>
    <p:sldId id="1259" r:id="rId27"/>
    <p:sldId id="1261" r:id="rId28"/>
    <p:sldId id="1262" r:id="rId29"/>
    <p:sldId id="1256" r:id="rId30"/>
    <p:sldId id="1272" r:id="rId31"/>
    <p:sldId id="1276" r:id="rId32"/>
    <p:sldId id="1275" r:id="rId33"/>
    <p:sldId id="1277" r:id="rId34"/>
    <p:sldId id="1278" r:id="rId35"/>
    <p:sldId id="1257" r:id="rId36"/>
    <p:sldId id="1260" r:id="rId37"/>
    <p:sldId id="1266" r:id="rId38"/>
    <p:sldId id="1280" r:id="rId39"/>
    <p:sldId id="1268" r:id="rId40"/>
    <p:sldId id="1283" r:id="rId41"/>
    <p:sldId id="1279" r:id="rId42"/>
    <p:sldId id="1267" r:id="rId43"/>
    <p:sldId id="565" r:id="rId44"/>
    <p:sldId id="1265" r:id="rId45"/>
    <p:sldId id="1281" r:id="rId46"/>
    <p:sldId id="528" r:id="rId47"/>
    <p:sldId id="1282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FA"/>
    <a:srgbClr val="0D2489"/>
    <a:srgbClr val="4F81BD"/>
    <a:srgbClr val="081B6C"/>
    <a:srgbClr val="102998"/>
    <a:srgbClr val="0D2488"/>
    <a:srgbClr val="66F1FF"/>
    <a:srgbClr val="000099"/>
    <a:srgbClr val="932D99"/>
    <a:srgbClr val="975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396"/>
    <p:restoredTop sz="96137" autoAdjust="0"/>
  </p:normalViewPr>
  <p:slideViewPr>
    <p:cSldViewPr snapToGrid="0" snapToObjects="1">
      <p:cViewPr varScale="1">
        <p:scale>
          <a:sx n="119" d="100"/>
          <a:sy n="119" d="100"/>
        </p:scale>
        <p:origin x="11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6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A5EC94-9673-294E-A421-A6C0AA5314EC}" type="datetime1">
              <a:rPr lang="en-US"/>
              <a:pPr>
                <a:defRPr/>
              </a:pPr>
              <a:t>7/8/24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C2DCA4-789F-0444-923A-014A9EEFA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76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A6C494-53B5-EB4E-BAE9-B6C750CDB1F8}" type="datetime1">
              <a:rPr lang="en-US"/>
              <a:pPr>
                <a:defRPr/>
              </a:pPr>
              <a:t>7/8/24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0749C4-5D83-8546-ACB5-DEA37BBEF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38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4" name="Rectangle 3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827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416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E819A-00CD-0441-A5DF-E207CD02C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064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3DCA-E752-524D-9446-A36D6AC6C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391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F36DF-3672-9842-916C-1507966B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24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EA04F-4CA0-4640-B2BB-20F9D79F2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5492E-2214-094B-A90D-F0DE3942D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1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7CA2-746A-BB43-8ED9-DEB98E8B8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94CFD-B96A-D346-8DB7-0FD87134E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7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15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3808413" cy="4875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0413" y="1295400"/>
            <a:ext cx="3810000" cy="2360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0413" y="3808413"/>
            <a:ext cx="381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6887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652843"/>
            <a:ext cx="8636000" cy="536881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52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E661-9838-B948-97D3-60420E2B8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7CE3F-C8E3-7542-A878-EE75D4630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7037-6DD3-8B45-B7AC-45B971A6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CF37-1102-F748-B97D-AFBA1D86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A5287-4B02-7041-9239-F1B838DF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47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5A128-2662-DF4D-AD51-3D05CE902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1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18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2BB1-ACE9-AB49-B154-499925D2B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6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FF78-E2DA-0146-9E2F-C0385548F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00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CDC4D-F878-194D-9BEB-E159AEA0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5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C1441-026E-A94E-BC85-A9C9EDF05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6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975B6-A6E1-9848-B2F3-18A298CF8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87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03ADC-9D6C-A94F-8B87-DED89C1EE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3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7B76-2443-D244-8AB9-33CEF55AD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2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A8FB-2520-0A43-9C3F-6F3D1CAD1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87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D7B07-9E4B-184B-87E2-887F9708F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4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15589-C183-5C4A-9B9C-0C155EBF5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412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E9A3-1C3B-AE4C-A27E-B6CF96FF7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61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7A29D-4D22-6748-9337-62EB68BF2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62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46F29-269B-474C-BE3A-A68B910FC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7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CA56-9C3C-F24C-B333-4090867C1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98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0F6E-2C1F-A64D-8D29-3B6A80E4A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5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5920C-8F1B-0A45-AFD4-854144B22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76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85CF8-A8C4-1244-8C76-E34DD24B0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5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D76F9-6D2F-9E4F-896E-843AD8F10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0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EA6B2-B440-F842-B088-A54667D51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70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E78D9-046C-CD4F-9935-B64DF3540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2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23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6F61C-08F0-B543-B363-39F158C69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4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722A-FE50-A541-8DE3-1242817ED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98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E4F43-3DBA-F84D-9E2C-15CF00F9F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37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1F69B-F6DE-EC45-86B0-38F092521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34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32FA0-0822-BE41-A211-B81276B99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96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3E31C-30D7-D145-A741-8696EA912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5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2869-DA29-344F-B561-4B51F9490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37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03F9B-7F07-374C-80A3-E3F618AE2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0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783D4-C9B5-FD44-90BD-B2903E2FC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21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DE35B-B4D6-0243-9B40-A87FF5881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1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333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6685-9733-3B4F-B1DD-5A713C9DB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9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E378E-5936-AE48-BC4F-8BBE27D31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2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8BD2-3980-114A-9452-EBDCBFBFE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42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CC26D-003C-A849-9D16-7FCDCD2CD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D6236-4481-7F4B-B9BF-8BEB44A9A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79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CC30-1E07-E04D-9B7F-7C2437EC1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8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7E367-0702-2C4F-8B28-C0AAC5AA8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788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93FAF-54A2-6A48-95FF-E57B11EEA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10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E9350-45BD-5048-B997-32787E1B5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05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4B621-13D4-D846-B225-E7FC866D2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6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643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36E98-51DB-CA4D-85A8-0AEA5D4BB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848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22153-EE92-7F46-9038-1F66B4421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0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6741B-601C-1645-AD24-DB34DC0EC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55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90866-D0FE-4341-959C-C44A38D5E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1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17A33-4883-924A-8FDA-A75706E40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52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699F-B4AB-5948-900C-C7503919E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85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E7618-98CC-9D44-999A-C0180ADBD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78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01BC-36E7-0542-9447-1D3DF166A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73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05AAB-1C5A-A945-878A-64E55B4F7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81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BC16F-78A9-8F48-8B23-3E9540E3A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9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292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42141-047C-B44D-B17B-37756D28B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337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E403-35FA-AC4B-9239-C361DD002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81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DDE95-7CD5-444E-9B63-C7D3BA7AD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96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D94C6-D6E5-3848-83BA-E2465A07A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37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7E52-199F-7D41-BBE0-23F142559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962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BC1CA-989E-594B-9FF9-9E9ABE8A8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15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380B3-22CE-F84D-95EE-53A3452A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91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FC09-C48D-184A-8B04-B28F13C1A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611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F0B88-9375-6142-A7F6-0F41A499A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880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D4378-10C3-2446-999A-101700A5B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5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730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CECC1-83DA-8443-9E6D-32EC5448A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181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F0EC3-F053-964A-9418-AADF5F05B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95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FEA58-4DD1-A847-BE2E-34887E51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159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54298-B87E-014E-994D-61ABA07DE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835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48118-A623-A344-BF4B-7F6E42D40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272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DF9EB-B036-154C-B3CD-5ABFADE44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627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0D170-79BA-5D40-812A-8814342AC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717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4D33-B0B2-8147-B31E-6AFF244D8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161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974C-D204-C744-8E13-3B8319F46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40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2A733-A8A1-8244-8EB4-F4D4A23FA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8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4492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B3A7-C7BF-0E45-8304-9DF3E64B7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25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2B330-A77D-394D-A7DC-E7A9B573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070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53A1-96C5-D440-B9CE-73D89B7A7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322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7363-1071-8E4D-8FD8-6498F22E8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409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A3C4-0092-B046-A4AD-E081ACB3D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177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4B453-F7C3-B541-8074-1373C7138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134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780F-AFA1-D04A-92A9-67384BAD7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448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4F1D8-ACF5-9B4F-BA1B-20A630752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012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BA26A-458D-CF4A-A50E-2F0ACBDC1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558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88AC0-A5B2-0F40-A976-1CD20BDE5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8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5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102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03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B5E4AA-CA2C-9C4C-97E7-A13C410A0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6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1" r:id="rId1"/>
    <p:sldLayoutId id="2147489274" r:id="rId2"/>
    <p:sldLayoutId id="2147489275" r:id="rId3"/>
    <p:sldLayoutId id="2147489276" r:id="rId4"/>
    <p:sldLayoutId id="2147489372" r:id="rId5"/>
    <p:sldLayoutId id="2147489277" r:id="rId6"/>
    <p:sldLayoutId id="2147489373" r:id="rId7"/>
    <p:sldLayoutId id="2147489374" r:id="rId8"/>
    <p:sldLayoutId id="2147489379" r:id="rId9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4C0345E-ADDD-4346-89B3-76B24232B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7046913" y="265113"/>
            <a:ext cx="1125537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 flipV="1">
            <a:off x="452438" y="487363"/>
            <a:ext cx="6594475" cy="7937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0" r:id="rId1"/>
    <p:sldLayoutId id="2147489281" r:id="rId2"/>
    <p:sldLayoutId id="2147489282" r:id="rId3"/>
    <p:sldLayoutId id="2147489283" r:id="rId4"/>
    <p:sldLayoutId id="2147489284" r:id="rId5"/>
    <p:sldLayoutId id="2147489285" r:id="rId6"/>
    <p:sldLayoutId id="2147489286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F885BF61-8503-8243-B645-CC2BD8CC1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50200" y="265113"/>
            <a:ext cx="7366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452438" y="495300"/>
            <a:ext cx="74977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7" r:id="rId1"/>
    <p:sldLayoutId id="2147489288" r:id="rId2"/>
    <p:sldLayoutId id="2147489289" r:id="rId3"/>
    <p:sldLayoutId id="2147489290" r:id="rId4"/>
    <p:sldLayoutId id="2147489291" r:id="rId5"/>
    <p:sldLayoutId id="2147489292" r:id="rId6"/>
    <p:sldLayoutId id="2147489293" r:id="rId7"/>
    <p:sldLayoutId id="2147489294" r:id="rId8"/>
    <p:sldLayoutId id="2147489295" r:id="rId9"/>
    <p:sldLayoutId id="2147489296" r:id="rId10"/>
    <p:sldLayoutId id="2147489297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F3D406E-E344-804E-A1F9-E77D4208D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85125" y="265113"/>
            <a:ext cx="7747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OSO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452438" y="495300"/>
            <a:ext cx="738981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98" r:id="rId1"/>
    <p:sldLayoutId id="2147489299" r:id="rId2"/>
    <p:sldLayoutId id="2147489300" r:id="rId3"/>
    <p:sldLayoutId id="2147489301" r:id="rId4"/>
    <p:sldLayoutId id="2147489302" r:id="rId5"/>
    <p:sldLayoutId id="2147489303" r:id="rId6"/>
    <p:sldLayoutId id="2147489304" r:id="rId7"/>
    <p:sldLayoutId id="2147489305" r:id="rId8"/>
    <p:sldLayoutId id="2147489306" r:id="rId9"/>
    <p:sldLayoutId id="2147489307" r:id="rId10"/>
    <p:sldLayoutId id="2147489308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36F9779-D0CD-3C44-B51A-018CCF480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915275" y="265113"/>
            <a:ext cx="766763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452438" y="495300"/>
            <a:ext cx="74628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09" r:id="rId1"/>
    <p:sldLayoutId id="2147489310" r:id="rId2"/>
    <p:sldLayoutId id="2147489311" r:id="rId3"/>
    <p:sldLayoutId id="2147489312" r:id="rId4"/>
    <p:sldLayoutId id="2147489313" r:id="rId5"/>
    <p:sldLayoutId id="2147489314" r:id="rId6"/>
    <p:sldLayoutId id="2147489315" r:id="rId7"/>
    <p:sldLayoutId id="2147489316" r:id="rId8"/>
    <p:sldLayoutId id="2147489317" r:id="rId9"/>
    <p:sldLayoutId id="2147489318" r:id="rId10"/>
    <p:sldLayoutId id="2147489319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9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4D872488-E9AA-064F-9F59-A7F636509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452438" y="495300"/>
            <a:ext cx="73104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20" r:id="rId1"/>
    <p:sldLayoutId id="2147489321" r:id="rId2"/>
    <p:sldLayoutId id="2147489322" r:id="rId3"/>
    <p:sldLayoutId id="2147489323" r:id="rId4"/>
    <p:sldLayoutId id="2147489324" r:id="rId5"/>
    <p:sldLayoutId id="2147489325" r:id="rId6"/>
    <p:sldLayoutId id="2147489326" r:id="rId7"/>
    <p:sldLayoutId id="2147489327" r:id="rId8"/>
    <p:sldLayoutId id="2147489328" r:id="rId9"/>
    <p:sldLayoutId id="2147489329" r:id="rId10"/>
    <p:sldLayoutId id="2147489330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31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7BB8306-76DE-1843-839B-B1DC6F0D3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31" r:id="rId1"/>
    <p:sldLayoutId id="2147489332" r:id="rId2"/>
    <p:sldLayoutId id="2147489333" r:id="rId3"/>
    <p:sldLayoutId id="2147489334" r:id="rId4"/>
    <p:sldLayoutId id="2147489335" r:id="rId5"/>
    <p:sldLayoutId id="2147489336" r:id="rId6"/>
    <p:sldLayoutId id="2147489337" r:id="rId7"/>
    <p:sldLayoutId id="2147489338" r:id="rId8"/>
    <p:sldLayoutId id="2147489339" r:id="rId9"/>
    <p:sldLayoutId id="2147489340" r:id="rId10"/>
    <p:sldLayoutId id="214748934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4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C748AF1-791A-7145-A7DA-3637C2F39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57238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EPO</a:t>
            </a: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42" r:id="rId1"/>
    <p:sldLayoutId id="2147489343" r:id="rId2"/>
    <p:sldLayoutId id="2147489344" r:id="rId3"/>
    <p:sldLayoutId id="2147489345" r:id="rId4"/>
    <p:sldLayoutId id="2147489346" r:id="rId5"/>
    <p:sldLayoutId id="2147489347" r:id="rId6"/>
    <p:sldLayoutId id="2147489348" r:id="rId7"/>
    <p:sldLayoutId id="2147489349" r:id="rId8"/>
    <p:sldLayoutId id="2147489350" r:id="rId9"/>
    <p:sldLayoutId id="2147489351" r:id="rId10"/>
    <p:sldLayoutId id="2147489352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0004940-91AB-3C43-923E-5AF6FED90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8255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COM</a:t>
            </a:r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53" r:id="rId1"/>
    <p:sldLayoutId id="2147489354" r:id="rId2"/>
    <p:sldLayoutId id="2147489355" r:id="rId3"/>
    <p:sldLayoutId id="2147489356" r:id="rId4"/>
    <p:sldLayoutId id="2147489357" r:id="rId5"/>
    <p:sldLayoutId id="2147489358" r:id="rId6"/>
    <p:sldLayoutId id="2147489359" r:id="rId7"/>
    <p:sldLayoutId id="2147489360" r:id="rId8"/>
    <p:sldLayoutId id="2147489361" r:id="rId9"/>
    <p:sldLayoutId id="2147489362" r:id="rId10"/>
    <p:sldLayoutId id="2147489363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307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307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308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41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4104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61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6151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6152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5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717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381000"/>
            <a:ext cx="7772400" cy="931863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400">
                <a:solidFill>
                  <a:srgbClr val="990033"/>
                </a:solidFill>
                <a:latin typeface="Calibri" charset="0"/>
              </a:rPr>
              <a:t>Click to edit Master title style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>
                <a:solidFill>
                  <a:srgbClr val="000099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" name="Text Placeholder 7"/>
          <p:cNvSpPr txBox="1">
            <a:spLocks/>
          </p:cNvSpPr>
          <p:nvPr/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>
                <a:solidFill>
                  <a:srgbClr val="990033"/>
                </a:solidFill>
                <a:latin typeface="Calibri" charset="0"/>
              </a:rPr>
              <a:t>Click to edit Master text</a:t>
            </a:r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6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638975-9879-EE49-8108-DCD54F8B8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221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9222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9223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7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A901A17-754F-6040-ADDD-E731325D4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1270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271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BC57EA61-A8BC-F54D-A9E9-D4D9B8963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3317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3318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31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9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31F0DA2-B61F-DC4F-9507-33F32CA5E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365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5366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536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0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2B3CD1-7EF1-60AE-C3E7-F1CAD84CE344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FAF60-E95E-5FFD-5F53-657801ECED9E}"/>
              </a:ext>
            </a:extLst>
          </p:cNvPr>
          <p:cNvSpPr txBox="1"/>
          <p:nvPr/>
        </p:nvSpPr>
        <p:spPr>
          <a:xfrm>
            <a:off x="1894114" y="183099"/>
            <a:ext cx="5355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Interferometric Imaging of the ALBA Synchrotron Light Source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878F40-3512-A213-2D88-94072C4041CD}"/>
              </a:ext>
            </a:extLst>
          </p:cNvPr>
          <p:cNvGrpSpPr/>
          <p:nvPr/>
        </p:nvGrpSpPr>
        <p:grpSpPr>
          <a:xfrm>
            <a:off x="579849" y="1807163"/>
            <a:ext cx="3180638" cy="3215832"/>
            <a:chOff x="579849" y="1796012"/>
            <a:chExt cx="3180638" cy="32158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9BE7CD-EB29-0CB1-8AE3-ABB444EB4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849" y="1796012"/>
              <a:ext cx="3180638" cy="321583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273527-DB36-D798-657A-A04B1DF1C3EC}"/>
                </a:ext>
              </a:extLst>
            </p:cNvPr>
            <p:cNvCxnSpPr>
              <a:cxnSpLocks/>
            </p:cNvCxnSpPr>
            <p:nvPr/>
          </p:nvCxnSpPr>
          <p:spPr>
            <a:xfrm>
              <a:off x="1025780" y="2037473"/>
              <a:ext cx="0" cy="2974371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B434B17-F7F3-047F-D846-72456ED1C3B2}"/>
                </a:ext>
              </a:extLst>
            </p:cNvPr>
            <p:cNvCxnSpPr/>
            <p:nvPr/>
          </p:nvCxnSpPr>
          <p:spPr>
            <a:xfrm>
              <a:off x="1013080" y="2037473"/>
              <a:ext cx="274836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956D701-E4B8-A0A2-C39E-B34EB1AA8FED}"/>
                </a:ext>
              </a:extLst>
            </p:cNvPr>
            <p:cNvCxnSpPr/>
            <p:nvPr/>
          </p:nvCxnSpPr>
          <p:spPr>
            <a:xfrm>
              <a:off x="1013076" y="4969368"/>
              <a:ext cx="274836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ED2FF6F-D73E-5889-54B3-86EB8D50DF39}"/>
                </a:ext>
              </a:extLst>
            </p:cNvPr>
            <p:cNvCxnSpPr/>
            <p:nvPr/>
          </p:nvCxnSpPr>
          <p:spPr>
            <a:xfrm>
              <a:off x="989688" y="3439920"/>
              <a:ext cx="274836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red arrow pointing to a white line&#10;&#10;Description automatically generated">
            <a:extLst>
              <a:ext uri="{FF2B5EF4-FFF2-40B4-BE49-F238E27FC236}">
                <a16:creationId xmlns:a16="http://schemas.microsoft.com/office/drawing/2014/main" id="{6E58B423-8254-FB11-7688-C64BEB6D1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618" y="2103553"/>
            <a:ext cx="4154713" cy="29082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E3B02-34BF-0F27-160D-25BC9159E646}"/>
              </a:ext>
            </a:extLst>
          </p:cNvPr>
          <p:cNvSpPr txBox="1"/>
          <p:nvPr/>
        </p:nvSpPr>
        <p:spPr>
          <a:xfrm>
            <a:off x="2300844" y="1186576"/>
            <a:ext cx="45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2000" dirty="0"/>
              <a:t>Fourier Optics and Huygens Principle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65D23-12C3-6AA9-484A-668621B8E0D0}"/>
              </a:ext>
            </a:extLst>
          </p:cNvPr>
          <p:cNvSpPr txBox="1"/>
          <p:nvPr/>
        </p:nvSpPr>
        <p:spPr>
          <a:xfrm>
            <a:off x="1557854" y="5289776"/>
            <a:ext cx="6354246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1800" dirty="0"/>
              <a:t>Carilli (NRAO), Nikolic (Cavendish), ), Thyagarajan (CSIRO) </a:t>
            </a:r>
          </a:p>
          <a:p>
            <a:pPr algn="ctr">
              <a:spcBef>
                <a:spcPts val="900"/>
              </a:spcBef>
            </a:pPr>
            <a:r>
              <a:rPr lang="en-US" sz="1800" dirty="0"/>
              <a:t>Torino, </a:t>
            </a:r>
            <a:r>
              <a:rPr lang="en-US" sz="1800" dirty="0" err="1"/>
              <a:t>Iriso</a:t>
            </a:r>
            <a:r>
              <a:rPr lang="en-US" sz="1800" dirty="0"/>
              <a:t> (ALBA)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49CB4-8AA8-953F-9A82-439CFAF1CD4E}"/>
              </a:ext>
            </a:extLst>
          </p:cNvPr>
          <p:cNvSpPr txBox="1"/>
          <p:nvPr/>
        </p:nvSpPr>
        <p:spPr>
          <a:xfrm>
            <a:off x="1747968" y="6200078"/>
            <a:ext cx="616413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Copyright © 2024 AUI, U. Cambridge, CELLS, CSIRO.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72801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221964-58C2-ACE6-E847-1D15B0AC8BBC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87A4E3C-B2F7-6A4F-2451-AE7B31E08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" y="990415"/>
            <a:ext cx="6515100" cy="2120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953796-4321-D94F-9204-DBE56EFFF853}"/>
              </a:ext>
            </a:extLst>
          </p:cNvPr>
          <p:cNvSpPr txBox="1"/>
          <p:nvPr/>
        </p:nvSpPr>
        <p:spPr>
          <a:xfrm>
            <a:off x="1194175" y="4326663"/>
            <a:ext cx="6755650" cy="11439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Aperture mask + coherent focus with lens (or mirrors)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Direct imaging of fringe pattern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Visibilities generated from FT(image)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59D2EF-0F09-3B49-B021-AD07A6AAF82A}"/>
              </a:ext>
            </a:extLst>
          </p:cNvPr>
          <p:cNvSpPr txBox="1"/>
          <p:nvPr/>
        </p:nvSpPr>
        <p:spPr>
          <a:xfrm>
            <a:off x="6209121" y="3169177"/>
            <a:ext cx="2667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</a:t>
            </a:r>
            <a:r>
              <a:rPr lang="en-US" sz="1600" baseline="-25000" dirty="0"/>
              <a:t>1,2 </a:t>
            </a:r>
            <a:r>
              <a:rPr lang="en-US" sz="1600" dirty="0"/>
              <a:t>(</a:t>
            </a:r>
            <a:r>
              <a:rPr lang="en-US" sz="1600" dirty="0" err="1"/>
              <a:t>A</a:t>
            </a:r>
            <a:r>
              <a:rPr lang="en-US" sz="1600" baseline="-25000" dirty="0" err="1"/>
              <a:t>i,j</a:t>
            </a:r>
            <a:r>
              <a:rPr lang="en-US" sz="1600" baseline="-25000" dirty="0"/>
              <a:t>,</a:t>
            </a:r>
            <a:r>
              <a:rPr lang="en-US" sz="1600" dirty="0"/>
              <a:t> 𝝓</a:t>
            </a:r>
            <a:r>
              <a:rPr lang="en-US" sz="1600" baseline="-25000" dirty="0" err="1"/>
              <a:t>i,j</a:t>
            </a:r>
            <a:r>
              <a:rPr lang="en-US" sz="1600" dirty="0"/>
              <a:t>) = FT(Image)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A64A7-7B5D-A04B-97E3-48C27BFF64A6}"/>
              </a:ext>
            </a:extLst>
          </p:cNvPr>
          <p:cNvSpPr txBox="1"/>
          <p:nvPr/>
        </p:nvSpPr>
        <p:spPr>
          <a:xfrm>
            <a:off x="1898021" y="200370"/>
            <a:ext cx="564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 measurements are images </a:t>
            </a:r>
          </a:p>
        </p:txBody>
      </p:sp>
      <p:pic>
        <p:nvPicPr>
          <p:cNvPr id="4" name="Picture 3" descr="A red and yellow light&#10;&#10;Description automatically generated">
            <a:extLst>
              <a:ext uri="{FF2B5EF4-FFF2-40B4-BE49-F238E27FC236}">
                <a16:creationId xmlns:a16="http://schemas.microsoft.com/office/drawing/2014/main" id="{D92C25CB-1DC0-74B9-166A-B9B5F40B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025" y="906454"/>
            <a:ext cx="2068009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8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3C318E6-B1F7-748C-F1E8-17299629A87D}"/>
              </a:ext>
            </a:extLst>
          </p:cNvPr>
          <p:cNvSpPr/>
          <p:nvPr/>
        </p:nvSpPr>
        <p:spPr>
          <a:xfrm>
            <a:off x="208344" y="5683170"/>
            <a:ext cx="1145894" cy="10880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DB47C64B-3835-A68F-560C-8E8C28227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070" y="3399772"/>
            <a:ext cx="2911366" cy="3164952"/>
          </a:xfrm>
          <a:prstGeom prst="rect">
            <a:avLst/>
          </a:prstGeom>
        </p:spPr>
      </p:pic>
      <p:pic>
        <p:nvPicPr>
          <p:cNvPr id="5" name="Picture 4" descr="A blue circle with lines&#10;&#10;Description automatically generated with medium confidence">
            <a:extLst>
              <a:ext uri="{FF2B5EF4-FFF2-40B4-BE49-F238E27FC236}">
                <a16:creationId xmlns:a16="http://schemas.microsoft.com/office/drawing/2014/main" id="{16C5CE21-993A-C9A2-61E3-830D4F93C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274" y="3399772"/>
            <a:ext cx="3166240" cy="3166240"/>
          </a:xfrm>
          <a:prstGeom prst="rect">
            <a:avLst/>
          </a:prstGeom>
        </p:spPr>
      </p:pic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30B023F1-C0A1-D4AD-8A76-ECD704E8D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274" y="105103"/>
            <a:ext cx="3166240" cy="3166240"/>
          </a:xfrm>
          <a:prstGeom prst="rect">
            <a:avLst/>
          </a:prstGeom>
        </p:spPr>
      </p:pic>
      <p:pic>
        <p:nvPicPr>
          <p:cNvPr id="9" name="Picture 8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9169A320-DE2B-4BBA-0529-3165D87B5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070" y="94771"/>
            <a:ext cx="2956927" cy="3164953"/>
          </a:xfrm>
          <a:prstGeom prst="rect">
            <a:avLst/>
          </a:prstGeom>
        </p:spPr>
      </p:pic>
      <p:pic>
        <p:nvPicPr>
          <p:cNvPr id="10" name="Picture 9" descr="Long shot of a long line of white objects&#10;&#10;Description automatically generated">
            <a:extLst>
              <a:ext uri="{FF2B5EF4-FFF2-40B4-BE49-F238E27FC236}">
                <a16:creationId xmlns:a16="http://schemas.microsoft.com/office/drawing/2014/main" id="{08DD44F5-248D-883D-EBD4-437B0DC40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4" y="2006266"/>
            <a:ext cx="2916271" cy="2364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73D855-7058-F7BD-CC88-D2A3F89CA043}"/>
              </a:ext>
            </a:extLst>
          </p:cNvPr>
          <p:cNvSpPr txBox="1"/>
          <p:nvPr/>
        </p:nvSpPr>
        <p:spPr>
          <a:xfrm>
            <a:off x="0" y="4700837"/>
            <a:ext cx="291817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Earth rotation and bandwidth</a:t>
            </a:r>
          </a:p>
          <a:p>
            <a:pPr eaLnBrk="0" hangingPunct="0">
              <a:spcBef>
                <a:spcPct val="20000"/>
              </a:spcBef>
            </a:pP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uv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= 351 x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t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x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ch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&gt; 10</a:t>
            </a:r>
            <a:r>
              <a:rPr lang="en-US" sz="1800" baseline="30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5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5885B-CF5E-23E5-B9D4-70FAEB24391C}"/>
              </a:ext>
            </a:extLst>
          </p:cNvPr>
          <p:cNvSpPr txBox="1"/>
          <p:nvPr/>
        </p:nvSpPr>
        <p:spPr>
          <a:xfrm>
            <a:off x="6949591" y="5938363"/>
            <a:ext cx="1968168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Sidelobes ~ 0.03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C5849-C689-9248-C344-F80E3B418FF7}"/>
              </a:ext>
            </a:extLst>
          </p:cNvPr>
          <p:cNvSpPr txBox="1"/>
          <p:nvPr/>
        </p:nvSpPr>
        <p:spPr>
          <a:xfrm>
            <a:off x="6949591" y="2751894"/>
            <a:ext cx="184561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Sidelobes ~ 0.3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0BB31-67DC-F20E-96CF-20C5B915C3AE}"/>
              </a:ext>
            </a:extLst>
          </p:cNvPr>
          <p:cNvSpPr txBox="1"/>
          <p:nvPr/>
        </p:nvSpPr>
        <p:spPr>
          <a:xfrm>
            <a:off x="3550022" y="215152"/>
            <a:ext cx="244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Fourier =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coverage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ED113-2B0B-F927-B636-A8366778AEAB}"/>
              </a:ext>
            </a:extLst>
          </p:cNvPr>
          <p:cNvSpPr txBox="1"/>
          <p:nvPr/>
        </p:nvSpPr>
        <p:spPr>
          <a:xfrm>
            <a:off x="7706594" y="15097"/>
            <a:ext cx="1323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PSF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BAC76E50-64EE-BD15-69B5-BECFC89380A9}"/>
              </a:ext>
            </a:extLst>
          </p:cNvPr>
          <p:cNvSpPr/>
          <p:nvPr/>
        </p:nvSpPr>
        <p:spPr>
          <a:xfrm>
            <a:off x="5807034" y="1287929"/>
            <a:ext cx="755547" cy="187285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01EED-7734-627A-B31E-36F80EA0B618}"/>
              </a:ext>
            </a:extLst>
          </p:cNvPr>
          <p:cNvSpPr txBox="1"/>
          <p:nvPr/>
        </p:nvSpPr>
        <p:spPr>
          <a:xfrm>
            <a:off x="6097999" y="946675"/>
            <a:ext cx="642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0481F3-BA02-276E-D07E-01494F046466}"/>
              </a:ext>
            </a:extLst>
          </p:cNvPr>
          <p:cNvSpPr txBox="1"/>
          <p:nvPr/>
        </p:nvSpPr>
        <p:spPr>
          <a:xfrm>
            <a:off x="64689" y="105103"/>
            <a:ext cx="2918177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Quality of image depends on number of Fourier components: </a:t>
            </a:r>
          </a:p>
          <a:p>
            <a:pPr eaLnBrk="0" hangingPunct="0">
              <a:spcBef>
                <a:spcPct val="20000"/>
              </a:spcBef>
            </a:pP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uv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= N</a:t>
            </a:r>
            <a:r>
              <a:rPr lang="en-US" sz="1800" baseline="-25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ant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((N</a:t>
            </a:r>
            <a:r>
              <a:rPr lang="en-US" sz="1800" baseline="-25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ant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-1)/2) = 351</a:t>
            </a:r>
          </a:p>
        </p:txBody>
      </p:sp>
    </p:spTree>
    <p:extLst>
      <p:ext uri="{BB962C8B-B14F-4D97-AF65-F5344CB8AC3E}">
        <p14:creationId xmlns:p14="http://schemas.microsoft.com/office/powerpoint/2010/main" val="116734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859BA1-C42B-8F9B-A4B5-26BCD82C20BD}"/>
              </a:ext>
            </a:extLst>
          </p:cNvPr>
          <p:cNvSpPr/>
          <p:nvPr/>
        </p:nvSpPr>
        <p:spPr>
          <a:xfrm>
            <a:off x="294640" y="5775767"/>
            <a:ext cx="932276" cy="914400"/>
          </a:xfrm>
          <a:prstGeom prst="rect">
            <a:avLst/>
          </a:prstGeom>
          <a:solidFill>
            <a:srgbClr val="0D24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1E7649-5943-C2F4-2340-069A3E40D923}"/>
              </a:ext>
            </a:extLst>
          </p:cNvPr>
          <p:cNvGrpSpPr/>
          <p:nvPr/>
        </p:nvGrpSpPr>
        <p:grpSpPr>
          <a:xfrm>
            <a:off x="294640" y="391102"/>
            <a:ext cx="8849360" cy="5526731"/>
            <a:chOff x="754144" y="421582"/>
            <a:chExt cx="8357729" cy="5176711"/>
          </a:xfrm>
        </p:grpSpPr>
        <p:pic>
          <p:nvPicPr>
            <p:cNvPr id="3" name="Picture 2" descr="A collage of images of different types of light&#10;&#10;Description automatically generated">
              <a:extLst>
                <a:ext uri="{FF2B5EF4-FFF2-40B4-BE49-F238E27FC236}">
                  <a16:creationId xmlns:a16="http://schemas.microsoft.com/office/drawing/2014/main" id="{28947896-5E28-307B-D2D5-629AB79AB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144" y="421582"/>
              <a:ext cx="7772400" cy="51767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C0F646-FB74-E813-AC5B-346BDC08A2BE}"/>
                </a:ext>
              </a:extLst>
            </p:cNvPr>
            <p:cNvSpPr txBox="1"/>
            <p:nvPr/>
          </p:nvSpPr>
          <p:spPr>
            <a:xfrm>
              <a:off x="6462942" y="795652"/>
              <a:ext cx="1774799" cy="345941"/>
            </a:xfrm>
            <a:prstGeom prst="rect">
              <a:avLst/>
            </a:prstGeom>
            <a:solidFill>
              <a:srgbClr val="081B6C"/>
            </a:solidFill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peak/rms ~  100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EA5D60-F094-A6B6-87B1-8BB7B46C7D9F}"/>
                </a:ext>
              </a:extLst>
            </p:cNvPr>
            <p:cNvSpPr txBox="1"/>
            <p:nvPr/>
          </p:nvSpPr>
          <p:spPr>
            <a:xfrm>
              <a:off x="7318459" y="3937029"/>
              <a:ext cx="1793414" cy="374770"/>
            </a:xfrm>
            <a:prstGeom prst="rect">
              <a:avLst/>
            </a:prstGeom>
            <a:solidFill>
              <a:srgbClr val="0D2488"/>
            </a:solidFill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Peak/rms ~ 10</a:t>
              </a:r>
              <a:r>
                <a:rPr lang="en-US" sz="2000" baseline="30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E03BABD-ECB9-3C13-A5A2-ABBF38429E39}"/>
              </a:ext>
            </a:extLst>
          </p:cNvPr>
          <p:cNvSpPr txBox="1"/>
          <p:nvPr/>
        </p:nvSpPr>
        <p:spPr>
          <a:xfrm>
            <a:off x="6912921" y="4662216"/>
            <a:ext cx="1977079" cy="338554"/>
          </a:xfrm>
          <a:prstGeom prst="rect">
            <a:avLst/>
          </a:prstGeom>
          <a:solidFill>
            <a:srgbClr val="0D2488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= Wavefront sensor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508BF-05C4-8713-1CF0-AEC6CF1DE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24" y="5280675"/>
            <a:ext cx="4880992" cy="6285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4962AA-3381-A230-ED5E-A1436421118B}"/>
              </a:ext>
            </a:extLst>
          </p:cNvPr>
          <p:cNvGrpSpPr/>
          <p:nvPr/>
        </p:nvGrpSpPr>
        <p:grpSpPr>
          <a:xfrm>
            <a:off x="4751609" y="1263074"/>
            <a:ext cx="3649969" cy="712049"/>
            <a:chOff x="4692662" y="3322985"/>
            <a:chExt cx="3654115" cy="817736"/>
          </a:xfrm>
          <a:noFill/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94E3ED-CA99-B71E-E454-9377FA49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2662" y="3322985"/>
              <a:ext cx="1657279" cy="817736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FFD74D-E7B0-9C75-FE25-C78BFC5D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1326" y="3322985"/>
              <a:ext cx="2055451" cy="815291"/>
            </a:xfrm>
            <a:prstGeom prst="rect">
              <a:avLst/>
            </a:prstGeom>
            <a:grpFill/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CE1B8D3-C047-E038-3A94-CE2C5BD40010}"/>
              </a:ext>
            </a:extLst>
          </p:cNvPr>
          <p:cNvSpPr txBox="1"/>
          <p:nvPr/>
        </p:nvSpPr>
        <p:spPr>
          <a:xfrm>
            <a:off x="401444" y="6077415"/>
            <a:ext cx="200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R. </a:t>
            </a:r>
            <a:r>
              <a:rPr lang="en-US" sz="2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Ekers</a:t>
            </a:r>
            <a:endParaRPr lang="en-US" sz="2000" dirty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85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B8CD21-70BC-2BB8-C314-B9577557A500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diagram of a light source&#10;&#10;Description automatically generated">
            <a:extLst>
              <a:ext uri="{FF2B5EF4-FFF2-40B4-BE49-F238E27FC236}">
                <a16:creationId xmlns:a16="http://schemas.microsoft.com/office/drawing/2014/main" id="{B260F6A6-32BB-ED7C-9F66-6F3993BF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11" y="682779"/>
            <a:ext cx="7245051" cy="253657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36917FC-470A-D0D8-F750-5149A360904D}"/>
              </a:ext>
            </a:extLst>
          </p:cNvPr>
          <p:cNvGrpSpPr/>
          <p:nvPr/>
        </p:nvGrpSpPr>
        <p:grpSpPr>
          <a:xfrm>
            <a:off x="4062846" y="3362613"/>
            <a:ext cx="4817250" cy="3358862"/>
            <a:chOff x="4062846" y="3362613"/>
            <a:chExt cx="4817250" cy="3358862"/>
          </a:xfrm>
        </p:grpSpPr>
        <p:pic>
          <p:nvPicPr>
            <p:cNvPr id="20" name="Picture 19" descr="A machine in a room&#10;&#10;Description automatically generated">
              <a:extLst>
                <a:ext uri="{FF2B5EF4-FFF2-40B4-BE49-F238E27FC236}">
                  <a16:creationId xmlns:a16="http://schemas.microsoft.com/office/drawing/2014/main" id="{6A9E9C34-2717-638B-8FBD-3CB2CEFD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2846" y="3362613"/>
              <a:ext cx="4478482" cy="33588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5494B7-18AD-5820-0E6B-E5D258222BF8}"/>
                </a:ext>
              </a:extLst>
            </p:cNvPr>
            <p:cNvSpPr txBox="1"/>
            <p:nvPr/>
          </p:nvSpPr>
          <p:spPr>
            <a:xfrm>
              <a:off x="7754632" y="5134199"/>
              <a:ext cx="857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Mask + lens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BCD85C-816A-7693-710C-95BBBA016FF0}"/>
                </a:ext>
              </a:extLst>
            </p:cNvPr>
            <p:cNvSpPr txBox="1"/>
            <p:nvPr/>
          </p:nvSpPr>
          <p:spPr>
            <a:xfrm>
              <a:off x="6993457" y="4678015"/>
              <a:ext cx="1886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Magnifier,  polarizer, color filter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5DC644-4C7C-F338-1D20-82A12E43B373}"/>
                </a:ext>
              </a:extLst>
            </p:cNvPr>
            <p:cNvSpPr txBox="1"/>
            <p:nvPr/>
          </p:nvSpPr>
          <p:spPr>
            <a:xfrm>
              <a:off x="6332446" y="4340647"/>
              <a:ext cx="982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Fast CCD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AE19F0C-EC21-F54E-3B2C-13F10EF00A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9773" y="5495318"/>
              <a:ext cx="697162" cy="48830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58D0A3-0AAD-C86A-D1FA-5BDCC64EC3E2}"/>
              </a:ext>
            </a:extLst>
          </p:cNvPr>
          <p:cNvGrpSpPr/>
          <p:nvPr/>
        </p:nvGrpSpPr>
        <p:grpSpPr>
          <a:xfrm>
            <a:off x="299156" y="2990567"/>
            <a:ext cx="2798181" cy="3730908"/>
            <a:chOff x="299156" y="2990567"/>
            <a:chExt cx="2798181" cy="3730908"/>
          </a:xfrm>
        </p:grpSpPr>
        <p:pic>
          <p:nvPicPr>
            <p:cNvPr id="10" name="Picture 9" descr="A large metal box with a magnifying glass&#10;&#10;Description automatically generated">
              <a:extLst>
                <a:ext uri="{FF2B5EF4-FFF2-40B4-BE49-F238E27FC236}">
                  <a16:creationId xmlns:a16="http://schemas.microsoft.com/office/drawing/2014/main" id="{2DC27EAA-58CA-5654-06DC-B9409FAF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167207" y="3456930"/>
              <a:ext cx="3730908" cy="279818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69AD4E-5C63-FB83-8CF0-49CF41686691}"/>
                </a:ext>
              </a:extLst>
            </p:cNvPr>
            <p:cNvCxnSpPr/>
            <p:nvPr/>
          </p:nvCxnSpPr>
          <p:spPr>
            <a:xfrm>
              <a:off x="1443210" y="5332164"/>
              <a:ext cx="440674" cy="2754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514141-7FCC-06CD-526B-97E5D96A4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706" y="4494535"/>
              <a:ext cx="972740" cy="16144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0D5BD62-7B6C-3115-90AD-F77765E063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8928" y="4655981"/>
              <a:ext cx="4956" cy="87116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5CFBF81-CE78-119B-EB56-1B4ECBB783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27678" y="4494535"/>
              <a:ext cx="202304" cy="8072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5ED384-928D-EA4E-020E-97A2AC3C84F7}"/>
              </a:ext>
            </a:extLst>
          </p:cNvPr>
          <p:cNvSpPr txBox="1"/>
          <p:nvPr/>
        </p:nvSpPr>
        <p:spPr>
          <a:xfrm>
            <a:off x="386870" y="84589"/>
            <a:ext cx="843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Xanadu:  ALBA optical synchrotron radiation interferometry lab</a:t>
            </a:r>
          </a:p>
        </p:txBody>
      </p:sp>
    </p:spTree>
    <p:extLst>
      <p:ext uri="{BB962C8B-B14F-4D97-AF65-F5344CB8AC3E}">
        <p14:creationId xmlns:p14="http://schemas.microsoft.com/office/powerpoint/2010/main" val="3793891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79A697-2074-E722-C07F-F6DFF1D8ACD7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35653-26A9-2F2A-B46B-6267528811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ED384-928D-EA4E-020E-97A2AC3C84F7}"/>
              </a:ext>
            </a:extLst>
          </p:cNvPr>
          <p:cNvSpPr txBox="1"/>
          <p:nvPr/>
        </p:nvSpPr>
        <p:spPr>
          <a:xfrm>
            <a:off x="412849" y="137145"/>
            <a:ext cx="792826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Rotated Two Hole Method: ‘Young’s slit’ w. Gaussian Fitting</a:t>
            </a:r>
            <a:r>
              <a:rPr lang="en-US" sz="2000" i="1" dirty="0">
                <a:latin typeface="Gill Sans MT" pitchFamily="34" charset="0"/>
                <a:cs typeface="Gill Sans" pitchFamily="17" charset="0"/>
              </a:rPr>
              <a:t> </a:t>
            </a:r>
            <a:endParaRPr lang="en-US" sz="1800" i="1" dirty="0">
              <a:latin typeface="Gill Sans MT" pitchFamily="34" charset="0"/>
              <a:cs typeface="Gill Sans" pitchFamily="17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1800" i="1" dirty="0">
                <a:latin typeface="Gill Sans MT" pitchFamily="34" charset="0"/>
                <a:cs typeface="Gill Sans" pitchFamily="17" charset="0"/>
              </a:rPr>
              <a:t>Torino &amp;  </a:t>
            </a:r>
            <a:r>
              <a:rPr lang="en-US" sz="1800" i="1" dirty="0" err="1">
                <a:latin typeface="Gill Sans MT" pitchFamily="34" charset="0"/>
                <a:cs typeface="Gill Sans" pitchFamily="17" charset="0"/>
              </a:rPr>
              <a:t>Iriso</a:t>
            </a:r>
            <a:r>
              <a:rPr lang="en-US" sz="1800" i="1" dirty="0">
                <a:latin typeface="Gill Sans MT" pitchFamily="34" charset="0"/>
                <a:cs typeface="Gill Sans" pitchFamily="17" charset="0"/>
              </a:rPr>
              <a:t> w. Mitsuhashi method</a:t>
            </a:r>
            <a:endParaRPr lang="en-US" sz="2000" i="1" dirty="0"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7" name="Picture 6" descr="A graph of a complex area with a red oval&#10;&#10;Description automatically generated">
            <a:extLst>
              <a:ext uri="{FF2B5EF4-FFF2-40B4-BE49-F238E27FC236}">
                <a16:creationId xmlns:a16="http://schemas.microsoft.com/office/drawing/2014/main" id="{3B976AC8-36D6-979C-4DE9-09FAD5FA2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489" y="4038207"/>
            <a:ext cx="3219772" cy="2378055"/>
          </a:xfrm>
          <a:prstGeom prst="rect">
            <a:avLst/>
          </a:prstGeom>
        </p:spPr>
      </p:pic>
      <p:pic>
        <p:nvPicPr>
          <p:cNvPr id="9" name="Picture 8" descr="A collage of images of a graph&#10;&#10;Description automatically generated with medium confidence">
            <a:extLst>
              <a:ext uri="{FF2B5EF4-FFF2-40B4-BE49-F238E27FC236}">
                <a16:creationId xmlns:a16="http://schemas.microsoft.com/office/drawing/2014/main" id="{2BAC63DE-518F-91E1-407B-5CA9DF571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5" y="1097034"/>
            <a:ext cx="6463025" cy="286043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0DA5C92-5433-BC2C-E141-D287E78AB3E1}"/>
              </a:ext>
            </a:extLst>
          </p:cNvPr>
          <p:cNvGrpSpPr/>
          <p:nvPr/>
        </p:nvGrpSpPr>
        <p:grpSpPr>
          <a:xfrm>
            <a:off x="10390" y="4194246"/>
            <a:ext cx="5110951" cy="1911497"/>
            <a:chOff x="10390" y="4068099"/>
            <a:chExt cx="5110951" cy="1911497"/>
          </a:xfrm>
        </p:grpSpPr>
        <p:pic>
          <p:nvPicPr>
            <p:cNvPr id="4" name="Picture 3" descr="A red line and black line&#10;&#10;Description automatically generated">
              <a:extLst>
                <a:ext uri="{FF2B5EF4-FFF2-40B4-BE49-F238E27FC236}">
                  <a16:creationId xmlns:a16="http://schemas.microsoft.com/office/drawing/2014/main" id="{AC076DA2-7427-36F6-F672-39C617BF5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" y="4068099"/>
              <a:ext cx="5110951" cy="170806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B5BB18-D2DD-D2AF-F29F-C8DECA45D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568" y="5659371"/>
              <a:ext cx="4358987" cy="32022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B65F65-149D-ADA3-34B9-0187FB116C13}"/>
              </a:ext>
            </a:extLst>
          </p:cNvPr>
          <p:cNvGrpSpPr/>
          <p:nvPr/>
        </p:nvGrpSpPr>
        <p:grpSpPr>
          <a:xfrm>
            <a:off x="6472393" y="1618730"/>
            <a:ext cx="2220868" cy="1590821"/>
            <a:chOff x="98587" y="1436776"/>
            <a:chExt cx="2220868" cy="1590821"/>
          </a:xfrm>
        </p:grpSpPr>
        <p:pic>
          <p:nvPicPr>
            <p:cNvPr id="12" name="Picture 11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E545BBE4-240C-C027-CBFC-1A68B3139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644" y="1436776"/>
              <a:ext cx="2130503" cy="510247"/>
            </a:xfrm>
            <a:prstGeom prst="rect">
              <a:avLst/>
            </a:prstGeom>
          </p:spPr>
        </p:pic>
        <p:pic>
          <p:nvPicPr>
            <p:cNvPr id="14" name="Picture 13" descr="A mathematical equation with black text&#10;&#10;Description automatically generated">
              <a:extLst>
                <a:ext uri="{FF2B5EF4-FFF2-40B4-BE49-F238E27FC236}">
                  <a16:creationId xmlns:a16="http://schemas.microsoft.com/office/drawing/2014/main" id="{7B5AD4FB-060E-1A49-2411-7A530415A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87" y="2200544"/>
              <a:ext cx="2220868" cy="827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22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A23CC1-5C53-535F-5CB3-2C424CF46D5B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erson holding a small square with holes in them&#10;&#10;Description automatically generated">
            <a:extLst>
              <a:ext uri="{FF2B5EF4-FFF2-40B4-BE49-F238E27FC236}">
                <a16:creationId xmlns:a16="http://schemas.microsoft.com/office/drawing/2014/main" id="{CF320968-E3B0-3159-3604-44C2672F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0" y="3473605"/>
            <a:ext cx="3201515" cy="2617226"/>
          </a:xfrm>
          <a:prstGeom prst="rect">
            <a:avLst/>
          </a:prstGeom>
        </p:spPr>
      </p:pic>
      <p:pic>
        <p:nvPicPr>
          <p:cNvPr id="16" name="Picture 15" descr="A machine on a table&#10;&#10;Description automatically generated">
            <a:extLst>
              <a:ext uri="{FF2B5EF4-FFF2-40B4-BE49-F238E27FC236}">
                <a16:creationId xmlns:a16="http://schemas.microsoft.com/office/drawing/2014/main" id="{36E5287F-F707-7222-B0BD-3B054324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5635" y="3823385"/>
            <a:ext cx="3219737" cy="2540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64FA9-C2FF-AE7B-1955-5C64AD14F7F8}"/>
              </a:ext>
            </a:extLst>
          </p:cNvPr>
          <p:cNvSpPr txBox="1"/>
          <p:nvPr/>
        </p:nvSpPr>
        <p:spPr>
          <a:xfrm>
            <a:off x="484761" y="136524"/>
            <a:ext cx="835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b="1" dirty="0">
                <a:latin typeface="Gill Sans MT" pitchFamily="34" charset="0"/>
                <a:cs typeface="Gill Sans" pitchFamily="17" charset="0"/>
              </a:rPr>
              <a:t>Multi-hole, 2D non-redundant mask SRI w. self-calibration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F9DF6A-B767-F114-5A20-AE080EB4DC4F}"/>
              </a:ext>
            </a:extLst>
          </p:cNvPr>
          <p:cNvSpPr txBox="1"/>
          <p:nvPr/>
        </p:nvSpPr>
        <p:spPr>
          <a:xfrm>
            <a:off x="93516" y="681571"/>
            <a:ext cx="4734962" cy="2671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Experiments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Experiments w. 2, 3, 5, 6, 7 hole masks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Hole sizes = 2mm to 5mm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Wavelength = 400nm and 540nm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30 Frames = 0.3ms to 3ms every 1sec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Max baseline = 27mm at 400nm =&gt; 3” fringe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Source major axis = 60um at 15m = 0.8” (but ~10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7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photons/frame =&gt; very high S/N)</a:t>
            </a:r>
          </a:p>
        </p:txBody>
      </p:sp>
      <p:pic>
        <p:nvPicPr>
          <p:cNvPr id="5" name="Picture 4" descr="A blurry image of a number six&#10;&#10;Description automatically generated">
            <a:extLst>
              <a:ext uri="{FF2B5EF4-FFF2-40B4-BE49-F238E27FC236}">
                <a16:creationId xmlns:a16="http://schemas.microsoft.com/office/drawing/2014/main" id="{E2CE9EDF-38A1-9951-6375-91F9ED662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874" y="3504777"/>
            <a:ext cx="3139344" cy="2301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A8D4C-F098-FD02-3FD8-95BD35A5DFFF}"/>
              </a:ext>
            </a:extLst>
          </p:cNvPr>
          <p:cNvSpPr txBox="1"/>
          <p:nvPr/>
        </p:nvSpPr>
        <p:spPr>
          <a:xfrm>
            <a:off x="4935680" y="691962"/>
            <a:ext cx="42083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Processing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Center on Airy disk  + bias subtraction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FT to  </a:t>
            </a:r>
            <a:r>
              <a:rPr lang="en-US" sz="1800" dirty="0"/>
              <a:t>V</a:t>
            </a:r>
            <a:r>
              <a:rPr lang="en-US" sz="1800" baseline="-25000" dirty="0"/>
              <a:t>ij </a:t>
            </a:r>
            <a:r>
              <a:rPr lang="en-US" sz="1800" dirty="0"/>
              <a:t>(</a:t>
            </a:r>
            <a:r>
              <a:rPr lang="en-US" sz="1800" dirty="0" err="1"/>
              <a:t>A</a:t>
            </a:r>
            <a:r>
              <a:rPr lang="en-US" sz="1800" baseline="-25000" dirty="0" err="1"/>
              <a:t>i,j</a:t>
            </a:r>
            <a:r>
              <a:rPr lang="en-US" sz="1800" baseline="-25000" dirty="0"/>
              <a:t>,</a:t>
            </a:r>
            <a:r>
              <a:rPr lang="en-US" sz="1800" dirty="0"/>
              <a:t> 𝝓</a:t>
            </a:r>
            <a:r>
              <a:rPr lang="en-US" sz="1800" baseline="-25000" dirty="0" err="1"/>
              <a:t>i,j</a:t>
            </a:r>
            <a:r>
              <a:rPr lang="en-US" sz="1800" dirty="0"/>
              <a:t>) </a:t>
            </a:r>
            <a:endParaRPr lang="en-US" sz="1800" dirty="0">
              <a:latin typeface="Gill Sans MT" pitchFamily="34" charset="0"/>
              <a:cs typeface="Gill Sans" pitchFamily="17" charset="0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Challenges: non-uniform illumination and phase fluctuations due to vibrations  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1.  Gaussian fit V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amp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w. 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G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amp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self-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cal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2.  Hybrid mapping w. 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G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amp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&amp; G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ph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SC</a:t>
            </a:r>
          </a:p>
        </p:txBody>
      </p:sp>
    </p:spTree>
    <p:extLst>
      <p:ext uri="{BB962C8B-B14F-4D97-AF65-F5344CB8AC3E}">
        <p14:creationId xmlns:p14="http://schemas.microsoft.com/office/powerpoint/2010/main" val="4004557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A5CA3F-5342-B0E1-0FFB-3FB6A1CCB2EB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05A79-28EC-ED08-2A31-DE9904D9A58B}"/>
              </a:ext>
            </a:extLst>
          </p:cNvPr>
          <p:cNvSpPr txBox="1"/>
          <p:nvPr/>
        </p:nvSpPr>
        <p:spPr>
          <a:xfrm>
            <a:off x="1683327" y="103909"/>
            <a:ext cx="577734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Hole size =&gt; Airy disk = ‘primary beam’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FT =&gt;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‘smearing’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D331FC-9023-F043-F7F5-F273AABB1CEE}"/>
              </a:ext>
            </a:extLst>
          </p:cNvPr>
          <p:cNvGrpSpPr/>
          <p:nvPr/>
        </p:nvGrpSpPr>
        <p:grpSpPr>
          <a:xfrm>
            <a:off x="2678165" y="1233441"/>
            <a:ext cx="6231155" cy="4579043"/>
            <a:chOff x="967115" y="841664"/>
            <a:chExt cx="6773351" cy="4688208"/>
          </a:xfrm>
        </p:grpSpPr>
        <p:pic>
          <p:nvPicPr>
            <p:cNvPr id="8" name="Picture 7" descr="A collage of images of a dot pattern&#10;&#10;Description automatically generated with medium confidence">
              <a:extLst>
                <a:ext uri="{FF2B5EF4-FFF2-40B4-BE49-F238E27FC236}">
                  <a16:creationId xmlns:a16="http://schemas.microsoft.com/office/drawing/2014/main" id="{BCF23FEE-01B4-AC83-0A8B-612FA4766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115" y="841664"/>
              <a:ext cx="6773351" cy="46882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BDABE6-5E0D-ECFE-BCB0-EAAB965A4856}"/>
                </a:ext>
              </a:extLst>
            </p:cNvPr>
            <p:cNvSpPr txBox="1"/>
            <p:nvPr/>
          </p:nvSpPr>
          <p:spPr>
            <a:xfrm>
              <a:off x="1537854" y="997527"/>
              <a:ext cx="841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3mm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A5DAD8-EB6F-CF46-73EE-6743A73F00AA}"/>
                </a:ext>
              </a:extLst>
            </p:cNvPr>
            <p:cNvSpPr txBox="1"/>
            <p:nvPr/>
          </p:nvSpPr>
          <p:spPr>
            <a:xfrm>
              <a:off x="4994563" y="997527"/>
              <a:ext cx="841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5mm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EC8414-0E67-D4D0-A5D0-C71DEF46AFD2}"/>
              </a:ext>
            </a:extLst>
          </p:cNvPr>
          <p:cNvGrpSpPr/>
          <p:nvPr/>
        </p:nvGrpSpPr>
        <p:grpSpPr>
          <a:xfrm>
            <a:off x="-17321" y="2107819"/>
            <a:ext cx="2778672" cy="2830289"/>
            <a:chOff x="794806" y="155283"/>
            <a:chExt cx="2978408" cy="28699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79ABE8C-5014-A4FC-45F4-74B5498FB766}"/>
                </a:ext>
              </a:extLst>
            </p:cNvPr>
            <p:cNvGrpSpPr/>
            <p:nvPr/>
          </p:nvGrpSpPr>
          <p:grpSpPr>
            <a:xfrm>
              <a:off x="794806" y="155283"/>
              <a:ext cx="2978408" cy="2869987"/>
              <a:chOff x="794806" y="155283"/>
              <a:chExt cx="2978408" cy="2869987"/>
            </a:xfrm>
          </p:grpSpPr>
          <p:pic>
            <p:nvPicPr>
              <p:cNvPr id="3" name="Picture 2" descr="A diagram of a square with circles and numbers&#10;&#10;Description automatically generated">
                <a:extLst>
                  <a:ext uri="{FF2B5EF4-FFF2-40B4-BE49-F238E27FC236}">
                    <a16:creationId xmlns:a16="http://schemas.microsoft.com/office/drawing/2014/main" id="{23DD6563-55E3-8BFB-3C89-BB3FAAF52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806" y="155283"/>
                <a:ext cx="2978408" cy="2869987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AF65C50-A0A7-FCFE-B37A-2CEDA804E883}"/>
                  </a:ext>
                </a:extLst>
              </p:cNvPr>
              <p:cNvSpPr/>
              <p:nvPr/>
            </p:nvSpPr>
            <p:spPr>
              <a:xfrm>
                <a:off x="1208689" y="809297"/>
                <a:ext cx="1170829" cy="8762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7671E0-1921-6B7D-4B14-3946A9638B88}"/>
                </a:ext>
              </a:extLst>
            </p:cNvPr>
            <p:cNvSpPr/>
            <p:nvPr/>
          </p:nvSpPr>
          <p:spPr>
            <a:xfrm>
              <a:off x="1361090" y="961697"/>
              <a:ext cx="322238" cy="995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6D16BB-FD10-C66F-E242-FB5AA8524B0E}"/>
                </a:ext>
              </a:extLst>
            </p:cNvPr>
            <p:cNvSpPr/>
            <p:nvPr/>
          </p:nvSpPr>
          <p:spPr>
            <a:xfrm>
              <a:off x="2099337" y="620650"/>
              <a:ext cx="45461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E2F9EFE-7421-9CEA-0B33-3CC4A1CBF3F4}"/>
              </a:ext>
            </a:extLst>
          </p:cNvPr>
          <p:cNvSpPr txBox="1"/>
          <p:nvPr/>
        </p:nvSpPr>
        <p:spPr>
          <a:xfrm>
            <a:off x="4726234" y="4739805"/>
            <a:ext cx="44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0-1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607D6-7A10-71D3-7F88-8EF84A696EA1}"/>
              </a:ext>
            </a:extLst>
          </p:cNvPr>
          <p:cNvSpPr txBox="1"/>
          <p:nvPr/>
        </p:nvSpPr>
        <p:spPr>
          <a:xfrm>
            <a:off x="4735414" y="3889670"/>
            <a:ext cx="44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1-2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CC6AA3-EAF9-F4F3-16D0-0A40ED07CFD6}"/>
              </a:ext>
            </a:extLst>
          </p:cNvPr>
          <p:cNvSpPr txBox="1"/>
          <p:nvPr/>
        </p:nvSpPr>
        <p:spPr>
          <a:xfrm>
            <a:off x="4283723" y="3889671"/>
            <a:ext cx="44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0-2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49C290-4E1C-36B9-7E9F-59AFD816AD6E}"/>
              </a:ext>
            </a:extLst>
          </p:cNvPr>
          <p:cNvSpPr txBox="1"/>
          <p:nvPr/>
        </p:nvSpPr>
        <p:spPr>
          <a:xfrm>
            <a:off x="4283723" y="5738413"/>
            <a:ext cx="6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i="1" dirty="0">
                <a:latin typeface="Gill Sans MT" pitchFamily="34" charset="0"/>
                <a:cs typeface="Gill Sans" pitchFamily="17" charset="0"/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152D0-EFD6-A81B-B7FD-1D360DE372C7}"/>
              </a:ext>
            </a:extLst>
          </p:cNvPr>
          <p:cNvSpPr txBox="1"/>
          <p:nvPr/>
        </p:nvSpPr>
        <p:spPr>
          <a:xfrm>
            <a:off x="2932440" y="4408165"/>
            <a:ext cx="6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i="1" dirty="0">
                <a:latin typeface="Gill Sans MT" pitchFamily="34" charset="0"/>
                <a:cs typeface="Gill Sans" pitchFamily="17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4823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C26486-E3E6-675E-D34E-F6B277913AF7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F107EC1-05D8-78BD-1F14-44B04601C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782" y="3514067"/>
            <a:ext cx="3572129" cy="3242140"/>
          </a:xfrm>
          <a:prstGeom prst="rect">
            <a:avLst/>
          </a:prstGeom>
        </p:spPr>
      </p:pic>
      <p:pic>
        <p:nvPicPr>
          <p:cNvPr id="10" name="Picture 9" descr="A diagram of a number of dots&#10;&#10;Description automatically generated with medium confidence">
            <a:extLst>
              <a:ext uri="{FF2B5EF4-FFF2-40B4-BE49-F238E27FC236}">
                <a16:creationId xmlns:a16="http://schemas.microsoft.com/office/drawing/2014/main" id="{5C0A9132-B60A-EC21-95DA-72978CA29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12" y="3508729"/>
            <a:ext cx="3346591" cy="3156346"/>
          </a:xfrm>
          <a:prstGeom prst="rect">
            <a:avLst/>
          </a:prstGeom>
        </p:spPr>
      </p:pic>
      <p:pic>
        <p:nvPicPr>
          <p:cNvPr id="12" name="Picture 11" descr="A red and yellow graph with numbers and numbers&#10;&#10;Description automatically generated with medium confidence">
            <a:extLst>
              <a:ext uri="{FF2B5EF4-FFF2-40B4-BE49-F238E27FC236}">
                <a16:creationId xmlns:a16="http://schemas.microsoft.com/office/drawing/2014/main" id="{FA299472-40BD-6C50-686A-A3BF55D72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398" y="522700"/>
            <a:ext cx="4131513" cy="29553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CBF7EF-ED65-2EDA-BB22-4D275B13475C}"/>
              </a:ext>
            </a:extLst>
          </p:cNvPr>
          <p:cNvGrpSpPr/>
          <p:nvPr/>
        </p:nvGrpSpPr>
        <p:grpSpPr>
          <a:xfrm>
            <a:off x="1115122" y="635617"/>
            <a:ext cx="2680394" cy="2701883"/>
            <a:chOff x="794806" y="155283"/>
            <a:chExt cx="2978408" cy="2869987"/>
          </a:xfrm>
        </p:grpSpPr>
        <p:pic>
          <p:nvPicPr>
            <p:cNvPr id="14" name="Picture 13" descr="A diagram of a square with circles and numbers&#10;&#10;Description automatically generated">
              <a:extLst>
                <a:ext uri="{FF2B5EF4-FFF2-40B4-BE49-F238E27FC236}">
                  <a16:creationId xmlns:a16="http://schemas.microsoft.com/office/drawing/2014/main" id="{CD4C94AE-A57D-7DC5-3CDF-D63B4FF7F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806" y="155283"/>
              <a:ext cx="2978408" cy="286998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4B77F5-FCA1-A96E-DA0D-5B2B5C3DEE0C}"/>
                </a:ext>
              </a:extLst>
            </p:cNvPr>
            <p:cNvSpPr/>
            <p:nvPr/>
          </p:nvSpPr>
          <p:spPr>
            <a:xfrm>
              <a:off x="1208690" y="809297"/>
              <a:ext cx="683172" cy="483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9669054-8D74-9327-D967-8B596AACD88B}"/>
              </a:ext>
            </a:extLst>
          </p:cNvPr>
          <p:cNvSpPr txBox="1"/>
          <p:nvPr/>
        </p:nvSpPr>
        <p:spPr>
          <a:xfrm>
            <a:off x="2152185" y="137920"/>
            <a:ext cx="490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5 Hole non-redundant mask</a:t>
            </a:r>
          </a:p>
        </p:txBody>
      </p:sp>
    </p:spTree>
    <p:extLst>
      <p:ext uri="{BB962C8B-B14F-4D97-AF65-F5344CB8AC3E}">
        <p14:creationId xmlns:p14="http://schemas.microsoft.com/office/powerpoint/2010/main" val="2690319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18F0D9-02CA-2162-BD65-9D0073D33032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with blue dots&#10;&#10;Description automatically generated">
            <a:extLst>
              <a:ext uri="{FF2B5EF4-FFF2-40B4-BE49-F238E27FC236}">
                <a16:creationId xmlns:a16="http://schemas.microsoft.com/office/drawing/2014/main" id="{1C27367C-B197-716D-1DE4-B4E71F68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95" y="3743696"/>
            <a:ext cx="2948822" cy="29488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AEEFCBC-6BFD-2092-FB79-4114ECEFF161}"/>
              </a:ext>
            </a:extLst>
          </p:cNvPr>
          <p:cNvGrpSpPr/>
          <p:nvPr/>
        </p:nvGrpSpPr>
        <p:grpSpPr>
          <a:xfrm>
            <a:off x="4988919" y="3660358"/>
            <a:ext cx="2948821" cy="3115499"/>
            <a:chOff x="5996776" y="1180909"/>
            <a:chExt cx="3045624" cy="3310904"/>
          </a:xfrm>
        </p:grpSpPr>
        <p:pic>
          <p:nvPicPr>
            <p:cNvPr id="7" name="Picture 6" descr="A red and yellow pattern with white circles&#10;&#10;Description automatically generated with medium confidence">
              <a:extLst>
                <a:ext uri="{FF2B5EF4-FFF2-40B4-BE49-F238E27FC236}">
                  <a16:creationId xmlns:a16="http://schemas.microsoft.com/office/drawing/2014/main" id="{2E41A82F-629E-DB32-70EE-6888823EE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6776" y="1180909"/>
              <a:ext cx="3045624" cy="33109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68976F-E82B-44A4-0FA1-402FA6FB229B}"/>
                </a:ext>
              </a:extLst>
            </p:cNvPr>
            <p:cNvSpPr txBox="1"/>
            <p:nvPr/>
          </p:nvSpPr>
          <p:spPr>
            <a:xfrm>
              <a:off x="6872404" y="4091206"/>
              <a:ext cx="1968168" cy="35978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 Sidelobes ~ 0.30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8985807-63E9-B511-0A7A-7EC1E8F895B8}"/>
              </a:ext>
            </a:extLst>
          </p:cNvPr>
          <p:cNvSpPr txBox="1"/>
          <p:nvPr/>
        </p:nvSpPr>
        <p:spPr>
          <a:xfrm>
            <a:off x="2122486" y="3827035"/>
            <a:ext cx="1251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err="1"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600" baseline="-25000" dirty="0" err="1">
                <a:latin typeface="Gill Sans MT" pitchFamily="34" charset="0"/>
                <a:cs typeface="Gill Sans" pitchFamily="17" charset="0"/>
              </a:rPr>
              <a:t>uv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= 21</a:t>
            </a:r>
          </a:p>
        </p:txBody>
      </p:sp>
      <p:pic>
        <p:nvPicPr>
          <p:cNvPr id="9" name="Picture 8" descr="A blurry image of a number six&#10;&#10;Description automatically generated">
            <a:extLst>
              <a:ext uri="{FF2B5EF4-FFF2-40B4-BE49-F238E27FC236}">
                <a16:creationId xmlns:a16="http://schemas.microsoft.com/office/drawing/2014/main" id="{EF307038-4D7F-40A6-6F86-1A19D9E96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056" y="725878"/>
            <a:ext cx="3892009" cy="2852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B6E9AE-9563-91D6-DCB3-35A49CC7DD5A}"/>
              </a:ext>
            </a:extLst>
          </p:cNvPr>
          <p:cNvSpPr txBox="1"/>
          <p:nvPr/>
        </p:nvSpPr>
        <p:spPr>
          <a:xfrm>
            <a:off x="1131495" y="137683"/>
            <a:ext cx="721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Non-redundant 7 Aperture Mask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coverage and PSF</a:t>
            </a:r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33CAC643-7B52-E088-AC80-37323550105C}"/>
              </a:ext>
            </a:extLst>
          </p:cNvPr>
          <p:cNvSpPr/>
          <p:nvPr/>
        </p:nvSpPr>
        <p:spPr>
          <a:xfrm>
            <a:off x="4191989" y="4803022"/>
            <a:ext cx="755547" cy="187285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1173D-3340-B81E-9821-60B2A3FBC7E0}"/>
              </a:ext>
            </a:extLst>
          </p:cNvPr>
          <p:cNvSpPr txBox="1"/>
          <p:nvPr/>
        </p:nvSpPr>
        <p:spPr>
          <a:xfrm>
            <a:off x="4352329" y="4461768"/>
            <a:ext cx="642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810540-822C-B100-FB8E-ED5C7E289A20}"/>
              </a:ext>
            </a:extLst>
          </p:cNvPr>
          <p:cNvSpPr txBox="1"/>
          <p:nvPr/>
        </p:nvSpPr>
        <p:spPr>
          <a:xfrm>
            <a:off x="5071308" y="3718255"/>
            <a:ext cx="1323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PSF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08F95-DE75-C867-F182-107C3381BBE3}"/>
              </a:ext>
            </a:extLst>
          </p:cNvPr>
          <p:cNvSpPr txBox="1"/>
          <p:nvPr/>
        </p:nvSpPr>
        <p:spPr>
          <a:xfrm>
            <a:off x="6721352" y="1512786"/>
            <a:ext cx="224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Template = JWST aperture mask (stretched) </a:t>
            </a:r>
          </a:p>
        </p:txBody>
      </p:sp>
    </p:spTree>
    <p:extLst>
      <p:ext uri="{BB962C8B-B14F-4D97-AF65-F5344CB8AC3E}">
        <p14:creationId xmlns:p14="http://schemas.microsoft.com/office/powerpoint/2010/main" val="3381089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256745-FB9D-E279-620A-232241B15EC0}"/>
              </a:ext>
            </a:extLst>
          </p:cNvPr>
          <p:cNvSpPr/>
          <p:nvPr/>
        </p:nvSpPr>
        <p:spPr>
          <a:xfrm>
            <a:off x="208344" y="5683170"/>
            <a:ext cx="1145894" cy="10880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FBD8EC02-24DE-5CE5-9740-0E26D94E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649" y="2585233"/>
            <a:ext cx="4694351" cy="5024607"/>
          </a:xfrm>
          <a:prstGeom prst="rect">
            <a:avLst/>
          </a:prstGeom>
        </p:spPr>
      </p:pic>
      <p:pic>
        <p:nvPicPr>
          <p:cNvPr id="11" name="Picture 10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7875E468-9F4A-BB84-D118-BC6C863A7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98" y="748695"/>
            <a:ext cx="4399795" cy="4709329"/>
          </a:xfrm>
          <a:prstGeom prst="rect">
            <a:avLst/>
          </a:prstGeom>
        </p:spPr>
      </p:pic>
      <p:pic>
        <p:nvPicPr>
          <p:cNvPr id="5" name="Picture 4" descr="A blue screen with many dots&#10;&#10;Description automatically generated">
            <a:extLst>
              <a:ext uri="{FF2B5EF4-FFF2-40B4-BE49-F238E27FC236}">
                <a16:creationId xmlns:a16="http://schemas.microsoft.com/office/drawing/2014/main" id="{CD2F2D47-C6D2-9948-FB24-A58A9ED1F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63" y="396240"/>
            <a:ext cx="3620340" cy="3006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86DABA-473B-102E-F030-91B42061CF56}"/>
              </a:ext>
            </a:extLst>
          </p:cNvPr>
          <p:cNvSpPr txBox="1"/>
          <p:nvPr/>
        </p:nvSpPr>
        <p:spPr>
          <a:xfrm>
            <a:off x="5131398" y="548640"/>
            <a:ext cx="82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Amp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BC4C9-9CFF-EEA0-DC95-F6E2E230CD88}"/>
              </a:ext>
            </a:extLst>
          </p:cNvPr>
          <p:cNvSpPr txBox="1"/>
          <p:nvPr/>
        </p:nvSpPr>
        <p:spPr>
          <a:xfrm>
            <a:off x="5585009" y="3631461"/>
            <a:ext cx="82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Phase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6A90D-5462-70E5-17AA-22277A62204D}"/>
              </a:ext>
            </a:extLst>
          </p:cNvPr>
          <p:cNvSpPr txBox="1"/>
          <p:nvPr/>
        </p:nvSpPr>
        <p:spPr>
          <a:xfrm>
            <a:off x="1234312" y="1199921"/>
            <a:ext cx="274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ALBA 7hole Dirty Image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1C6AE9A0-3722-EC4C-F323-7479EBB964E6}"/>
              </a:ext>
            </a:extLst>
          </p:cNvPr>
          <p:cNvSpPr/>
          <p:nvPr/>
        </p:nvSpPr>
        <p:spPr>
          <a:xfrm>
            <a:off x="4191989" y="2594212"/>
            <a:ext cx="755547" cy="187285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6AD78-7B80-E078-A263-45D0534135E8}"/>
              </a:ext>
            </a:extLst>
          </p:cNvPr>
          <p:cNvSpPr txBox="1"/>
          <p:nvPr/>
        </p:nvSpPr>
        <p:spPr>
          <a:xfrm>
            <a:off x="4352329" y="2252958"/>
            <a:ext cx="642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</p:spTree>
    <p:extLst>
      <p:ext uri="{BB962C8B-B14F-4D97-AF65-F5344CB8AC3E}">
        <p14:creationId xmlns:p14="http://schemas.microsoft.com/office/powerpoint/2010/main" val="1574681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4011A5-5884-6EA7-32E0-B8CF450D978E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AECE00-FD6C-D152-9323-639828BDFAE5}"/>
              </a:ext>
            </a:extLst>
          </p:cNvPr>
          <p:cNvSpPr/>
          <p:nvPr/>
        </p:nvSpPr>
        <p:spPr>
          <a:xfrm>
            <a:off x="-167268" y="5742878"/>
            <a:ext cx="5508702" cy="1115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9D31E-FB06-4FA2-0963-50908B15BA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512465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 descr="A circular metal structure with many holes&#10;&#10;Description automatically generated">
            <a:extLst>
              <a:ext uri="{FF2B5EF4-FFF2-40B4-BE49-F238E27FC236}">
                <a16:creationId xmlns:a16="http://schemas.microsoft.com/office/drawing/2014/main" id="{B75F260E-9EBB-D8A1-8613-F1B8B75F5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12" y="190906"/>
            <a:ext cx="8144798" cy="2985856"/>
          </a:xfrm>
          <a:prstGeom prst="rect">
            <a:avLst/>
          </a:prstGeom>
        </p:spPr>
      </p:pic>
      <p:pic>
        <p:nvPicPr>
          <p:cNvPr id="11" name="Picture 10" descr="A couple of people walking in a warehouse&#10;&#10;Description automatically generated">
            <a:extLst>
              <a:ext uri="{FF2B5EF4-FFF2-40B4-BE49-F238E27FC236}">
                <a16:creationId xmlns:a16="http://schemas.microsoft.com/office/drawing/2014/main" id="{CE54BEBC-5543-07CE-3360-2C3ECE9F7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07" y="3495907"/>
            <a:ext cx="4315609" cy="3236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E99B4B-804B-9860-97D0-4E21E62B84B9}"/>
              </a:ext>
            </a:extLst>
          </p:cNvPr>
          <p:cNvSpPr txBox="1"/>
          <p:nvPr/>
        </p:nvSpPr>
        <p:spPr>
          <a:xfrm>
            <a:off x="217514" y="3721816"/>
            <a:ext cx="4471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ALBA Synchrotron Light Source, Barcelona, Spain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Circumference = 270m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Electron energy = 3 GeV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Photon energy up to 70 keV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Emittance = 4.5 nm-rad</a:t>
            </a:r>
          </a:p>
        </p:txBody>
      </p:sp>
    </p:spTree>
    <p:extLst>
      <p:ext uri="{BB962C8B-B14F-4D97-AF65-F5344CB8AC3E}">
        <p14:creationId xmlns:p14="http://schemas.microsoft.com/office/powerpoint/2010/main" val="2532933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9D456C-7B52-AC64-62C0-A99D3BD556A8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with different colored dots&#10;&#10;Description automatically generated">
            <a:extLst>
              <a:ext uri="{FF2B5EF4-FFF2-40B4-BE49-F238E27FC236}">
                <a16:creationId xmlns:a16="http://schemas.microsoft.com/office/drawing/2014/main" id="{40DC5B94-EA08-6F91-EE0A-8DDBE611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58" y="1330680"/>
            <a:ext cx="4519289" cy="3249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A436AA-A62A-BA5A-F22B-3C1F7D71A7C0}"/>
              </a:ext>
            </a:extLst>
          </p:cNvPr>
          <p:cNvSpPr txBox="1"/>
          <p:nvPr/>
        </p:nvSpPr>
        <p:spPr>
          <a:xfrm>
            <a:off x="5313558" y="4648079"/>
            <a:ext cx="35454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Phases: rms ~ 15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Vibrations and/or turbulence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[Closure phase 0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; rms &lt; 1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 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3091AF-C805-57D6-9083-38DD29EC52DB}"/>
              </a:ext>
            </a:extLst>
          </p:cNvPr>
          <p:cNvSpPr txBox="1"/>
          <p:nvPr/>
        </p:nvSpPr>
        <p:spPr>
          <a:xfrm>
            <a:off x="1911927" y="605642"/>
            <a:ext cx="6353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Visibilities: 30 exposures, 1ms every 1 sec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4C44DC-7F77-71E7-CE73-7C0F0B67D989}"/>
              </a:ext>
            </a:extLst>
          </p:cNvPr>
          <p:cNvSpPr txBox="1"/>
          <p:nvPr/>
        </p:nvSpPr>
        <p:spPr>
          <a:xfrm>
            <a:off x="247947" y="4916202"/>
            <a:ext cx="4478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Stable visibility amplitudes: rms &lt; 1%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1FC92-545C-7F2D-7C2B-0A4146998FDE}"/>
              </a:ext>
            </a:extLst>
          </p:cNvPr>
          <p:cNvSpPr txBox="1"/>
          <p:nvPr/>
        </p:nvSpPr>
        <p:spPr>
          <a:xfrm>
            <a:off x="8482674" y="1354795"/>
            <a:ext cx="1014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𝛟</a:t>
            </a:r>
            <a:r>
              <a:rPr lang="en-US" sz="2000" baseline="-25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4700C-F76E-6E37-1897-AF7A70E06BA4}"/>
              </a:ext>
            </a:extLst>
          </p:cNvPr>
          <p:cNvSpPr txBox="1"/>
          <p:nvPr/>
        </p:nvSpPr>
        <p:spPr>
          <a:xfrm>
            <a:off x="8150386" y="2029667"/>
            <a:ext cx="1014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D2489"/>
                </a:solidFill>
                <a:latin typeface="Gill Sans MT" pitchFamily="34" charset="0"/>
                <a:cs typeface="Gill Sans" pitchFamily="17" charset="0"/>
              </a:rPr>
              <a:t>𝛟</a:t>
            </a:r>
            <a:r>
              <a:rPr lang="en-US" sz="2000" baseline="-25000" dirty="0">
                <a:solidFill>
                  <a:srgbClr val="0D2489"/>
                </a:solidFill>
                <a:latin typeface="Gill Sans MT" pitchFamily="34" charset="0"/>
                <a:cs typeface="Gill Sans" pitchFamily="17" charset="0"/>
              </a:rPr>
              <a:t>31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E84348-A751-0707-4CF0-BFF4BCCD3799}"/>
              </a:ext>
            </a:extLst>
          </p:cNvPr>
          <p:cNvSpPr txBox="1"/>
          <p:nvPr/>
        </p:nvSpPr>
        <p:spPr>
          <a:xfrm>
            <a:off x="8265226" y="3228945"/>
            <a:ext cx="1014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B050"/>
                </a:solidFill>
                <a:latin typeface="Gill Sans MT" pitchFamily="34" charset="0"/>
                <a:cs typeface="Gill Sans" pitchFamily="17" charset="0"/>
              </a:rPr>
              <a:t>𝛟</a:t>
            </a:r>
            <a:r>
              <a:rPr lang="en-US" sz="2000" baseline="-25000" dirty="0">
                <a:solidFill>
                  <a:srgbClr val="00B050"/>
                </a:solidFill>
                <a:latin typeface="Gill Sans MT" pitchFamily="34" charset="0"/>
                <a:cs typeface="Gill Sans" pitchFamily="17" charset="0"/>
              </a:rPr>
              <a:t>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2C20F-6949-8B1C-D8F9-8905E255DDDF}"/>
              </a:ext>
            </a:extLst>
          </p:cNvPr>
          <p:cNvSpPr txBox="1"/>
          <p:nvPr/>
        </p:nvSpPr>
        <p:spPr>
          <a:xfrm>
            <a:off x="5343608" y="2470535"/>
            <a:ext cx="1014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𝛟</a:t>
            </a:r>
            <a:r>
              <a:rPr lang="en-US" sz="2000" baseline="-25000" dirty="0">
                <a:latin typeface="Gill Sans MT" pitchFamily="34" charset="0"/>
                <a:cs typeface="Gill Sans" pitchFamily="17" charset="0"/>
              </a:rPr>
              <a:t>123</a:t>
            </a:r>
          </a:p>
        </p:txBody>
      </p:sp>
      <p:pic>
        <p:nvPicPr>
          <p:cNvPr id="11" name="Picture 1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45E95EF-EE88-46D9-5489-BE7021A04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3" y="1064444"/>
            <a:ext cx="4687136" cy="35153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FD0E3E-545A-D0E4-3E07-154817A43E43}"/>
              </a:ext>
            </a:extLst>
          </p:cNvPr>
          <p:cNvSpPr txBox="1"/>
          <p:nvPr/>
        </p:nvSpPr>
        <p:spPr>
          <a:xfrm>
            <a:off x="2984474" y="1464317"/>
            <a:ext cx="86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</a:t>
            </a:r>
            <a:r>
              <a:rPr lang="en-US" sz="1800" baseline="-25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0D816-2C33-BF25-BA0F-FA35A95B62D0}"/>
              </a:ext>
            </a:extLst>
          </p:cNvPr>
          <p:cNvSpPr txBox="1"/>
          <p:nvPr/>
        </p:nvSpPr>
        <p:spPr>
          <a:xfrm>
            <a:off x="3419372" y="2181199"/>
            <a:ext cx="86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FF21FA"/>
                </a:solidFill>
                <a:latin typeface="Gill Sans MT" pitchFamily="34" charset="0"/>
                <a:cs typeface="Gill Sans" pitchFamily="17" charset="0"/>
              </a:rPr>
              <a:t>A</a:t>
            </a:r>
            <a:r>
              <a:rPr lang="en-US" sz="1800" baseline="-25000" dirty="0">
                <a:solidFill>
                  <a:srgbClr val="FF21FA"/>
                </a:solidFill>
                <a:latin typeface="Gill Sans MT" pitchFamily="34" charset="0"/>
                <a:cs typeface="Gill Sans" pitchFamily="17" charset="0"/>
              </a:rPr>
              <a:t>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9719AE-A454-7A6D-E50E-D046065CE486}"/>
              </a:ext>
            </a:extLst>
          </p:cNvPr>
          <p:cNvSpPr txBox="1"/>
          <p:nvPr/>
        </p:nvSpPr>
        <p:spPr>
          <a:xfrm>
            <a:off x="3593601" y="2637454"/>
            <a:ext cx="86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rgbClr val="00B050"/>
                </a:solidFill>
                <a:latin typeface="Gill Sans MT" pitchFamily="34" charset="0"/>
                <a:cs typeface="Gill Sans" pitchFamily="17" charset="0"/>
              </a:rPr>
              <a:t>A</a:t>
            </a:r>
            <a:r>
              <a:rPr lang="en-US" sz="1800" baseline="-25000" dirty="0">
                <a:solidFill>
                  <a:srgbClr val="00B050"/>
                </a:solidFill>
                <a:latin typeface="Gill Sans MT" pitchFamily="34" charset="0"/>
                <a:cs typeface="Gill Sans" pitchFamily="17" charset="0"/>
              </a:rPr>
              <a:t>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7722ED-8257-40E5-12FA-0F5BD74593C9}"/>
              </a:ext>
            </a:extLst>
          </p:cNvPr>
          <p:cNvSpPr txBox="1"/>
          <p:nvPr/>
        </p:nvSpPr>
        <p:spPr>
          <a:xfrm>
            <a:off x="3702205" y="3315094"/>
            <a:ext cx="86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A</a:t>
            </a:r>
            <a:r>
              <a:rPr lang="en-US" sz="1800" baseline="-25000" dirty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  <a:cs typeface="Gill Sans" pitchFamily="17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43488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1C97A4-637A-9E14-CABA-EEA7237DEB49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96B49D51-E5C3-55EE-3C17-ED78AB810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81" y="1153584"/>
            <a:ext cx="8798238" cy="340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C0A59-E78A-96CD-B5C8-2BFA8DF2F808}"/>
              </a:ext>
            </a:extLst>
          </p:cNvPr>
          <p:cNvSpPr txBox="1"/>
          <p:nvPr/>
        </p:nvSpPr>
        <p:spPr>
          <a:xfrm>
            <a:off x="1818292" y="73572"/>
            <a:ext cx="568609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Phase stability and time averaging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‘Dropouts’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35B66-0369-B82D-634E-FC151E3F994E}"/>
              </a:ext>
            </a:extLst>
          </p:cNvPr>
          <p:cNvSpPr txBox="1"/>
          <p:nvPr/>
        </p:nvSpPr>
        <p:spPr>
          <a:xfrm>
            <a:off x="861848" y="3629055"/>
            <a:ext cx="222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0-2 1ms   rms~ 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DDDDE-48B5-EA8B-4193-EDBF86A6450C}"/>
              </a:ext>
            </a:extLst>
          </p:cNvPr>
          <p:cNvSpPr txBox="1"/>
          <p:nvPr/>
        </p:nvSpPr>
        <p:spPr>
          <a:xfrm>
            <a:off x="5144812" y="3629055"/>
            <a:ext cx="222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0-2 3ms   rms ~ 5%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6FBCD5-EC6B-7737-5F10-E1DA820C642C}"/>
              </a:ext>
            </a:extLst>
          </p:cNvPr>
          <p:cNvSpPr txBox="1"/>
          <p:nvPr/>
        </p:nvSpPr>
        <p:spPr>
          <a:xfrm>
            <a:off x="2334705" y="4828478"/>
            <a:ext cx="5620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Dictates short integration times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Necessitates non-redundant mask</a:t>
            </a:r>
          </a:p>
        </p:txBody>
      </p:sp>
    </p:spTree>
    <p:extLst>
      <p:ext uri="{BB962C8B-B14F-4D97-AF65-F5344CB8AC3E}">
        <p14:creationId xmlns:p14="http://schemas.microsoft.com/office/powerpoint/2010/main" val="2454304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BD005368-52FC-DE10-870B-F9BE5771A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013" y="262881"/>
            <a:ext cx="4822527" cy="33933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D66397-60FA-145D-6A3E-65D25A44323E}"/>
              </a:ext>
            </a:extLst>
          </p:cNvPr>
          <p:cNvSpPr/>
          <p:nvPr/>
        </p:nvSpPr>
        <p:spPr>
          <a:xfrm>
            <a:off x="-100361" y="5597911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aph with a line graph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6783F267-42B4-31C5-9186-5A443AC45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024" y="3700843"/>
            <a:ext cx="4267200" cy="3003549"/>
          </a:xfrm>
          <a:prstGeom prst="rect">
            <a:avLst/>
          </a:prstGeom>
        </p:spPr>
      </p:pic>
      <p:pic>
        <p:nvPicPr>
          <p:cNvPr id="11" name="Picture 10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21FDBA11-D3F8-A1CD-D48F-B095E2626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80" y="414222"/>
            <a:ext cx="4348298" cy="3362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783530" y="123652"/>
            <a:ext cx="776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Method 1: Gaussian model fitting to Vis Amp w. 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G</a:t>
            </a:r>
            <a:r>
              <a:rPr lang="en-US" baseline="-25000" dirty="0" err="1">
                <a:latin typeface="Gill Sans MT" pitchFamily="34" charset="0"/>
                <a:cs typeface="Gill Sans" pitchFamily="17" charset="0"/>
              </a:rPr>
              <a:t>amp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Selfcal</a:t>
            </a:r>
            <a:endParaRPr lang="en-US" dirty="0"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28F10-F138-6DC1-CD86-990CA595DB5E}"/>
              </a:ext>
            </a:extLst>
          </p:cNvPr>
          <p:cNvSpPr txBox="1"/>
          <p:nvPr/>
        </p:nvSpPr>
        <p:spPr>
          <a:xfrm>
            <a:off x="1129233" y="2594473"/>
            <a:ext cx="2857078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 err="1">
                <a:latin typeface="Gill Sans MT" pitchFamily="34" charset="0"/>
                <a:cs typeface="Gill Sans" pitchFamily="17" charset="0"/>
              </a:rPr>
              <a:t>Selfcal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1600" dirty="0" err="1">
                <a:latin typeface="Gill Sans MT" pitchFamily="34" charset="0"/>
                <a:cs typeface="Gill Sans" pitchFamily="17" charset="0"/>
              </a:rPr>
              <a:t>G</a:t>
            </a:r>
            <a:r>
              <a:rPr lang="en-US" sz="1600" baseline="-25000" dirty="0" err="1">
                <a:latin typeface="Gill Sans MT" pitchFamily="34" charset="0"/>
                <a:cs typeface="Gill Sans" pitchFamily="17" charset="0"/>
              </a:rPr>
              <a:t>amp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stable ~ 1%  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Differ up to 30%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B4802-7DEC-8A32-70A1-8FAC7B2DE179}"/>
              </a:ext>
            </a:extLst>
          </p:cNvPr>
          <p:cNvSpPr txBox="1"/>
          <p:nvPr/>
        </p:nvSpPr>
        <p:spPr>
          <a:xfrm>
            <a:off x="5157495" y="2651826"/>
            <a:ext cx="2857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Coherences &gt; 60%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7A1A07-D0EC-BCC6-B656-866A0F957B11}"/>
              </a:ext>
            </a:extLst>
          </p:cNvPr>
          <p:cNvSpPr txBox="1"/>
          <p:nvPr/>
        </p:nvSpPr>
        <p:spPr>
          <a:xfrm>
            <a:off x="5440611" y="4154778"/>
            <a:ext cx="2857078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600" dirty="0" err="1">
                <a:latin typeface="Gill Sans MT" pitchFamily="34" charset="0"/>
                <a:cs typeface="Gill Sans" pitchFamily="17" charset="0"/>
              </a:rPr>
              <a:t>Bmaj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~ 59.6 +/- 0.1 um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1600" dirty="0" err="1">
                <a:latin typeface="Gill Sans MT" pitchFamily="34" charset="0"/>
                <a:cs typeface="Gill Sans" pitchFamily="17" charset="0"/>
              </a:rPr>
              <a:t>Bmin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~ 23.8 +/- 0.5 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A684FB-3583-30E4-1E2D-4037669ED770}"/>
              </a:ext>
            </a:extLst>
          </p:cNvPr>
          <p:cNvSpPr/>
          <p:nvPr/>
        </p:nvSpPr>
        <p:spPr>
          <a:xfrm>
            <a:off x="5192091" y="3378822"/>
            <a:ext cx="3013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AF87BE-0EEE-369C-9600-AD196B9A0419}"/>
              </a:ext>
            </a:extLst>
          </p:cNvPr>
          <p:cNvGrpSpPr/>
          <p:nvPr/>
        </p:nvGrpSpPr>
        <p:grpSpPr>
          <a:xfrm>
            <a:off x="85727" y="3634937"/>
            <a:ext cx="4173580" cy="3003549"/>
            <a:chOff x="-872819" y="1576036"/>
            <a:chExt cx="7864101" cy="6466329"/>
          </a:xfrm>
        </p:grpSpPr>
        <p:pic>
          <p:nvPicPr>
            <p:cNvPr id="19" name="Picture 18" descr="A graph of a function&#10;&#10;Description automatically generated">
              <a:extLst>
                <a:ext uri="{FF2B5EF4-FFF2-40B4-BE49-F238E27FC236}">
                  <a16:creationId xmlns:a16="http://schemas.microsoft.com/office/drawing/2014/main" id="{8A86B164-AA57-2FBE-F8B6-B446403F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72819" y="1576036"/>
              <a:ext cx="7864101" cy="646632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711C13A-E74B-1B6C-1F42-126B14EAA7B6}"/>
                </a:ext>
              </a:extLst>
            </p:cNvPr>
            <p:cNvGrpSpPr/>
            <p:nvPr/>
          </p:nvGrpSpPr>
          <p:grpSpPr>
            <a:xfrm>
              <a:off x="1984256" y="2091681"/>
              <a:ext cx="4539208" cy="3922546"/>
              <a:chOff x="4013778" y="262881"/>
              <a:chExt cx="4539208" cy="392254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24A994-8190-0E67-C451-5014D619DC90}"/>
                  </a:ext>
                </a:extLst>
              </p:cNvPr>
              <p:cNvSpPr/>
              <p:nvPr/>
            </p:nvSpPr>
            <p:spPr>
              <a:xfrm>
                <a:off x="4013778" y="262881"/>
                <a:ext cx="4539208" cy="18112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28E66B2-82A3-76AF-B155-D0F59850F30F}"/>
                  </a:ext>
                </a:extLst>
              </p:cNvPr>
              <p:cNvSpPr/>
              <p:nvPr/>
            </p:nvSpPr>
            <p:spPr>
              <a:xfrm>
                <a:off x="5192091" y="3367671"/>
                <a:ext cx="3013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17FBA4-F83A-A09C-0978-94A8654E4DB5}"/>
                  </a:ext>
                </a:extLst>
              </p:cNvPr>
              <p:cNvSpPr/>
              <p:nvPr/>
            </p:nvSpPr>
            <p:spPr>
              <a:xfrm>
                <a:off x="5612118" y="3665038"/>
                <a:ext cx="3013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0C2E20E-FF0A-93AC-3BA8-2063E94993B7}"/>
                  </a:ext>
                </a:extLst>
              </p:cNvPr>
              <p:cNvSpPr/>
              <p:nvPr/>
            </p:nvSpPr>
            <p:spPr>
              <a:xfrm>
                <a:off x="5411397" y="3508920"/>
                <a:ext cx="3013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8529F87-9F36-C063-9F1B-A9298687DB0A}"/>
                  </a:ext>
                </a:extLst>
              </p:cNvPr>
              <p:cNvSpPr/>
              <p:nvPr/>
            </p:nvSpPr>
            <p:spPr>
              <a:xfrm>
                <a:off x="5991261" y="4033027"/>
                <a:ext cx="3013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3FBA233-067E-BB7D-2400-3B49C70038B6}"/>
              </a:ext>
            </a:extLst>
          </p:cNvPr>
          <p:cNvSpPr txBox="1"/>
          <p:nvPr/>
        </p:nvSpPr>
        <p:spPr>
          <a:xfrm>
            <a:off x="2806522" y="4003288"/>
            <a:ext cx="122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𝜎 = 60um</a:t>
            </a:r>
          </a:p>
        </p:txBody>
      </p:sp>
    </p:spTree>
    <p:extLst>
      <p:ext uri="{BB962C8B-B14F-4D97-AF65-F5344CB8AC3E}">
        <p14:creationId xmlns:p14="http://schemas.microsoft.com/office/powerpoint/2010/main" val="333970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D66397-60FA-145D-6A3E-65D25A44323E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concentric circle&#10;&#10;Description automatically generated">
            <a:extLst>
              <a:ext uri="{FF2B5EF4-FFF2-40B4-BE49-F238E27FC236}">
                <a16:creationId xmlns:a16="http://schemas.microsoft.com/office/drawing/2014/main" id="{CCB29544-4258-DE4B-AD1E-DA3FE7207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853" y="657922"/>
            <a:ext cx="4998208" cy="3608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794680" y="123652"/>
            <a:ext cx="772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Method 1: Gaussian model fitting to Vis Amp w. 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G</a:t>
            </a:r>
            <a:r>
              <a:rPr lang="en-US" baseline="-25000" dirty="0" err="1">
                <a:latin typeface="Gill Sans MT" pitchFamily="34" charset="0"/>
                <a:cs typeface="Gill Sans" pitchFamily="17" charset="0"/>
              </a:rPr>
              <a:t>amp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Selfcal</a:t>
            </a:r>
            <a:endParaRPr lang="en-US" dirty="0"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60771-C5AD-4098-E270-9979121B7D4C}"/>
              </a:ext>
            </a:extLst>
          </p:cNvPr>
          <p:cNvGrpSpPr/>
          <p:nvPr/>
        </p:nvGrpSpPr>
        <p:grpSpPr>
          <a:xfrm>
            <a:off x="2061605" y="4544747"/>
            <a:ext cx="4685138" cy="1566123"/>
            <a:chOff x="4346154" y="3956721"/>
            <a:chExt cx="4685138" cy="1566123"/>
          </a:xfrm>
        </p:grpSpPr>
        <p:pic>
          <p:nvPicPr>
            <p:cNvPr id="6" name="Picture 5" descr="A table with numbers and a few black text&#10;&#10;Description automatically generated with medium confidence">
              <a:extLst>
                <a:ext uri="{FF2B5EF4-FFF2-40B4-BE49-F238E27FC236}">
                  <a16:creationId xmlns:a16="http://schemas.microsoft.com/office/drawing/2014/main" id="{ECC553C2-349F-D638-2500-4B8F7448A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6154" y="3956721"/>
              <a:ext cx="4655342" cy="15661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1E7712-7323-2D0B-FEB9-1BB3359189BF}"/>
                </a:ext>
              </a:extLst>
            </p:cNvPr>
            <p:cNvSpPr/>
            <p:nvPr/>
          </p:nvSpPr>
          <p:spPr>
            <a:xfrm>
              <a:off x="4375950" y="4645490"/>
              <a:ext cx="4655342" cy="24938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370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021215-79A8-D51B-2305-B3B5B5609FD6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323D42B4-7C5D-9F57-757E-283C3985700A}"/>
              </a:ext>
            </a:extLst>
          </p:cNvPr>
          <p:cNvSpPr/>
          <p:nvPr/>
        </p:nvSpPr>
        <p:spPr>
          <a:xfrm>
            <a:off x="3883448" y="2490852"/>
            <a:ext cx="1377103" cy="1936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F7D66A-863C-4CF5-F5CD-9F2800B96597}"/>
              </a:ext>
            </a:extLst>
          </p:cNvPr>
          <p:cNvSpPr txBox="1"/>
          <p:nvPr/>
        </p:nvSpPr>
        <p:spPr>
          <a:xfrm>
            <a:off x="1065008" y="103005"/>
            <a:ext cx="6960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Method 2: Image reconstruction via visibility Amp +Phase self-calibration and PSF deconvolution</a:t>
            </a:r>
          </a:p>
        </p:txBody>
      </p:sp>
      <p:pic>
        <p:nvPicPr>
          <p:cNvPr id="11" name="Picture 10" descr="A red background with black lines and dots&#10;&#10;Description automatically generated">
            <a:extLst>
              <a:ext uri="{FF2B5EF4-FFF2-40B4-BE49-F238E27FC236}">
                <a16:creationId xmlns:a16="http://schemas.microsoft.com/office/drawing/2014/main" id="{48AE743F-803E-18C6-393B-284DDA40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68480" y="1159404"/>
            <a:ext cx="3070747" cy="3290122"/>
          </a:xfrm>
          <a:prstGeom prst="rect">
            <a:avLst/>
          </a:prstGeom>
        </p:spPr>
      </p:pic>
      <p:pic>
        <p:nvPicPr>
          <p:cNvPr id="14" name="Picture 13" descr="A red and yellow light&#10;&#10;Description automatically generated with medium confidence">
            <a:extLst>
              <a:ext uri="{FF2B5EF4-FFF2-40B4-BE49-F238E27FC236}">
                <a16:creationId xmlns:a16="http://schemas.microsoft.com/office/drawing/2014/main" id="{5B820D6A-A64D-B030-3E52-1371F6A14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3" y="1178270"/>
            <a:ext cx="3149300" cy="3290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9A8BA-08BC-AD72-E6BC-C85A9D74A060}"/>
              </a:ext>
            </a:extLst>
          </p:cNvPr>
          <p:cNvSpPr txBox="1"/>
          <p:nvPr/>
        </p:nvSpPr>
        <p:spPr>
          <a:xfrm>
            <a:off x="835874" y="1284903"/>
            <a:ext cx="2287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DNR ~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D73B1-F4DE-AF3D-2BE7-72812944C000}"/>
              </a:ext>
            </a:extLst>
          </p:cNvPr>
          <p:cNvSpPr txBox="1"/>
          <p:nvPr/>
        </p:nvSpPr>
        <p:spPr>
          <a:xfrm>
            <a:off x="5984274" y="1182509"/>
            <a:ext cx="2307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DNR ~ 2000</a:t>
            </a:r>
          </a:p>
        </p:txBody>
      </p:sp>
      <p:pic>
        <p:nvPicPr>
          <p:cNvPr id="8" name="Picture 7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AF8D42FB-28DA-E0E8-04A8-3266C8E9A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572" y="4066302"/>
            <a:ext cx="3559880" cy="2669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E197CB-6F65-EAE5-7E34-E086C36FF1D4}"/>
              </a:ext>
            </a:extLst>
          </p:cNvPr>
          <p:cNvSpPr txBox="1"/>
          <p:nvPr/>
        </p:nvSpPr>
        <p:spPr>
          <a:xfrm>
            <a:off x="6330734" y="4674928"/>
            <a:ext cx="26232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Image Restoration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𝛔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maj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~ 0.85” = 60um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PA = 19</a:t>
            </a:r>
            <a:r>
              <a:rPr lang="en-US" sz="1600" baseline="30000" dirty="0">
                <a:latin typeface="Gill Sans MT" pitchFamily="34" charset="0"/>
                <a:cs typeface="Gill Sans" pitchFamily="17" charset="0"/>
              </a:rPr>
              <a:t>o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But not quite Gaussian due to poor </a:t>
            </a:r>
            <a:r>
              <a:rPr lang="en-US" sz="1600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coverage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832EC-1D6C-0BDF-CAA6-58AAACBDC880}"/>
              </a:ext>
            </a:extLst>
          </p:cNvPr>
          <p:cNvSpPr txBox="1"/>
          <p:nvPr/>
        </p:nvSpPr>
        <p:spPr>
          <a:xfrm>
            <a:off x="3604671" y="2080656"/>
            <a:ext cx="1937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Hybrid mapping</a:t>
            </a:r>
          </a:p>
        </p:txBody>
      </p:sp>
    </p:spTree>
    <p:extLst>
      <p:ext uri="{BB962C8B-B14F-4D97-AF65-F5344CB8AC3E}">
        <p14:creationId xmlns:p14="http://schemas.microsoft.com/office/powerpoint/2010/main" val="3456239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6A6EF7-E80A-69CB-1CBA-358CD0B6D101}"/>
              </a:ext>
            </a:extLst>
          </p:cNvPr>
          <p:cNvSpPr/>
          <p:nvPr/>
        </p:nvSpPr>
        <p:spPr>
          <a:xfrm>
            <a:off x="-204395" y="5739206"/>
            <a:ext cx="9606579" cy="1005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20468-F7A3-4878-B142-93E7FEF4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79" y="628662"/>
            <a:ext cx="8431481" cy="58070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A67EB3-5CFF-A892-E2D0-2270F2954ABE}"/>
              </a:ext>
            </a:extLst>
          </p:cNvPr>
          <p:cNvSpPr/>
          <p:nvPr/>
        </p:nvSpPr>
        <p:spPr>
          <a:xfrm>
            <a:off x="4309641" y="4851112"/>
            <a:ext cx="4491080" cy="1584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90787-4C9B-5A5B-FE83-4E59A74AB229}"/>
              </a:ext>
            </a:extLst>
          </p:cNvPr>
          <p:cNvSpPr txBox="1"/>
          <p:nvPr/>
        </p:nvSpPr>
        <p:spPr>
          <a:xfrm>
            <a:off x="1317697" y="3308662"/>
            <a:ext cx="1446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Ap1 0.109, -78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7260E-7505-BAE2-158D-99B032A8A8E1}"/>
              </a:ext>
            </a:extLst>
          </p:cNvPr>
          <p:cNvSpPr txBox="1"/>
          <p:nvPr/>
        </p:nvSpPr>
        <p:spPr>
          <a:xfrm>
            <a:off x="1317697" y="2314702"/>
            <a:ext cx="163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Ap2  0.121, -20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602198-7BD3-E0E6-BDC9-CF4B66DAB3BA}"/>
              </a:ext>
            </a:extLst>
          </p:cNvPr>
          <p:cNvSpPr txBox="1"/>
          <p:nvPr/>
        </p:nvSpPr>
        <p:spPr>
          <a:xfrm>
            <a:off x="2223421" y="1622622"/>
            <a:ext cx="156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Ap3 0.122, 12.6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034C6-0952-DD2B-F502-3142A1FD6B7F}"/>
              </a:ext>
            </a:extLst>
          </p:cNvPr>
          <p:cNvSpPr txBox="1"/>
          <p:nvPr/>
        </p:nvSpPr>
        <p:spPr>
          <a:xfrm>
            <a:off x="5300578" y="1549666"/>
            <a:ext cx="156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Ap4 0.117  -57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4DD80E-82A5-D69A-7C03-9CDADCA3CF0F}"/>
              </a:ext>
            </a:extLst>
          </p:cNvPr>
          <p:cNvSpPr txBox="1"/>
          <p:nvPr/>
        </p:nvSpPr>
        <p:spPr>
          <a:xfrm>
            <a:off x="6350542" y="2043689"/>
            <a:ext cx="156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Ap5 0.117 -114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1536E8-0DDF-13A7-0069-4CC1095798A4}"/>
              </a:ext>
            </a:extLst>
          </p:cNvPr>
          <p:cNvSpPr txBox="1"/>
          <p:nvPr/>
        </p:nvSpPr>
        <p:spPr>
          <a:xfrm>
            <a:off x="6329514" y="2650946"/>
            <a:ext cx="1748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Ap6  0.129 -80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972C7-030E-4718-2E93-4A36F8EF8CC5}"/>
              </a:ext>
            </a:extLst>
          </p:cNvPr>
          <p:cNvSpPr txBox="1"/>
          <p:nvPr/>
        </p:nvSpPr>
        <p:spPr>
          <a:xfrm>
            <a:off x="3028014" y="73874"/>
            <a:ext cx="5142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Why Self-Calibration?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BCEB7A-6EA6-7C25-3DB7-E969CBAAF0B4}"/>
              </a:ext>
            </a:extLst>
          </p:cNvPr>
          <p:cNvSpPr txBox="1"/>
          <p:nvPr/>
        </p:nvSpPr>
        <p:spPr>
          <a:xfrm>
            <a:off x="369240" y="4804932"/>
            <a:ext cx="8321218" cy="1803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Hole-based gain solutions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Amp: illumination ~31% voltage difference =&gt; ~50% error in source size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Phase = msec timescale wavefront sensor: dL</a:t>
            </a:r>
            <a:r>
              <a:rPr lang="en-US" sz="2000" baseline="-25000" dirty="0">
                <a:latin typeface="Gill Sans MT" pitchFamily="34" charset="0"/>
                <a:cs typeface="Gill Sans" pitchFamily="17" charset="0"/>
              </a:rPr>
              <a:t>𝜸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= 𝝺 x (d𝞍/360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gradient: tip/tilt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Jitter: rms ~ 15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o  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= 22nm </a:t>
            </a:r>
            <a:endParaRPr lang="en-US" sz="1600" dirty="0"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14" name="Picture 13" descr="A blurry image of a number six&#10;&#10;Description automatically generated">
            <a:extLst>
              <a:ext uri="{FF2B5EF4-FFF2-40B4-BE49-F238E27FC236}">
                <a16:creationId xmlns:a16="http://schemas.microsoft.com/office/drawing/2014/main" id="{96AD67A7-D656-26C5-19C1-B64DB83B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514" y="0"/>
            <a:ext cx="2814486" cy="2062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338B46-9590-6BA3-B59D-37517803376F}"/>
              </a:ext>
            </a:extLst>
          </p:cNvPr>
          <p:cNvSpPr txBox="1"/>
          <p:nvPr/>
        </p:nvSpPr>
        <p:spPr>
          <a:xfrm>
            <a:off x="3284513" y="3745389"/>
            <a:ext cx="156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Ap0; 0.098, 0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9F205-0DA8-9867-E99E-FED1F35A9871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44FAAAA2-0105-D517-F467-70CC5E44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004" y="718670"/>
            <a:ext cx="5430984" cy="4227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39A1C-17E2-2784-9FD5-9B7DC0B801A1}"/>
              </a:ext>
            </a:extLst>
          </p:cNvPr>
          <p:cNvSpPr txBox="1"/>
          <p:nvPr/>
        </p:nvSpPr>
        <p:spPr>
          <a:xfrm>
            <a:off x="2056602" y="107804"/>
            <a:ext cx="4839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Why non-redundant Mask (and not filled aperture)?</a:t>
            </a:r>
          </a:p>
        </p:txBody>
      </p:sp>
      <p:pic>
        <p:nvPicPr>
          <p:cNvPr id="14" name="Picture 13" descr="A diagram of a number of circles&#10;&#10;Description automatically generated">
            <a:extLst>
              <a:ext uri="{FF2B5EF4-FFF2-40B4-BE49-F238E27FC236}">
                <a16:creationId xmlns:a16="http://schemas.microsoft.com/office/drawing/2014/main" id="{A68C8BE8-6922-CF64-2418-EB44B5FE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2" y="1313076"/>
            <a:ext cx="3287173" cy="3181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92ED09-8977-5924-A5A4-39DCDB1DB454}"/>
              </a:ext>
            </a:extLst>
          </p:cNvPr>
          <p:cNvSpPr txBox="1"/>
          <p:nvPr/>
        </p:nvSpPr>
        <p:spPr>
          <a:xfrm>
            <a:off x="1001438" y="5091543"/>
            <a:ext cx="740831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Decoherence on redundant baselines due to phase fluctuations across mask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rms for redundant samples ~ 6x non-redundant</a:t>
            </a:r>
          </a:p>
        </p:txBody>
      </p:sp>
    </p:spTree>
    <p:extLst>
      <p:ext uri="{BB962C8B-B14F-4D97-AF65-F5344CB8AC3E}">
        <p14:creationId xmlns:p14="http://schemas.microsoft.com/office/powerpoint/2010/main" val="4211525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3CD37D-ADD0-CAD7-5D47-B281A16D684D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39A1C-17E2-2784-9FD5-9B7DC0B801A1}"/>
              </a:ext>
            </a:extLst>
          </p:cNvPr>
          <p:cNvSpPr txBox="1"/>
          <p:nvPr/>
        </p:nvSpPr>
        <p:spPr>
          <a:xfrm>
            <a:off x="2024742" y="249382"/>
            <a:ext cx="48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Summary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92ED09-8977-5924-A5A4-39DCDB1DB454}"/>
              </a:ext>
            </a:extLst>
          </p:cNvPr>
          <p:cNvSpPr txBox="1"/>
          <p:nvPr/>
        </p:nvSpPr>
        <p:spPr>
          <a:xfrm>
            <a:off x="560095" y="900556"/>
            <a:ext cx="8382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New SRI method for rapid (msec), accurate, non-invasive 2D beam characterization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Self-calibration corrects for non-uniform illumination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Non-redundancy avoids decoherence and image smearing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Self-</a:t>
            </a:r>
            <a:r>
              <a:rPr lang="en-US" sz="2000" dirty="0" err="1">
                <a:latin typeface="Gill Sans MT" pitchFamily="34" charset="0"/>
                <a:cs typeface="Gill Sans" pitchFamily="17" charset="0"/>
              </a:rPr>
              <a:t>cal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phase solutions provide precise, rapid wave-front sensor (photon pathlength)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8ACA1-CED5-63A1-B9AF-03E17CB6431B}"/>
              </a:ext>
            </a:extLst>
          </p:cNvPr>
          <p:cNvSpPr txBox="1"/>
          <p:nvPr/>
        </p:nvSpPr>
        <p:spPr>
          <a:xfrm>
            <a:off x="560095" y="4283044"/>
            <a:ext cx="82159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Higher resolution: shorter wavelengths 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More holes: generalize to more complex sources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Beam monitor at other facilities: DESY (Germany),  SPring8 (Japan)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Improved diagnostics in next-gen instruments (ALBA, Swiss Light Source…) with lower emittance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FC783-5671-3A72-8AA1-99BE07AC22D8}"/>
              </a:ext>
            </a:extLst>
          </p:cNvPr>
          <p:cNvSpPr txBox="1"/>
          <p:nvPr/>
        </p:nvSpPr>
        <p:spPr>
          <a:xfrm>
            <a:off x="2024742" y="3631870"/>
            <a:ext cx="48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Future </a:t>
            </a:r>
          </a:p>
        </p:txBody>
      </p:sp>
    </p:spTree>
    <p:extLst>
      <p:ext uri="{BB962C8B-B14F-4D97-AF65-F5344CB8AC3E}">
        <p14:creationId xmlns:p14="http://schemas.microsoft.com/office/powerpoint/2010/main" val="2044269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2138B9-F460-D70B-3DB0-BDD84CCD77A9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Possible Applications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73040" y="900270"/>
            <a:ext cx="8636000" cy="5368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Gill Sans MT" panose="020B0502020104020203" pitchFamily="34" charset="77"/>
              </a:rPr>
              <a:t>The technique presented can be used for accurate, efficient, and rapid characterization of the size and shape of high-intensity light sources even after light propagation through an optical system that may produce phase and amplitude fluctuations in the electromagnetic radiation.  Possible applications include: </a:t>
            </a:r>
            <a:endParaRPr lang="en-US" sz="3200" dirty="0">
              <a:solidFill>
                <a:schemeClr val="tx1"/>
              </a:solidFill>
              <a:latin typeface="Gill Sans MT" panose="020B0502020104020203" pitchFamily="34" charset="77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</a:rPr>
              <a:t>Beam characterization in accelerator synchrotron light sources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</a:rPr>
              <a:t>Source shape of laser-induced plasma EUV light sources used in lithographic microchip manufacturing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</a:rPr>
              <a:t>Free Electron Laser beam characterization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</a:rPr>
              <a:t>Laser source characterization for fusion reactors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77"/>
              </a:rPr>
              <a:t>Gain solutions = precise wavefront sensor for optical systems</a:t>
            </a:r>
          </a:p>
        </p:txBody>
      </p:sp>
    </p:spTree>
    <p:extLst>
      <p:ext uri="{BB962C8B-B14F-4D97-AF65-F5344CB8AC3E}">
        <p14:creationId xmlns:p14="http://schemas.microsoft.com/office/powerpoint/2010/main" val="1859905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AE0DFE-CCA1-200B-A8FD-2196D8843A58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grid&#10;&#10;Description automatically generated">
            <a:extLst>
              <a:ext uri="{FF2B5EF4-FFF2-40B4-BE49-F238E27FC236}">
                <a16:creationId xmlns:a16="http://schemas.microsoft.com/office/drawing/2014/main" id="{133CDDEA-D1B3-D176-C2B1-E8B1465C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70" y="1883837"/>
            <a:ext cx="3907901" cy="3907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A6EB0-65FD-9A83-2BF6-CAE6C6570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161" y="1883836"/>
            <a:ext cx="3907901" cy="3907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FB3B6-72CA-1F98-1FDC-337269E040EC}"/>
              </a:ext>
            </a:extLst>
          </p:cNvPr>
          <p:cNvSpPr txBox="1"/>
          <p:nvPr/>
        </p:nvSpPr>
        <p:spPr>
          <a:xfrm>
            <a:off x="6040287" y="1458015"/>
            <a:ext cx="215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5 Hole Mask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EBCED-57B7-264C-F4B8-00EF9619DCD9}"/>
              </a:ext>
            </a:extLst>
          </p:cNvPr>
          <p:cNvSpPr txBox="1"/>
          <p:nvPr/>
        </p:nvSpPr>
        <p:spPr>
          <a:xfrm>
            <a:off x="1906475" y="1458015"/>
            <a:ext cx="215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3 Hole Mask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EACAB-419A-F9BC-1F6D-F4594A06BEFF}"/>
              </a:ext>
            </a:extLst>
          </p:cNvPr>
          <p:cNvSpPr txBox="1"/>
          <p:nvPr/>
        </p:nvSpPr>
        <p:spPr>
          <a:xfrm>
            <a:off x="2051191" y="150607"/>
            <a:ext cx="570993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Closure Phase in Image Domain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Shape-Orientation-Size conservation</a:t>
            </a:r>
          </a:p>
        </p:txBody>
      </p:sp>
      <p:pic>
        <p:nvPicPr>
          <p:cNvPr id="4" name="Picture 3" descr="A graph with red and black dots&#10;&#10;Description automatically generated">
            <a:extLst>
              <a:ext uri="{FF2B5EF4-FFF2-40B4-BE49-F238E27FC236}">
                <a16:creationId xmlns:a16="http://schemas.microsoft.com/office/drawing/2014/main" id="{9762AFE5-755E-15E3-3DBB-01F2ED5F2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31" y="47062"/>
            <a:ext cx="4066390" cy="30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14BC25D-71AA-67BA-352A-075178F6352B}"/>
              </a:ext>
            </a:extLst>
          </p:cNvPr>
          <p:cNvSpPr/>
          <p:nvPr/>
        </p:nvSpPr>
        <p:spPr>
          <a:xfrm>
            <a:off x="-160190" y="6097313"/>
            <a:ext cx="9487070" cy="624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C383E-5018-0081-A43F-3E1BBEE9DE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D303F2-9CCC-3D95-6206-101FD29C999D}"/>
              </a:ext>
            </a:extLst>
          </p:cNvPr>
          <p:cNvGrpSpPr/>
          <p:nvPr/>
        </p:nvGrpSpPr>
        <p:grpSpPr>
          <a:xfrm>
            <a:off x="948239" y="72990"/>
            <a:ext cx="7748310" cy="4373003"/>
            <a:chOff x="948239" y="631656"/>
            <a:chExt cx="7748310" cy="4940839"/>
          </a:xfrm>
        </p:grpSpPr>
        <p:pic>
          <p:nvPicPr>
            <p:cNvPr id="10" name="Picture 9" descr="A model of a train track&#10;&#10;Description automatically generated">
              <a:extLst>
                <a:ext uri="{FF2B5EF4-FFF2-40B4-BE49-F238E27FC236}">
                  <a16:creationId xmlns:a16="http://schemas.microsoft.com/office/drawing/2014/main" id="{2FF34509-648D-53EE-0839-906A1345A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239" y="1024246"/>
              <a:ext cx="7281361" cy="45482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211F0B-ABB7-E4ED-6EA9-CD5E60D043D2}"/>
                </a:ext>
              </a:extLst>
            </p:cNvPr>
            <p:cNvSpPr txBox="1"/>
            <p:nvPr/>
          </p:nvSpPr>
          <p:spPr>
            <a:xfrm>
              <a:off x="3787920" y="2592260"/>
              <a:ext cx="871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latin typeface="Gill Sans MT" pitchFamily="34" charset="0"/>
                  <a:cs typeface="Gill Sans" pitchFamily="17" charset="0"/>
                </a:rPr>
                <a:t>e</a:t>
              </a:r>
              <a:r>
                <a:rPr lang="en-US" sz="1800" baseline="30000" dirty="0">
                  <a:latin typeface="Gill Sans MT" pitchFamily="34" charset="0"/>
                  <a:cs typeface="Gill Sans" pitchFamily="17" charset="0"/>
                </a:rPr>
                <a:t>-</a:t>
              </a:r>
              <a:r>
                <a:rPr lang="en-US" sz="1800" dirty="0">
                  <a:latin typeface="Gill Sans MT" pitchFamily="34" charset="0"/>
                  <a:cs typeface="Gill Sans" pitchFamily="17" charset="0"/>
                </a:rPr>
                <a:t> gun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F1DFD1-7E6B-A36A-EE6E-7D64D25FF5F4}"/>
                </a:ext>
              </a:extLst>
            </p:cNvPr>
            <p:cNvSpPr txBox="1"/>
            <p:nvPr/>
          </p:nvSpPr>
          <p:spPr>
            <a:xfrm>
              <a:off x="4867270" y="2065732"/>
              <a:ext cx="1129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Insertion Ring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D2A434D-27B7-7B0C-C0EE-2E227C58194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326" y="1154876"/>
              <a:ext cx="162594" cy="4736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13F5D6-AA44-6170-821C-1F08F350A3A1}"/>
                </a:ext>
              </a:extLst>
            </p:cNvPr>
            <p:cNvSpPr txBox="1"/>
            <p:nvPr/>
          </p:nvSpPr>
          <p:spPr>
            <a:xfrm>
              <a:off x="3352235" y="631656"/>
              <a:ext cx="871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Storage Ring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4C7ADC-847F-DF3B-E0C0-FEE975E55A2E}"/>
                </a:ext>
              </a:extLst>
            </p:cNvPr>
            <p:cNvSpPr txBox="1"/>
            <p:nvPr/>
          </p:nvSpPr>
          <p:spPr>
            <a:xfrm>
              <a:off x="1867234" y="1548942"/>
              <a:ext cx="871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Bending magnet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8C3EC0-7BBF-60C1-6075-E1C1126A3F71}"/>
                </a:ext>
              </a:extLst>
            </p:cNvPr>
            <p:cNvCxnSpPr>
              <a:cxnSpLocks/>
            </p:cNvCxnSpPr>
            <p:nvPr/>
          </p:nvCxnSpPr>
          <p:spPr>
            <a:xfrm>
              <a:off x="2334183" y="2020819"/>
              <a:ext cx="220818" cy="2064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9F6E720-2C57-DDE2-A552-96ACADD22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7498" y="3593055"/>
              <a:ext cx="359664" cy="521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F1DFD9-35F9-FE6A-AB22-CA7B2CFC6AE8}"/>
                </a:ext>
              </a:extLst>
            </p:cNvPr>
            <p:cNvSpPr txBox="1"/>
            <p:nvPr/>
          </p:nvSpPr>
          <p:spPr>
            <a:xfrm>
              <a:off x="2521180" y="4082031"/>
              <a:ext cx="1814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Undulator or wiggler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949CCB-60FB-AEA1-C6A8-D904CA45A7CE}"/>
                </a:ext>
              </a:extLst>
            </p:cNvPr>
            <p:cNvSpPr txBox="1"/>
            <p:nvPr/>
          </p:nvSpPr>
          <p:spPr>
            <a:xfrm>
              <a:off x="7120316" y="1242533"/>
              <a:ext cx="1576233" cy="5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Photon Beam lines = experiments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6BB9FAE-2611-21C6-6765-CA1077638A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8415" y="1797819"/>
              <a:ext cx="344969" cy="3820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545A1D-4D74-314E-676A-1CF253FA0B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5953" y="1544109"/>
              <a:ext cx="495171" cy="844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395207-FA27-B03D-2524-D4BE65BE3A9C}"/>
              </a:ext>
            </a:extLst>
          </p:cNvPr>
          <p:cNvGrpSpPr/>
          <p:nvPr/>
        </p:nvGrpSpPr>
        <p:grpSpPr>
          <a:xfrm>
            <a:off x="148505" y="4382620"/>
            <a:ext cx="4207608" cy="2063424"/>
            <a:chOff x="148505" y="4382620"/>
            <a:chExt cx="4207608" cy="2063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2D3C89-98E8-1511-C0BB-770F9FBA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505" y="4382620"/>
              <a:ext cx="3580246" cy="2063424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793D9C8-8F0E-7E81-E8A5-DC1B1FF9DD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31092" y="4808822"/>
              <a:ext cx="333487" cy="2115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95E782-46E2-3229-7408-33DB8824D652}"/>
                </a:ext>
              </a:extLst>
            </p:cNvPr>
            <p:cNvSpPr txBox="1"/>
            <p:nvPr/>
          </p:nvSpPr>
          <p:spPr>
            <a:xfrm>
              <a:off x="2283164" y="4466775"/>
              <a:ext cx="20729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Radial acceleration at bending magnets</a:t>
              </a:r>
            </a:p>
          </p:txBody>
        </p:sp>
      </p:grpSp>
      <p:pic>
        <p:nvPicPr>
          <p:cNvPr id="11" name="Picture 10" descr="A graph of a slope&#10;&#10;Description automatically generated">
            <a:extLst>
              <a:ext uri="{FF2B5EF4-FFF2-40B4-BE49-F238E27FC236}">
                <a16:creationId xmlns:a16="http://schemas.microsoft.com/office/drawing/2014/main" id="{CBC78A15-6C76-0F42-A5C3-5F43E649C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531" y="4037813"/>
            <a:ext cx="3030964" cy="2753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819940-7E4B-31EB-2F92-993FCCF29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8604">
            <a:off x="2271786" y="5578670"/>
            <a:ext cx="3792493" cy="493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D8B708-1DB6-E657-84BB-FED5DFFCE203}"/>
              </a:ext>
            </a:extLst>
          </p:cNvPr>
          <p:cNvSpPr txBox="1"/>
          <p:nvPr/>
        </p:nvSpPr>
        <p:spPr>
          <a:xfrm>
            <a:off x="3119717" y="5249736"/>
            <a:ext cx="2485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Doppler beaming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4FF50-21AC-D541-14FB-51A1BA306AAF}"/>
              </a:ext>
            </a:extLst>
          </p:cNvPr>
          <p:cNvSpPr txBox="1"/>
          <p:nvPr/>
        </p:nvSpPr>
        <p:spPr>
          <a:xfrm>
            <a:off x="7889035" y="6030290"/>
            <a:ext cx="59705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latin typeface="Gill Sans MT" pitchFamily="34" charset="0"/>
                <a:cs typeface="Gill Sans" pitchFamily="17" charset="0"/>
              </a:rPr>
              <a:t>70keV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DE0C7-627C-AB1E-335B-4A2C7C60E7C2}"/>
              </a:ext>
            </a:extLst>
          </p:cNvPr>
          <p:cNvSpPr txBox="1"/>
          <p:nvPr/>
        </p:nvSpPr>
        <p:spPr>
          <a:xfrm>
            <a:off x="6751927" y="4955016"/>
            <a:ext cx="952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1600" baseline="-25000" dirty="0">
                <a:latin typeface="Gill Sans MT" pitchFamily="34" charset="0"/>
                <a:cs typeface="Gill Sans" pitchFamily="17" charset="0"/>
              </a:rPr>
              <a:t>𝛎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∝ 𝛎</a:t>
            </a:r>
            <a:r>
              <a:rPr lang="en-US" sz="1600" baseline="30000" dirty="0">
                <a:latin typeface="Gill Sans MT" pitchFamily="34" charset="0"/>
                <a:cs typeface="Gill Sans" pitchFamily="17" charset="0"/>
              </a:rPr>
              <a:t>𝞪</a:t>
            </a:r>
            <a:endParaRPr lang="en-US" sz="16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30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C44E6-5A9F-D731-B1D6-E92BB48664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A7CC700-7F9D-A92E-982B-71B9DF4A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72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941A60-D3C2-2961-7398-9E6F9E917585}"/>
              </a:ext>
            </a:extLst>
          </p:cNvPr>
          <p:cNvSpPr txBox="1"/>
          <p:nvPr/>
        </p:nvSpPr>
        <p:spPr>
          <a:xfrm>
            <a:off x="6462131" y="5018496"/>
            <a:ext cx="5363737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arXiv:2405.12176 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arXiv:2406.02114 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arXiv:2405.12090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2022PASA...39...14T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JOSA-A 2022, 39, 2214</a:t>
            </a:r>
          </a:p>
        </p:txBody>
      </p:sp>
    </p:spTree>
    <p:extLst>
      <p:ext uri="{BB962C8B-B14F-4D97-AF65-F5344CB8AC3E}">
        <p14:creationId xmlns:p14="http://schemas.microsoft.com/office/powerpoint/2010/main" val="1011008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FC84051-A1C2-F366-9F8F-F2F6D8020647}"/>
              </a:ext>
            </a:extLst>
          </p:cNvPr>
          <p:cNvSpPr/>
          <p:nvPr/>
        </p:nvSpPr>
        <p:spPr>
          <a:xfrm>
            <a:off x="-100361" y="5386042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EFB9CC-8F07-9188-5932-0C82DAB5DF0D}"/>
              </a:ext>
            </a:extLst>
          </p:cNvPr>
          <p:cNvGrpSpPr/>
          <p:nvPr/>
        </p:nvGrpSpPr>
        <p:grpSpPr>
          <a:xfrm>
            <a:off x="485286" y="1918009"/>
            <a:ext cx="8112304" cy="3489108"/>
            <a:chOff x="1318" y="955359"/>
            <a:chExt cx="9144000" cy="3611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0015D8-C73C-4587-9C28-A77B53D86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" y="955359"/>
              <a:ext cx="9144000" cy="36115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4D3E36-61DF-47E8-8DF0-D9B7AA75DA85}"/>
                </a:ext>
              </a:extLst>
            </p:cNvPr>
            <p:cNvSpPr txBox="1"/>
            <p:nvPr/>
          </p:nvSpPr>
          <p:spPr>
            <a:xfrm>
              <a:off x="6823900" y="3034365"/>
              <a:ext cx="435576" cy="231975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chemeClr val="bg1"/>
              </a:solidFill>
              <a:prstDash val="dash"/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XAIRA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7E12FB-DB5D-4144-831C-6C965DA2239D}"/>
                </a:ext>
              </a:extLst>
            </p:cNvPr>
            <p:cNvSpPr txBox="1"/>
            <p:nvPr/>
          </p:nvSpPr>
          <p:spPr>
            <a:xfrm>
              <a:off x="4914749" y="3928265"/>
              <a:ext cx="665994" cy="231975"/>
            </a:xfrm>
            <a:prstGeom prst="rect">
              <a:avLst/>
            </a:prstGeom>
            <a:gradFill flip="none" rotWithShape="1">
              <a:gsLst>
                <a:gs pos="38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rgbClr val="66FFFF"/>
                </a:gs>
              </a:gsLst>
              <a:path path="circle">
                <a:fillToRect t="100000" r="100000"/>
              </a:path>
              <a:tileRect l="-100000" b="-100000"/>
            </a:gra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NCD-SWEET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14263-6E09-43BD-9E54-D3A1CF4A7CD6}"/>
                </a:ext>
              </a:extLst>
            </p:cNvPr>
            <p:cNvSpPr txBox="1"/>
            <p:nvPr/>
          </p:nvSpPr>
          <p:spPr>
            <a:xfrm>
              <a:off x="5989424" y="3660715"/>
              <a:ext cx="567361" cy="231975"/>
            </a:xfrm>
            <a:prstGeom prst="rect">
              <a:avLst/>
            </a:prstGeom>
            <a:gradFill>
              <a:gsLst>
                <a:gs pos="26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rgbClr val="66FFFF"/>
                </a:gs>
              </a:gsLst>
            </a:gra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MISTRAL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C37A5A-9B90-488E-9235-9F0AD5DAFCA0}"/>
                </a:ext>
              </a:extLst>
            </p:cNvPr>
            <p:cNvSpPr txBox="1"/>
            <p:nvPr/>
          </p:nvSpPr>
          <p:spPr>
            <a:xfrm>
              <a:off x="2875126" y="3943515"/>
              <a:ext cx="435576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3SBAR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A5A192-5E19-4B1B-AAD5-4292A8F5F8B8}"/>
                </a:ext>
              </a:extLst>
            </p:cNvPr>
            <p:cNvSpPr txBox="1"/>
            <p:nvPr/>
          </p:nvSpPr>
          <p:spPr>
            <a:xfrm>
              <a:off x="2021799" y="3765877"/>
              <a:ext cx="435576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NOTOS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022061-5BCF-4EB4-9C77-E9209D7BD0BB}"/>
                </a:ext>
              </a:extLst>
            </p:cNvPr>
            <p:cNvSpPr txBox="1"/>
            <p:nvPr/>
          </p:nvSpPr>
          <p:spPr>
            <a:xfrm>
              <a:off x="934737" y="3018729"/>
              <a:ext cx="435576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LOREA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4EC1D3-7F2E-417A-A0DF-7829906118BB}"/>
                </a:ext>
              </a:extLst>
            </p:cNvPr>
            <p:cNvSpPr txBox="1"/>
            <p:nvPr/>
          </p:nvSpPr>
          <p:spPr>
            <a:xfrm>
              <a:off x="901373" y="2559716"/>
              <a:ext cx="502885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CLAESS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E8ED0-E777-496F-A721-BFF1834AFAC9}"/>
                </a:ext>
              </a:extLst>
            </p:cNvPr>
            <p:cNvSpPr txBox="1"/>
            <p:nvPr/>
          </p:nvSpPr>
          <p:spPr>
            <a:xfrm>
              <a:off x="1280280" y="2102813"/>
              <a:ext cx="435576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CIRCE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A8FB49-1A96-4E23-A30A-DD415828FE46}"/>
                </a:ext>
              </a:extLst>
            </p:cNvPr>
            <p:cNvSpPr txBox="1"/>
            <p:nvPr/>
          </p:nvSpPr>
          <p:spPr>
            <a:xfrm>
              <a:off x="1715858" y="1943256"/>
              <a:ext cx="611884" cy="2319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MINERVA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C05B66-6688-4301-BDAF-7F70356454A2}"/>
                </a:ext>
              </a:extLst>
            </p:cNvPr>
            <p:cNvSpPr txBox="1"/>
            <p:nvPr/>
          </p:nvSpPr>
          <p:spPr>
            <a:xfrm>
              <a:off x="2803585" y="1592982"/>
              <a:ext cx="485495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BOREAS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595D87-836B-496D-96DE-D6D305EAD5D3}"/>
                </a:ext>
              </a:extLst>
            </p:cNvPr>
            <p:cNvSpPr txBox="1"/>
            <p:nvPr/>
          </p:nvSpPr>
          <p:spPr>
            <a:xfrm>
              <a:off x="3971147" y="1545423"/>
              <a:ext cx="513768" cy="231975"/>
            </a:xfrm>
            <a:prstGeom prst="rect">
              <a:avLst/>
            </a:prstGeom>
            <a:gradFill>
              <a:gsLst>
                <a:gs pos="38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rgbClr val="66FFFF"/>
                </a:gs>
              </a:gsLst>
            </a:gradFill>
            <a:ln w="28575">
              <a:solidFill>
                <a:schemeClr val="bg1"/>
              </a:solidFill>
              <a:prstDash val="dash"/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FAXTOR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93DB1B-53E3-4472-BF74-AB8E10877FB7}"/>
                </a:ext>
              </a:extLst>
            </p:cNvPr>
            <p:cNvSpPr txBox="1"/>
            <p:nvPr/>
          </p:nvSpPr>
          <p:spPr>
            <a:xfrm>
              <a:off x="6128792" y="2112194"/>
              <a:ext cx="435576" cy="231975"/>
            </a:xfrm>
            <a:prstGeom prst="rect">
              <a:avLst/>
            </a:prstGeom>
            <a:gradFill>
              <a:gsLst>
                <a:gs pos="38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rgbClr val="66FFFF"/>
                </a:gs>
              </a:gsLst>
            </a:gra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MIRAS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F2E87A-6E48-4748-A96C-1D7431D93AEF}"/>
                </a:ext>
              </a:extLst>
            </p:cNvPr>
            <p:cNvSpPr txBox="1"/>
            <p:nvPr/>
          </p:nvSpPr>
          <p:spPr>
            <a:xfrm>
              <a:off x="6895539" y="2529146"/>
              <a:ext cx="435576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MSPD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DCDD5C-D5EC-4DBB-B809-0CFD1E7E4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5690" y="3412426"/>
              <a:ext cx="567361" cy="192171"/>
            </a:xfrm>
            <a:prstGeom prst="rect">
              <a:avLst/>
            </a:prstGeom>
            <a:solidFill>
              <a:srgbClr val="66FFFF"/>
            </a:solidFill>
            <a:scene3d>
              <a:camera prst="isometricTopUp"/>
              <a:lightRig rig="threePt" dir="t"/>
            </a:scene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41B183-A3DF-4930-8139-36EAEC8AE78F}"/>
                </a:ext>
              </a:extLst>
            </p:cNvPr>
            <p:cNvSpPr txBox="1"/>
            <p:nvPr/>
          </p:nvSpPr>
          <p:spPr>
            <a:xfrm>
              <a:off x="3931347" y="3943515"/>
              <a:ext cx="480997" cy="231975"/>
            </a:xfrm>
            <a:prstGeom prst="rect">
              <a:avLst/>
            </a:prstGeom>
            <a:solidFill>
              <a:srgbClr val="66FFFF"/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XALOC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E094AC-D447-4866-A67C-76B0F53C1AA3}"/>
                </a:ext>
              </a:extLst>
            </p:cNvPr>
            <p:cNvSpPr txBox="1"/>
            <p:nvPr/>
          </p:nvSpPr>
          <p:spPr>
            <a:xfrm>
              <a:off x="6931090" y="3687133"/>
              <a:ext cx="435576" cy="2181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C3399"/>
              </a:solidFill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TEM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C3C103-DBF5-4E94-B751-451D40A22C1B}"/>
                </a:ext>
              </a:extLst>
            </p:cNvPr>
            <p:cNvSpPr txBox="1"/>
            <p:nvPr/>
          </p:nvSpPr>
          <p:spPr>
            <a:xfrm>
              <a:off x="7093137" y="3447921"/>
              <a:ext cx="538472" cy="231975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CC3399"/>
              </a:solidFill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Cryo-EM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715C78-A0E9-4ACD-A997-4390253C2F0F}"/>
                </a:ext>
              </a:extLst>
            </p:cNvPr>
            <p:cNvSpPr txBox="1"/>
            <p:nvPr/>
          </p:nvSpPr>
          <p:spPr>
            <a:xfrm>
              <a:off x="7398115" y="3683737"/>
              <a:ext cx="504905" cy="22151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C3399"/>
              </a:solidFill>
              <a:prstDash val="dash"/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InCAEM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E243EF-BC0D-4936-A449-7FE36FC5AC8A}"/>
                </a:ext>
              </a:extLst>
            </p:cNvPr>
            <p:cNvSpPr txBox="1"/>
            <p:nvPr/>
          </p:nvSpPr>
          <p:spPr>
            <a:xfrm>
              <a:off x="4336974" y="1539129"/>
              <a:ext cx="914400" cy="2319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(in commissioning)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BC6A79-E368-4D63-8737-DB688602D773}"/>
                </a:ext>
              </a:extLst>
            </p:cNvPr>
            <p:cNvSpPr txBox="1"/>
            <p:nvPr/>
          </p:nvSpPr>
          <p:spPr>
            <a:xfrm>
              <a:off x="7113327" y="3018728"/>
              <a:ext cx="914400" cy="2319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(in commissioning)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0E525F-4470-47E3-AC52-8CE14390E8B8}"/>
                </a:ext>
              </a:extLst>
            </p:cNvPr>
            <p:cNvSpPr txBox="1"/>
            <p:nvPr/>
          </p:nvSpPr>
          <p:spPr>
            <a:xfrm>
              <a:off x="3163824" y="3928264"/>
              <a:ext cx="914400" cy="2319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(in constr.)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798FE9-5A62-4FD4-9929-8C1E2DC26864}"/>
                </a:ext>
              </a:extLst>
            </p:cNvPr>
            <p:cNvSpPr txBox="1"/>
            <p:nvPr/>
          </p:nvSpPr>
          <p:spPr>
            <a:xfrm>
              <a:off x="7772400" y="3660714"/>
              <a:ext cx="914400" cy="2319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(in constr.)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6E3B44-A508-4658-BC01-590F789CFF90}"/>
                </a:ext>
              </a:extLst>
            </p:cNvPr>
            <p:cNvSpPr txBox="1"/>
            <p:nvPr/>
          </p:nvSpPr>
          <p:spPr>
            <a:xfrm>
              <a:off x="5484237" y="1788941"/>
              <a:ext cx="1106868" cy="16585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dash"/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1050" i="1" dirty="0">
                  <a:latin typeface="Calibri" panose="020F0502020204030204"/>
                  <a:cs typeface="Arial" panose="020B0604020202020204" pitchFamily="34" charset="0"/>
                </a:rPr>
                <a:t>BL34 – Xanadu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1F3620-1340-2CC9-296C-43FB9446F582}"/>
              </a:ext>
            </a:extLst>
          </p:cNvPr>
          <p:cNvGrpSpPr/>
          <p:nvPr/>
        </p:nvGrpSpPr>
        <p:grpSpPr>
          <a:xfrm>
            <a:off x="2119705" y="5421950"/>
            <a:ext cx="4542377" cy="530915"/>
            <a:chOff x="2264670" y="5633820"/>
            <a:chExt cx="4542377" cy="5309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EC49A8-A1C6-4670-AE9C-2226BA953226}"/>
                </a:ext>
              </a:extLst>
            </p:cNvPr>
            <p:cNvSpPr txBox="1"/>
            <p:nvPr/>
          </p:nvSpPr>
          <p:spPr>
            <a:xfrm>
              <a:off x="4544958" y="5633820"/>
              <a:ext cx="2262089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5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Material Science Research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78CB2F-4FB2-43D4-9724-0A230512C6C5}"/>
                </a:ext>
              </a:extLst>
            </p:cNvPr>
            <p:cNvSpPr txBox="1"/>
            <p:nvPr/>
          </p:nvSpPr>
          <p:spPr>
            <a:xfrm>
              <a:off x="2264670" y="5887736"/>
              <a:ext cx="1918823" cy="276999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5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Life Science Research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20281B-9BD4-40C3-977C-4893AAF33F15}"/>
                </a:ext>
              </a:extLst>
            </p:cNvPr>
            <p:cNvSpPr txBox="1"/>
            <p:nvPr/>
          </p:nvSpPr>
          <p:spPr>
            <a:xfrm>
              <a:off x="2264670" y="5633820"/>
              <a:ext cx="1918823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5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Metrology Research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48CF9E-597F-4AE6-A760-4430382FAC03}"/>
                </a:ext>
              </a:extLst>
            </p:cNvPr>
            <p:cNvSpPr txBox="1"/>
            <p:nvPr/>
          </p:nvSpPr>
          <p:spPr>
            <a:xfrm>
              <a:off x="4544957" y="5887736"/>
              <a:ext cx="2262089" cy="2769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5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Accelerator Research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29336B5-0ECB-4C26-98B9-915E9A5C3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150" y="156973"/>
            <a:ext cx="1390850" cy="797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500F44-464A-1DC0-7BA1-C4DDE7B0A3C4}"/>
              </a:ext>
            </a:extLst>
          </p:cNvPr>
          <p:cNvSpPr txBox="1"/>
          <p:nvPr/>
        </p:nvSpPr>
        <p:spPr>
          <a:xfrm>
            <a:off x="1269122" y="109084"/>
            <a:ext cx="67964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Gill Sans MT" panose="020B0502020104020203" pitchFamily="34" charset="77"/>
              </a:rPr>
              <a:t>ALBA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err="1">
                <a:latin typeface="Gill Sans MT" panose="020B0502020104020203" pitchFamily="34" charset="77"/>
              </a:rPr>
              <a:t>Public</a:t>
            </a:r>
            <a:r>
              <a:rPr lang="es-ES" sz="1800" dirty="0">
                <a:latin typeface="Gill Sans MT" panose="020B0502020104020203" pitchFamily="34" charset="77"/>
              </a:rPr>
              <a:t> </a:t>
            </a:r>
            <a:r>
              <a:rPr lang="es-ES" sz="1800" dirty="0" err="1">
                <a:latin typeface="Gill Sans MT" panose="020B0502020104020203" pitchFamily="34" charset="77"/>
              </a:rPr>
              <a:t>Institution</a:t>
            </a:r>
            <a:r>
              <a:rPr lang="es-ES" sz="1800" dirty="0">
                <a:latin typeface="Gill Sans MT" panose="020B0502020104020203" pitchFamily="34" charset="77"/>
              </a:rPr>
              <a:t>	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s-ES" sz="1600" dirty="0">
                <a:latin typeface="Gill Sans MT" panose="020B0502020104020203" pitchFamily="34" charset="77"/>
              </a:rPr>
              <a:t>	50% </a:t>
            </a:r>
            <a:r>
              <a:rPr lang="es-ES" sz="1600" dirty="0" err="1">
                <a:latin typeface="Gill Sans MT" panose="020B0502020104020203" pitchFamily="34" charset="77"/>
              </a:rPr>
              <a:t>Spanish</a:t>
            </a:r>
            <a:r>
              <a:rPr lang="es-ES" sz="1600" dirty="0">
                <a:latin typeface="Gill Sans MT" panose="020B0502020104020203" pitchFamily="34" charset="77"/>
              </a:rPr>
              <a:t> “Ministerio de Ciencia”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s-ES" sz="1600" dirty="0">
                <a:latin typeface="Gill Sans MT" panose="020B0502020104020203" pitchFamily="34" charset="77"/>
              </a:rPr>
              <a:t>	50% </a:t>
            </a:r>
            <a:r>
              <a:rPr lang="es-ES" sz="1600" dirty="0" err="1">
                <a:latin typeface="Gill Sans MT" panose="020B0502020104020203" pitchFamily="34" charset="77"/>
              </a:rPr>
              <a:t>Catalan</a:t>
            </a:r>
            <a:r>
              <a:rPr lang="es-ES" sz="1600" dirty="0">
                <a:latin typeface="Gill Sans MT" panose="020B0502020104020203" pitchFamily="34" charset="77"/>
              </a:rPr>
              <a:t> “</a:t>
            </a:r>
            <a:r>
              <a:rPr lang="es-ES" sz="1600" dirty="0" err="1">
                <a:latin typeface="Gill Sans MT" panose="020B0502020104020203" pitchFamily="34" charset="77"/>
              </a:rPr>
              <a:t>Department</a:t>
            </a:r>
            <a:r>
              <a:rPr lang="es-ES" sz="1600" dirty="0">
                <a:latin typeface="Gill Sans MT" panose="020B0502020104020203" pitchFamily="34" charset="77"/>
              </a:rPr>
              <a:t> de Recerca &amp; </a:t>
            </a:r>
            <a:r>
              <a:rPr lang="es-ES" sz="1600" dirty="0" err="1">
                <a:latin typeface="Gill Sans MT" panose="020B0502020104020203" pitchFamily="34" charset="77"/>
              </a:rPr>
              <a:t>Universitats</a:t>
            </a:r>
            <a:r>
              <a:rPr lang="es-ES" sz="1600" dirty="0">
                <a:latin typeface="Gill Sans MT" panose="020B0502020104020203" pitchFamily="34" charset="77"/>
              </a:rPr>
              <a:t>”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12 operating beam lines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2500 experiments/year in metrology, material, and life science</a:t>
            </a:r>
          </a:p>
        </p:txBody>
      </p:sp>
    </p:spTree>
    <p:extLst>
      <p:ext uri="{BB962C8B-B14F-4D97-AF65-F5344CB8AC3E}">
        <p14:creationId xmlns:p14="http://schemas.microsoft.com/office/powerpoint/2010/main" val="238642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7FC432-2AA8-CE31-9CD8-C2BE71E1C501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A7898E-DA9B-4CE0-BA85-0FA2E862A8F0}"/>
              </a:ext>
            </a:extLst>
          </p:cNvPr>
          <p:cNvSpPr/>
          <p:nvPr/>
        </p:nvSpPr>
        <p:spPr>
          <a:xfrm>
            <a:off x="1546226" y="295260"/>
            <a:ext cx="65783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endParaRPr lang="en-US" sz="1800" i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crystallography and tomography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spectroscopy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metrology (Athena)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lithography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Infrared spectroscopy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407CF-F9D7-4D51-AD1D-808BFDB5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098" y="2459890"/>
            <a:ext cx="3134327" cy="3750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255BA-DF98-4EE3-A682-0E5F00570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329" y="2449686"/>
            <a:ext cx="2830023" cy="3917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6F77A2-B2D5-40BF-90BF-1862C844D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49" y="2385493"/>
            <a:ext cx="2657476" cy="3924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F3CF7-CDBF-4FFA-8EAB-582315943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150" y="65515"/>
            <a:ext cx="1390850" cy="797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E6DA9-FEAD-E6C9-6027-34CB571B3F2C}"/>
              </a:ext>
            </a:extLst>
          </p:cNvPr>
          <p:cNvSpPr txBox="1"/>
          <p:nvPr/>
        </p:nvSpPr>
        <p:spPr>
          <a:xfrm>
            <a:off x="1367810" y="65515"/>
            <a:ext cx="5479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b="1" dirty="0">
                <a:latin typeface="+mn-lt"/>
              </a:rPr>
              <a:t>ALBA Synchrotron Research </a:t>
            </a:r>
          </a:p>
        </p:txBody>
      </p:sp>
    </p:spTree>
    <p:extLst>
      <p:ext uri="{BB962C8B-B14F-4D97-AF65-F5344CB8AC3E}">
        <p14:creationId xmlns:p14="http://schemas.microsoft.com/office/powerpoint/2010/main" val="47435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7B890F-CC57-967A-D8CE-6B766670E39E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35653-26A9-2F2A-B46B-6267528811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 descr="A group of men standing in a room with pipes and wires&#10;&#10;Description automatically generated">
            <a:extLst>
              <a:ext uri="{FF2B5EF4-FFF2-40B4-BE49-F238E27FC236}">
                <a16:creationId xmlns:a16="http://schemas.microsoft.com/office/drawing/2014/main" id="{A26AEBEC-35F0-4603-7619-F93207B4C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5" y="3541958"/>
            <a:ext cx="4353258" cy="3264944"/>
          </a:xfrm>
          <a:prstGeom prst="rect">
            <a:avLst/>
          </a:prstGeom>
        </p:spPr>
      </p:pic>
      <p:pic>
        <p:nvPicPr>
          <p:cNvPr id="12" name="Picture 11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482401CC-5C92-7151-69EE-DBFFB3E57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132" y="40025"/>
            <a:ext cx="4428564" cy="3321423"/>
          </a:xfrm>
          <a:prstGeom prst="rect">
            <a:avLst/>
          </a:prstGeom>
        </p:spPr>
      </p:pic>
      <p:pic>
        <p:nvPicPr>
          <p:cNvPr id="22" name="Picture 21" descr="A person in a white shirt looking at a machine&#10;&#10;Description automatically generated">
            <a:extLst>
              <a:ext uri="{FF2B5EF4-FFF2-40B4-BE49-F238E27FC236}">
                <a16:creationId xmlns:a16="http://schemas.microsoft.com/office/drawing/2014/main" id="{054EE731-5EFE-95BD-976D-A665DCFA2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438" y="3513011"/>
            <a:ext cx="4353258" cy="3264943"/>
          </a:xfrm>
          <a:prstGeom prst="rect">
            <a:avLst/>
          </a:prstGeom>
        </p:spPr>
      </p:pic>
      <p:pic>
        <p:nvPicPr>
          <p:cNvPr id="3" name="Picture 2" descr="A large building with a large area with a track and a green carpet&#10;&#10;Description automatically generated with medium confidence">
            <a:extLst>
              <a:ext uri="{FF2B5EF4-FFF2-40B4-BE49-F238E27FC236}">
                <a16:creationId xmlns:a16="http://schemas.microsoft.com/office/drawing/2014/main" id="{0C83E2D6-B135-569D-2805-D4F22F489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2" y="63035"/>
            <a:ext cx="4353257" cy="32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1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A9CE4E-C0C3-47C7-6B5A-54B4C942C2F7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47540-16FA-3FC9-43B0-864FBC2432CD}"/>
              </a:ext>
            </a:extLst>
          </p:cNvPr>
          <p:cNvSpPr txBox="1"/>
          <p:nvPr/>
        </p:nvSpPr>
        <p:spPr>
          <a:xfrm>
            <a:off x="1678192" y="129092"/>
            <a:ext cx="5787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Key Performance Metric: Emittance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F157C-9FF3-985E-E9AE-23CB26EC198C}"/>
              </a:ext>
            </a:extLst>
          </p:cNvPr>
          <p:cNvSpPr txBox="1"/>
          <p:nvPr/>
        </p:nvSpPr>
        <p:spPr>
          <a:xfrm>
            <a:off x="195694" y="3497391"/>
            <a:ext cx="4442908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Measurement methods 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X-ray pinhole camera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LOCO magnetic lattice analysis + beam position monitors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Optical synchrotron radiation interferometry (SRI)</a:t>
            </a:r>
          </a:p>
        </p:txBody>
      </p:sp>
      <p:pic>
        <p:nvPicPr>
          <p:cNvPr id="28" name="Picture 27" descr="A diagram of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6160DB65-A745-2496-0F4A-947BE6F6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611" y="3526236"/>
            <a:ext cx="4425490" cy="26809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95B0E2-F7F7-C8DE-1EF5-828E221B7F60}"/>
              </a:ext>
            </a:extLst>
          </p:cNvPr>
          <p:cNvGrpSpPr/>
          <p:nvPr/>
        </p:nvGrpSpPr>
        <p:grpSpPr>
          <a:xfrm>
            <a:off x="4227750" y="844708"/>
            <a:ext cx="4871165" cy="2680949"/>
            <a:chOff x="4227750" y="734377"/>
            <a:chExt cx="4871165" cy="268094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4230EA-D58C-0AE8-F24C-A1EDA857305C}"/>
                </a:ext>
              </a:extLst>
            </p:cNvPr>
            <p:cNvGrpSpPr/>
            <p:nvPr/>
          </p:nvGrpSpPr>
          <p:grpSpPr>
            <a:xfrm>
              <a:off x="4227750" y="734377"/>
              <a:ext cx="4871165" cy="2680949"/>
              <a:chOff x="4206240" y="2696796"/>
              <a:chExt cx="4871165" cy="2680949"/>
            </a:xfrm>
          </p:grpSpPr>
          <p:pic>
            <p:nvPicPr>
              <p:cNvPr id="12" name="Picture 11" descr="A black and white image of a black and white object&#10;&#10;Description automatically generated">
                <a:extLst>
                  <a:ext uri="{FF2B5EF4-FFF2-40B4-BE49-F238E27FC236}">
                    <a16:creationId xmlns:a16="http://schemas.microsoft.com/office/drawing/2014/main" id="{414F75B5-45C3-4F52-11D7-34957126F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7831" y="2696796"/>
                <a:ext cx="4629574" cy="2680949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F6DB38B-F130-5FF6-34D4-F311594402C3}"/>
                  </a:ext>
                </a:extLst>
              </p:cNvPr>
              <p:cNvSpPr/>
              <p:nvPr/>
            </p:nvSpPr>
            <p:spPr>
              <a:xfrm>
                <a:off x="4206240" y="3429000"/>
                <a:ext cx="1108038" cy="1347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C120F2EA-4942-E437-09A2-AACBF3ABACF8}"/>
                </a:ext>
              </a:extLst>
            </p:cNvPr>
            <p:cNvSpPr/>
            <p:nvPr/>
          </p:nvSpPr>
          <p:spPr>
            <a:xfrm rot="6835470">
              <a:off x="5950032" y="1802312"/>
              <a:ext cx="149939" cy="13870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6BD87044-9FA0-D897-A587-5A4005687B17}"/>
                </a:ext>
              </a:extLst>
            </p:cNvPr>
            <p:cNvSpPr/>
            <p:nvPr/>
          </p:nvSpPr>
          <p:spPr>
            <a:xfrm rot="5400000">
              <a:off x="6887743" y="1976228"/>
              <a:ext cx="149939" cy="13870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F767FF92-8D6C-58C4-6856-2512296BEEA4}"/>
                </a:ext>
              </a:extLst>
            </p:cNvPr>
            <p:cNvSpPr/>
            <p:nvPr/>
          </p:nvSpPr>
          <p:spPr>
            <a:xfrm rot="4007181">
              <a:off x="7888203" y="1793348"/>
              <a:ext cx="149939" cy="13870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1D51A4-D92B-DA50-F768-D41DC94036B7}"/>
              </a:ext>
            </a:extLst>
          </p:cNvPr>
          <p:cNvSpPr txBox="1"/>
          <p:nvPr/>
        </p:nvSpPr>
        <p:spPr>
          <a:xfrm>
            <a:off x="45084" y="1447619"/>
            <a:ext cx="536601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Emittance = e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-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beam area x momentum vectors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Low emittance =&gt; concentrated and focused photon beam =&gt; higher brightness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901AE-D804-A174-7EA2-FD80DAF86484}"/>
              </a:ext>
            </a:extLst>
          </p:cNvPr>
          <p:cNvSpPr txBox="1"/>
          <p:nvPr/>
        </p:nvSpPr>
        <p:spPr>
          <a:xfrm>
            <a:off x="2212594" y="623909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Note: X-ray pinhole =&gt; highly Gaussian ~10</a:t>
            </a:r>
            <a:r>
              <a:rPr lang="en-US" sz="2000" baseline="30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12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 e</a:t>
            </a:r>
            <a:r>
              <a:rPr lang="en-US" sz="2000" baseline="30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78037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AF0D3-7896-75E3-252B-BD79AC341302}"/>
              </a:ext>
            </a:extLst>
          </p:cNvPr>
          <p:cNvSpPr/>
          <p:nvPr/>
        </p:nvSpPr>
        <p:spPr>
          <a:xfrm>
            <a:off x="0" y="6155465"/>
            <a:ext cx="9445214" cy="588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8F5E3-7BF9-B7A2-862B-A8994DD50B48}"/>
              </a:ext>
            </a:extLst>
          </p:cNvPr>
          <p:cNvSpPr txBox="1"/>
          <p:nvPr/>
        </p:nvSpPr>
        <p:spPr>
          <a:xfrm>
            <a:off x="2433988" y="40080"/>
            <a:ext cx="454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Van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Cittert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– Zernike Theorem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81E804C-00D1-BE5E-EA16-396F56337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13" y="1143568"/>
            <a:ext cx="2660665" cy="247022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26E692-00CB-DC8A-A679-306251B4450A}"/>
              </a:ext>
            </a:extLst>
          </p:cNvPr>
          <p:cNvSpPr txBox="1"/>
          <p:nvPr/>
        </p:nvSpPr>
        <p:spPr>
          <a:xfrm>
            <a:off x="207746" y="3458408"/>
            <a:ext cx="2109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𝜆)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B6507C-A31D-5B91-D962-A30CB07261BF}"/>
              </a:ext>
            </a:extLst>
          </p:cNvPr>
          <p:cNvSpPr txBox="1"/>
          <p:nvPr/>
        </p:nvSpPr>
        <p:spPr>
          <a:xfrm>
            <a:off x="492756" y="495671"/>
            <a:ext cx="815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i="1" dirty="0">
                <a:highlight>
                  <a:srgbClr val="FFFFFF"/>
                </a:highlight>
                <a:latin typeface="Arial" panose="020B0604020202020204" pitchFamily="34" charset="0"/>
              </a:rPr>
              <a:t>T</a:t>
            </a:r>
            <a:r>
              <a:rPr lang="en-US" sz="1600" b="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he cross-correlation, or coherence, between the electromagnetic voltages measured at spatially distinct locations (’apertures’) = Fourier transform of the intensity distribution</a:t>
            </a:r>
            <a:endParaRPr lang="en-US" sz="2000" i="1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AA9344E-3A41-26BB-C4F7-14CE6099FFDC}"/>
              </a:ext>
            </a:extLst>
          </p:cNvPr>
          <p:cNvGrpSpPr/>
          <p:nvPr/>
        </p:nvGrpSpPr>
        <p:grpSpPr>
          <a:xfrm>
            <a:off x="2896479" y="1449660"/>
            <a:ext cx="6247522" cy="2643345"/>
            <a:chOff x="2896478" y="1547971"/>
            <a:chExt cx="6329941" cy="294215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22EAB3-A629-30B9-0376-B57400E9DD4C}"/>
                </a:ext>
              </a:extLst>
            </p:cNvPr>
            <p:cNvGrpSpPr/>
            <p:nvPr/>
          </p:nvGrpSpPr>
          <p:grpSpPr>
            <a:xfrm>
              <a:off x="3256863" y="1555663"/>
              <a:ext cx="2831911" cy="2571861"/>
              <a:chOff x="925371" y="623784"/>
              <a:chExt cx="3414966" cy="2911554"/>
            </a:xfrm>
          </p:grpSpPr>
          <p:pic>
            <p:nvPicPr>
              <p:cNvPr id="7" name="Picture 6" descr="A red duck on a white background&#10;&#10;Description automatically generated">
                <a:extLst>
                  <a:ext uri="{FF2B5EF4-FFF2-40B4-BE49-F238E27FC236}">
                    <a16:creationId xmlns:a16="http://schemas.microsoft.com/office/drawing/2014/main" id="{160B13AE-C1A8-5135-92F5-CFA20F34E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5371" y="623784"/>
                <a:ext cx="2874735" cy="28980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CBBBBE-1BCA-76C5-1436-E4465A979D2A}"/>
                  </a:ext>
                </a:extLst>
              </p:cNvPr>
              <p:cNvSpPr txBox="1"/>
              <p:nvPr/>
            </p:nvSpPr>
            <p:spPr>
              <a:xfrm>
                <a:off x="2333409" y="3108742"/>
                <a:ext cx="2006928" cy="426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600" dirty="0">
                    <a:latin typeface="Gill Sans MT" pitchFamily="34" charset="0"/>
                    <a:cs typeface="Gill Sans" pitchFamily="17" charset="0"/>
                  </a:rPr>
                  <a:t>Image plane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01B348-E70B-D5A4-8353-62F2740A650F}"/>
                </a:ext>
              </a:extLst>
            </p:cNvPr>
            <p:cNvGrpSpPr/>
            <p:nvPr/>
          </p:nvGrpSpPr>
          <p:grpSpPr>
            <a:xfrm>
              <a:off x="6525747" y="1555661"/>
              <a:ext cx="2682858" cy="2571923"/>
              <a:chOff x="5237302" y="623784"/>
              <a:chExt cx="3235226" cy="2911629"/>
            </a:xfrm>
          </p:grpSpPr>
          <p:pic>
            <p:nvPicPr>
              <p:cNvPr id="5" name="Picture 4" descr="A blurry image of a colorful square&#10;&#10;Description automatically generated">
                <a:extLst>
                  <a:ext uri="{FF2B5EF4-FFF2-40B4-BE49-F238E27FC236}">
                    <a16:creationId xmlns:a16="http://schemas.microsoft.com/office/drawing/2014/main" id="{618914F0-4C0B-D7FE-9463-BD29DF513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7302" y="623784"/>
                <a:ext cx="2886327" cy="28980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21E84E-9AAF-FCB3-EA57-D967CA03B199}"/>
                  </a:ext>
                </a:extLst>
              </p:cNvPr>
              <p:cNvSpPr txBox="1"/>
              <p:nvPr/>
            </p:nvSpPr>
            <p:spPr>
              <a:xfrm>
                <a:off x="6358543" y="3108817"/>
                <a:ext cx="2113985" cy="426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600" dirty="0">
                    <a:latin typeface="Gill Sans MT" pitchFamily="34" charset="0"/>
                    <a:cs typeface="Gill Sans" pitchFamily="17" charset="0"/>
                  </a:rPr>
                  <a:t>Aperture plane</a:t>
                </a:r>
              </a:p>
            </p:txBody>
          </p:sp>
        </p:grp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64C6D504-9FF5-A410-6ADE-DC6982F3F460}"/>
                </a:ext>
              </a:extLst>
            </p:cNvPr>
            <p:cNvSpPr/>
            <p:nvPr/>
          </p:nvSpPr>
          <p:spPr>
            <a:xfrm>
              <a:off x="5830326" y="2317422"/>
              <a:ext cx="487347" cy="233807"/>
            </a:xfrm>
            <a:prstGeom prst="left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3F29F3-C932-BA1B-71F4-876D146CC916}"/>
                </a:ext>
              </a:extLst>
            </p:cNvPr>
            <p:cNvSpPr txBox="1"/>
            <p:nvPr/>
          </p:nvSpPr>
          <p:spPr>
            <a:xfrm>
              <a:off x="5707981" y="1910476"/>
              <a:ext cx="7878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000" dirty="0">
                  <a:latin typeface="Gill Sans MT" pitchFamily="34" charset="0"/>
                  <a:cs typeface="Gill Sans" pitchFamily="17" charset="0"/>
                </a:rPr>
                <a:t>FT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32DCD77-D9E1-D80D-1B1C-72EA4F338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4392" y="1881904"/>
              <a:ext cx="297857" cy="515512"/>
            </a:xfrm>
            <a:prstGeom prst="straightConnector1">
              <a:avLst/>
            </a:prstGeom>
            <a:ln>
              <a:solidFill>
                <a:srgbClr val="081B6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EA15-D844-0E02-51BD-352A5A447DA8}"/>
                </a:ext>
              </a:extLst>
            </p:cNvPr>
            <p:cNvSpPr txBox="1"/>
            <p:nvPr/>
          </p:nvSpPr>
          <p:spPr>
            <a:xfrm>
              <a:off x="7804540" y="1547971"/>
              <a:ext cx="1421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 err="1"/>
                <a:t>V</a:t>
              </a:r>
              <a:r>
                <a:rPr lang="en-US" sz="1400" baseline="-25000" dirty="0" err="1"/>
                <a:t>i,j</a:t>
              </a:r>
              <a:r>
                <a:rPr lang="en-US" sz="1400" baseline="-25000" dirty="0"/>
                <a:t> </a:t>
              </a:r>
              <a:r>
                <a:rPr lang="en-US" sz="1400" dirty="0"/>
                <a:t>= </a:t>
              </a:r>
              <a:r>
                <a:rPr lang="en-US" sz="1400" dirty="0" err="1"/>
                <a:t>A</a:t>
              </a:r>
              <a:r>
                <a:rPr lang="en-US" sz="1400" baseline="-25000" dirty="0" err="1"/>
                <a:t>i,j</a:t>
              </a:r>
              <a:r>
                <a:rPr lang="en-US" sz="1400" baseline="-25000" dirty="0"/>
                <a:t>,</a:t>
              </a:r>
              <a:r>
                <a:rPr lang="en-US" sz="1400" dirty="0"/>
                <a:t> 𝝓</a:t>
              </a:r>
              <a:r>
                <a:rPr lang="en-US" sz="1400" baseline="-25000" dirty="0" err="1"/>
                <a:t>i,j</a:t>
              </a:r>
              <a:endPara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893110-7F33-CFED-9E1E-67464C0DE72E}"/>
                </a:ext>
              </a:extLst>
            </p:cNvPr>
            <p:cNvSpPr txBox="1"/>
            <p:nvPr/>
          </p:nvSpPr>
          <p:spPr>
            <a:xfrm>
              <a:off x="6137280" y="2622556"/>
              <a:ext cx="56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1F70E1-11E8-CE5C-A972-7787E71603F4}"/>
                </a:ext>
              </a:extLst>
            </p:cNvPr>
            <p:cNvSpPr txBox="1"/>
            <p:nvPr/>
          </p:nvSpPr>
          <p:spPr>
            <a:xfrm>
              <a:off x="7463384" y="4003878"/>
              <a:ext cx="56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i="1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FAA437-B6FD-E0A7-1244-3EFCE3386F43}"/>
                </a:ext>
              </a:extLst>
            </p:cNvPr>
            <p:cNvSpPr txBox="1"/>
            <p:nvPr/>
          </p:nvSpPr>
          <p:spPr>
            <a:xfrm>
              <a:off x="4272045" y="4028457"/>
              <a:ext cx="56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i="1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EEE62B-9A98-8819-CD29-A2E6C858B29B}"/>
                </a:ext>
              </a:extLst>
            </p:cNvPr>
            <p:cNvSpPr txBox="1"/>
            <p:nvPr/>
          </p:nvSpPr>
          <p:spPr>
            <a:xfrm>
              <a:off x="2896478" y="2604776"/>
              <a:ext cx="56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i="1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42E3BE-7F93-2C69-9A8D-9CC1C1A7A46F}"/>
              </a:ext>
            </a:extLst>
          </p:cNvPr>
          <p:cNvGrpSpPr/>
          <p:nvPr/>
        </p:nvGrpSpPr>
        <p:grpSpPr>
          <a:xfrm>
            <a:off x="163864" y="4113424"/>
            <a:ext cx="8846814" cy="2203495"/>
            <a:chOff x="163864" y="4037224"/>
            <a:chExt cx="8846814" cy="22034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6E7F91-29EA-D923-E98B-5893A9EB0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64" y="5568272"/>
              <a:ext cx="6034091" cy="67244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24E4BA4-286D-3449-F1FA-1A13BBF3C0EE}"/>
                </a:ext>
              </a:extLst>
            </p:cNvPr>
            <p:cNvGrpSpPr/>
            <p:nvPr/>
          </p:nvGrpSpPr>
          <p:grpSpPr>
            <a:xfrm>
              <a:off x="263586" y="4037224"/>
              <a:ext cx="6245488" cy="619382"/>
              <a:chOff x="-222302" y="3210192"/>
              <a:chExt cx="6245488" cy="61938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229D857-A616-B4F0-4C4F-57ADCFB2F0E2}"/>
                  </a:ext>
                </a:extLst>
              </p:cNvPr>
              <p:cNvGrpSpPr/>
              <p:nvPr/>
            </p:nvGrpSpPr>
            <p:grpSpPr>
              <a:xfrm>
                <a:off x="-222302" y="3210192"/>
                <a:ext cx="6245488" cy="619382"/>
                <a:chOff x="-103960" y="4570707"/>
                <a:chExt cx="6310057" cy="619382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B6C8CA3D-4B2D-BCFE-0D5B-1AFCD22883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6910" y="4718218"/>
                  <a:ext cx="2408564" cy="387720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8FF4FAF-0FDB-FA13-7A7C-ACB3DBDF6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84124" y="4570707"/>
                  <a:ext cx="3521973" cy="619382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6016F49E-1940-3A06-88D3-B1078B29AA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103960" y="4660787"/>
                  <a:ext cx="2765327" cy="445150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03A56EC-DF7F-A55A-AA8A-7549A770B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2700" y="3551117"/>
                <a:ext cx="101600" cy="1778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C71FC12-A7ED-6CD8-FC6D-29E79D1FB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6496" y="3547526"/>
                <a:ext cx="125506" cy="177800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1ECEE0-9FCC-23EE-E652-AB4BC10693A1}"/>
                </a:ext>
              </a:extLst>
            </p:cNvPr>
            <p:cNvGrpSpPr/>
            <p:nvPr/>
          </p:nvGrpSpPr>
          <p:grpSpPr>
            <a:xfrm>
              <a:off x="305864" y="4674431"/>
              <a:ext cx="4179087" cy="916415"/>
              <a:chOff x="4692662" y="3322985"/>
              <a:chExt cx="3654115" cy="817736"/>
            </a:xfrm>
            <a:noFill/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ADCF4EE-E367-1C09-0868-C6F426DBB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92662" y="3322985"/>
                <a:ext cx="1657279" cy="817736"/>
              </a:xfrm>
              <a:prstGeom prst="rect">
                <a:avLst/>
              </a:prstGeom>
              <a:grpFill/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6FC471C-8529-83B6-39E3-2394FCCE1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91326" y="3322985"/>
                <a:ext cx="2055451" cy="815291"/>
              </a:xfrm>
              <a:prstGeom prst="rect">
                <a:avLst/>
              </a:prstGeom>
              <a:grpFill/>
            </p:spPr>
          </p:pic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6D700ED-3E1D-1A2A-869B-33CB7A173F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3671" y="5131268"/>
              <a:ext cx="47711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32D92B-D129-CB14-9131-13BF3B878B77}"/>
                </a:ext>
              </a:extLst>
            </p:cNvPr>
            <p:cNvSpPr txBox="1"/>
            <p:nvPr/>
          </p:nvSpPr>
          <p:spPr>
            <a:xfrm>
              <a:off x="5952085" y="4914638"/>
              <a:ext cx="27271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‘dirty image’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B9CE7CF-8ED0-C24D-0D47-A1120C3658A8}"/>
                </a:ext>
              </a:extLst>
            </p:cNvPr>
            <p:cNvSpPr txBox="1"/>
            <p:nvPr/>
          </p:nvSpPr>
          <p:spPr>
            <a:xfrm>
              <a:off x="7047825" y="5704413"/>
              <a:ext cx="1962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‘self-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calilbration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’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D380087-F179-973D-92F4-37C7512534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1078" y="5929128"/>
              <a:ext cx="47711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A black line with a white background&#10;&#10;Description automatically generated">
            <a:extLst>
              <a:ext uri="{FF2B5EF4-FFF2-40B4-BE49-F238E27FC236}">
                <a16:creationId xmlns:a16="http://schemas.microsoft.com/office/drawing/2014/main" id="{2711186C-BAFB-C305-F6C7-3A83CE9237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22759" y="1476861"/>
            <a:ext cx="1225370" cy="47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1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1C1C2-55ED-FFC9-377E-74977AF529E6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9A731C-15F3-8540-8B0F-2D71FFF0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50" y="1103953"/>
            <a:ext cx="4006810" cy="2201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FEF26-9F91-B04B-9104-058E2CD16BFC}"/>
              </a:ext>
            </a:extLst>
          </p:cNvPr>
          <p:cNvSpPr txBox="1"/>
          <p:nvPr/>
        </p:nvSpPr>
        <p:spPr>
          <a:xfrm>
            <a:off x="1133768" y="4044496"/>
            <a:ext cx="7655230" cy="21954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Coherent amplification of voltages, E</a:t>
            </a:r>
            <a:r>
              <a:rPr lang="en-US" sz="2000" baseline="-25000" dirty="0"/>
              <a:t>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Geometric delays set by electronics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Complex cross multiply and average (correlate) to visibilities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Images made from Fourier transform of visibilities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i="1" dirty="0"/>
              <a:t>Note: negative surface brightnesses =&gt; unphysical due to lack of total power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9AD1F0-5238-C14C-8B6B-ACD82A8ED16A}"/>
              </a:ext>
            </a:extLst>
          </p:cNvPr>
          <p:cNvGrpSpPr/>
          <p:nvPr/>
        </p:nvGrpSpPr>
        <p:grpSpPr>
          <a:xfrm>
            <a:off x="4802630" y="-408788"/>
            <a:ext cx="4793993" cy="4425563"/>
            <a:chOff x="918335" y="150606"/>
            <a:chExt cx="6061351" cy="7111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650C60-AAE8-4144-94CC-C3D4D52D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335" y="150606"/>
              <a:ext cx="6061351" cy="568063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2C5DA2-64B4-A548-AF9C-8B687F5CC831}"/>
                </a:ext>
              </a:extLst>
            </p:cNvPr>
            <p:cNvSpPr/>
            <p:nvPr/>
          </p:nvSpPr>
          <p:spPr>
            <a:xfrm>
              <a:off x="3399415" y="4593516"/>
              <a:ext cx="3410175" cy="1032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9BD23D-C1B0-6B4B-922C-1546D9E56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876" y="5497728"/>
              <a:ext cx="3657600" cy="176477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F63C38-A332-0243-8E9C-0581690B0475}"/>
              </a:ext>
            </a:extLst>
          </p:cNvPr>
          <p:cNvSpPr txBox="1"/>
          <p:nvPr/>
        </p:nvSpPr>
        <p:spPr>
          <a:xfrm>
            <a:off x="5331241" y="2663235"/>
            <a:ext cx="271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i,j</a:t>
            </a:r>
            <a:r>
              <a:rPr lang="en-US" sz="2000" dirty="0"/>
              <a:t> = E</a:t>
            </a:r>
            <a:r>
              <a:rPr lang="en-US" sz="2000" baseline="-25000" dirty="0"/>
              <a:t>i</a:t>
            </a:r>
            <a:r>
              <a:rPr lang="en-US" sz="2000" dirty="0"/>
              <a:t> x </a:t>
            </a:r>
            <a:r>
              <a:rPr lang="en-US" sz="2000" dirty="0" err="1"/>
              <a:t>E</a:t>
            </a:r>
            <a:r>
              <a:rPr lang="en-US" sz="2000" baseline="-25000" dirty="0" err="1"/>
              <a:t>j</a:t>
            </a:r>
            <a:r>
              <a:rPr lang="en-US" sz="2000" baseline="30000" dirty="0"/>
              <a:t>* </a:t>
            </a:r>
            <a:r>
              <a:rPr lang="en-US" sz="2000" dirty="0"/>
              <a:t>= </a:t>
            </a:r>
            <a:r>
              <a:rPr lang="en-US" sz="2000" dirty="0" err="1"/>
              <a:t>A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,</a:t>
            </a:r>
            <a:r>
              <a:rPr lang="en-US" sz="2000" dirty="0"/>
              <a:t> 𝝓</a:t>
            </a:r>
            <a:r>
              <a:rPr lang="en-US" sz="2000" baseline="-25000" dirty="0" err="1"/>
              <a:t>i,j</a:t>
            </a:r>
            <a:endParaRPr lang="en-US" sz="2000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C68370-7E2C-6341-8723-D977352B518F}"/>
              </a:ext>
            </a:extLst>
          </p:cNvPr>
          <p:cNvCxnSpPr>
            <a:cxnSpLocks/>
          </p:cNvCxnSpPr>
          <p:nvPr/>
        </p:nvCxnSpPr>
        <p:spPr>
          <a:xfrm>
            <a:off x="5182083" y="3534759"/>
            <a:ext cx="27625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908A68-0ACA-D648-9ED5-CE936B056D86}"/>
              </a:ext>
            </a:extLst>
          </p:cNvPr>
          <p:cNvSpPr txBox="1"/>
          <p:nvPr/>
        </p:nvSpPr>
        <p:spPr>
          <a:xfrm>
            <a:off x="243650" y="102007"/>
            <a:ext cx="4006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 measurements are visibilities = aperture plane </a:t>
            </a:r>
          </a:p>
        </p:txBody>
      </p:sp>
    </p:spTree>
    <p:extLst>
      <p:ext uri="{BB962C8B-B14F-4D97-AF65-F5344CB8AC3E}">
        <p14:creationId xmlns:p14="http://schemas.microsoft.com/office/powerpoint/2010/main" val="2215416881"/>
      </p:ext>
    </p:extLst>
  </p:cSld>
  <p:clrMapOvr>
    <a:masterClrMapping/>
  </p:clrMapOvr>
</p:sld>
</file>

<file path=ppt/theme/theme1.xml><?xml version="1.0" encoding="utf-8"?>
<a:theme xmlns:a="http://schemas.openxmlformats.org/drawingml/2006/main" name="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NRAO_template_9May12.pot</Template>
  <TotalTime>44399</TotalTime>
  <Words>1228</Words>
  <Application>Microsoft Macintosh PowerPoint</Application>
  <PresentationFormat>On-screen Show (4:3)</PresentationFormat>
  <Paragraphs>227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Arial</vt:lpstr>
      <vt:lpstr>Calibri</vt:lpstr>
      <vt:lpstr>Gadget</vt:lpstr>
      <vt:lpstr>Gill Sans</vt:lpstr>
      <vt:lpstr>Gill Sans MT</vt:lpstr>
      <vt:lpstr>GillSans</vt:lpstr>
      <vt:lpstr>Times New Roman</vt:lpstr>
      <vt:lpstr>Trebuchet MS</vt:lpstr>
      <vt:lpstr>Wingdings</vt:lpstr>
      <vt:lpstr>NRAOTownHall_AAS_Austin_template</vt:lpstr>
      <vt:lpstr>Title Slide - NTC</vt:lpstr>
      <vt:lpstr>Title Slide - GBT</vt:lpstr>
      <vt:lpstr>Title Slide - Green Bank Science Center</vt:lpstr>
      <vt:lpstr>1_NRAOTownHall_AAS_Austin_template</vt:lpstr>
      <vt:lpstr>Title Blank Slide - ALMA 2</vt:lpstr>
      <vt:lpstr>Title Blank Slide - NTC</vt:lpstr>
      <vt:lpstr>Title Blank Slide - GBT</vt:lpstr>
      <vt:lpstr>Title Blank Slide - Green Bank Science Center</vt:lpstr>
      <vt:lpstr>Gold Image Bottom Bar</vt:lpstr>
      <vt:lpstr>NAASC Background</vt:lpstr>
      <vt:lpstr>CDL Background</vt:lpstr>
      <vt:lpstr>1_CDL Background</vt:lpstr>
      <vt:lpstr>NTC Background</vt:lpstr>
      <vt:lpstr>1_NTC Background</vt:lpstr>
      <vt:lpstr>2_NTC Background</vt:lpstr>
      <vt:lpstr>3_NTC Background</vt:lpstr>
      <vt:lpstr>4_NTC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Fred K  Y Lo</dc:creator>
  <cp:lastModifiedBy>Chris Carilli</cp:lastModifiedBy>
  <cp:revision>455</cp:revision>
  <cp:lastPrinted>2022-05-24T13:52:19Z</cp:lastPrinted>
  <dcterms:created xsi:type="dcterms:W3CDTF">2012-09-25T22:25:09Z</dcterms:created>
  <dcterms:modified xsi:type="dcterms:W3CDTF">2024-07-08T19:39:13Z</dcterms:modified>
</cp:coreProperties>
</file>