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26" r:id="rId2"/>
    <p:sldId id="766" r:id="rId3"/>
    <p:sldId id="771" r:id="rId4"/>
    <p:sldId id="778" r:id="rId5"/>
    <p:sldId id="767" r:id="rId6"/>
    <p:sldId id="768" r:id="rId7"/>
    <p:sldId id="769" r:id="rId8"/>
    <p:sldId id="777" r:id="rId9"/>
    <p:sldId id="772" r:id="rId10"/>
    <p:sldId id="774" r:id="rId11"/>
    <p:sldId id="775" r:id="rId12"/>
    <p:sldId id="7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BDBD64"/>
    <a:srgbClr val="8B8B8B"/>
    <a:srgbClr val="D2D2D2"/>
    <a:srgbClr val="BFBFBF"/>
    <a:srgbClr val="353535"/>
    <a:srgbClr val="282828"/>
    <a:srgbClr val="E40000"/>
    <a:srgbClr val="1E1BB5"/>
    <a:srgbClr val="231FCD"/>
    <a:srgbClr val="1E1A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1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39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2-03 at 12.1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420"/>
            <a:ext cx="9144000" cy="45560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52400" y="6305490"/>
            <a:ext cx="419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43000" y="6305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 </a:t>
            </a:r>
            <a:r>
              <a:rPr lang="en-US" dirty="0" err="1" smtClean="0"/>
              <a:t>cMpc</a:t>
            </a:r>
            <a:r>
              <a:rPr lang="en-US" dirty="0" smtClean="0"/>
              <a:t> ~ 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19700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z</a:t>
            </a:r>
            <a:r>
              <a:rPr lang="en-US" sz="1800" dirty="0" smtClean="0">
                <a:solidFill>
                  <a:schemeClr val="bg1"/>
                </a:solidFill>
              </a:rPr>
              <a:t>~ = 7.3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2181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Lidz</a:t>
            </a:r>
            <a:r>
              <a:rPr lang="en-US" dirty="0" smtClean="0"/>
              <a:t> et al. 2009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‘Inverse’ views of evolution of large scale structure during </a:t>
            </a:r>
            <a:r>
              <a:rPr lang="en-US" sz="2400" dirty="0" err="1" smtClean="0"/>
              <a:t>reionization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Neutral intergalactic medium via HI 21cm line observations = consequence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Galaxies which drive </a:t>
            </a:r>
            <a:r>
              <a:rPr lang="en-US" sz="2400" dirty="0" err="1" smtClean="0"/>
              <a:t>reionization</a:t>
            </a:r>
            <a:r>
              <a:rPr lang="en-US" sz="2400" dirty="0" smtClean="0"/>
              <a:t> = sources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06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20mK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2-03 at 3.22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51958"/>
            <a:ext cx="4023530" cy="3806042"/>
          </a:xfrm>
          <a:prstGeom prst="rect">
            <a:avLst/>
          </a:prstGeom>
        </p:spPr>
      </p:pic>
      <p:pic>
        <p:nvPicPr>
          <p:cNvPr id="3" name="Picture 2" descr="Screen shot 2011-02-03 at 3.21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16198"/>
            <a:ext cx="3733800" cy="3841802"/>
          </a:xfrm>
          <a:prstGeom prst="rect">
            <a:avLst/>
          </a:prstGeom>
        </p:spPr>
      </p:pic>
      <p:pic>
        <p:nvPicPr>
          <p:cNvPr id="4" name="Picture 3" descr="Screen shot 2011-02-03 at 3.20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80522"/>
            <a:ext cx="4033215" cy="2281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137"/>
            <a:ext cx="53801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Gong et al.: numerical prediction of T</a:t>
            </a:r>
            <a:r>
              <a:rPr lang="en-US" sz="2400" baseline="-25000" dirty="0" smtClean="0"/>
              <a:t>B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Obreschkow</a:t>
            </a:r>
            <a:r>
              <a:rPr lang="en-US" dirty="0" smtClean="0"/>
              <a:t> &amp; Rawlings CO galaxy catalog based on </a:t>
            </a:r>
            <a:r>
              <a:rPr lang="en-US" dirty="0" err="1" smtClean="0"/>
              <a:t>Millenium</a:t>
            </a:r>
            <a:r>
              <a:rPr lang="en-US" dirty="0" smtClean="0"/>
              <a:t> simulations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&lt;T</a:t>
            </a:r>
            <a:r>
              <a:rPr lang="en-US" baseline="-25000" dirty="0" smtClean="0"/>
              <a:t>B</a:t>
            </a:r>
            <a:r>
              <a:rPr lang="en-US" dirty="0" smtClean="0"/>
              <a:t>&gt;</a:t>
            </a:r>
            <a:r>
              <a:rPr lang="en-US" baseline="-25000" dirty="0" err="1" smtClean="0"/>
              <a:t>z</a:t>
            </a:r>
            <a:r>
              <a:rPr lang="en-US" baseline="-25000" dirty="0" smtClean="0"/>
              <a:t>=7</a:t>
            </a:r>
            <a:r>
              <a:rPr lang="en-US" dirty="0" smtClean="0"/>
              <a:t> = 0.1 and 0.7uK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Fluctuations on 10’ scales are factor few smaller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CO auto-power spectrum can be detected at 40σ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CO-HI cross power spectrum: errors dominated by HI measurements!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276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 auto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819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HI-CO cross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 flipH="1" flipV="1">
            <a:off x="5371305" y="4838700"/>
            <a:ext cx="31242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34200" y="3352800"/>
            <a:ext cx="685800" cy="39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7’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COIM: Experimental parameters (to match HI 21cm) </a:t>
            </a:r>
          </a:p>
        </p:txBody>
      </p:sp>
      <p:pic>
        <p:nvPicPr>
          <p:cNvPr id="3" name="Picture 2" descr="Screen shot 2011-02-03 at 3.45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60400"/>
            <a:ext cx="7480300" cy="86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947208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Observing frequencies: 10 to 45 GHz, BW &gt; 1GHz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0.1 to 1 </a:t>
            </a:r>
            <a:r>
              <a:rPr lang="en-US" dirty="0" err="1" smtClean="0"/>
              <a:t>uK</a:t>
            </a:r>
            <a:r>
              <a:rPr lang="en-US" dirty="0" smtClean="0"/>
              <a:t> sensitivity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Angular resolution ~ 1’ to 10’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spectral resolution ~ 100MHz ~ 1500 km/</a:t>
            </a:r>
            <a:r>
              <a:rPr lang="en-US" dirty="0" err="1" smtClean="0"/>
              <a:t>s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FoV</a:t>
            </a:r>
            <a:r>
              <a:rPr lang="en-US" dirty="0" smtClean="0"/>
              <a:t> &gt; 25 deg</a:t>
            </a:r>
            <a:r>
              <a:rPr lang="en-US" baseline="30000" dirty="0" smtClean="0"/>
              <a:t>2   </a:t>
            </a:r>
            <a:r>
              <a:rPr lang="en-US" dirty="0" smtClean="0"/>
              <a:t>(LOFAR)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91732"/>
            <a:ext cx="8305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Gong experimental parameters: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1000 elements of  0.7m diameter  (area = 385m</a:t>
            </a:r>
            <a:r>
              <a:rPr lang="en-US" baseline="30000" dirty="0" smtClean="0"/>
              <a:t>2</a:t>
            </a:r>
            <a:r>
              <a:rPr lang="en-US" dirty="0" smtClean="0"/>
              <a:t>; element </a:t>
            </a:r>
            <a:r>
              <a:rPr lang="en-US" dirty="0" err="1" smtClean="0"/>
              <a:t>FoV</a:t>
            </a:r>
            <a:r>
              <a:rPr lang="en-US" dirty="0" smtClean="0"/>
              <a:t> = 2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BW = 1 GHz, channel = 30MHz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Interferometer </a:t>
            </a:r>
            <a:r>
              <a:rPr lang="en-US" dirty="0" err="1" smtClean="0"/>
              <a:t>spacings</a:t>
            </a:r>
            <a:r>
              <a:rPr lang="en-US" dirty="0" smtClean="0"/>
              <a:t> from 0.7m to 25m (resolution ~ 3’)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20K system at 15 GHz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3000hrs  (mosaic?)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Specs: Radiometry equation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2-08 at 7.45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04800"/>
            <a:ext cx="3200400" cy="1727200"/>
          </a:xfrm>
          <a:prstGeom prst="rect">
            <a:avLst/>
          </a:prstGeom>
        </p:spPr>
      </p:pic>
      <p:pic>
        <p:nvPicPr>
          <p:cNvPr id="4" name="Picture 3" descr="Screen shot 2011-02-08 at 7.45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852"/>
            <a:ext cx="4114800" cy="5415148"/>
          </a:xfrm>
          <a:prstGeom prst="rect">
            <a:avLst/>
          </a:prstGeom>
        </p:spPr>
      </p:pic>
      <p:pic>
        <p:nvPicPr>
          <p:cNvPr id="5" name="Picture 4" descr="Screen shot 2011-02-08 at 7.45.2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905000"/>
            <a:ext cx="4368800" cy="478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KISS study group: CO and [CII] IM during </a:t>
            </a:r>
            <a:r>
              <a:rPr lang="en-US" sz="2800" dirty="0" err="1" smtClean="0"/>
              <a:t>reionization</a:t>
            </a:r>
            <a:endParaRPr lang="en-US" sz="2800" dirty="0" smtClean="0"/>
          </a:p>
          <a:p>
            <a:r>
              <a:rPr lang="en-US" sz="2400" dirty="0" err="1" smtClean="0"/>
              <a:t>Righi</a:t>
            </a:r>
            <a:r>
              <a:rPr lang="en-US" sz="2400" dirty="0" smtClean="0"/>
              <a:t> ea 2008; Gong </a:t>
            </a:r>
            <a:r>
              <a:rPr lang="en-US" sz="2400" dirty="0" smtClean="0"/>
              <a:t>et al. </a:t>
            </a:r>
            <a:r>
              <a:rPr lang="en-US" sz="2400" dirty="0" smtClean="0"/>
              <a:t>2010</a:t>
            </a:r>
            <a:r>
              <a:rPr lang="en-US" sz="2400" dirty="0" smtClean="0"/>
              <a:t>; </a:t>
            </a:r>
            <a:r>
              <a:rPr lang="en-US" sz="2400" dirty="0" smtClean="0"/>
              <a:t>Carilli 2011</a:t>
            </a:r>
            <a:endParaRPr lang="en-US" sz="2400" dirty="0" smtClean="0"/>
          </a:p>
          <a:p>
            <a:r>
              <a:rPr lang="en-US" sz="2400" dirty="0" err="1" smtClean="0"/>
              <a:t>Furlanetto</a:t>
            </a:r>
            <a:r>
              <a:rPr lang="en-US" sz="2400" dirty="0" smtClean="0"/>
              <a:t> et al. 2011; </a:t>
            </a:r>
            <a:r>
              <a:rPr lang="en-US" sz="2400" dirty="0" err="1" smtClean="0"/>
              <a:t>Visbal</a:t>
            </a:r>
            <a:r>
              <a:rPr lang="en-US" sz="2400" dirty="0" smtClean="0"/>
              <a:t> &amp; Loeb 2010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52400"/>
            <a:ext cx="901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Inverse Views of the Universe: Neutral IGM vs. galaxies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838200"/>
            <a:ext cx="810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Power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Complete view of physics: sources of </a:t>
            </a:r>
            <a:r>
              <a:rPr lang="en-US" dirty="0" err="1" smtClean="0"/>
              <a:t>reionization</a:t>
            </a:r>
            <a:r>
              <a:rPr lang="en-US" dirty="0" smtClean="0"/>
              <a:t> and their impact on the IGM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Cross correlation  of HI 21cm signal with galaxy distribution mitigates  large (but independent) systematic errors (</a:t>
            </a:r>
            <a:r>
              <a:rPr lang="en-US" dirty="0" err="1" smtClean="0"/>
              <a:t>eg</a:t>
            </a:r>
            <a:r>
              <a:rPr lang="en-US" dirty="0" smtClean="0"/>
              <a:t>. foregrounds) in each </a:t>
            </a:r>
            <a:r>
              <a:rPr lang="en-US" dirty="0" smtClean="0"/>
              <a:t>measurement (</a:t>
            </a:r>
            <a:r>
              <a:rPr lang="en-US" dirty="0" err="1" smtClean="0"/>
              <a:t>Lidz</a:t>
            </a:r>
            <a:r>
              <a:rPr lang="en-US" dirty="0" smtClean="0"/>
              <a:t> ea)</a:t>
            </a:r>
            <a:endParaRPr lang="en-US" sz="2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Challenge: Problematic to match very (very) large scale of HI measurements with classical galaxy surveys</a:t>
            </a:r>
            <a:endParaRPr lang="en-US" dirty="0" smtClean="0"/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HI 21cm experiments cover  100 to 1000 deg</a:t>
            </a:r>
            <a:r>
              <a:rPr lang="en-US" baseline="30000" dirty="0" smtClean="0"/>
              <a:t>2    </a:t>
            </a:r>
            <a:r>
              <a:rPr lang="en-US" dirty="0" smtClean="0"/>
              <a:t>and  </a:t>
            </a:r>
            <a:r>
              <a:rPr lang="en-US" dirty="0" err="1" smtClean="0"/>
              <a:t>z</a:t>
            </a:r>
            <a:r>
              <a:rPr lang="en-US" dirty="0" smtClean="0"/>
              <a:t> range ~ 6 to 10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&gt;6</a:t>
            </a:r>
            <a:r>
              <a:rPr lang="en-US" dirty="0" smtClean="0"/>
              <a:t> galaxy </a:t>
            </a:r>
            <a:r>
              <a:rPr lang="en-US" dirty="0" smtClean="0"/>
              <a:t>surveys by JWST/ALMA have </a:t>
            </a:r>
            <a:r>
              <a:rPr lang="en-US" dirty="0" err="1" smtClean="0"/>
              <a:t>FoV</a:t>
            </a:r>
            <a:r>
              <a:rPr lang="en-US" dirty="0" smtClean="0"/>
              <a:t> ~ </a:t>
            </a:r>
            <a:r>
              <a:rPr lang="en-US" dirty="0" err="1" smtClean="0"/>
              <a:t>arcmin</a:t>
            </a:r>
            <a:r>
              <a:rPr lang="en-US" dirty="0" smtClean="0"/>
              <a:t>,  </a:t>
            </a:r>
            <a:r>
              <a:rPr lang="en-US" dirty="0" err="1" smtClean="0"/>
              <a:t>dz</a:t>
            </a:r>
            <a:r>
              <a:rPr lang="en-US" dirty="0" smtClean="0"/>
              <a:t> &lt; 0.5</a:t>
            </a:r>
            <a:endParaRPr lang="en-US" sz="2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Solution: Intensity mapping of the aggregate CO emission from the galaxies that </a:t>
            </a:r>
            <a:r>
              <a:rPr lang="en-US" sz="2400" dirty="0" err="1" smtClean="0"/>
              <a:t>reionize</a:t>
            </a:r>
            <a:r>
              <a:rPr lang="en-US" sz="2400" dirty="0" smtClean="0"/>
              <a:t> the Universe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2-03 at 1.1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03400"/>
            <a:ext cx="7696200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Galaxy distribution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Classical method: one galaxy at time, </a:t>
            </a:r>
            <a:r>
              <a:rPr lang="en-US" sz="2400" dirty="0" err="1" smtClean="0"/>
              <a:t>eg</a:t>
            </a:r>
            <a:r>
              <a:rPr lang="en-US" sz="2400" dirty="0" smtClean="0"/>
              <a:t>. SDSS 2e7 galaxies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Intensity mapping: low spatial and spectral resolution imaging of summed signal from aggregates of thousands of galaxies on </a:t>
            </a:r>
            <a:r>
              <a:rPr lang="en-US" sz="2400" dirty="0" err="1" smtClean="0"/>
              <a:t>Mpc</a:t>
            </a:r>
            <a:r>
              <a:rPr lang="en-US" sz="2400" dirty="0" smtClean="0"/>
              <a:t> scales (tens of </a:t>
            </a:r>
            <a:r>
              <a:rPr lang="en-US" sz="2400" dirty="0" err="1" smtClean="0"/>
              <a:t>arcmin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4191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galaxy surveys (</a:t>
            </a:r>
            <a:r>
              <a:rPr lang="en-US" dirty="0" err="1" smtClean="0"/>
              <a:t>eg</a:t>
            </a:r>
            <a:r>
              <a:rPr lang="en-US" dirty="0" smtClean="0"/>
              <a:t>. SDSS)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324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mapping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4"/>
          <p:cNvSpPr txBox="1">
            <a:spLocks noChangeArrowheads="1"/>
          </p:cNvSpPr>
          <p:nvPr/>
        </p:nvSpPr>
        <p:spPr bwMode="auto">
          <a:xfrm>
            <a:off x="76200" y="1079242"/>
            <a:ext cx="44958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850MHz, </a:t>
            </a:r>
            <a:r>
              <a:rPr lang="en-US" sz="2400" dirty="0" smtClean="0">
                <a:solidFill>
                  <a:srgbClr val="000000"/>
                </a:solidFill>
              </a:rPr>
              <a:t>15’ res, 1000 km/</a:t>
            </a:r>
            <a:r>
              <a:rPr lang="en-US" sz="2400" dirty="0" err="1" smtClean="0">
                <a:solidFill>
                  <a:srgbClr val="000000"/>
                </a:solidFill>
              </a:rPr>
              <a:t>s/ch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Cross correlation with DEEP2 galaxy survey =&gt; Detection! = aggregate HI signal from galaxies on </a:t>
            </a:r>
            <a:r>
              <a:rPr lang="en-US" sz="2400" dirty="0" err="1" smtClean="0">
                <a:solidFill>
                  <a:srgbClr val="000000"/>
                </a:solidFill>
              </a:rPr>
              <a:t>Mpc</a:t>
            </a:r>
            <a:r>
              <a:rPr lang="en-US" sz="2400" dirty="0" smtClean="0">
                <a:solidFill>
                  <a:srgbClr val="000000"/>
                </a:solidFill>
              </a:rPr>
              <a:t> scales.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irst </a:t>
            </a:r>
            <a:r>
              <a:rPr lang="en-US" sz="2400" dirty="0">
                <a:solidFill>
                  <a:srgbClr val="000000"/>
                </a:solidFill>
              </a:rPr>
              <a:t>detection of HI 21cm emission at substantial </a:t>
            </a:r>
            <a:r>
              <a:rPr lang="en-US" sz="2400" dirty="0" err="1" smtClean="0">
                <a:solidFill>
                  <a:srgbClr val="000000"/>
                </a:solidFill>
              </a:rPr>
              <a:t>redshift</a:t>
            </a:r>
            <a:r>
              <a:rPr lang="en-US" sz="2400" dirty="0" smtClean="0">
                <a:solidFill>
                  <a:srgbClr val="000000"/>
                </a:solidFill>
              </a:rPr>
              <a:t> =&gt; confirms DLA HI mass density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Promise </a:t>
            </a:r>
            <a:r>
              <a:rPr lang="en-US" sz="2400" dirty="0">
                <a:solidFill>
                  <a:srgbClr val="000000"/>
                </a:solidFill>
              </a:rPr>
              <a:t>of mapping large scale structure at high </a:t>
            </a:r>
            <a:r>
              <a:rPr lang="en-US" sz="2400" dirty="0" err="1">
                <a:solidFill>
                  <a:srgbClr val="000000"/>
                </a:solidFill>
              </a:rPr>
              <a:t>redshift</a:t>
            </a:r>
            <a:r>
              <a:rPr lang="en-US" sz="2400" dirty="0">
                <a:solidFill>
                  <a:srgbClr val="000000"/>
                </a:solidFill>
              </a:rPr>
              <a:t>, such as the Baryon Acoustic </a:t>
            </a:r>
            <a:r>
              <a:rPr lang="en-US" sz="2400" dirty="0" smtClean="0">
                <a:solidFill>
                  <a:srgbClr val="000000"/>
                </a:solidFill>
              </a:rPr>
              <a:t>Oscillations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0355" name="Picture 5" descr="Screen shot 2010-09-10 at 10.23.26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32004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6" descr="Screen shot 2010-09-10 at 10.23.36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Box 3"/>
          <p:cNvSpPr txBox="1">
            <a:spLocks noChangeArrowheads="1"/>
          </p:cNvSpPr>
          <p:nvPr/>
        </p:nvSpPr>
        <p:spPr bwMode="auto">
          <a:xfrm>
            <a:off x="0" y="76200"/>
            <a:ext cx="48768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GBT</a:t>
            </a:r>
            <a:r>
              <a:rPr lang="en-US" sz="2400" b="1" dirty="0" smtClean="0">
                <a:solidFill>
                  <a:schemeClr val="tx1"/>
                </a:solidFill>
              </a:rPr>
              <a:t> IM of LSS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chemeClr val="tx1"/>
                </a:solidFill>
              </a:rPr>
              <a:t>HI at </a:t>
            </a:r>
            <a:r>
              <a:rPr lang="en-US" sz="2400" b="1" dirty="0" err="1" smtClean="0">
                <a:solidFill>
                  <a:schemeClr val="tx1"/>
                </a:solidFill>
              </a:rPr>
              <a:t>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/>
              <a:t>~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sz="2400" b="1" dirty="0" smtClean="0"/>
              <a:t>Chang ea 2010, Nature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0358" name="TextBox 7"/>
          <p:cNvSpPr txBox="1">
            <a:spLocks noChangeArrowheads="1"/>
          </p:cNvSpPr>
          <p:nvPr/>
        </p:nvSpPr>
        <p:spPr bwMode="auto">
          <a:xfrm>
            <a:off x="6781800" y="304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Optical-21cm cross correlation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15400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CO intensity mapping: dominant tracer of molecular gas in </a:t>
            </a:r>
            <a:r>
              <a:rPr lang="en-US" sz="2800" dirty="0" smtClean="0"/>
              <a:t>galaxies  (Carilli 2011) 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Predicted </a:t>
            </a:r>
            <a:r>
              <a:rPr lang="en-US" sz="2800" dirty="0" smtClean="0"/>
              <a:t>mean sky </a:t>
            </a:r>
            <a:r>
              <a:rPr lang="en-US" sz="2800" dirty="0" smtClean="0"/>
              <a:t>brightness temperature in 3 simple steps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1. Cosmic star formation rate density required to </a:t>
            </a:r>
            <a:r>
              <a:rPr lang="en-US" sz="2400" dirty="0" err="1" smtClean="0"/>
              <a:t>reionize</a:t>
            </a:r>
            <a:r>
              <a:rPr lang="en-US" sz="2400" dirty="0" smtClean="0"/>
              <a:t> the IGM using mean baryon density (</a:t>
            </a:r>
            <a:r>
              <a:rPr lang="en-US" sz="2400" dirty="0" err="1" smtClean="0"/>
              <a:t>Haardt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Madau</a:t>
            </a:r>
            <a:r>
              <a:rPr lang="en-US" sz="2400" dirty="0" smtClean="0"/>
              <a:t>, Bunker et al.) 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esc</a:t>
            </a:r>
            <a:r>
              <a:rPr lang="en-US" baseline="30000" dirty="0" err="1" smtClean="0"/>
              <a:t>uv</a:t>
            </a:r>
            <a:r>
              <a:rPr lang="en-US" dirty="0" smtClean="0"/>
              <a:t> = ionizing photon escape fraction ~ 0.06 (MW), up to 0.2 for z~3 </a:t>
            </a:r>
            <a:r>
              <a:rPr lang="en-US" dirty="0" err="1" smtClean="0"/>
              <a:t>LBGs</a:t>
            </a:r>
            <a:endParaRPr lang="en-US" dirty="0" smtClean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= IGM clumping factor (</a:t>
            </a:r>
            <a:r>
              <a:rPr lang="en-US" dirty="0" err="1" smtClean="0"/>
              <a:t>recombinations</a:t>
            </a:r>
            <a:r>
              <a:rPr lang="en-US" dirty="0" smtClean="0"/>
              <a:t>) = 5 to 30 (simulations)  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Strong increase with </a:t>
            </a:r>
            <a:r>
              <a:rPr lang="en-US" dirty="0" err="1" smtClean="0"/>
              <a:t>z</a:t>
            </a:r>
            <a:r>
              <a:rPr lang="en-US" dirty="0" smtClean="0"/>
              <a:t> due to increase in mean cosmic baryon density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2. Conversion of star formation rate to IR luminosity based on known properties of galaxies (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dirty="0" err="1" smtClean="0"/>
              <a:t>Kennicutt</a:t>
            </a:r>
            <a:r>
              <a:rPr lang="en-US" sz="2400" dirty="0" smtClean="0"/>
              <a:t> 1998 and many others)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1-02-02 at 3.35.02 PM.png"/>
          <p:cNvPicPr>
            <a:picLocks noChangeAspect="1"/>
          </p:cNvPicPr>
          <p:nvPr/>
        </p:nvPicPr>
        <p:blipFill>
          <a:blip r:embed="rId2">
            <a:lum bright="-16000" contrast="47000"/>
          </a:blip>
          <a:stretch>
            <a:fillRect/>
          </a:stretch>
        </p:blipFill>
        <p:spPr>
          <a:xfrm>
            <a:off x="457200" y="3077738"/>
            <a:ext cx="7924800" cy="579862"/>
          </a:xfrm>
          <a:prstGeom prst="rect">
            <a:avLst/>
          </a:prstGeom>
        </p:spPr>
      </p:pic>
      <p:pic>
        <p:nvPicPr>
          <p:cNvPr id="5" name="Picture 4" descr="Screen shot 2011-02-02 at 3.37.01 PM.png"/>
          <p:cNvPicPr>
            <a:picLocks noChangeAspect="1"/>
          </p:cNvPicPr>
          <p:nvPr/>
        </p:nvPicPr>
        <p:blipFill>
          <a:blip r:embed="rId3">
            <a:lum bright="-22000" contrast="35000"/>
          </a:blip>
          <a:stretch>
            <a:fillRect/>
          </a:stretch>
        </p:blipFill>
        <p:spPr>
          <a:xfrm>
            <a:off x="2362200" y="5805593"/>
            <a:ext cx="3619500" cy="595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Predicted Mean CO Brightness Temperature</a:t>
            </a:r>
          </a:p>
          <a:p>
            <a:endParaRPr lang="en-US" sz="2400" dirty="0" smtClean="0"/>
          </a:p>
          <a:p>
            <a:r>
              <a:rPr lang="en-US" sz="2400" dirty="0" smtClean="0"/>
              <a:t>3. Conversion of IR luminosity to CO luminosity based on known properties of galaxies (‘K-S law’; </a:t>
            </a:r>
            <a:r>
              <a:rPr lang="en-US" sz="2400" dirty="0" err="1" smtClean="0"/>
              <a:t>Daddi</a:t>
            </a:r>
            <a:r>
              <a:rPr lang="en-US" sz="2400" dirty="0" smtClean="0"/>
              <a:t> et al. 2010)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1-02-02 at 3.47.51 PM.png"/>
          <p:cNvPicPr>
            <a:picLocks noChangeAspect="1"/>
          </p:cNvPicPr>
          <p:nvPr/>
        </p:nvPicPr>
        <p:blipFill>
          <a:blip r:embed="rId2">
            <a:lum bright="-5000" contrast="20000"/>
          </a:blip>
          <a:stretch>
            <a:fillRect/>
          </a:stretch>
        </p:blipFill>
        <p:spPr>
          <a:xfrm>
            <a:off x="2209800" y="1797539"/>
            <a:ext cx="4210050" cy="564661"/>
          </a:xfrm>
          <a:prstGeom prst="rect">
            <a:avLst/>
          </a:prstGeom>
        </p:spPr>
      </p:pic>
      <p:pic>
        <p:nvPicPr>
          <p:cNvPr id="7" name="Picture 6" descr="Screen shot 2011-02-02 at 3.54.23 PM.png"/>
          <p:cNvPicPr>
            <a:picLocks noChangeAspect="1"/>
          </p:cNvPicPr>
          <p:nvPr/>
        </p:nvPicPr>
        <p:blipFill>
          <a:blip r:embed="rId3">
            <a:lum bright="-28000" contrast="44000"/>
          </a:blip>
          <a:stretch>
            <a:fillRect/>
          </a:stretch>
        </p:blipFill>
        <p:spPr>
          <a:xfrm>
            <a:off x="4724401" y="2514600"/>
            <a:ext cx="4419600" cy="4132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011031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Roughly linear relationship between L’</a:t>
            </a:r>
            <a:r>
              <a:rPr lang="en-US" baseline="-25000" dirty="0" smtClean="0"/>
              <a:t>CO</a:t>
            </a:r>
            <a:r>
              <a:rPr lang="en-US" dirty="0" smtClean="0"/>
              <a:t> and L</a:t>
            </a:r>
            <a:r>
              <a:rPr lang="en-US" baseline="-25000" dirty="0" smtClean="0"/>
              <a:t>FIR </a:t>
            </a:r>
            <a:r>
              <a:rPr lang="en-US" dirty="0" smtClean="0"/>
              <a:t>for disk galaxies at low and high </a:t>
            </a:r>
            <a:r>
              <a:rPr lang="en-US" dirty="0" err="1" smtClean="0"/>
              <a:t>z</a:t>
            </a:r>
            <a:endParaRPr lang="en-US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Similar slope for merger driven starbursts, with different normalization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Disks likely dominate cosmic star formation rate density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6" y="270569"/>
            <a:ext cx="385194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Doing some cosmic algebra =&gt; mean brightness temperature of CO emission from the galaxies that </a:t>
            </a:r>
            <a:r>
              <a:rPr lang="en-US" sz="2800" dirty="0" err="1" smtClean="0"/>
              <a:t>reionize</a:t>
            </a:r>
            <a:r>
              <a:rPr lang="en-US" sz="2800" dirty="0" smtClean="0"/>
              <a:t> the neutral IGM at a given </a:t>
            </a:r>
            <a:r>
              <a:rPr lang="en-US" sz="2800" dirty="0" err="1" smtClean="0"/>
              <a:t>redshift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[Not what we expect to see at all </a:t>
            </a:r>
            <a:r>
              <a:rPr lang="en-US" sz="2800" dirty="0" err="1" smtClean="0"/>
              <a:t>redshifts</a:t>
            </a:r>
            <a:r>
              <a:rPr lang="en-US" sz="2800" dirty="0" smtClean="0"/>
              <a:t>, but what is required to have </a:t>
            </a:r>
            <a:r>
              <a:rPr lang="en-US" sz="2800" dirty="0" err="1" smtClean="0"/>
              <a:t>reionization</a:t>
            </a:r>
            <a:r>
              <a:rPr lang="en-US" sz="2800" dirty="0" smtClean="0"/>
              <a:t> occur at that </a:t>
            </a:r>
            <a:r>
              <a:rPr lang="en-US" sz="2800" dirty="0" err="1" smtClean="0"/>
              <a:t>redshift</a:t>
            </a:r>
            <a:r>
              <a:rPr lang="en-US" sz="2800" dirty="0" smtClean="0"/>
              <a:t>.]</a:t>
            </a:r>
          </a:p>
        </p:txBody>
      </p:sp>
      <p:pic>
        <p:nvPicPr>
          <p:cNvPr id="3" name="Picture 2" descr="Screen shot 2011-02-02 at 4.01.28 PM.png"/>
          <p:cNvPicPr>
            <a:picLocks noChangeAspect="1"/>
          </p:cNvPicPr>
          <p:nvPr/>
        </p:nvPicPr>
        <p:blipFill>
          <a:blip r:embed="rId2">
            <a:lum bright="-31000" contrast="47000"/>
          </a:blip>
          <a:stretch>
            <a:fillRect/>
          </a:stretch>
        </p:blipFill>
        <p:spPr>
          <a:xfrm>
            <a:off x="3810000" y="1219200"/>
            <a:ext cx="5444456" cy="489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57200"/>
            <a:ext cx="4800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B</a:t>
            </a:r>
            <a:r>
              <a:rPr lang="en-US" sz="2400" baseline="30000" dirty="0" err="1" smtClean="0"/>
              <a:t>sky</a:t>
            </a:r>
            <a:r>
              <a:rPr lang="en-US" sz="2400" dirty="0" smtClean="0"/>
              <a:t>&gt;</a:t>
            </a:r>
            <a:r>
              <a:rPr lang="en-US" sz="2400" baseline="-25000" dirty="0" err="1" smtClean="0"/>
              <a:t>z</a:t>
            </a:r>
            <a:r>
              <a:rPr lang="en-US" sz="2400" baseline="-25000" dirty="0" smtClean="0"/>
              <a:t>=8</a:t>
            </a:r>
            <a:r>
              <a:rPr lang="en-US" sz="2400" dirty="0" smtClean="0"/>
              <a:t> = 1.1 (0.1/f</a:t>
            </a:r>
            <a:r>
              <a:rPr lang="en-US" sz="2400" baseline="-25000" dirty="0" smtClean="0"/>
              <a:t>esc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-1  </a:t>
            </a:r>
            <a:r>
              <a:rPr lang="en-US" sz="2400" dirty="0" smtClean="0"/>
              <a:t>(C/5)  </a:t>
            </a:r>
            <a:r>
              <a:rPr lang="en-US" sz="2400" dirty="0" err="1" smtClean="0"/>
              <a:t>uK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29400" y="3200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(1+z)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00" y="0"/>
            <a:ext cx="8610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smtClean="0"/>
              <a:t>Major u</a:t>
            </a:r>
            <a:r>
              <a:rPr lang="en-US" sz="2800" b="0" dirty="0" smtClean="0"/>
              <a:t>ncertainties: </a:t>
            </a:r>
          </a:p>
          <a:p>
            <a:pPr algn="l"/>
            <a:endParaRPr lang="en-US" sz="2800" i="1" dirty="0" smtClean="0"/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b="0" i="1" baseline="-25000" dirty="0" err="1" smtClean="0"/>
              <a:t>esc</a:t>
            </a:r>
            <a:r>
              <a:rPr lang="en-US" sz="2800" dirty="0" smtClean="0"/>
              <a:t>  – calibrated with JWST observations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galaxies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b="0" i="1" dirty="0" smtClean="0"/>
              <a:t> C – </a:t>
            </a:r>
            <a:r>
              <a:rPr lang="en-US" sz="2800" b="0" dirty="0" smtClean="0"/>
              <a:t>get handle via HI 21m observations (21cm forest absorption?)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Line confusion (30GHz = CO 2-1 </a:t>
            </a:r>
            <a:r>
              <a:rPr lang="en-US" sz="2800" dirty="0" err="1" smtClean="0"/>
              <a:t>z</a:t>
            </a:r>
            <a:r>
              <a:rPr lang="en-US" sz="2800" dirty="0" smtClean="0"/>
              <a:t>=6.7 or 1-0 at </a:t>
            </a:r>
            <a:r>
              <a:rPr lang="en-US" sz="2800" dirty="0" err="1" smtClean="0"/>
              <a:t>z</a:t>
            </a:r>
            <a:r>
              <a:rPr lang="en-US" sz="2800" dirty="0" smtClean="0"/>
              <a:t>=2.8): requires dual frequency, cross correlation experiment (</a:t>
            </a:r>
            <a:r>
              <a:rPr lang="en-US" sz="2800" dirty="0" err="1" smtClean="0"/>
              <a:t>eg</a:t>
            </a:r>
            <a:r>
              <a:rPr lang="en-US" sz="2800" dirty="0" smtClean="0"/>
              <a:t>. 15 and 30GHz). Cross correlation with 21cm will also help (Gong, </a:t>
            </a:r>
            <a:r>
              <a:rPr lang="en-US" sz="2800" dirty="0" err="1" smtClean="0"/>
              <a:t>Visbal</a:t>
            </a:r>
            <a:r>
              <a:rPr lang="en-US" sz="2800" dirty="0" smtClean="0"/>
              <a:t>)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Early p</a:t>
            </a:r>
            <a:r>
              <a:rPr lang="en-US" sz="2800" b="0" dirty="0" smtClean="0"/>
              <a:t>roduction of CO and dust (SFR – FIR – L’CO relationships)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j1148-3c-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-1"/>
            <a:ext cx="2133601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10" descr="j1148_co76_mom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15000" y="2286000"/>
            <a:ext cx="29972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2" descr="1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60513"/>
            <a:ext cx="497998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8229600" y="714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</a:rPr>
              <a:t>z</a:t>
            </a:r>
            <a:r>
              <a:rPr lang="en-US" b="0" dirty="0">
                <a:solidFill>
                  <a:schemeClr val="bg1"/>
                </a:solidFill>
              </a:rPr>
              <a:t>=6.42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5943600" y="26019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8000"/>
                </a:solidFill>
              </a:rPr>
              <a:t>-150 km/s</a:t>
            </a:r>
          </a:p>
        </p:txBody>
      </p:sp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7620000" y="47355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FF206E"/>
                </a:solidFill>
              </a:rPr>
              <a:t>+150 km/s</a:t>
            </a:r>
          </a:p>
        </p:txBody>
      </p:sp>
      <p:cxnSp>
        <p:nvCxnSpPr>
          <p:cNvPr id="55305" name="Straight Connector 13"/>
          <p:cNvCxnSpPr>
            <a:cxnSpLocks noChangeShapeType="1"/>
          </p:cNvCxnSpPr>
          <p:nvPr/>
        </p:nvCxnSpPr>
        <p:spPr bwMode="auto">
          <a:xfrm rot="16200000" flipH="1">
            <a:off x="7315200" y="3124200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6" name="TextBox 14"/>
          <p:cNvSpPr txBox="1">
            <a:spLocks noChangeArrowheads="1"/>
          </p:cNvSpPr>
          <p:nvPr/>
        </p:nvSpPr>
        <p:spPr bwMode="auto">
          <a:xfrm>
            <a:off x="80010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7kpc</a:t>
            </a:r>
          </a:p>
        </p:txBody>
      </p:sp>
      <p:pic>
        <p:nvPicPr>
          <p:cNvPr id="55307" name="Picture 9" descr="J114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425" y="1560513"/>
            <a:ext cx="1452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8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2209800" y="1981200"/>
            <a:ext cx="1752600" cy="144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5309" name="Straight Connector 14"/>
          <p:cNvCxnSpPr>
            <a:cxnSpLocks noChangeShapeType="1"/>
          </p:cNvCxnSpPr>
          <p:nvPr/>
        </p:nvCxnSpPr>
        <p:spPr bwMode="auto">
          <a:xfrm flipV="1">
            <a:off x="2590800" y="2743200"/>
            <a:ext cx="2057400" cy="1295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sp>
        <p:nvSpPr>
          <p:cNvPr id="55310" name="Line 13"/>
          <p:cNvSpPr>
            <a:spLocks noChangeShapeType="1"/>
          </p:cNvSpPr>
          <p:nvPr/>
        </p:nvSpPr>
        <p:spPr bwMode="auto">
          <a:xfrm>
            <a:off x="303213" y="3081338"/>
            <a:ext cx="1587" cy="127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298450" y="34051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1” ~ 5.5kpc</a:t>
            </a:r>
            <a:endParaRPr lang="en-US" b="0"/>
          </a:p>
        </p:txBody>
      </p:sp>
      <p:sp>
        <p:nvSpPr>
          <p:cNvPr id="55312" name="Text Box 15"/>
          <p:cNvSpPr txBox="1">
            <a:spLocks noChangeArrowheads="1"/>
          </p:cNvSpPr>
          <p:nvPr/>
        </p:nvSpPr>
        <p:spPr bwMode="auto">
          <a:xfrm>
            <a:off x="26987" y="1600200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1"/>
                </a:solidFill>
              </a:rPr>
              <a:t>CO3-2 VLA</a:t>
            </a:r>
            <a:endParaRPr lang="en-US" b="0" dirty="0"/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247900" y="3513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+</a:t>
            </a:r>
            <a:endParaRPr lang="en-US" sz="2000" b="0"/>
          </a:p>
        </p:txBody>
      </p:sp>
      <p:sp>
        <p:nvSpPr>
          <p:cNvPr id="18" name="TextBox 17"/>
          <p:cNvSpPr txBox="1"/>
          <p:nvPr/>
        </p:nvSpPr>
        <p:spPr>
          <a:xfrm>
            <a:off x="3527425" y="1524000"/>
            <a:ext cx="1577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/>
                </a:solidFill>
              </a:rPr>
              <a:t>0.15” T</a:t>
            </a:r>
            <a:r>
              <a:rPr lang="en-US" sz="1400" baseline="-25000" dirty="0">
                <a:solidFill>
                  <a:schemeClr val="accent3"/>
                </a:solidFill>
              </a:rPr>
              <a:t>B </a:t>
            </a:r>
            <a:r>
              <a:rPr lang="en-US" sz="1400" dirty="0">
                <a:solidFill>
                  <a:schemeClr val="accent3"/>
                </a:solidFill>
              </a:rPr>
              <a:t>~ 25K</a:t>
            </a:r>
          </a:p>
        </p:txBody>
      </p:sp>
      <p:sp>
        <p:nvSpPr>
          <p:cNvPr id="55315" name="TextBox 18"/>
          <p:cNvSpPr txBox="1">
            <a:spLocks noChangeArrowheads="1"/>
          </p:cNvSpPr>
          <p:nvPr/>
        </p:nvSpPr>
        <p:spPr bwMode="auto">
          <a:xfrm>
            <a:off x="6248400" y="2057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PdBI</a:t>
            </a:r>
            <a:r>
              <a:rPr lang="en-US"/>
              <a:t> 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01" y="0"/>
            <a:ext cx="67055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Early production of dust + CO: detections of 8 quasar host galaxies at z~6  </a:t>
            </a:r>
          </a:p>
          <a:p>
            <a:r>
              <a:rPr lang="en-US" sz="2800" dirty="0" err="1" smtClean="0"/>
              <a:t>M(dust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, M(H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M</a:t>
            </a:r>
            <a:r>
              <a:rPr lang="en-US" sz="2800" baseline="-25000" dirty="0" smtClean="0"/>
              <a:t>o </a:t>
            </a:r>
            <a:endParaRPr lang="en-US" sz="2800" dirty="0" smtClean="0"/>
          </a:p>
          <a:p>
            <a:pPr algn="l"/>
            <a:endParaRPr lang="en-US" sz="28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63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SFR – FIR – L’</a:t>
            </a:r>
            <a:r>
              <a:rPr lang="en-US" sz="2400" baseline="-25000" dirty="0" smtClean="0"/>
              <a:t>CO </a:t>
            </a:r>
            <a:r>
              <a:rPr lang="en-US" sz="2400" dirty="0" smtClean="0"/>
              <a:t>relationships can be calibrated with ALMA/EVLA/JWST observations of representative </a:t>
            </a:r>
            <a:r>
              <a:rPr lang="en-US" sz="2400" dirty="0" err="1" smtClean="0"/>
              <a:t>z</a:t>
            </a:r>
            <a:r>
              <a:rPr lang="en-US" sz="2400" dirty="0" smtClean="0"/>
              <a:t>&gt;6 galaxy samples.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8133547" y="553253"/>
            <a:ext cx="420707" cy="38100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982</Words>
  <Application>Microsoft Macintosh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117</cp:revision>
  <cp:lastPrinted>2011-07-16T15:16:48Z</cp:lastPrinted>
  <dcterms:created xsi:type="dcterms:W3CDTF">2011-07-18T02:34:24Z</dcterms:created>
  <dcterms:modified xsi:type="dcterms:W3CDTF">2011-07-18T03:08:21Z</dcterms:modified>
</cp:coreProperties>
</file>