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84" r:id="rId2"/>
    <p:sldId id="726" r:id="rId3"/>
    <p:sldId id="766" r:id="rId4"/>
    <p:sldId id="771" r:id="rId5"/>
    <p:sldId id="767" r:id="rId6"/>
    <p:sldId id="768" r:id="rId7"/>
    <p:sldId id="769" r:id="rId8"/>
    <p:sldId id="777" r:id="rId9"/>
    <p:sldId id="772" r:id="rId10"/>
    <p:sldId id="774" r:id="rId11"/>
    <p:sldId id="775" r:id="rId12"/>
    <p:sldId id="776" r:id="rId13"/>
    <p:sldId id="773" r:id="rId14"/>
    <p:sldId id="7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BDBD64"/>
    <a:srgbClr val="8B8B8B"/>
    <a:srgbClr val="D2D2D2"/>
    <a:srgbClr val="BFBFBF"/>
    <a:srgbClr val="353535"/>
    <a:srgbClr val="282828"/>
    <a:srgbClr val="E40000"/>
    <a:srgbClr val="1E1BB5"/>
    <a:srgbClr val="231FCD"/>
    <a:srgbClr val="1E1A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1" autoAdjust="0"/>
    <p:restoredTop sz="97773" autoAdjust="0"/>
  </p:normalViewPr>
  <p:slideViewPr>
    <p:cSldViewPr snapToObjects="1">
      <p:cViewPr>
        <p:scale>
          <a:sx n="100" d="100"/>
          <a:sy n="100" d="100"/>
        </p:scale>
        <p:origin x="-39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C0EC2D77-1F82-A848-BF22-F8C92AA0B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fld id="{5285E6CE-FED2-E045-9577-4E5D0F7D8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28952B00-B5EE-2B42-BB89-3BF26226D52B}" type="slidenum">
              <a:rPr lang="en-US">
                <a:latin typeface="Symbol" charset="2"/>
              </a:rPr>
              <a:pPr>
                <a:buFont typeface="Wingdings" charset="2"/>
                <a:buNone/>
              </a:pPr>
              <a:t>13</a:t>
            </a:fld>
            <a:endParaRPr lang="en-US">
              <a:latin typeface="Symbol" charset="2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F4A2-7C4F-8644-8DB5-1FDA31203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E56-A6B1-834E-8CE5-7E67E992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9659-AA7D-8345-BFDD-1D3A5498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80CD-9B26-EB42-9E1D-10B1181C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38A-892C-2940-9CC6-2FB42681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25EE-1574-0A43-90C5-BD4E6736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586D-9899-DD46-AA53-157047B42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D771-1CC6-A943-B1E8-549A2EEC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FEE3-DB4E-4C49-8B3C-93153B1B1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CC1-917D-7047-B59C-4AA1AB5FE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45E9-AD86-4B4D-A6A0-BC52199F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B960-0A6B-E549-8AE0-D9A06902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319A-5358-5F47-893B-05F4A8A1A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pPr>
              <a:defRPr/>
            </a:pPr>
            <a:fld id="{CC598629-E3F2-AE4F-8F79-9F5C751C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33400" y="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Big Bang  </a:t>
            </a:r>
            <a:r>
              <a:rPr lang="en-US" b="1" dirty="0" err="1" smtClean="0"/>
              <a:t>f(HI</a:t>
            </a:r>
            <a:r>
              <a:rPr lang="en-US" b="1" dirty="0" smtClean="0"/>
              <a:t>) ~ 0</a:t>
            </a:r>
            <a:endParaRPr lang="en-US" b="1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57200" y="1144588"/>
            <a:ext cx="2895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f(HI</a:t>
            </a:r>
            <a:r>
              <a:rPr lang="en-US" b="1" dirty="0" smtClean="0">
                <a:solidFill>
                  <a:schemeClr val="bg1"/>
                </a:solidFill>
              </a:rPr>
              <a:t>) ~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5067300"/>
            <a:ext cx="274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</a:t>
            </a:r>
            <a:r>
              <a:rPr lang="en-US" b="1" dirty="0" err="1">
                <a:solidFill>
                  <a:schemeClr val="bg1"/>
                </a:solidFill>
              </a:rPr>
              <a:t>(HI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en-US" b="1" dirty="0" smtClean="0">
                <a:solidFill>
                  <a:schemeClr val="bg1"/>
                </a:solidFill>
              </a:rPr>
              <a:t> ~ </a:t>
            </a:r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en-US" b="1" baseline="30000" dirty="0">
                <a:solidFill>
                  <a:schemeClr val="bg1"/>
                </a:solidFill>
              </a:rPr>
              <a:t>-5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9620" y="-19854"/>
            <a:ext cx="508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History of Baryons (mostly hydrogen)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4307611" y="3620220"/>
            <a:ext cx="5865964" cy="159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7316789" y="2489537"/>
            <a:ext cx="167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Redshift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441811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Recombination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600" y="3048000"/>
            <a:ext cx="1849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Reionization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8378" y="457200"/>
            <a:ext cx="129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= 1000 (0.4Myr)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16789" y="6027003"/>
            <a:ext cx="1674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= 0 (13.6Gyr)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16789" y="4171890"/>
            <a:ext cx="1674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~ 7 to 15 (0.8Gyr)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2477631"/>
            <a:ext cx="2896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Reionization</a:t>
            </a:r>
            <a:r>
              <a:rPr lang="en-US" dirty="0" smtClean="0">
                <a:solidFill>
                  <a:schemeClr val="bg1"/>
                </a:solidFill>
              </a:rPr>
              <a:t>: Last phase of cosmic evolution to explore 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Bench-mark in cosmic structure formation indicating the formation of the first galaxies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2-03 at 3.22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51958"/>
            <a:ext cx="4023530" cy="3806042"/>
          </a:xfrm>
          <a:prstGeom prst="rect">
            <a:avLst/>
          </a:prstGeom>
        </p:spPr>
      </p:pic>
      <p:pic>
        <p:nvPicPr>
          <p:cNvPr id="3" name="Picture 2" descr="Screen shot 2011-02-03 at 3.21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16198"/>
            <a:ext cx="3733800" cy="3841802"/>
          </a:xfrm>
          <a:prstGeom prst="rect">
            <a:avLst/>
          </a:prstGeom>
        </p:spPr>
      </p:pic>
      <p:pic>
        <p:nvPicPr>
          <p:cNvPr id="4" name="Picture 3" descr="Screen shot 2011-02-03 at 3.20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80522"/>
            <a:ext cx="4033215" cy="2281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137"/>
            <a:ext cx="53801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Gong et al.: numerical prediction of T</a:t>
            </a:r>
            <a:r>
              <a:rPr lang="en-US" sz="2400" baseline="-25000" dirty="0" smtClean="0"/>
              <a:t>B</a:t>
            </a:r>
            <a:endParaRPr lang="en-US" sz="24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Obreschkow</a:t>
            </a:r>
            <a:r>
              <a:rPr lang="en-US" dirty="0" smtClean="0"/>
              <a:t> &amp; Rawlings CO galaxy catalog based on </a:t>
            </a:r>
            <a:r>
              <a:rPr lang="en-US" dirty="0" err="1" smtClean="0"/>
              <a:t>Millenium</a:t>
            </a:r>
            <a:r>
              <a:rPr lang="en-US" dirty="0" smtClean="0"/>
              <a:t> simulations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&lt;T</a:t>
            </a:r>
            <a:r>
              <a:rPr lang="en-US" baseline="-25000" dirty="0" smtClean="0"/>
              <a:t>B</a:t>
            </a:r>
            <a:r>
              <a:rPr lang="en-US" dirty="0" smtClean="0"/>
              <a:t>&gt;</a:t>
            </a:r>
            <a:r>
              <a:rPr lang="en-US" baseline="-25000" dirty="0" err="1" smtClean="0"/>
              <a:t>z</a:t>
            </a:r>
            <a:r>
              <a:rPr lang="en-US" baseline="-25000" dirty="0" smtClean="0"/>
              <a:t>=7</a:t>
            </a:r>
            <a:r>
              <a:rPr lang="en-US" dirty="0" smtClean="0"/>
              <a:t> = 0.1 and 0.7uK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Fluctuations on 10’ scales are factor few smaller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CO auto-power spectrum can be detected at 40σ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CO-HI cross power spectrum: errors dominated by HI measurements!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276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 auto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2819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HI-CO cross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rot="5400000" flipH="1" flipV="1">
            <a:off x="5371305" y="4838700"/>
            <a:ext cx="31242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934200" y="3352800"/>
            <a:ext cx="685800" cy="39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7’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COIM: Experimental specs (to match HI 21cm) </a:t>
            </a:r>
          </a:p>
        </p:txBody>
      </p:sp>
      <p:pic>
        <p:nvPicPr>
          <p:cNvPr id="3" name="Picture 2" descr="Screen shot 2011-02-03 at 3.45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717800"/>
            <a:ext cx="7480300" cy="86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736937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Observing frequencies: 10 to 45 GHz, BW &gt; 1GHz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0.1 to 1 </a:t>
            </a:r>
            <a:r>
              <a:rPr lang="en-US" dirty="0" err="1" smtClean="0"/>
              <a:t>uK</a:t>
            </a:r>
            <a:r>
              <a:rPr lang="en-US" dirty="0" smtClean="0"/>
              <a:t> sensitivity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Angular resolution ~ 1’ to 10’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spectral resolution ~ 100MHz ~ 1500 km/</a:t>
            </a:r>
            <a:r>
              <a:rPr lang="en-US" dirty="0" err="1" smtClean="0"/>
              <a:t>s</a:t>
            </a: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FoV</a:t>
            </a:r>
            <a:r>
              <a:rPr lang="en-US" dirty="0" smtClean="0"/>
              <a:t> &gt; 25 deg</a:t>
            </a:r>
            <a:r>
              <a:rPr lang="en-US" baseline="30000" dirty="0" smtClean="0"/>
              <a:t>2   </a:t>
            </a:r>
            <a:r>
              <a:rPr lang="en-US" dirty="0" smtClean="0"/>
              <a:t>(LOFAR)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790652"/>
            <a:ext cx="83058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Gong experimental parameters: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1000 elements of  0.7m diameter  (area = 385m</a:t>
            </a:r>
            <a:r>
              <a:rPr lang="en-US" baseline="30000" dirty="0" smtClean="0"/>
              <a:t>2</a:t>
            </a:r>
            <a:r>
              <a:rPr lang="en-US" dirty="0" smtClean="0"/>
              <a:t>; element </a:t>
            </a:r>
            <a:r>
              <a:rPr lang="en-US" dirty="0" err="1" smtClean="0"/>
              <a:t>FoV</a:t>
            </a:r>
            <a:r>
              <a:rPr lang="en-US" dirty="0" smtClean="0"/>
              <a:t> = 2</a:t>
            </a:r>
            <a:r>
              <a:rPr lang="en-US" baseline="30000" dirty="0" smtClean="0"/>
              <a:t>o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BW = 1 GHz, channel = 30MHz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Interferometer </a:t>
            </a:r>
            <a:r>
              <a:rPr lang="en-US" dirty="0" err="1" smtClean="0"/>
              <a:t>spacings</a:t>
            </a:r>
            <a:r>
              <a:rPr lang="en-US" dirty="0" smtClean="0"/>
              <a:t> from 0.7m to 25m (resolution ~ 3’)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20K system at 15 GHz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3000hrs  (mosaic?)</a:t>
            </a: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END</a:t>
            </a:r>
            <a:endParaRPr lang="en-US" sz="66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4" descr="Screen shot 2010-02-01 at 2.32.27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5486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762000" y="762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L</a:t>
            </a:r>
            <a:r>
              <a:rPr lang="en-US" sz="1600" b="0"/>
              <a:t>FIR</a:t>
            </a:r>
            <a:r>
              <a:rPr lang="en-US" b="0"/>
              <a:t> vs L’(CO): Star Formation Law</a:t>
            </a:r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 flipV="1">
            <a:off x="1549400" y="1625600"/>
            <a:ext cx="3479800" cy="3548063"/>
          </a:xfrm>
          <a:prstGeom prst="line">
            <a:avLst/>
          </a:prstGeom>
          <a:noFill/>
          <a:ln w="38100">
            <a:solidFill>
              <a:srgbClr val="E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990600" y="33909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00000"/>
                </a:solidFill>
              </a:rPr>
              <a:t>Index=1.5</a:t>
            </a:r>
          </a:p>
        </p:txBody>
      </p:sp>
      <p:sp>
        <p:nvSpPr>
          <p:cNvPr id="53254" name="Line 8"/>
          <p:cNvSpPr>
            <a:spLocks noChangeShapeType="1"/>
          </p:cNvSpPr>
          <p:nvPr/>
        </p:nvSpPr>
        <p:spPr bwMode="auto">
          <a:xfrm>
            <a:off x="1905000" y="3695700"/>
            <a:ext cx="533400" cy="395288"/>
          </a:xfrm>
          <a:prstGeom prst="line">
            <a:avLst/>
          </a:prstGeom>
          <a:noFill/>
          <a:ln w="12700">
            <a:solidFill>
              <a:srgbClr val="E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3505200" y="444182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</a:rPr>
              <a:t>1e11 M</a:t>
            </a:r>
            <a:r>
              <a:rPr lang="en-US" sz="1800">
                <a:solidFill>
                  <a:srgbClr val="008000"/>
                </a:solidFill>
              </a:rPr>
              <a:t>o</a:t>
            </a:r>
            <a:endParaRPr lang="en-US" sz="2000">
              <a:solidFill>
                <a:srgbClr val="008000"/>
              </a:solidFill>
            </a:endParaRPr>
          </a:p>
        </p:txBody>
      </p:sp>
      <p:sp>
        <p:nvSpPr>
          <p:cNvPr id="53256" name="Line 12"/>
          <p:cNvSpPr>
            <a:spLocks noChangeShapeType="1"/>
          </p:cNvSpPr>
          <p:nvPr/>
        </p:nvSpPr>
        <p:spPr bwMode="auto">
          <a:xfrm>
            <a:off x="4419600" y="4775200"/>
            <a:ext cx="0" cy="41116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Line 13"/>
          <p:cNvSpPr>
            <a:spLocks noChangeShapeType="1"/>
          </p:cNvSpPr>
          <p:nvPr/>
        </p:nvSpPr>
        <p:spPr bwMode="auto">
          <a:xfrm flipH="1">
            <a:off x="990600" y="2705100"/>
            <a:ext cx="304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Text Box 14"/>
          <p:cNvSpPr txBox="1">
            <a:spLocks noChangeArrowheads="1"/>
          </p:cNvSpPr>
          <p:nvPr/>
        </p:nvSpPr>
        <p:spPr bwMode="auto">
          <a:xfrm>
            <a:off x="990600" y="2473325"/>
            <a:ext cx="1731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</a:rPr>
              <a:t>1e3 M</a:t>
            </a:r>
            <a:r>
              <a:rPr lang="en-US" sz="1600">
                <a:solidFill>
                  <a:srgbClr val="008000"/>
                </a:solidFill>
              </a:rPr>
              <a:t>o</a:t>
            </a:r>
            <a:r>
              <a:rPr lang="en-US" sz="2000">
                <a:solidFill>
                  <a:srgbClr val="008000"/>
                </a:solidFill>
              </a:rPr>
              <a:t>/yr</a:t>
            </a:r>
          </a:p>
        </p:txBody>
      </p:sp>
      <p:sp>
        <p:nvSpPr>
          <p:cNvPr id="53259" name="Text Box 17"/>
          <p:cNvSpPr txBox="1">
            <a:spLocks noChangeArrowheads="1"/>
          </p:cNvSpPr>
          <p:nvPr/>
        </p:nvSpPr>
        <p:spPr bwMode="auto">
          <a:xfrm>
            <a:off x="5105400" y="912813"/>
            <a:ext cx="41148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0" hangingPunct="0">
              <a:buFontTx/>
              <a:buNone/>
            </a:pPr>
            <a:endParaRPr lang="en-US" b="0">
              <a:ea typeface="ＭＳ Ｐゴシック" charset="-128"/>
              <a:cs typeface="ＭＳ Ｐゴシック" charset="-128"/>
            </a:endParaRPr>
          </a:p>
          <a:p>
            <a:pPr algn="l" eaLnBrk="0" hangingPunct="0">
              <a:buFontTx/>
              <a:buChar char="•"/>
            </a:pPr>
            <a:r>
              <a:rPr lang="en-US" b="0">
                <a:ea typeface="ＭＳ Ｐゴシック" charset="-128"/>
                <a:cs typeface="ＭＳ Ｐゴシック" charset="-128"/>
              </a:rPr>
              <a:t> Further circumstantial evidence for star formation </a:t>
            </a:r>
          </a:p>
          <a:p>
            <a:pPr algn="l" eaLnBrk="0" hangingPunct="0"/>
            <a:endParaRPr lang="en-US" b="0">
              <a:ea typeface="ＭＳ Ｐゴシック" charset="-128"/>
              <a:cs typeface="ＭＳ Ｐゴシック" charset="-128"/>
            </a:endParaRPr>
          </a:p>
          <a:p>
            <a:pPr algn="l" eaLnBrk="0" hangingPunct="0">
              <a:spcAft>
                <a:spcPts val="600"/>
              </a:spcAft>
              <a:buFontTx/>
              <a:buChar char="•"/>
            </a:pPr>
            <a:r>
              <a:rPr lang="en-US" b="0">
                <a:ea typeface="ＭＳ Ｐゴシック" charset="-128"/>
                <a:cs typeface="ＭＳ Ｐゴシック" charset="-128"/>
              </a:rPr>
              <a:t> Star formation efficiency (FIR/L’CO) increases with SFR =&gt; Gas consumption time (M</a:t>
            </a:r>
            <a:r>
              <a:rPr lang="en-US" sz="1600" b="0">
                <a:ea typeface="ＭＳ Ｐゴシック" charset="-128"/>
                <a:cs typeface="ＭＳ Ｐゴシック" charset="-128"/>
              </a:rPr>
              <a:t>gas</a:t>
            </a:r>
            <a:r>
              <a:rPr lang="en-US" b="0">
                <a:ea typeface="ＭＳ Ｐゴシック" charset="-128"/>
                <a:cs typeface="ＭＳ Ｐゴシック" charset="-128"/>
              </a:rPr>
              <a:t>/SFR) decreases with SFR</a:t>
            </a:r>
          </a:p>
          <a:p>
            <a:pPr algn="l" eaLnBrk="0" hangingPunct="0">
              <a:spcAft>
                <a:spcPts val="600"/>
              </a:spcAft>
              <a:buFontTx/>
              <a:buNone/>
            </a:pPr>
            <a:r>
              <a:rPr lang="en-US" b="0">
                <a:ea typeface="ＭＳ Ｐゴシック" charset="-128"/>
                <a:cs typeface="ＭＳ Ｐゴシック" charset="-128"/>
              </a:rPr>
              <a:t>FIR ~ 10</a:t>
            </a:r>
            <a:r>
              <a:rPr lang="en-US" b="0" baseline="30000">
                <a:ea typeface="ＭＳ Ｐゴシック" charset="-128"/>
                <a:cs typeface="ＭＳ Ｐゴシック" charset="-128"/>
              </a:rPr>
              <a:t>10</a:t>
            </a:r>
            <a:r>
              <a:rPr lang="en-US" b="0">
                <a:ea typeface="ＭＳ Ｐゴシック" charset="-128"/>
                <a:cs typeface="ＭＳ Ｐゴシック" charset="-128"/>
              </a:rPr>
              <a:t> L</a:t>
            </a:r>
            <a:r>
              <a:rPr lang="en-US" sz="1800" b="0">
                <a:ea typeface="ＭＳ Ｐゴシック" charset="-128"/>
                <a:cs typeface="ＭＳ Ｐゴシック" charset="-128"/>
              </a:rPr>
              <a:t>o</a:t>
            </a:r>
            <a:r>
              <a:rPr lang="en-US" b="0">
                <a:ea typeface="ＭＳ Ｐゴシック" charset="-128"/>
                <a:cs typeface="ＭＳ Ｐゴシック" charset="-128"/>
              </a:rPr>
              <a:t>/yr =&gt; t</a:t>
            </a:r>
            <a:r>
              <a:rPr lang="en-US" b="0" baseline="-25000">
                <a:ea typeface="ＭＳ Ｐゴシック" charset="-128"/>
                <a:cs typeface="ＭＳ Ｐゴシック" charset="-128"/>
              </a:rPr>
              <a:t>c</a:t>
            </a:r>
            <a:r>
              <a:rPr lang="en-US" b="0">
                <a:ea typeface="ＭＳ Ｐゴシック" charset="-128"/>
                <a:cs typeface="ＭＳ Ｐゴシック" charset="-128"/>
              </a:rPr>
              <a:t> &gt; 10</a:t>
            </a:r>
            <a:r>
              <a:rPr lang="en-US" b="0" baseline="30000">
                <a:ea typeface="ＭＳ Ｐゴシック" charset="-128"/>
                <a:cs typeface="ＭＳ Ｐゴシック" charset="-128"/>
              </a:rPr>
              <a:t>8</a:t>
            </a:r>
            <a:r>
              <a:rPr lang="en-US" b="0">
                <a:ea typeface="ＭＳ Ｐゴシック" charset="-128"/>
                <a:cs typeface="ＭＳ Ｐゴシック" charset="-128"/>
              </a:rPr>
              <a:t>yr</a:t>
            </a:r>
          </a:p>
          <a:p>
            <a:pPr algn="l" eaLnBrk="0" hangingPunct="0">
              <a:spcAft>
                <a:spcPts val="600"/>
              </a:spcAft>
              <a:buFontTx/>
              <a:buNone/>
            </a:pPr>
            <a:r>
              <a:rPr lang="en-US" b="0">
                <a:ea typeface="ＭＳ Ｐゴシック" charset="-128"/>
                <a:cs typeface="ＭＳ Ｐゴシック" charset="-128"/>
              </a:rPr>
              <a:t>FIR ~ 10</a:t>
            </a:r>
            <a:r>
              <a:rPr lang="en-US" b="0" baseline="30000">
                <a:ea typeface="ＭＳ Ｐゴシック" charset="-128"/>
                <a:cs typeface="ＭＳ Ｐゴシック" charset="-128"/>
              </a:rPr>
              <a:t>13</a:t>
            </a:r>
            <a:r>
              <a:rPr lang="en-US" b="0">
                <a:ea typeface="ＭＳ Ｐゴシック" charset="-128"/>
                <a:cs typeface="ＭＳ Ｐゴシック" charset="-128"/>
              </a:rPr>
              <a:t> L</a:t>
            </a:r>
            <a:r>
              <a:rPr lang="en-US" sz="1800" b="0">
                <a:ea typeface="ＭＳ Ｐゴシック" charset="-128"/>
                <a:cs typeface="ＭＳ Ｐゴシック" charset="-128"/>
              </a:rPr>
              <a:t>o</a:t>
            </a:r>
            <a:r>
              <a:rPr lang="en-US" b="0">
                <a:ea typeface="ＭＳ Ｐゴシック" charset="-128"/>
                <a:cs typeface="ＭＳ Ｐゴシック" charset="-128"/>
              </a:rPr>
              <a:t>/yr =&gt; t</a:t>
            </a:r>
            <a:r>
              <a:rPr lang="en-US" b="0" baseline="-25000">
                <a:ea typeface="ＭＳ Ｐゴシック" charset="-128"/>
                <a:cs typeface="ＭＳ Ｐゴシック" charset="-128"/>
              </a:rPr>
              <a:t>c</a:t>
            </a:r>
            <a:r>
              <a:rPr lang="en-US" b="0">
                <a:ea typeface="ＭＳ Ｐゴシック" charset="-128"/>
                <a:cs typeface="ＭＳ Ｐゴシック" charset="-128"/>
              </a:rPr>
              <a:t> &lt; 10</a:t>
            </a:r>
            <a:r>
              <a:rPr lang="en-US" b="0" baseline="30000">
                <a:ea typeface="ＭＳ Ｐゴシック" charset="-128"/>
                <a:cs typeface="ＭＳ Ｐゴシック" charset="-128"/>
              </a:rPr>
              <a:t>7</a:t>
            </a:r>
            <a:r>
              <a:rPr lang="en-US" b="0">
                <a:ea typeface="ＭＳ Ｐゴシック" charset="-128"/>
                <a:cs typeface="ＭＳ Ｐゴシック" charset="-128"/>
              </a:rPr>
              <a:t>yr</a:t>
            </a:r>
            <a:endParaRPr lang="en-US" sz="2000"/>
          </a:p>
        </p:txBody>
      </p:sp>
      <p:sp>
        <p:nvSpPr>
          <p:cNvPr id="53260" name="Text Box 19"/>
          <p:cNvSpPr txBox="1">
            <a:spLocks noChangeArrowheads="1"/>
          </p:cNvSpPr>
          <p:nvPr/>
        </p:nvSpPr>
        <p:spPr bwMode="auto">
          <a:xfrm>
            <a:off x="76200" y="19431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SFR</a:t>
            </a:r>
          </a:p>
        </p:txBody>
      </p:sp>
      <p:sp>
        <p:nvSpPr>
          <p:cNvPr id="53261" name="Text Box 20"/>
          <p:cNvSpPr txBox="1">
            <a:spLocks noChangeArrowheads="1"/>
          </p:cNvSpPr>
          <p:nvPr/>
        </p:nvSpPr>
        <p:spPr bwMode="auto">
          <a:xfrm>
            <a:off x="3581400" y="52959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</a:t>
            </a:r>
            <a:r>
              <a:rPr lang="en-US" baseline="-25000"/>
              <a:t>gas</a:t>
            </a:r>
            <a:endParaRPr lang="en-US"/>
          </a:p>
        </p:txBody>
      </p:sp>
      <p:sp>
        <p:nvSpPr>
          <p:cNvPr id="53262" name="TextBox 13"/>
          <p:cNvSpPr txBox="1">
            <a:spLocks noChangeArrowheads="1"/>
          </p:cNvSpPr>
          <p:nvPr/>
        </p:nvSpPr>
        <p:spPr bwMode="auto">
          <a:xfrm>
            <a:off x="1447800" y="42021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chemeClr val="accent2"/>
                </a:solidFill>
              </a:rPr>
              <a:t>MW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2-03 at 12.16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59"/>
            <a:ext cx="9144000" cy="484094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02-03 at 12.15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420"/>
            <a:ext cx="9144000" cy="455607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152400" y="6305490"/>
            <a:ext cx="419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43000" y="63054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130 </a:t>
            </a:r>
            <a:r>
              <a:rPr lang="en-US" dirty="0" err="1" smtClean="0"/>
              <a:t>cMpc</a:t>
            </a:r>
            <a:r>
              <a:rPr lang="en-US" dirty="0" smtClean="0"/>
              <a:t> ~ 1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4800" y="197005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z</a:t>
            </a:r>
            <a:r>
              <a:rPr lang="en-US" sz="1800" dirty="0" smtClean="0">
                <a:solidFill>
                  <a:schemeClr val="bg1"/>
                </a:solidFill>
              </a:rPr>
              <a:t>~ = 7.3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621814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Lidz</a:t>
            </a:r>
            <a:r>
              <a:rPr lang="en-US" dirty="0" smtClean="0"/>
              <a:t> et al. 2009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‘Inverse’ views of evolution of large scale structure during </a:t>
            </a:r>
            <a:r>
              <a:rPr lang="en-US" sz="2400" dirty="0" err="1" smtClean="0"/>
              <a:t>reionization</a:t>
            </a:r>
            <a:endParaRPr lang="en-US" sz="2400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Neutral intergalactic medium via HI 21cm line observations = consequence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Galaxies which drive </a:t>
            </a:r>
            <a:r>
              <a:rPr lang="en-US" sz="2400" dirty="0" err="1" smtClean="0"/>
              <a:t>reionization</a:t>
            </a:r>
            <a:r>
              <a:rPr lang="en-US" sz="2400" dirty="0" smtClean="0"/>
              <a:t> = sources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2069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20mK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600" y="152400"/>
            <a:ext cx="901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Inverse Views of the Universe: Neutral IGM vs. galaxies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5600" y="838200"/>
            <a:ext cx="8102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Power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Complete view of physics: sources of </a:t>
            </a:r>
            <a:r>
              <a:rPr lang="en-US" dirty="0" err="1" smtClean="0"/>
              <a:t>reionization</a:t>
            </a:r>
            <a:r>
              <a:rPr lang="en-US" dirty="0" smtClean="0"/>
              <a:t> and their impact on the IGM 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Cross correlation  of HI 21cm signal with galaxy distribution </a:t>
            </a:r>
            <a:r>
              <a:rPr lang="en-US" dirty="0" smtClean="0"/>
              <a:t>mitigates  large </a:t>
            </a:r>
            <a:r>
              <a:rPr lang="en-US" dirty="0" smtClean="0"/>
              <a:t>(but independent) systematic errors (</a:t>
            </a:r>
            <a:r>
              <a:rPr lang="en-US" dirty="0" err="1" smtClean="0"/>
              <a:t>eg</a:t>
            </a:r>
            <a:r>
              <a:rPr lang="en-US" dirty="0" smtClean="0"/>
              <a:t>. foregrounds) in each measurement</a:t>
            </a:r>
            <a:endParaRPr lang="en-US" sz="24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Challenge:</a:t>
            </a:r>
            <a:r>
              <a:rPr lang="en-US" sz="2400" dirty="0" smtClean="0"/>
              <a:t> Problematic to match very </a:t>
            </a:r>
            <a:r>
              <a:rPr lang="en-US" sz="2400" dirty="0" smtClean="0"/>
              <a:t>(very) large scale of HI measurements</a:t>
            </a:r>
            <a:r>
              <a:rPr lang="en-US" sz="2400" dirty="0" smtClean="0"/>
              <a:t> with classical galaxy </a:t>
            </a:r>
            <a:r>
              <a:rPr lang="en-US" sz="2400" dirty="0" smtClean="0"/>
              <a:t>surveys</a:t>
            </a:r>
            <a:endParaRPr lang="en-US" dirty="0" smtClean="0"/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HI 21cm experiments cover  100 to 1000 deg</a:t>
            </a:r>
            <a:r>
              <a:rPr lang="en-US" baseline="30000" dirty="0" smtClean="0"/>
              <a:t>2    </a:t>
            </a:r>
            <a:r>
              <a:rPr lang="en-US" dirty="0" smtClean="0"/>
              <a:t>and  </a:t>
            </a:r>
            <a:r>
              <a:rPr lang="en-US" dirty="0" err="1" smtClean="0"/>
              <a:t>z</a:t>
            </a:r>
            <a:r>
              <a:rPr lang="en-US" dirty="0" smtClean="0"/>
              <a:t> range ~ 6 to 10 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dirty="0" smtClean="0"/>
              <a:t> Galaxy surveys by </a:t>
            </a:r>
            <a:r>
              <a:rPr lang="en-US" dirty="0" err="1" smtClean="0"/>
              <a:t>eg</a:t>
            </a:r>
            <a:r>
              <a:rPr lang="en-US" dirty="0" smtClean="0"/>
              <a:t>. JWST/ALMA have </a:t>
            </a:r>
            <a:r>
              <a:rPr lang="en-US" dirty="0" err="1" smtClean="0"/>
              <a:t>FoV</a:t>
            </a:r>
            <a:r>
              <a:rPr lang="en-US" dirty="0" smtClean="0"/>
              <a:t> ~ </a:t>
            </a:r>
            <a:r>
              <a:rPr lang="en-US" dirty="0" err="1" smtClean="0"/>
              <a:t>arcmin</a:t>
            </a:r>
            <a:r>
              <a:rPr lang="en-US" dirty="0" smtClean="0"/>
              <a:t>,  </a:t>
            </a:r>
            <a:r>
              <a:rPr lang="en-US" dirty="0" err="1" smtClean="0"/>
              <a:t>dz</a:t>
            </a:r>
            <a:r>
              <a:rPr lang="en-US" dirty="0" smtClean="0"/>
              <a:t> &lt; 0.5</a:t>
            </a:r>
            <a:endParaRPr lang="en-US" sz="24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 Solution: Intensity mapping of the aggregate CO emission from the galaxies that </a:t>
            </a:r>
            <a:r>
              <a:rPr lang="en-US" sz="2400" dirty="0" err="1" smtClean="0"/>
              <a:t>reionize</a:t>
            </a:r>
            <a:r>
              <a:rPr lang="en-US" sz="2400" dirty="0" smtClean="0"/>
              <a:t> the Universe 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2-03 at 1.14.1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270000"/>
            <a:ext cx="7696200" cy="497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838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Intensity mapping: image summed signal from aggregates of thousands of galaxies on </a:t>
            </a:r>
            <a:r>
              <a:rPr lang="en-US" sz="2400" dirty="0" err="1" smtClean="0"/>
              <a:t>Mpc</a:t>
            </a:r>
            <a:r>
              <a:rPr lang="en-US" sz="2400" dirty="0" smtClean="0"/>
              <a:t> scales (tens of </a:t>
            </a:r>
            <a:r>
              <a:rPr lang="en-US" sz="2400" dirty="0" err="1" smtClean="0"/>
              <a:t>arcmin</a:t>
            </a:r>
            <a:r>
              <a:rPr lang="en-US" sz="2400" dirty="0" smtClean="0"/>
              <a:t>). No need to detect each galaxy individually.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915400" cy="647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 intensity mapping: predicted mean brightness temperature in 3 simple steps (Carilli 2011)</a:t>
            </a:r>
          </a:p>
          <a:p>
            <a:endParaRPr lang="en-US" sz="2400" dirty="0" smtClean="0"/>
          </a:p>
          <a:p>
            <a:r>
              <a:rPr lang="en-US" sz="2400" dirty="0" smtClean="0"/>
              <a:t>1. Cosmic star formation rate density required to </a:t>
            </a:r>
            <a:r>
              <a:rPr lang="en-US" sz="2400" dirty="0" err="1" smtClean="0"/>
              <a:t>reionize</a:t>
            </a:r>
            <a:r>
              <a:rPr lang="en-US" sz="2400" dirty="0" smtClean="0"/>
              <a:t> the IGM using mean baryon density (</a:t>
            </a:r>
            <a:r>
              <a:rPr lang="en-US" sz="2400" dirty="0" err="1" smtClean="0"/>
              <a:t>Haardt</a:t>
            </a:r>
            <a:r>
              <a:rPr lang="en-US" sz="2400" dirty="0" smtClean="0"/>
              <a:t> &amp; </a:t>
            </a:r>
            <a:r>
              <a:rPr lang="en-US" sz="2400" dirty="0" err="1" smtClean="0"/>
              <a:t>Madau</a:t>
            </a:r>
            <a:r>
              <a:rPr lang="en-US" sz="2400" dirty="0" smtClean="0"/>
              <a:t>, Bunker et al.) 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esc</a:t>
            </a:r>
            <a:r>
              <a:rPr lang="en-US" baseline="30000" dirty="0" err="1" smtClean="0"/>
              <a:t>uv</a:t>
            </a:r>
            <a:r>
              <a:rPr lang="en-US" dirty="0" smtClean="0"/>
              <a:t> = ionizing photon escape fraction ~ 0.06 (MW), up to 0.2 for z~3 </a:t>
            </a:r>
            <a:r>
              <a:rPr lang="en-US" dirty="0" err="1" smtClean="0"/>
              <a:t>LBGs</a:t>
            </a:r>
            <a:endParaRPr lang="en-US" dirty="0" smtClean="0"/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= IGM clumping factor (</a:t>
            </a:r>
            <a:r>
              <a:rPr lang="en-US" dirty="0" err="1" smtClean="0"/>
              <a:t>recombinations</a:t>
            </a:r>
            <a:r>
              <a:rPr lang="en-US" dirty="0" smtClean="0"/>
              <a:t>) = 5 to 30 (simulations)  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Strong increase with </a:t>
            </a:r>
            <a:r>
              <a:rPr lang="en-US" dirty="0" err="1" smtClean="0"/>
              <a:t>z</a:t>
            </a:r>
            <a:r>
              <a:rPr lang="en-US" dirty="0" smtClean="0"/>
              <a:t> due to increase in mean cosmic baryon density</a:t>
            </a:r>
          </a:p>
          <a:p>
            <a:endParaRPr lang="en-US" sz="2400" dirty="0" smtClean="0"/>
          </a:p>
          <a:p>
            <a:r>
              <a:rPr lang="en-US" sz="2400" dirty="0" smtClean="0"/>
              <a:t>2. Conversion of star formation rate to IR luminosity based on known properties of galaxies (</a:t>
            </a:r>
            <a:r>
              <a:rPr lang="en-US" sz="2400" dirty="0" err="1" smtClean="0"/>
              <a:t>eg</a:t>
            </a:r>
            <a:r>
              <a:rPr lang="en-US" sz="2400" dirty="0" smtClean="0"/>
              <a:t>. </a:t>
            </a:r>
            <a:r>
              <a:rPr lang="en-US" sz="2400" dirty="0" err="1" smtClean="0"/>
              <a:t>Kennicutt</a:t>
            </a:r>
            <a:r>
              <a:rPr lang="en-US" sz="2400" dirty="0" smtClean="0"/>
              <a:t> 1998 and many others)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1-02-02 at 3.35.02 PM.png"/>
          <p:cNvPicPr>
            <a:picLocks noChangeAspect="1"/>
          </p:cNvPicPr>
          <p:nvPr/>
        </p:nvPicPr>
        <p:blipFill>
          <a:blip r:embed="rId2">
            <a:lum bright="-16000" contrast="47000"/>
          </a:blip>
          <a:stretch>
            <a:fillRect/>
          </a:stretch>
        </p:blipFill>
        <p:spPr>
          <a:xfrm>
            <a:off x="533400" y="2362200"/>
            <a:ext cx="7924800" cy="579862"/>
          </a:xfrm>
          <a:prstGeom prst="rect">
            <a:avLst/>
          </a:prstGeom>
        </p:spPr>
      </p:pic>
      <p:pic>
        <p:nvPicPr>
          <p:cNvPr id="5" name="Picture 4" descr="Screen shot 2011-02-02 at 3.37.01 PM.png"/>
          <p:cNvPicPr>
            <a:picLocks noChangeAspect="1"/>
          </p:cNvPicPr>
          <p:nvPr/>
        </p:nvPicPr>
        <p:blipFill>
          <a:blip r:embed="rId3">
            <a:lum bright="-22000" contrast="35000"/>
          </a:blip>
          <a:stretch>
            <a:fillRect/>
          </a:stretch>
        </p:blipFill>
        <p:spPr>
          <a:xfrm>
            <a:off x="2362200" y="5638800"/>
            <a:ext cx="3619500" cy="5952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Predicted Mean CO Brightness Temperature</a:t>
            </a:r>
          </a:p>
          <a:p>
            <a:endParaRPr lang="en-US" sz="2400" dirty="0" smtClean="0"/>
          </a:p>
          <a:p>
            <a:r>
              <a:rPr lang="en-US" sz="2400" dirty="0" smtClean="0"/>
              <a:t>3. Conversion of IR luminosity to CO luminosity based on known properties of galaxies (</a:t>
            </a:r>
            <a:r>
              <a:rPr lang="en-US" sz="2400" dirty="0" err="1" smtClean="0"/>
              <a:t>Daddi</a:t>
            </a:r>
            <a:r>
              <a:rPr lang="en-US" sz="2400" dirty="0" smtClean="0"/>
              <a:t> et al. 2010)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1-02-02 at 3.47.51 PM.png"/>
          <p:cNvPicPr>
            <a:picLocks noChangeAspect="1"/>
          </p:cNvPicPr>
          <p:nvPr/>
        </p:nvPicPr>
        <p:blipFill>
          <a:blip r:embed="rId2">
            <a:lum bright="-5000" contrast="20000"/>
          </a:blip>
          <a:stretch>
            <a:fillRect/>
          </a:stretch>
        </p:blipFill>
        <p:spPr>
          <a:xfrm>
            <a:off x="2209800" y="1797539"/>
            <a:ext cx="4210050" cy="564661"/>
          </a:xfrm>
          <a:prstGeom prst="rect">
            <a:avLst/>
          </a:prstGeom>
        </p:spPr>
      </p:pic>
      <p:pic>
        <p:nvPicPr>
          <p:cNvPr id="7" name="Picture 6" descr="Screen shot 2011-02-02 at 3.54.23 PM.png"/>
          <p:cNvPicPr>
            <a:picLocks noChangeAspect="1"/>
          </p:cNvPicPr>
          <p:nvPr/>
        </p:nvPicPr>
        <p:blipFill>
          <a:blip r:embed="rId3">
            <a:lum bright="-28000" contrast="44000"/>
          </a:blip>
          <a:stretch>
            <a:fillRect/>
          </a:stretch>
        </p:blipFill>
        <p:spPr>
          <a:xfrm>
            <a:off x="4724401" y="2514600"/>
            <a:ext cx="4419600" cy="4132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011031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Roughly linear relationship between L’</a:t>
            </a:r>
            <a:r>
              <a:rPr lang="en-US" baseline="-25000" dirty="0" smtClean="0"/>
              <a:t>CO</a:t>
            </a:r>
            <a:r>
              <a:rPr lang="en-US" dirty="0" smtClean="0"/>
              <a:t> and L</a:t>
            </a:r>
            <a:r>
              <a:rPr lang="en-US" baseline="-25000" dirty="0" smtClean="0"/>
              <a:t>FIR </a:t>
            </a:r>
            <a:r>
              <a:rPr lang="en-US" dirty="0" smtClean="0"/>
              <a:t>for disk galaxies at low and high </a:t>
            </a:r>
            <a:r>
              <a:rPr lang="en-US" dirty="0" err="1" smtClean="0"/>
              <a:t>z</a:t>
            </a:r>
            <a:endParaRPr lang="en-US" dirty="0" smtClean="0"/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Similar slope for merger driven starbursts, with different normalization</a:t>
            </a:r>
          </a:p>
          <a:p>
            <a:pPr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 Disks likely dominate cosmic star formation rate density 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6" y="270569"/>
            <a:ext cx="385194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Doing some cosmic algebra =&gt; mean brightness temperature of CO emission from the galaxies that </a:t>
            </a:r>
            <a:r>
              <a:rPr lang="en-US" sz="2800" dirty="0" err="1" smtClean="0"/>
              <a:t>reionize</a:t>
            </a:r>
            <a:r>
              <a:rPr lang="en-US" sz="2800" dirty="0" smtClean="0"/>
              <a:t> the neutral IGM at a given </a:t>
            </a:r>
            <a:r>
              <a:rPr lang="en-US" sz="2800" dirty="0" err="1" smtClean="0"/>
              <a:t>redshift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[Not what we expect to see at all </a:t>
            </a:r>
            <a:r>
              <a:rPr lang="en-US" sz="2800" dirty="0" err="1" smtClean="0"/>
              <a:t>redshifts</a:t>
            </a:r>
            <a:r>
              <a:rPr lang="en-US" sz="2800" dirty="0" smtClean="0"/>
              <a:t>, but what is </a:t>
            </a:r>
            <a:r>
              <a:rPr lang="en-US" sz="2800" dirty="0" smtClean="0"/>
              <a:t>required</a:t>
            </a:r>
            <a:r>
              <a:rPr lang="en-US" sz="2800" dirty="0" smtClean="0"/>
              <a:t> to have </a:t>
            </a:r>
            <a:r>
              <a:rPr lang="en-US" sz="2800" dirty="0" err="1" smtClean="0"/>
              <a:t>reionization</a:t>
            </a:r>
            <a:r>
              <a:rPr lang="en-US" sz="2800" dirty="0" smtClean="0"/>
              <a:t> occur at that </a:t>
            </a:r>
            <a:r>
              <a:rPr lang="en-US" sz="2800" dirty="0" err="1" smtClean="0"/>
              <a:t>redshift</a:t>
            </a:r>
            <a:r>
              <a:rPr lang="en-US" sz="2800" dirty="0" smtClean="0"/>
              <a:t>.</a:t>
            </a:r>
            <a:r>
              <a:rPr lang="en-US" sz="2800" dirty="0" smtClean="0"/>
              <a:t>]</a:t>
            </a:r>
            <a:endParaRPr lang="en-US" sz="2800" dirty="0" smtClean="0"/>
          </a:p>
        </p:txBody>
      </p:sp>
      <p:pic>
        <p:nvPicPr>
          <p:cNvPr id="3" name="Picture 2" descr="Screen shot 2011-02-02 at 4.01.28 PM.png"/>
          <p:cNvPicPr>
            <a:picLocks noChangeAspect="1"/>
          </p:cNvPicPr>
          <p:nvPr/>
        </p:nvPicPr>
        <p:blipFill>
          <a:blip r:embed="rId2">
            <a:lum bright="-31000" contrast="47000"/>
          </a:blip>
          <a:stretch>
            <a:fillRect/>
          </a:stretch>
        </p:blipFill>
        <p:spPr>
          <a:xfrm>
            <a:off x="3810000" y="134832"/>
            <a:ext cx="5444456" cy="4894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685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&lt;T</a:t>
            </a:r>
            <a:r>
              <a:rPr lang="en-US" baseline="-25000" dirty="0" smtClean="0"/>
              <a:t>B</a:t>
            </a:r>
            <a:r>
              <a:rPr lang="en-US" dirty="0" smtClean="0"/>
              <a:t>&gt;</a:t>
            </a:r>
            <a:r>
              <a:rPr lang="en-US" baseline="-25000" dirty="0" err="1" smtClean="0"/>
              <a:t>z</a:t>
            </a:r>
            <a:r>
              <a:rPr lang="en-US" baseline="-25000" dirty="0" smtClean="0"/>
              <a:t>=8</a:t>
            </a:r>
            <a:r>
              <a:rPr lang="en-US" dirty="0" smtClean="0"/>
              <a:t> = 1.1 (0.1/f</a:t>
            </a:r>
            <a:r>
              <a:rPr lang="en-US" baseline="-25000" dirty="0" smtClean="0"/>
              <a:t>esc</a:t>
            </a:r>
            <a:r>
              <a:rPr lang="en-US" dirty="0" smtClean="0"/>
              <a:t>)</a:t>
            </a:r>
            <a:r>
              <a:rPr lang="en-US" baseline="30000" dirty="0" smtClean="0"/>
              <a:t>-1  </a:t>
            </a:r>
            <a:r>
              <a:rPr lang="en-US" dirty="0" smtClean="0"/>
              <a:t>(C/5)  </a:t>
            </a:r>
            <a:r>
              <a:rPr lang="en-US" dirty="0" err="1" smtClean="0"/>
              <a:t>uK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29400" y="2743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(1+z)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6200" y="0"/>
            <a:ext cx="86106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smtClean="0"/>
              <a:t>Major u</a:t>
            </a:r>
            <a:r>
              <a:rPr lang="en-US" sz="2800" b="0" dirty="0" smtClean="0"/>
              <a:t>ncertainties: </a:t>
            </a:r>
          </a:p>
          <a:p>
            <a:pPr algn="l"/>
            <a:endParaRPr lang="en-US" sz="2800" i="1" dirty="0" smtClean="0"/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en-US" sz="2800" i="1" dirty="0" smtClean="0"/>
              <a:t> </a:t>
            </a:r>
            <a:r>
              <a:rPr lang="en-US" sz="2800" i="1" dirty="0" err="1" smtClean="0"/>
              <a:t>f</a:t>
            </a:r>
            <a:r>
              <a:rPr lang="en-US" sz="2800" b="0" i="1" baseline="-25000" dirty="0" err="1" smtClean="0"/>
              <a:t>esc</a:t>
            </a:r>
            <a:r>
              <a:rPr lang="en-US" sz="2800" dirty="0" smtClean="0"/>
              <a:t>  – calibrated with JWST observations of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galaxies</a:t>
            </a:r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en-US" sz="2800" b="0" i="1" dirty="0" smtClean="0"/>
              <a:t> C – </a:t>
            </a:r>
            <a:r>
              <a:rPr lang="en-US" sz="2800" b="0" dirty="0" smtClean="0"/>
              <a:t>get handle via HI 21m observations (21cm forest absorption?)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Line confusion (30GHz = CO 2-1 </a:t>
            </a:r>
            <a:r>
              <a:rPr lang="en-US" sz="2800" dirty="0" err="1" smtClean="0"/>
              <a:t>z</a:t>
            </a:r>
            <a:r>
              <a:rPr lang="en-US" sz="2800" dirty="0" smtClean="0"/>
              <a:t>=6.7 or 1-0 at </a:t>
            </a:r>
            <a:r>
              <a:rPr lang="en-US" sz="2800" dirty="0" err="1" smtClean="0"/>
              <a:t>z</a:t>
            </a:r>
            <a:r>
              <a:rPr lang="en-US" sz="2800" dirty="0" smtClean="0"/>
              <a:t>=2.8): requires dual frequency, cross correlation experiment (</a:t>
            </a:r>
            <a:r>
              <a:rPr lang="en-US" sz="2800" dirty="0" err="1" smtClean="0"/>
              <a:t>eg</a:t>
            </a:r>
            <a:r>
              <a:rPr lang="en-US" sz="2800" dirty="0" smtClean="0"/>
              <a:t>. 15 and 30GHz). Cross correlation with 21cm will also help (Gong, </a:t>
            </a:r>
            <a:r>
              <a:rPr lang="en-US" sz="2800" dirty="0" err="1" smtClean="0"/>
              <a:t>Visbal</a:t>
            </a:r>
            <a:r>
              <a:rPr lang="en-US" sz="2800" dirty="0" smtClean="0"/>
              <a:t>)</a:t>
            </a:r>
          </a:p>
          <a:p>
            <a:pPr algn="l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 Early p</a:t>
            </a:r>
            <a:r>
              <a:rPr lang="en-US" sz="2800" b="0" dirty="0" smtClean="0"/>
              <a:t>roduction of CO and dust (SFR – FIR – L’CO relationships)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j1148-3c-on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-1"/>
            <a:ext cx="2133601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10" descr="j1148_co76_mom1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15000" y="2286000"/>
            <a:ext cx="29972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2" descr="11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60513"/>
            <a:ext cx="4979988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8229600" y="714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 err="1">
                <a:solidFill>
                  <a:schemeClr val="bg1"/>
                </a:solidFill>
              </a:rPr>
              <a:t>z</a:t>
            </a:r>
            <a:r>
              <a:rPr lang="en-US" b="0" dirty="0">
                <a:solidFill>
                  <a:schemeClr val="bg1"/>
                </a:solidFill>
              </a:rPr>
              <a:t>=6.42</a:t>
            </a:r>
          </a:p>
        </p:txBody>
      </p:sp>
      <p:sp>
        <p:nvSpPr>
          <p:cNvPr id="55303" name="TextBox 8"/>
          <p:cNvSpPr txBox="1">
            <a:spLocks noChangeArrowheads="1"/>
          </p:cNvSpPr>
          <p:nvPr/>
        </p:nvSpPr>
        <p:spPr bwMode="auto">
          <a:xfrm>
            <a:off x="5943600" y="26019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008000"/>
                </a:solidFill>
              </a:rPr>
              <a:t>-150 km/s</a:t>
            </a:r>
          </a:p>
        </p:txBody>
      </p:sp>
      <p:sp>
        <p:nvSpPr>
          <p:cNvPr id="55304" name="TextBox 9"/>
          <p:cNvSpPr txBox="1">
            <a:spLocks noChangeArrowheads="1"/>
          </p:cNvSpPr>
          <p:nvPr/>
        </p:nvSpPr>
        <p:spPr bwMode="auto">
          <a:xfrm>
            <a:off x="7620000" y="47355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>
                <a:solidFill>
                  <a:srgbClr val="FF206E"/>
                </a:solidFill>
              </a:rPr>
              <a:t>+150 km/s</a:t>
            </a:r>
          </a:p>
        </p:txBody>
      </p:sp>
      <p:cxnSp>
        <p:nvCxnSpPr>
          <p:cNvPr id="55305" name="Straight Connector 13"/>
          <p:cNvCxnSpPr>
            <a:cxnSpLocks noChangeShapeType="1"/>
          </p:cNvCxnSpPr>
          <p:nvPr/>
        </p:nvCxnSpPr>
        <p:spPr bwMode="auto">
          <a:xfrm rot="16200000" flipH="1">
            <a:off x="7315200" y="3124200"/>
            <a:ext cx="1676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55306" name="TextBox 14"/>
          <p:cNvSpPr txBox="1">
            <a:spLocks noChangeArrowheads="1"/>
          </p:cNvSpPr>
          <p:nvPr/>
        </p:nvSpPr>
        <p:spPr bwMode="auto">
          <a:xfrm>
            <a:off x="8001000" y="3200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/>
              <a:t>7kpc</a:t>
            </a:r>
          </a:p>
        </p:txBody>
      </p:sp>
      <p:pic>
        <p:nvPicPr>
          <p:cNvPr id="55307" name="Picture 9" descr="J114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7425" y="1560513"/>
            <a:ext cx="1452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308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2209800" y="1981200"/>
            <a:ext cx="1752600" cy="1447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55309" name="Straight Connector 14"/>
          <p:cNvCxnSpPr>
            <a:cxnSpLocks noChangeShapeType="1"/>
          </p:cNvCxnSpPr>
          <p:nvPr/>
        </p:nvCxnSpPr>
        <p:spPr bwMode="auto">
          <a:xfrm flipV="1">
            <a:off x="2590800" y="2743200"/>
            <a:ext cx="2057400" cy="1295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cxnSp>
      <p:sp>
        <p:nvSpPr>
          <p:cNvPr id="55310" name="Line 13"/>
          <p:cNvSpPr>
            <a:spLocks noChangeShapeType="1"/>
          </p:cNvSpPr>
          <p:nvPr/>
        </p:nvSpPr>
        <p:spPr bwMode="auto">
          <a:xfrm>
            <a:off x="303213" y="3081338"/>
            <a:ext cx="1587" cy="1270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Text Box 14"/>
          <p:cNvSpPr txBox="1">
            <a:spLocks noChangeArrowheads="1"/>
          </p:cNvSpPr>
          <p:nvPr/>
        </p:nvSpPr>
        <p:spPr bwMode="auto">
          <a:xfrm>
            <a:off x="298450" y="340518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1” ~ 5.5kpc</a:t>
            </a:r>
            <a:endParaRPr lang="en-US" b="0"/>
          </a:p>
        </p:txBody>
      </p:sp>
      <p:sp>
        <p:nvSpPr>
          <p:cNvPr id="55312" name="Text Box 15"/>
          <p:cNvSpPr txBox="1">
            <a:spLocks noChangeArrowheads="1"/>
          </p:cNvSpPr>
          <p:nvPr/>
        </p:nvSpPr>
        <p:spPr bwMode="auto">
          <a:xfrm>
            <a:off x="26987" y="1600200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bg1"/>
                </a:solidFill>
              </a:rPr>
              <a:t>CO3-2 VLA</a:t>
            </a:r>
            <a:endParaRPr lang="en-US" b="0" dirty="0"/>
          </a:p>
        </p:txBody>
      </p:sp>
      <p:sp>
        <p:nvSpPr>
          <p:cNvPr id="55313" name="Text Box 18"/>
          <p:cNvSpPr txBox="1">
            <a:spLocks noChangeArrowheads="1"/>
          </p:cNvSpPr>
          <p:nvPr/>
        </p:nvSpPr>
        <p:spPr bwMode="auto">
          <a:xfrm>
            <a:off x="2247900" y="3513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+</a:t>
            </a:r>
            <a:endParaRPr lang="en-US" sz="2000" b="0"/>
          </a:p>
        </p:txBody>
      </p:sp>
      <p:sp>
        <p:nvSpPr>
          <p:cNvPr id="18" name="TextBox 17"/>
          <p:cNvSpPr txBox="1"/>
          <p:nvPr/>
        </p:nvSpPr>
        <p:spPr>
          <a:xfrm>
            <a:off x="3527425" y="1524000"/>
            <a:ext cx="15779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3"/>
                </a:solidFill>
              </a:rPr>
              <a:t>0.15” T</a:t>
            </a:r>
            <a:r>
              <a:rPr lang="en-US" sz="1400" baseline="-25000" dirty="0">
                <a:solidFill>
                  <a:schemeClr val="accent3"/>
                </a:solidFill>
              </a:rPr>
              <a:t>B </a:t>
            </a:r>
            <a:r>
              <a:rPr lang="en-US" sz="1400" dirty="0">
                <a:solidFill>
                  <a:schemeClr val="accent3"/>
                </a:solidFill>
              </a:rPr>
              <a:t>~ 25K</a:t>
            </a:r>
          </a:p>
        </p:txBody>
      </p:sp>
      <p:sp>
        <p:nvSpPr>
          <p:cNvPr id="55315" name="TextBox 18"/>
          <p:cNvSpPr txBox="1">
            <a:spLocks noChangeArrowheads="1"/>
          </p:cNvSpPr>
          <p:nvPr/>
        </p:nvSpPr>
        <p:spPr bwMode="auto">
          <a:xfrm>
            <a:off x="6248400" y="2057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PdBI</a:t>
            </a:r>
            <a:r>
              <a:rPr lang="en-US"/>
              <a:t> 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6201" y="0"/>
            <a:ext cx="67055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Early production of dust + CO: detections of 8 quasar host galaxies at z~6  </a:t>
            </a:r>
          </a:p>
          <a:p>
            <a:r>
              <a:rPr lang="en-US" sz="2800" dirty="0" err="1" smtClean="0"/>
              <a:t>M(dust</a:t>
            </a:r>
            <a:r>
              <a:rPr lang="en-US" sz="2800" dirty="0" smtClean="0"/>
              <a:t>) ~ 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M</a:t>
            </a:r>
            <a:r>
              <a:rPr lang="en-US" sz="2800" baseline="-25000" dirty="0" smtClean="0"/>
              <a:t>o</a:t>
            </a:r>
            <a:r>
              <a:rPr lang="en-US" sz="2800" dirty="0" smtClean="0"/>
              <a:t>, M(H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~ 10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 M</a:t>
            </a:r>
            <a:r>
              <a:rPr lang="en-US" sz="2800" baseline="-25000" dirty="0" smtClean="0"/>
              <a:t>o </a:t>
            </a:r>
            <a:endParaRPr lang="en-US" sz="2800" dirty="0" smtClean="0"/>
          </a:p>
          <a:p>
            <a:pPr algn="l"/>
            <a:endParaRPr lang="en-US" sz="28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5638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SFR – FIR – L’</a:t>
            </a:r>
            <a:r>
              <a:rPr lang="en-US" sz="2400" baseline="-25000" dirty="0" smtClean="0"/>
              <a:t>CO </a:t>
            </a:r>
            <a:r>
              <a:rPr lang="en-US" sz="2400" dirty="0" smtClean="0"/>
              <a:t>relationships can be calibrated with ALMA/EVLA/JWST observations of representative </a:t>
            </a:r>
            <a:r>
              <a:rPr lang="en-US" sz="2400" dirty="0" err="1" smtClean="0"/>
              <a:t>z</a:t>
            </a:r>
            <a:r>
              <a:rPr lang="en-US" sz="2400" dirty="0" smtClean="0"/>
              <a:t>&gt;6 galaxy samples.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8133547" y="553253"/>
            <a:ext cx="420707" cy="381000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</TotalTime>
  <Words>967</Words>
  <Application>Microsoft Macintosh PowerPoint</Application>
  <PresentationFormat>On-screen Show (4:3)</PresentationFormat>
  <Paragraphs>107</Paragraphs>
  <Slides>14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Carilli</dc:creator>
  <cp:lastModifiedBy>Chris Carilli</cp:lastModifiedBy>
  <cp:revision>110</cp:revision>
  <cp:lastPrinted>2011-02-04T16:22:10Z</cp:lastPrinted>
  <dcterms:created xsi:type="dcterms:W3CDTF">2011-02-07T21:57:09Z</dcterms:created>
  <dcterms:modified xsi:type="dcterms:W3CDTF">2011-02-07T22:12:31Z</dcterms:modified>
</cp:coreProperties>
</file>