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4" r:id="rId3"/>
    <p:sldId id="263" r:id="rId4"/>
    <p:sldId id="265" r:id="rId5"/>
    <p:sldId id="280" r:id="rId6"/>
    <p:sldId id="266" r:id="rId7"/>
    <p:sldId id="267" r:id="rId8"/>
    <p:sldId id="268" r:id="rId9"/>
    <p:sldId id="277" r:id="rId10"/>
    <p:sldId id="272" r:id="rId11"/>
    <p:sldId id="271" r:id="rId12"/>
    <p:sldId id="274" r:id="rId13"/>
    <p:sldId id="273" r:id="rId14"/>
    <p:sldId id="275" r:id="rId15"/>
    <p:sldId id="279" r:id="rId16"/>
    <p:sldId id="27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D31"/>
    <a:srgbClr val="23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/>
    <p:restoredTop sz="94660"/>
  </p:normalViewPr>
  <p:slideViewPr>
    <p:cSldViewPr snapToGrid="0" snapToObjects="1">
      <p:cViewPr>
        <p:scale>
          <a:sx n="134" d="100"/>
          <a:sy n="134" d="100"/>
        </p:scale>
        <p:origin x="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15893-31DE-B04B-B706-7F651477F3F6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3A04-9151-CE46-9462-FDBABE6BC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09D8-E2FC-0548-BF85-9FA815D5106F}" type="datetimeFigureOut">
              <a:rPr lang="en-US" smtClean="0"/>
              <a:pPr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BC9C-3815-7B49-B131-4BBE8F49F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820" y="246043"/>
            <a:ext cx="43107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HERA Imaging and Closure</a:t>
            </a:r>
          </a:p>
          <a:p>
            <a:pPr algn="ctr"/>
            <a:r>
              <a:rPr lang="en-US" sz="2800" dirty="0" smtClean="0"/>
              <a:t>Memos 12, 13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4535" y="1390650"/>
            <a:ext cx="5387315" cy="473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Process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Models: </a:t>
            </a:r>
            <a:r>
              <a:rPr lang="en-US" dirty="0"/>
              <a:t>Sims Continuum and line  models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UV </a:t>
            </a:r>
            <a:r>
              <a:rPr lang="en-US" dirty="0"/>
              <a:t>and imaging </a:t>
            </a:r>
            <a:r>
              <a:rPr lang="en-US" dirty="0" smtClean="0"/>
              <a:t>simulations  (Demo?)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Imaging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PSF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err="1"/>
              <a:t>L</a:t>
            </a:r>
            <a:r>
              <a:rPr lang="en-US" dirty="0" err="1" smtClean="0"/>
              <a:t>ine+noise</a:t>
            </a:r>
            <a:r>
              <a:rPr lang="en-US" dirty="0" smtClean="0"/>
              <a:t>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ontinuum at high latitude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Galactic Center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Closure spectra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Equations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Line vs. Continuum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Line + Continuum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HERA19: the good and the 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867410"/>
            <a:ext cx="3302801" cy="232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4" y="684530"/>
            <a:ext cx="4023937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" y="776620"/>
            <a:ext cx="3867130" cy="2964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9" y="3578566"/>
            <a:ext cx="3793202" cy="2937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519" y="101600"/>
            <a:ext cx="610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Closure spectra</a:t>
            </a:r>
          </a:p>
          <a:p>
            <a:pPr algn="ctr"/>
            <a:r>
              <a:rPr lang="en-US" sz="2000" dirty="0" smtClean="0"/>
              <a:t>Three shortest equilateral triangles: line vs. continuum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1360" y="948690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14m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5440" y="830878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28m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450" y="3660108"/>
            <a:ext cx="4110990" cy="3018822"/>
            <a:chOff x="5025602" y="3312160"/>
            <a:chExt cx="3894878" cy="2780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602" y="3312160"/>
              <a:ext cx="3894878" cy="27808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77840" y="3556000"/>
              <a:ext cx="8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42m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67120" y="3904494"/>
            <a:ext cx="231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Continuum mean subtracted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785" y="2772112"/>
            <a:ext cx="7864076" cy="101566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Encouraging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S/N is adequate to detect line fluctuations in reasonable time (100hr)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ontinuum much smoother than line, but is it smooth enough?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981200" y="2019300"/>
            <a:ext cx="9525" cy="228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9" y="411480"/>
            <a:ext cx="3849397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42" y="416560"/>
            <a:ext cx="3964819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302000"/>
            <a:ext cx="4004157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62" y="3248660"/>
            <a:ext cx="3843515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3802" y="121920"/>
            <a:ext cx="605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+ continuum w.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order baseline removed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53920" y="605155"/>
            <a:ext cx="1564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Residuals x 100</a:t>
            </a:r>
          </a:p>
          <a:p>
            <a:r>
              <a:rPr lang="en-US" sz="1600" dirty="0" smtClean="0">
                <a:solidFill>
                  <a:srgbClr val="234AFC"/>
                </a:solidFill>
              </a:rPr>
              <a:t>21cm only</a:t>
            </a:r>
            <a:endParaRPr lang="en-US" sz="1600" dirty="0">
              <a:solidFill>
                <a:srgbClr val="234AF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680" y="609034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99% continuum removed, then baseline fit (residuals x 30)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3180080"/>
            <a:ext cx="8260081" cy="224676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Conclusions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 smtClean="0">
                <a:solidFill>
                  <a:schemeClr val="bg1"/>
                </a:solidFill>
              </a:rPr>
              <a:t>ine vs. continuum very different behavior with </a:t>
            </a:r>
            <a:r>
              <a:rPr lang="en-US" sz="2000" dirty="0" err="1" smtClean="0">
                <a:solidFill>
                  <a:schemeClr val="bg1"/>
                </a:solidFill>
              </a:rPr>
              <a:t>freq</a:t>
            </a:r>
            <a:r>
              <a:rPr lang="en-US" sz="2000" dirty="0" smtClean="0">
                <a:solidFill>
                  <a:schemeClr val="bg1"/>
                </a:solidFill>
              </a:rPr>
              <a:t>, but…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esidual frequency dependent structure in continuum closure phases not smooth enough to remove via spectral baseline fitting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Possible manifestation of ‘wedge’ = chromatic response of interferometer?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Maybe separable with a ‘delay spectrum-type’ approach?</a:t>
            </a:r>
          </a:p>
        </p:txBody>
      </p:sp>
    </p:spTree>
    <p:extLst>
      <p:ext uri="{BB962C8B-B14F-4D97-AF65-F5344CB8AC3E}">
        <p14:creationId xmlns:p14="http://schemas.microsoft.com/office/powerpoint/2010/main" val="15831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280" y="189230"/>
            <a:ext cx="5374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HERA19 raw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Single baseline, uncalibrated spectra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10min, 11sec records, 0.1 MHz </a:t>
            </a:r>
            <a:r>
              <a:rPr lang="en-US" dirty="0" err="1" smtClean="0"/>
              <a:t>chans</a:t>
            </a:r>
            <a:r>
              <a:rPr lang="en-US" dirty="0" smtClean="0"/>
              <a:t>, 100-200MHz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Mainly testing FITS converter: AIPS and CASA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432806"/>
            <a:ext cx="711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Encouraging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Not dominated by RFI or cross-talk = telescope response x Sky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ky signal x telescope response: coherent in amp, phase vs. frequency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2920" y="1538605"/>
            <a:ext cx="8055005" cy="3941826"/>
            <a:chOff x="502920" y="1452880"/>
            <a:chExt cx="8055005" cy="3941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" y="1452880"/>
              <a:ext cx="3754120" cy="39418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0" y="1485264"/>
              <a:ext cx="3731925" cy="3877057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155440" y="1859280"/>
              <a:ext cx="1056640" cy="31394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155440" y="5057303"/>
              <a:ext cx="1056640" cy="938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8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9" y="3708400"/>
            <a:ext cx="2830996" cy="290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2" y="3667760"/>
            <a:ext cx="2753360" cy="2860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1" y="619759"/>
            <a:ext cx="2806550" cy="291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9" y="619759"/>
            <a:ext cx="2820424" cy="2930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60" y="1341120"/>
            <a:ext cx="7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9646" y="1308854"/>
            <a:ext cx="7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6393" y="4714875"/>
            <a:ext cx="104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 delay?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660399"/>
            <a:ext cx="4724400" cy="4908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0" y="254000"/>
            <a:ext cx="3126420" cy="324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80" y="3472180"/>
            <a:ext cx="3067111" cy="322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5120" y="2072640"/>
            <a:ext cx="46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RFI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19120" y="1950720"/>
            <a:ext cx="2580640" cy="120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50080" y="4450080"/>
            <a:ext cx="1503680" cy="304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2320" y="17906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10min average: ripples?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86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142875"/>
            <a:ext cx="445770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3438525"/>
            <a:ext cx="4508500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42875"/>
            <a:ext cx="4394200" cy="329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9425" y="514350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145MHz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1435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21, 23, 81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4525" y="3619276"/>
            <a:ext cx="39052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Vis amp, phase vs. time: well behaved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Closure phase: reasonable, too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83682"/>
            <a:ext cx="7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9029" y="841012"/>
            <a:ext cx="7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05425" y="3817382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Closure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4" y="3286124"/>
            <a:ext cx="4457701" cy="3343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4" y="152398"/>
            <a:ext cx="4457702" cy="3343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124" y="3895725"/>
            <a:ext cx="3876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sky?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Weaker Vis Amp show larger phase noise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Large phase gradients normalize out in closure =&gt; slope = uncalibrated antenna-based delay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25" y="2752725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Visibility phase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8900" y="5876924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Closure phase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171448"/>
            <a:ext cx="4371976" cy="3278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950" y="64770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11, 32, 90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3850" y="3286124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130MHz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32162" y="3271539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155MHz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1" y="958595"/>
            <a:ext cx="4013199" cy="4169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12" y="958595"/>
            <a:ext cx="4005204" cy="42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0240" y="5080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UV coverage snapshot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56960" y="5535659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HERA37 -- sim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6240" y="5535659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HERA19 --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8120" y="2224786"/>
            <a:ext cx="6543040" cy="173893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Encouraging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 dominated by RFI or cross-talk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Clearly see sky signal: coherent in amp, phase vs. frequency, closure phase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Still technical problems (AN;  Vis </a:t>
            </a:r>
            <a:r>
              <a:rPr lang="en-US" dirty="0" err="1" smtClean="0">
                <a:solidFill>
                  <a:schemeClr val="bg1"/>
                </a:solidFill>
              </a:rPr>
              <a:t>u,v,w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67" y="721360"/>
            <a:ext cx="5580829" cy="420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80" y="741680"/>
            <a:ext cx="5526907" cy="416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381" y="4805506"/>
            <a:ext cx="428498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Galactic diffuse synchrotron: structure extrapolated to few </a:t>
            </a:r>
            <a:r>
              <a:rPr lang="en-US" sz="1600" dirty="0" err="1" smtClean="0"/>
              <a:t>arcmin</a:t>
            </a:r>
            <a:r>
              <a:rPr lang="en-US" sz="1600" dirty="0" smtClean="0"/>
              <a:t> scales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Galactic Free-Free 1%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err="1" smtClean="0"/>
              <a:t>Egal</a:t>
            </a:r>
            <a:r>
              <a:rPr lang="en-US" sz="1600" dirty="0" smtClean="0"/>
              <a:t> point sources: include clustering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All cases: include spectral behavior 100 to 200MHz  (</a:t>
            </a:r>
            <a:r>
              <a:rPr lang="en-US" sz="1600" dirty="0" err="1" smtClean="0"/>
              <a:t>eg</a:t>
            </a:r>
            <a:r>
              <a:rPr lang="en-US" sz="1600" dirty="0" smtClean="0"/>
              <a:t>. SI distribution, SSA…)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4209" y="3159760"/>
            <a:ext cx="151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PB</a:t>
            </a:r>
            <a:r>
              <a:rPr lang="en-US" sz="1600" baseline="-25000" smtClean="0"/>
              <a:t>FWHM</a:t>
            </a:r>
            <a:r>
              <a:rPr lang="en-US" sz="1600" smtClean="0"/>
              <a:t> </a:t>
            </a:r>
            <a:r>
              <a:rPr lang="en-US" sz="1600" dirty="0" smtClean="0"/>
              <a:t>= 10</a:t>
            </a:r>
            <a:r>
              <a:rPr lang="en-US" sz="1600" baseline="30000" dirty="0" smtClean="0"/>
              <a:t>o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3680" y="4145280"/>
            <a:ext cx="139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Sim field = 48</a:t>
            </a:r>
            <a:r>
              <a:rPr lang="en-US" sz="1600" baseline="30000" smtClean="0">
                <a:solidFill>
                  <a:schemeClr val="bg1"/>
                </a:solidFill>
              </a:rPr>
              <a:t>o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7040" y="4419600"/>
            <a:ext cx="3220720" cy="2032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8441" y="237973"/>
            <a:ext cx="413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Sims et al. (2016) sky models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92847" y="4846146"/>
            <a:ext cx="428498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HI 21cm line signal:  21cmFAST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Wide field via tiling (of multiple realizations?)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&lt;F</a:t>
            </a:r>
            <a:r>
              <a:rPr lang="en-US" sz="1600" baseline="-25000" dirty="0" smtClean="0"/>
              <a:t>HI</a:t>
            </a:r>
            <a:r>
              <a:rPr lang="en-US" sz="1600" dirty="0" smtClean="0"/>
              <a:t>&gt; ~ 0.5 at given z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Cube: 122MHz to 130MHz, 0.2MHz channels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5252" y="1184895"/>
            <a:ext cx="1844173" cy="584775"/>
          </a:xfrm>
          <a:prstGeom prst="rect">
            <a:avLst/>
          </a:prstGeom>
          <a:solidFill>
            <a:srgbClr val="E43D3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Jy</a:t>
            </a:r>
            <a:r>
              <a:rPr lang="en-US" sz="1600" dirty="0" smtClean="0">
                <a:solidFill>
                  <a:schemeClr val="bg1"/>
                </a:solidFill>
              </a:rPr>
              <a:t>/pix at 85” pix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Line ~ 10</a:t>
            </a:r>
            <a:r>
              <a:rPr lang="en-US" sz="1600" baseline="30000" dirty="0" smtClean="0">
                <a:solidFill>
                  <a:schemeClr val="bg1"/>
                </a:solidFill>
              </a:rPr>
              <a:t>-5</a:t>
            </a:r>
            <a:r>
              <a:rPr lang="en-US" sz="1600" dirty="0" smtClean="0">
                <a:solidFill>
                  <a:schemeClr val="bg1"/>
                </a:solidFill>
              </a:rPr>
              <a:t> x </a:t>
            </a:r>
            <a:r>
              <a:rPr lang="en-US" sz="1600" dirty="0" err="1" smtClean="0">
                <a:solidFill>
                  <a:schemeClr val="bg1"/>
                </a:solidFill>
              </a:rPr>
              <a:t>Contin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91" y="83323"/>
            <a:ext cx="4069828" cy="3543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1"/>
            <a:ext cx="4531360" cy="3111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" y="223370"/>
            <a:ext cx="52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CASA Simulator: UV measurement set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2541" y="4086512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HERA350 </a:t>
            </a:r>
            <a:r>
              <a:rPr lang="en-US" dirty="0"/>
              <a:t>‘Dillon-Parsons’ </a:t>
            </a:r>
            <a:r>
              <a:rPr lang="en-US" dirty="0" smtClean="0"/>
              <a:t>configuration</a:t>
            </a:r>
          </a:p>
          <a:p>
            <a:pPr marL="2857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Noise per channel as per telescope specs in </a:t>
            </a:r>
            <a:r>
              <a:rPr lang="en-US" dirty="0" err="1" smtClean="0"/>
              <a:t>Deboer</a:t>
            </a:r>
            <a:r>
              <a:rPr lang="en-US" dirty="0" smtClean="0"/>
              <a:t> ea. 2016</a:t>
            </a:r>
          </a:p>
          <a:p>
            <a:pPr marL="2857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PSF: </a:t>
            </a:r>
          </a:p>
          <a:p>
            <a:pPr marL="742950" lvl="2" indent="-28575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 smtClean="0"/>
              <a:t>Inner </a:t>
            </a:r>
            <a:r>
              <a:rPr lang="en-US" sz="1600" dirty="0" err="1" smtClean="0"/>
              <a:t>sidelobes</a:t>
            </a:r>
            <a:r>
              <a:rPr lang="en-US" sz="1600" dirty="0" smtClean="0"/>
              <a:t> </a:t>
            </a:r>
            <a:r>
              <a:rPr lang="en-US" sz="1600" dirty="0" smtClean="0"/>
              <a:t>@ ~ 2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~ </a:t>
            </a:r>
            <a:r>
              <a:rPr lang="en-US" sz="1600" dirty="0" smtClean="0"/>
              <a:t>few% to 10%</a:t>
            </a:r>
          </a:p>
          <a:p>
            <a:pPr marL="742950" lvl="2" indent="-285750">
              <a:spcBef>
                <a:spcPts val="600"/>
              </a:spcBef>
              <a:buFont typeface="Wingdings" charset="2"/>
              <a:buChar char="Ø"/>
            </a:pPr>
            <a:r>
              <a:rPr lang="en-US" sz="1600" dirty="0" smtClean="0"/>
              <a:t>unity grating lobes at 17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radius =&gt; serious aliasing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6480" y="2233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PSF – 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FWHM = 25’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01" y="3253671"/>
            <a:ext cx="4120018" cy="355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38720" y="330380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PSF – R=0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FWHM = 12’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0" y="1287181"/>
            <a:ext cx="762000" cy="79879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29425" y="4401856"/>
            <a:ext cx="762000" cy="79879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" y="702945"/>
            <a:ext cx="4238695" cy="3799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3" y="734059"/>
            <a:ext cx="4362009" cy="3799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0084" y="237351"/>
            <a:ext cx="490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Continuum: High </a:t>
            </a:r>
            <a:r>
              <a:rPr lang="en-US" sz="2400" smtClean="0"/>
              <a:t>Galactic Latitude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999" y="4627044"/>
            <a:ext cx="35915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Input model smoothed with 12</a:t>
            </a:r>
            <a:r>
              <a:rPr lang="en-US" smtClean="0"/>
              <a:t>’ Gaussian, cut at 30% of PB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T</a:t>
            </a:r>
            <a:r>
              <a:rPr lang="en-US" baseline="-25000" dirty="0" smtClean="0"/>
              <a:t>B </a:t>
            </a:r>
            <a:r>
              <a:rPr lang="en-US" dirty="0" smtClean="0"/>
              <a:t>~ 350K to 450K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2000" y="4609047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HERA350 R=0 </a:t>
            </a:r>
            <a:r>
              <a:rPr lang="en-US" dirty="0"/>
              <a:t> </a:t>
            </a:r>
            <a:r>
              <a:rPr lang="en-US" dirty="0" smtClean="0"/>
              <a:t>CLEAN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PSF FWHM = 12’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r>
              <a:rPr lang="en-US" dirty="0" smtClean="0"/>
              <a:t> ~ +/- 10K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2414" y="5751887"/>
            <a:ext cx="70307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Natural spatial filter of interferometer =&gt; &lt;FG&gt; is weaker than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49" y="3819525"/>
            <a:ext cx="3139777" cy="295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49" y="276225"/>
            <a:ext cx="3143319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3" y="202062"/>
            <a:ext cx="4903571" cy="37031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05575" y="1409700"/>
            <a:ext cx="800100" cy="7715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276725"/>
            <a:ext cx="432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Grid response: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Not </a:t>
            </a:r>
            <a:r>
              <a:rPr lang="en-US" dirty="0" smtClean="0"/>
              <a:t>problem for Gaussian PB and no strong sources at large distances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Problem: </a:t>
            </a:r>
            <a:r>
              <a:rPr lang="en-US" dirty="0" smtClean="0"/>
              <a:t>few % far </a:t>
            </a:r>
            <a:r>
              <a:rPr lang="en-US" dirty="0" err="1" smtClean="0"/>
              <a:t>sidelobes</a:t>
            </a:r>
            <a:r>
              <a:rPr lang="en-US" dirty="0" smtClean="0"/>
              <a:t> </a:t>
            </a:r>
            <a:r>
              <a:rPr lang="en-US" dirty="0" smtClean="0"/>
              <a:t>+ strong </a:t>
            </a:r>
            <a:r>
              <a:rPr lang="en-US" dirty="0" smtClean="0"/>
              <a:t>sources at large distances?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404495"/>
            <a:ext cx="5506720" cy="4905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60" y="510274"/>
            <a:ext cx="3627120" cy="27276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328160" y="1428750"/>
            <a:ext cx="2133600" cy="863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35200" y="93980"/>
            <a:ext cx="515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 21cm line </a:t>
            </a:r>
            <a:r>
              <a:rPr lang="en-US" sz="2400" smtClean="0"/>
              <a:t>channel image + noise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95120" y="5326303"/>
            <a:ext cx="69697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100hrs, 0.2MHz, </a:t>
            </a:r>
            <a:r>
              <a:rPr lang="en-US" dirty="0" err="1" smtClean="0"/>
              <a:t>rms</a:t>
            </a:r>
            <a:r>
              <a:rPr lang="en-US" dirty="0" smtClean="0"/>
              <a:t>/</a:t>
            </a:r>
            <a:r>
              <a:rPr lang="en-US" dirty="0" err="1" smtClean="0"/>
              <a:t>chan</a:t>
            </a:r>
            <a:r>
              <a:rPr lang="en-US" dirty="0" smtClean="0"/>
              <a:t> = 50uJy/beam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Natural Weighting: PSF FWHM = 25’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8960" y="3587458"/>
            <a:ext cx="342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= input model * 25’ Gaussian</a:t>
            </a:r>
          </a:p>
          <a:p>
            <a:r>
              <a:rPr lang="en-US" sz="1600" dirty="0" smtClean="0"/>
              <a:t>Contour = HERA observation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71360" y="1005840"/>
            <a:ext cx="83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model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3520" y="213829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Observed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960" y="6086876"/>
            <a:ext cx="70713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we can fight through continuum, HERA </a:t>
            </a:r>
            <a:r>
              <a:rPr lang="en-US" smtClean="0"/>
              <a:t>has good </a:t>
            </a:r>
            <a:r>
              <a:rPr lang="en-US"/>
              <a:t>LSS imaging  </a:t>
            </a:r>
            <a:r>
              <a:rPr lang="en-US" smtClean="0"/>
              <a:t>capability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0650" y="838200"/>
            <a:ext cx="101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127MHz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436880"/>
            <a:ext cx="5352662" cy="5527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" y="2113280"/>
            <a:ext cx="3312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Galactic Center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Color = Model, </a:t>
            </a:r>
            <a:r>
              <a:rPr lang="en-US" sz="1600" dirty="0" err="1" smtClean="0"/>
              <a:t>Eberg</a:t>
            </a:r>
            <a:r>
              <a:rPr lang="en-US" sz="1600" dirty="0" smtClean="0"/>
              <a:t> 1.4GHz (Reich ea.)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Contour = HERA 150MHz, 12’ res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Peak = 2200Jy/beam,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contour = 5 </a:t>
            </a:r>
            <a:r>
              <a:rPr lang="en-US" sz="1600" dirty="0" err="1" smtClean="0"/>
              <a:t>Jy</a:t>
            </a:r>
            <a:r>
              <a:rPr lang="en-US" sz="1600" dirty="0" smtClean="0"/>
              <a:t>/beam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100 MHz – 200 MHz spectra: FF abs, SSA…</a:t>
            </a:r>
          </a:p>
        </p:txBody>
      </p:sp>
    </p:spTree>
    <p:extLst>
      <p:ext uri="{BB962C8B-B14F-4D97-AF65-F5344CB8AC3E}">
        <p14:creationId xmlns:p14="http://schemas.microsoft.com/office/powerpoint/2010/main" val="169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0" y="1396254"/>
            <a:ext cx="2540000" cy="60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70" y="2607606"/>
            <a:ext cx="4069080" cy="71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70" y="4559209"/>
            <a:ext cx="2894330" cy="6202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0" y="584759"/>
            <a:ext cx="5067300" cy="871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70" y="1977393"/>
            <a:ext cx="5869940" cy="654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3240778"/>
            <a:ext cx="2669540" cy="676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3857251"/>
            <a:ext cx="7848600" cy="6908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0240" y="182880"/>
            <a:ext cx="806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Closure phase: route to detection independent of calibration?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6390" y="5301342"/>
            <a:ext cx="83896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Closure phase is a true measurement of Sky signal, independent of calibration (</a:t>
            </a:r>
            <a:r>
              <a:rPr lang="en-US" sz="2000" dirty="0" err="1" smtClean="0"/>
              <a:t>ie</a:t>
            </a:r>
            <a:r>
              <a:rPr lang="en-US" sz="2000" dirty="0" smtClean="0"/>
              <a:t>. complex bandpass)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Conjecture: spectral behavior of closures phases of line vs. continuum will be adequate to separate the two via smooth curve fitting in frequency?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28775" y="804596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&lt;</a:t>
            </a:r>
            <a:r>
              <a:rPr 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0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0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&gt;</a:t>
            </a:r>
            <a:r>
              <a:rPr lang="en-US" sz="20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t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≣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3500" y="1069340"/>
            <a:ext cx="6648450" cy="2912110"/>
            <a:chOff x="1617980" y="1793240"/>
            <a:chExt cx="6057900" cy="24022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980" y="1793240"/>
              <a:ext cx="60579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140" y="3636645"/>
              <a:ext cx="5359400" cy="558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28875" y="4410075"/>
            <a:ext cx="44577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Solar radio bursts BIMA (Lim ea. 1992): no phase calibration applied!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Currently being applied to FRB searches (Law ea.)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744</Words>
  <Application>Microsoft Macintosh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Radio Astronomy Observatory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Carilli</dc:creator>
  <cp:lastModifiedBy>Microsoft Office User</cp:lastModifiedBy>
  <cp:revision>65</cp:revision>
  <dcterms:created xsi:type="dcterms:W3CDTF">2011-04-13T21:16:31Z</dcterms:created>
  <dcterms:modified xsi:type="dcterms:W3CDTF">2016-06-28T12:02:54Z</dcterms:modified>
</cp:coreProperties>
</file>