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1078" r:id="rId2"/>
    <p:sldId id="1077" r:id="rId3"/>
    <p:sldId id="1079" r:id="rId4"/>
    <p:sldId id="1080" r:id="rId5"/>
    <p:sldId id="1081" r:id="rId6"/>
    <p:sldId id="1066" r:id="rId7"/>
    <p:sldId id="1068" r:id="rId8"/>
    <p:sldId id="1083" r:id="rId9"/>
    <p:sldId id="1084" r:id="rId10"/>
  </p:sldIdLst>
  <p:sldSz cx="9144000" cy="6858000" type="screen4x3"/>
  <p:notesSz cx="6858000" cy="9144000"/>
  <p:defaultTextStyle>
    <a:defPPr>
      <a:defRPr lang="en-US"/>
    </a:defPPr>
    <a:lvl1pPr algn="ctr" rtl="0" fontAlgn="base">
      <a:spcBef>
        <a:spcPct val="0"/>
      </a:spcBef>
      <a:spcAft>
        <a:spcPct val="0"/>
      </a:spcAft>
      <a:buFont typeface="Wingdings" charset="0"/>
      <a:defRPr sz="2400" b="1"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buFont typeface="Wingdings" charset="0"/>
      <a:defRPr sz="2400" b="1"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buFont typeface="Wingdings" charset="0"/>
      <a:defRPr sz="2400" b="1"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buFont typeface="Wingdings" charset="0"/>
      <a:defRPr sz="2400" b="1"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buFont typeface="Wingdings" charset="0"/>
      <a:defRPr sz="2400" b="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b="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b="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b="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b="1"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5A302"/>
    <a:srgbClr val="7E9F86"/>
    <a:srgbClr val="2F674D"/>
    <a:srgbClr val="A92AFF"/>
    <a:srgbClr val="FDFFFD"/>
    <a:srgbClr val="FCFFFC"/>
    <a:srgbClr val="FFFFFF"/>
    <a:srgbClr val="3AF7FF"/>
    <a:srgbClr val="43FF05"/>
    <a:srgbClr val="E4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01"/>
    <p:restoredTop sz="97263" autoAdjust="0"/>
  </p:normalViewPr>
  <p:slideViewPr>
    <p:cSldViewPr snapToObjects="1">
      <p:cViewPr>
        <p:scale>
          <a:sx n="120" d="100"/>
          <a:sy n="120" d="100"/>
        </p:scale>
        <p:origin x="144"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Font typeface="Wingdings" pitchFamily="-107" charset="2"/>
              <a:buNone/>
              <a:defRPr sz="1200">
                <a:solidFill>
                  <a:srgbClr val="FFCC00"/>
                </a:solidFill>
                <a:latin typeface="Symbol" pitchFamily="-107" charset="2"/>
                <a:ea typeface="+mn-ea"/>
                <a:cs typeface="+mn-cs"/>
              </a:defRPr>
            </a:lvl1pPr>
          </a:lstStyle>
          <a:p>
            <a:pPr>
              <a:defRPr/>
            </a:pPr>
            <a:endParaRPr lang="en-US"/>
          </a:p>
        </p:txBody>
      </p:sp>
      <p:sp>
        <p:nvSpPr>
          <p:cNvPr id="181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 typeface="Wingdings" pitchFamily="-107" charset="2"/>
              <a:buNone/>
              <a:defRPr sz="1200">
                <a:solidFill>
                  <a:srgbClr val="FFCC00"/>
                </a:solidFill>
                <a:latin typeface="Symbol" pitchFamily="-107" charset="2"/>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81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1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Font typeface="Wingdings" pitchFamily="-107" charset="2"/>
              <a:buNone/>
              <a:defRPr sz="1200">
                <a:solidFill>
                  <a:srgbClr val="FFCC00"/>
                </a:solidFill>
                <a:latin typeface="Symbol" pitchFamily="-107" charset="2"/>
                <a:ea typeface="+mn-ea"/>
                <a:cs typeface="+mn-cs"/>
              </a:defRPr>
            </a:lvl1pPr>
          </a:lstStyle>
          <a:p>
            <a:pPr>
              <a:defRPr/>
            </a:pPr>
            <a:endParaRPr lang="en-US"/>
          </a:p>
        </p:txBody>
      </p:sp>
      <p:sp>
        <p:nvSpPr>
          <p:cNvPr id="181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CC00"/>
                </a:solidFill>
                <a:latin typeface="Symbol" charset="0"/>
              </a:defRPr>
            </a:lvl1pPr>
          </a:lstStyle>
          <a:p>
            <a:pPr>
              <a:defRPr/>
            </a:pPr>
            <a:fld id="{E55C9471-B705-E844-B1CB-86B2E98AECEB}" type="slidenum">
              <a:rPr lang="en-US"/>
              <a:pPr>
                <a:defRPr/>
              </a:pPr>
              <a:t>‹#›</a:t>
            </a:fld>
            <a:endParaRPr lang="en-US"/>
          </a:p>
        </p:txBody>
      </p:sp>
    </p:spTree>
    <p:extLst>
      <p:ext uri="{BB962C8B-B14F-4D97-AF65-F5344CB8AC3E}">
        <p14:creationId xmlns:p14="http://schemas.microsoft.com/office/powerpoint/2010/main" val="16270334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A6C1E-B574-9248-808E-C0199F168871}" type="slidenum">
              <a:rPr lang="en-US" smtClean="0"/>
              <a:t>6</a:t>
            </a:fld>
            <a:endParaRPr lang="en-US"/>
          </a:p>
        </p:txBody>
      </p:sp>
    </p:spTree>
    <p:extLst>
      <p:ext uri="{BB962C8B-B14F-4D97-AF65-F5344CB8AC3E}">
        <p14:creationId xmlns:p14="http://schemas.microsoft.com/office/powerpoint/2010/main" val="725401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A6C1E-B574-9248-808E-C0199F168871}" type="slidenum">
              <a:rPr lang="en-US" smtClean="0"/>
              <a:t>7</a:t>
            </a:fld>
            <a:endParaRPr lang="en-US"/>
          </a:p>
        </p:txBody>
      </p:sp>
    </p:spTree>
    <p:extLst>
      <p:ext uri="{BB962C8B-B14F-4D97-AF65-F5344CB8AC3E}">
        <p14:creationId xmlns:p14="http://schemas.microsoft.com/office/powerpoint/2010/main" val="695333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CA6C1E-B574-9248-808E-C0199F168871}" type="slidenum">
              <a:rPr lang="en-US" smtClean="0"/>
              <a:t>8</a:t>
            </a:fld>
            <a:endParaRPr lang="en-US"/>
          </a:p>
        </p:txBody>
      </p:sp>
    </p:spTree>
    <p:extLst>
      <p:ext uri="{BB962C8B-B14F-4D97-AF65-F5344CB8AC3E}">
        <p14:creationId xmlns:p14="http://schemas.microsoft.com/office/powerpoint/2010/main" val="1428299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4596F2-27D8-8A44-B246-9AB8BCA43712}" type="slidenum">
              <a:rPr lang="en-US"/>
              <a:pPr>
                <a:defRPr/>
              </a:pPr>
              <a:t>‹#›</a:t>
            </a:fld>
            <a:endParaRPr lang="en-US"/>
          </a:p>
        </p:txBody>
      </p:sp>
    </p:spTree>
    <p:extLst>
      <p:ext uri="{BB962C8B-B14F-4D97-AF65-F5344CB8AC3E}">
        <p14:creationId xmlns:p14="http://schemas.microsoft.com/office/powerpoint/2010/main" val="177708995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4D11EC-F2FD-B24F-8295-917D034F280C}" type="slidenum">
              <a:rPr lang="en-US"/>
              <a:pPr>
                <a:defRPr/>
              </a:pPr>
              <a:t>‹#›</a:t>
            </a:fld>
            <a:endParaRPr lang="en-US"/>
          </a:p>
        </p:txBody>
      </p:sp>
    </p:spTree>
    <p:extLst>
      <p:ext uri="{BB962C8B-B14F-4D97-AF65-F5344CB8AC3E}">
        <p14:creationId xmlns:p14="http://schemas.microsoft.com/office/powerpoint/2010/main" val="20884544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EEE21A-9D4C-4C43-A568-3FC2F5496EED}" type="slidenum">
              <a:rPr lang="en-US"/>
              <a:pPr>
                <a:defRPr/>
              </a:pPr>
              <a:t>‹#›</a:t>
            </a:fld>
            <a:endParaRPr lang="en-US"/>
          </a:p>
        </p:txBody>
      </p:sp>
    </p:spTree>
    <p:extLst>
      <p:ext uri="{BB962C8B-B14F-4D97-AF65-F5344CB8AC3E}">
        <p14:creationId xmlns:p14="http://schemas.microsoft.com/office/powerpoint/2010/main" val="1134198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DCB61D-4F19-1E4E-BD99-CD2FFD6DE3A7}" type="slidenum">
              <a:rPr lang="en-US"/>
              <a:pPr>
                <a:defRPr/>
              </a:pPr>
              <a:t>‹#›</a:t>
            </a:fld>
            <a:endParaRPr lang="en-US"/>
          </a:p>
        </p:txBody>
      </p:sp>
    </p:spTree>
    <p:extLst>
      <p:ext uri="{BB962C8B-B14F-4D97-AF65-F5344CB8AC3E}">
        <p14:creationId xmlns:p14="http://schemas.microsoft.com/office/powerpoint/2010/main" val="35612847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000A232-5509-D24F-833E-5D5254DBB6EC}" type="slidenum">
              <a:rPr lang="en-US"/>
              <a:pPr>
                <a:defRPr/>
              </a:pPr>
              <a:t>‹#›</a:t>
            </a:fld>
            <a:endParaRPr lang="en-US"/>
          </a:p>
        </p:txBody>
      </p:sp>
    </p:spTree>
    <p:extLst>
      <p:ext uri="{BB962C8B-B14F-4D97-AF65-F5344CB8AC3E}">
        <p14:creationId xmlns:p14="http://schemas.microsoft.com/office/powerpoint/2010/main" val="24540441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E7BEC3-292F-E945-81B3-A54EF6A283B9}" type="slidenum">
              <a:rPr lang="en-US"/>
              <a:pPr>
                <a:defRPr/>
              </a:pPr>
              <a:t>‹#›</a:t>
            </a:fld>
            <a:endParaRPr lang="en-US"/>
          </a:p>
        </p:txBody>
      </p:sp>
    </p:spTree>
    <p:extLst>
      <p:ext uri="{BB962C8B-B14F-4D97-AF65-F5344CB8AC3E}">
        <p14:creationId xmlns:p14="http://schemas.microsoft.com/office/powerpoint/2010/main" val="20754103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87A6EC-9EEA-224B-A375-2A714E837059}" type="slidenum">
              <a:rPr lang="en-US"/>
              <a:pPr>
                <a:defRPr/>
              </a:pPr>
              <a:t>‹#›</a:t>
            </a:fld>
            <a:endParaRPr lang="en-US"/>
          </a:p>
        </p:txBody>
      </p:sp>
    </p:spTree>
    <p:extLst>
      <p:ext uri="{BB962C8B-B14F-4D97-AF65-F5344CB8AC3E}">
        <p14:creationId xmlns:p14="http://schemas.microsoft.com/office/powerpoint/2010/main" val="287238989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B3563B-7429-D546-8D9F-13DC785825A9}" type="slidenum">
              <a:rPr lang="en-US"/>
              <a:pPr>
                <a:defRPr/>
              </a:pPr>
              <a:t>‹#›</a:t>
            </a:fld>
            <a:endParaRPr lang="en-US"/>
          </a:p>
        </p:txBody>
      </p:sp>
    </p:spTree>
    <p:extLst>
      <p:ext uri="{BB962C8B-B14F-4D97-AF65-F5344CB8AC3E}">
        <p14:creationId xmlns:p14="http://schemas.microsoft.com/office/powerpoint/2010/main" val="301212726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E288629-47FF-CA46-9940-30E209CEE0FB}" type="slidenum">
              <a:rPr lang="en-US"/>
              <a:pPr>
                <a:defRPr/>
              </a:pPr>
              <a:t>‹#›</a:t>
            </a:fld>
            <a:endParaRPr lang="en-US"/>
          </a:p>
        </p:txBody>
      </p:sp>
    </p:spTree>
    <p:extLst>
      <p:ext uri="{BB962C8B-B14F-4D97-AF65-F5344CB8AC3E}">
        <p14:creationId xmlns:p14="http://schemas.microsoft.com/office/powerpoint/2010/main" val="36841871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24C354-AB61-F144-8C91-A62208B7B443}" type="slidenum">
              <a:rPr lang="en-US"/>
              <a:pPr>
                <a:defRPr/>
              </a:pPr>
              <a:t>‹#›</a:t>
            </a:fld>
            <a:endParaRPr lang="en-US"/>
          </a:p>
        </p:txBody>
      </p:sp>
    </p:spTree>
    <p:extLst>
      <p:ext uri="{BB962C8B-B14F-4D97-AF65-F5344CB8AC3E}">
        <p14:creationId xmlns:p14="http://schemas.microsoft.com/office/powerpoint/2010/main" val="325800482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F78BAA-46FC-E64D-BB3F-121FCC3CB674}" type="slidenum">
              <a:rPr lang="en-US"/>
              <a:pPr>
                <a:defRPr/>
              </a:pPr>
              <a:t>‹#›</a:t>
            </a:fld>
            <a:endParaRPr lang="en-US"/>
          </a:p>
        </p:txBody>
      </p:sp>
    </p:spTree>
    <p:extLst>
      <p:ext uri="{BB962C8B-B14F-4D97-AF65-F5344CB8AC3E}">
        <p14:creationId xmlns:p14="http://schemas.microsoft.com/office/powerpoint/2010/main" val="24513993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0F9145-AB1B-0A4F-9E05-0B962D966116}" type="slidenum">
              <a:rPr lang="en-US"/>
              <a:pPr>
                <a:defRPr/>
              </a:pPr>
              <a:t>‹#›</a:t>
            </a:fld>
            <a:endParaRPr lang="en-US"/>
          </a:p>
        </p:txBody>
      </p:sp>
    </p:spTree>
    <p:extLst>
      <p:ext uri="{BB962C8B-B14F-4D97-AF65-F5344CB8AC3E}">
        <p14:creationId xmlns:p14="http://schemas.microsoft.com/office/powerpoint/2010/main" val="168539180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B54C39-5D7C-504C-B72A-BCB01DCB1B3F}" type="slidenum">
              <a:rPr lang="en-US"/>
              <a:pPr>
                <a:defRPr/>
              </a:pPr>
              <a:t>‹#›</a:t>
            </a:fld>
            <a:endParaRPr lang="en-US"/>
          </a:p>
        </p:txBody>
      </p:sp>
    </p:spTree>
    <p:extLst>
      <p:ext uri="{BB962C8B-B14F-4D97-AF65-F5344CB8AC3E}">
        <p14:creationId xmlns:p14="http://schemas.microsoft.com/office/powerpoint/2010/main" val="3092309873"/>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buFontTx/>
              <a:buNone/>
              <a:defRPr sz="1400" b="0">
                <a:latin typeface="Times New Roman" pitchFamily="-107"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400" b="0">
                <a:latin typeface="Times New Roman" pitchFamily="-107"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400" b="0"/>
            </a:lvl1pPr>
          </a:lstStyle>
          <a:p>
            <a:pPr>
              <a:defRPr/>
            </a:pPr>
            <a:fld id="{3EA8008F-46B3-2A41-8B66-286F10BD3C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 Id="rId3" Type="http://schemas.microsoft.com/office/2007/relationships/hdphoto" Target="../media/hdphoto3.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jpeg"/><Relationship Id="rId3"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png"/><Relationship Id="rId7" Type="http://schemas.openxmlformats.org/officeDocument/2006/relationships/image" Target="../media/image14.tiff"/><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7" Type="http://schemas.openxmlformats.org/officeDocument/2006/relationships/image" Target="../media/image19.jp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23" y="-457200"/>
            <a:ext cx="8380077" cy="34686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895" y="2147498"/>
            <a:ext cx="4958505" cy="4100902"/>
          </a:xfrm>
          <a:prstGeom prst="rect">
            <a:avLst/>
          </a:prstGeom>
          <a:ln>
            <a:solidFill>
              <a:srgbClr val="C00000"/>
            </a:solidFill>
          </a:ln>
        </p:spPr>
      </p:pic>
      <p:sp>
        <p:nvSpPr>
          <p:cNvPr id="2" name="TextBox 1"/>
          <p:cNvSpPr txBox="1"/>
          <p:nvPr/>
        </p:nvSpPr>
        <p:spPr>
          <a:xfrm>
            <a:off x="5176219" y="2360980"/>
            <a:ext cx="3956895" cy="3277820"/>
          </a:xfrm>
          <a:prstGeom prst="rect">
            <a:avLst/>
          </a:prstGeom>
          <a:noFill/>
        </p:spPr>
        <p:txBody>
          <a:bodyPr wrap="square" rtlCol="0">
            <a:spAutoFit/>
          </a:bodyPr>
          <a:lstStyle/>
          <a:p>
            <a:pPr marL="285750" indent="-285750" algn="l">
              <a:buFont typeface="Arial" charset="0"/>
              <a:buChar char="•"/>
            </a:pPr>
            <a:r>
              <a:rPr lang="en-US" sz="1800" b="0" dirty="0" smtClean="0"/>
              <a:t>Mean </a:t>
            </a:r>
            <a:r>
              <a:rPr lang="en-US" sz="1800" b="0" dirty="0"/>
              <a:t>co-moving baryon density =  </a:t>
            </a:r>
            <a:r>
              <a:rPr lang="en-US" sz="1800" dirty="0"/>
              <a:t>0.0455+/0.0028 </a:t>
            </a:r>
            <a:r>
              <a:rPr lang="en-US" sz="1800" dirty="0" smtClean="0"/>
              <a:t> </a:t>
            </a:r>
            <a:r>
              <a:rPr lang="en-US" sz="1800" b="0" dirty="0" smtClean="0"/>
              <a:t>(</a:t>
            </a:r>
            <a:r>
              <a:rPr lang="en-US" sz="1800" b="0" dirty="0"/>
              <a:t>set by BAO scale (v</a:t>
            </a:r>
            <a:r>
              <a:rPr lang="en-US" sz="1800" b="0" baseline="-25000" dirty="0"/>
              <a:t>s</a:t>
            </a:r>
            <a:r>
              <a:rPr lang="en-US" sz="1800" b="0" dirty="0"/>
              <a:t>), D abundance</a:t>
            </a:r>
            <a:r>
              <a:rPr lang="mr-IN" sz="1800" b="0" dirty="0"/>
              <a:t>…</a:t>
            </a:r>
            <a:r>
              <a:rPr lang="en-US" sz="1800" b="0" dirty="0"/>
              <a:t>) </a:t>
            </a:r>
            <a:endParaRPr lang="en-US" sz="1800" b="0" dirty="0" smtClean="0"/>
          </a:p>
          <a:p>
            <a:pPr marL="285750" indent="-285750" algn="l">
              <a:buFont typeface="Arial" charset="0"/>
              <a:buChar char="•"/>
            </a:pPr>
            <a:endParaRPr lang="en-US" sz="1800" b="0" dirty="0" smtClean="0"/>
          </a:p>
          <a:p>
            <a:pPr marL="285750" indent="-285750" algn="l">
              <a:buFont typeface="Arial" charset="0"/>
              <a:buChar char="•"/>
            </a:pPr>
            <a:r>
              <a:rPr lang="en-US" sz="1800" b="0" dirty="0" smtClean="0"/>
              <a:t>29% ‘missing’ </a:t>
            </a:r>
          </a:p>
          <a:p>
            <a:pPr marL="285750" indent="-285750" algn="l">
              <a:spcBef>
                <a:spcPts val="600"/>
              </a:spcBef>
              <a:buFont typeface="Arial" charset="0"/>
              <a:buChar char="•"/>
            </a:pPr>
            <a:r>
              <a:rPr lang="en-US" sz="1800" b="0" dirty="0"/>
              <a:t>59% in </a:t>
            </a:r>
            <a:r>
              <a:rPr lang="en-US" sz="1800" b="0" dirty="0" smtClean="0"/>
              <a:t>W/H IGM </a:t>
            </a:r>
          </a:p>
          <a:p>
            <a:pPr marL="285750" indent="-285750" algn="l">
              <a:spcBef>
                <a:spcPts val="600"/>
              </a:spcBef>
              <a:buFont typeface="Arial" charset="0"/>
              <a:buChar char="•"/>
            </a:pPr>
            <a:r>
              <a:rPr lang="en-US" sz="1800" b="0" dirty="0" smtClean="0"/>
              <a:t>4% ICM + 5% CGM</a:t>
            </a:r>
          </a:p>
          <a:p>
            <a:pPr marL="285750" indent="-285750" algn="l">
              <a:spcBef>
                <a:spcPts val="600"/>
              </a:spcBef>
              <a:buFont typeface="Arial" charset="0"/>
              <a:buChar char="•"/>
            </a:pPr>
            <a:r>
              <a:rPr lang="en-US" sz="1800" b="0" i="1" dirty="0" smtClean="0"/>
              <a:t>In Galaxies ~ 9%</a:t>
            </a:r>
          </a:p>
          <a:p>
            <a:pPr marL="742950" lvl="1" indent="-285750" algn="l">
              <a:spcBef>
                <a:spcPts val="0"/>
              </a:spcBef>
              <a:buFont typeface="Wingdings" charset="2"/>
              <a:buChar char="Ø"/>
            </a:pPr>
            <a:r>
              <a:rPr lang="en-US" sz="1600" b="0" i="1" dirty="0" smtClean="0"/>
              <a:t>7% (stars) </a:t>
            </a:r>
          </a:p>
          <a:p>
            <a:pPr marL="742950" lvl="1" indent="-285750" algn="l">
              <a:spcBef>
                <a:spcPts val="0"/>
              </a:spcBef>
              <a:buFont typeface="Wingdings" charset="2"/>
              <a:buChar char="Ø"/>
            </a:pPr>
            <a:r>
              <a:rPr lang="en-US" sz="1600" b="0" i="1" dirty="0" smtClean="0"/>
              <a:t>1.7% (’cold gas’ HI, H</a:t>
            </a:r>
            <a:r>
              <a:rPr lang="en-US" sz="1600" b="0" i="1" baseline="-25000" dirty="0" smtClean="0"/>
              <a:t>2</a:t>
            </a:r>
            <a:r>
              <a:rPr lang="en-US" sz="1600" b="0" i="1" dirty="0" smtClean="0"/>
              <a:t>)</a:t>
            </a:r>
          </a:p>
          <a:p>
            <a:pPr marL="742950" lvl="1" indent="-285750" algn="l">
              <a:spcBef>
                <a:spcPts val="0"/>
              </a:spcBef>
              <a:buFont typeface="Wingdings" charset="2"/>
              <a:buChar char="Ø"/>
            </a:pPr>
            <a:r>
              <a:rPr lang="en-US" sz="1600" b="0" i="1" dirty="0" smtClean="0"/>
              <a:t>Dust, ionized gas &lt; 0.1%</a:t>
            </a:r>
            <a:endParaRPr lang="en-US" sz="1800" b="0" i="1" dirty="0"/>
          </a:p>
        </p:txBody>
      </p:sp>
      <p:sp>
        <p:nvSpPr>
          <p:cNvPr id="3" name="TextBox 2"/>
          <p:cNvSpPr txBox="1"/>
          <p:nvPr/>
        </p:nvSpPr>
        <p:spPr>
          <a:xfrm>
            <a:off x="-152400" y="5880029"/>
            <a:ext cx="1828800" cy="338554"/>
          </a:xfrm>
          <a:prstGeom prst="rect">
            <a:avLst/>
          </a:prstGeom>
          <a:noFill/>
        </p:spPr>
        <p:txBody>
          <a:bodyPr wrap="square" rtlCol="0">
            <a:spAutoFit/>
          </a:bodyPr>
          <a:lstStyle/>
          <a:p>
            <a:r>
              <a:rPr lang="en-US" sz="1600" dirty="0" smtClean="0"/>
              <a:t>Shull ea. 2011</a:t>
            </a:r>
            <a:endParaRPr lang="en-US" sz="1600" dirty="0"/>
          </a:p>
        </p:txBody>
      </p:sp>
      <p:sp>
        <p:nvSpPr>
          <p:cNvPr id="4" name="TextBox 3"/>
          <p:cNvSpPr txBox="1"/>
          <p:nvPr/>
        </p:nvSpPr>
        <p:spPr>
          <a:xfrm>
            <a:off x="228600" y="2147498"/>
            <a:ext cx="3352800" cy="369332"/>
          </a:xfrm>
          <a:prstGeom prst="rect">
            <a:avLst/>
          </a:prstGeom>
          <a:solidFill>
            <a:schemeClr val="bg1"/>
          </a:solidFill>
        </p:spPr>
        <p:txBody>
          <a:bodyPr wrap="square" rtlCol="0">
            <a:spAutoFit/>
          </a:bodyPr>
          <a:lstStyle/>
          <a:p>
            <a:r>
              <a:rPr lang="en-US" sz="1800" b="0" dirty="0"/>
              <a:t>Cosmic </a:t>
            </a:r>
            <a:r>
              <a:rPr lang="en-US" sz="1800" b="0" dirty="0" smtClean="0"/>
              <a:t>Baryon Census </a:t>
            </a:r>
            <a:r>
              <a:rPr lang="en-US" sz="1800" b="0" dirty="0"/>
              <a:t>at z = </a:t>
            </a:r>
            <a:r>
              <a:rPr lang="en-US" sz="1800" b="0"/>
              <a:t>0 </a:t>
            </a:r>
            <a:endParaRPr lang="en-US" sz="1400" b="0" dirty="0"/>
          </a:p>
        </p:txBody>
      </p:sp>
    </p:spTree>
    <p:extLst>
      <p:ext uri="{BB962C8B-B14F-4D97-AF65-F5344CB8AC3E}">
        <p14:creationId xmlns:p14="http://schemas.microsoft.com/office/powerpoint/2010/main" val="13414801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FFC"/>
        </a:solidFill>
        <a:effectLst/>
      </p:bgPr>
    </p:bg>
    <p:spTree>
      <p:nvGrpSpPr>
        <p:cNvPr id="1" name=""/>
        <p:cNvGrpSpPr/>
        <p:nvPr/>
      </p:nvGrpSpPr>
      <p:grpSpPr>
        <a:xfrm>
          <a:off x="0" y="0"/>
          <a:ext cx="0" cy="0"/>
          <a:chOff x="0" y="0"/>
          <a:chExt cx="0" cy="0"/>
        </a:xfrm>
      </p:grpSpPr>
      <p:grpSp>
        <p:nvGrpSpPr>
          <p:cNvPr id="22" name="Group 21"/>
          <p:cNvGrpSpPr/>
          <p:nvPr/>
        </p:nvGrpSpPr>
        <p:grpSpPr>
          <a:xfrm>
            <a:off x="609600" y="0"/>
            <a:ext cx="8001000" cy="6858000"/>
            <a:chOff x="609600" y="0"/>
            <a:chExt cx="8001000" cy="685800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66800" y="0"/>
              <a:ext cx="6944673" cy="6858000"/>
            </a:xfrm>
            <a:prstGeom prst="rect">
              <a:avLst/>
            </a:prstGeom>
          </p:spPr>
        </p:pic>
        <p:sp>
          <p:nvSpPr>
            <p:cNvPr id="3" name="Rectangle 2"/>
            <p:cNvSpPr/>
            <p:nvPr/>
          </p:nvSpPr>
          <p:spPr bwMode="auto">
            <a:xfrm>
              <a:off x="4876800" y="2514600"/>
              <a:ext cx="762000" cy="228600"/>
            </a:xfrm>
            <a:prstGeom prst="rect">
              <a:avLst/>
            </a:prstGeom>
            <a:solidFill>
              <a:srgbClr val="FDFF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 typeface="Wingdings" charset="2"/>
                <a:buNone/>
                <a:tabLst/>
              </a:pPr>
              <a:endParaRPr kumimoji="0" lang="en-US" sz="2400" b="1" i="0" u="none" strike="noStrike" cap="none" normalizeH="0" baseline="0">
                <a:ln>
                  <a:noFill/>
                </a:ln>
                <a:solidFill>
                  <a:schemeClr val="tx1"/>
                </a:solidFill>
                <a:effectLst/>
                <a:latin typeface="Times New Roman" charset="0"/>
              </a:endParaRPr>
            </a:p>
          </p:txBody>
        </p:sp>
        <p:sp>
          <p:nvSpPr>
            <p:cNvPr id="4" name="TextBox 3"/>
            <p:cNvSpPr txBox="1"/>
            <p:nvPr/>
          </p:nvSpPr>
          <p:spPr>
            <a:xfrm>
              <a:off x="4495800" y="2390001"/>
              <a:ext cx="1066800" cy="276999"/>
            </a:xfrm>
            <a:prstGeom prst="rect">
              <a:avLst/>
            </a:prstGeom>
            <a:noFill/>
          </p:spPr>
          <p:txBody>
            <a:bodyPr wrap="square" rtlCol="0">
              <a:spAutoFit/>
            </a:bodyPr>
            <a:lstStyle/>
            <a:p>
              <a:r>
                <a:rPr lang="en-US" sz="1800" baseline="-25000" dirty="0" smtClean="0">
                  <a:solidFill>
                    <a:srgbClr val="0070C0"/>
                  </a:solidFill>
                </a:rPr>
                <a:t>gal</a:t>
              </a:r>
              <a:endParaRPr lang="en-US" sz="1800" baseline="-25000" dirty="0">
                <a:solidFill>
                  <a:srgbClr val="0070C0"/>
                </a:solidFill>
              </a:endParaRPr>
            </a:p>
          </p:txBody>
        </p:sp>
        <p:cxnSp>
          <p:nvCxnSpPr>
            <p:cNvPr id="6" name="Straight Arrow Connector 5"/>
            <p:cNvCxnSpPr/>
            <p:nvPr/>
          </p:nvCxnSpPr>
          <p:spPr bwMode="auto">
            <a:xfrm>
              <a:off x="2286000" y="609600"/>
              <a:ext cx="0" cy="1371600"/>
            </a:xfrm>
            <a:prstGeom prst="straightConnector1">
              <a:avLst/>
            </a:prstGeom>
            <a:noFill/>
            <a:ln w="19050" cap="flat" cmpd="sng" algn="ctr">
              <a:solidFill>
                <a:srgbClr val="A92AFF"/>
              </a:solidFill>
              <a:prstDash val="solid"/>
              <a:round/>
              <a:headEnd type="triangle"/>
              <a:tailEnd type="triangle"/>
            </a:ln>
            <a:effectLst/>
          </p:spPr>
        </p:cxnSp>
        <p:sp>
          <p:nvSpPr>
            <p:cNvPr id="8" name="TextBox 7"/>
            <p:cNvSpPr txBox="1"/>
            <p:nvPr/>
          </p:nvSpPr>
          <p:spPr>
            <a:xfrm>
              <a:off x="609600" y="1000780"/>
              <a:ext cx="1676400" cy="584775"/>
            </a:xfrm>
            <a:prstGeom prst="rect">
              <a:avLst/>
            </a:prstGeom>
            <a:noFill/>
          </p:spPr>
          <p:txBody>
            <a:bodyPr wrap="square" rtlCol="0">
              <a:spAutoFit/>
            </a:bodyPr>
            <a:lstStyle/>
            <a:p>
              <a:pPr algn="l"/>
              <a:r>
                <a:rPr lang="en-US" sz="1600" b="0" dirty="0" smtClean="0">
                  <a:solidFill>
                    <a:srgbClr val="A92AFF"/>
                  </a:solidFill>
                </a:rPr>
                <a:t>W/HIGM + CGM + missing</a:t>
              </a:r>
              <a:endParaRPr lang="en-US" sz="1600" b="0" dirty="0">
                <a:solidFill>
                  <a:srgbClr val="A92AFF"/>
                </a:solidFill>
              </a:endParaRPr>
            </a:p>
          </p:txBody>
        </p:sp>
        <p:cxnSp>
          <p:nvCxnSpPr>
            <p:cNvPr id="10" name="Straight Arrow Connector 9"/>
            <p:cNvCxnSpPr/>
            <p:nvPr/>
          </p:nvCxnSpPr>
          <p:spPr bwMode="auto">
            <a:xfrm flipH="1">
              <a:off x="2362201" y="1905000"/>
              <a:ext cx="838199" cy="762000"/>
            </a:xfrm>
            <a:prstGeom prst="straightConnector1">
              <a:avLst/>
            </a:prstGeom>
            <a:noFill/>
            <a:ln w="9525" cap="flat" cmpd="sng" algn="ctr">
              <a:solidFill>
                <a:srgbClr val="FF0000"/>
              </a:solidFill>
              <a:prstDash val="solid"/>
              <a:round/>
              <a:headEnd type="none" w="med" len="med"/>
              <a:tailEnd type="triangle"/>
            </a:ln>
            <a:effectLst/>
          </p:spPr>
        </p:cxnSp>
        <p:sp>
          <p:nvSpPr>
            <p:cNvPr id="11" name="TextBox 10"/>
            <p:cNvSpPr txBox="1"/>
            <p:nvPr/>
          </p:nvSpPr>
          <p:spPr>
            <a:xfrm>
              <a:off x="3200400" y="1718846"/>
              <a:ext cx="4038600" cy="338554"/>
            </a:xfrm>
            <a:prstGeom prst="rect">
              <a:avLst/>
            </a:prstGeom>
            <a:noFill/>
          </p:spPr>
          <p:txBody>
            <a:bodyPr wrap="square" rtlCol="0">
              <a:spAutoFit/>
            </a:bodyPr>
            <a:lstStyle/>
            <a:p>
              <a:pPr algn="l"/>
              <a:r>
                <a:rPr lang="en-US" sz="1600" b="0" dirty="0">
                  <a:solidFill>
                    <a:srgbClr val="FF0000"/>
                  </a:solidFill>
                </a:rPr>
                <a:t>z</a:t>
              </a:r>
              <a:r>
                <a:rPr lang="en-US" sz="1600" b="0" dirty="0" smtClean="0">
                  <a:solidFill>
                    <a:srgbClr val="FF0000"/>
                  </a:solidFill>
                </a:rPr>
                <a:t>=0 galaxies: star dominated = low mass/WD</a:t>
              </a:r>
              <a:endParaRPr lang="en-US" sz="1600" b="0" dirty="0">
                <a:solidFill>
                  <a:srgbClr val="FF0000"/>
                </a:solidFill>
              </a:endParaRPr>
            </a:p>
          </p:txBody>
        </p:sp>
        <p:cxnSp>
          <p:nvCxnSpPr>
            <p:cNvPr id="13" name="Straight Arrow Connector 12"/>
            <p:cNvCxnSpPr/>
            <p:nvPr/>
          </p:nvCxnSpPr>
          <p:spPr bwMode="auto">
            <a:xfrm>
              <a:off x="6705600" y="3429000"/>
              <a:ext cx="0" cy="762000"/>
            </a:xfrm>
            <a:prstGeom prst="straightConnector1">
              <a:avLst/>
            </a:prstGeom>
            <a:noFill/>
            <a:ln w="9525" cap="flat" cmpd="sng" algn="ctr">
              <a:solidFill>
                <a:srgbClr val="FFC000"/>
              </a:solidFill>
              <a:prstDash val="solid"/>
              <a:round/>
              <a:headEnd type="triangle"/>
              <a:tailEnd type="triangle"/>
            </a:ln>
            <a:effectLst/>
          </p:spPr>
        </p:cxnSp>
        <p:sp>
          <p:nvSpPr>
            <p:cNvPr id="14" name="TextBox 13"/>
            <p:cNvSpPr txBox="1"/>
            <p:nvPr/>
          </p:nvSpPr>
          <p:spPr>
            <a:xfrm>
              <a:off x="5562600" y="3453825"/>
              <a:ext cx="1295400" cy="584775"/>
            </a:xfrm>
            <a:prstGeom prst="rect">
              <a:avLst/>
            </a:prstGeom>
            <a:noFill/>
            <a:ln>
              <a:noFill/>
            </a:ln>
          </p:spPr>
          <p:txBody>
            <a:bodyPr wrap="square" rtlCol="0">
              <a:spAutoFit/>
            </a:bodyPr>
            <a:lstStyle/>
            <a:p>
              <a:pPr algn="l"/>
              <a:r>
                <a:rPr lang="en-US" sz="1600" b="0" dirty="0" err="1" smtClean="0">
                  <a:solidFill>
                    <a:srgbClr val="D5A302"/>
                  </a:solidFill>
                </a:rPr>
                <a:t>nIGM</a:t>
              </a:r>
              <a:r>
                <a:rPr lang="en-US" sz="1600" b="0" dirty="0" smtClean="0">
                  <a:solidFill>
                    <a:srgbClr val="D5A302"/>
                  </a:solidFill>
                </a:rPr>
                <a:t>/</a:t>
              </a:r>
              <a:r>
                <a:rPr lang="en-US" sz="1600" b="0" dirty="0" err="1" smtClean="0">
                  <a:solidFill>
                    <a:srgbClr val="D5A302"/>
                  </a:solidFill>
                </a:rPr>
                <a:t>LyaF</a:t>
              </a:r>
              <a:r>
                <a:rPr lang="en-US" sz="1600" b="0" dirty="0" smtClean="0">
                  <a:solidFill>
                    <a:srgbClr val="D5A302"/>
                  </a:solidFill>
                </a:rPr>
                <a:t> or Galaxies?</a:t>
              </a:r>
              <a:endParaRPr lang="en-US" sz="1600" b="0" dirty="0">
                <a:solidFill>
                  <a:srgbClr val="D5A302"/>
                </a:solidFill>
              </a:endParaRPr>
            </a:p>
          </p:txBody>
        </p:sp>
        <p:cxnSp>
          <p:nvCxnSpPr>
            <p:cNvPr id="16" name="Straight Arrow Connector 15"/>
            <p:cNvCxnSpPr/>
            <p:nvPr/>
          </p:nvCxnSpPr>
          <p:spPr bwMode="auto">
            <a:xfrm>
              <a:off x="6318951" y="4124198"/>
              <a:ext cx="0" cy="685800"/>
            </a:xfrm>
            <a:prstGeom prst="straightConnector1">
              <a:avLst/>
            </a:prstGeom>
            <a:noFill/>
            <a:ln w="9525" cap="flat" cmpd="sng" algn="ctr">
              <a:solidFill>
                <a:srgbClr val="00B050"/>
              </a:solidFill>
              <a:prstDash val="solid"/>
              <a:round/>
              <a:headEnd type="triangle"/>
              <a:tailEnd type="triangle"/>
            </a:ln>
            <a:effectLst/>
          </p:spPr>
        </p:cxnSp>
        <p:sp>
          <p:nvSpPr>
            <p:cNvPr id="17" name="TextBox 16"/>
            <p:cNvSpPr txBox="1"/>
            <p:nvPr/>
          </p:nvSpPr>
          <p:spPr>
            <a:xfrm>
              <a:off x="6329837" y="4191000"/>
              <a:ext cx="2280763" cy="584775"/>
            </a:xfrm>
            <a:prstGeom prst="rect">
              <a:avLst/>
            </a:prstGeom>
            <a:noFill/>
          </p:spPr>
          <p:txBody>
            <a:bodyPr wrap="square" rtlCol="0">
              <a:spAutoFit/>
            </a:bodyPr>
            <a:lstStyle/>
            <a:p>
              <a:pPr algn="l"/>
              <a:r>
                <a:rPr lang="en-US" sz="1600" b="0" dirty="0" smtClean="0">
                  <a:solidFill>
                    <a:srgbClr val="00B050"/>
                  </a:solidFill>
                </a:rPr>
                <a:t>High </a:t>
              </a:r>
              <a:r>
                <a:rPr lang="en-US" sz="1600" b="0" smtClean="0">
                  <a:solidFill>
                    <a:srgbClr val="00B050"/>
                  </a:solidFill>
                </a:rPr>
                <a:t>z: Gas dominated galaxies =&gt; </a:t>
              </a:r>
              <a:r>
                <a:rPr lang="en-US" sz="1600" b="0" dirty="0" smtClean="0">
                  <a:solidFill>
                    <a:srgbClr val="00B050"/>
                  </a:solidFill>
                </a:rPr>
                <a:t>drives SFHU</a:t>
              </a:r>
              <a:endParaRPr lang="en-US" sz="1600" b="0" dirty="0">
                <a:solidFill>
                  <a:srgbClr val="00B050"/>
                </a:solidFill>
              </a:endParaRPr>
            </a:p>
          </p:txBody>
        </p:sp>
        <p:sp>
          <p:nvSpPr>
            <p:cNvPr id="18" name="TextBox 17"/>
            <p:cNvSpPr txBox="1"/>
            <p:nvPr/>
          </p:nvSpPr>
          <p:spPr>
            <a:xfrm>
              <a:off x="2209800" y="3276600"/>
              <a:ext cx="762000" cy="338554"/>
            </a:xfrm>
            <a:prstGeom prst="rect">
              <a:avLst/>
            </a:prstGeom>
            <a:noFill/>
          </p:spPr>
          <p:txBody>
            <a:bodyPr wrap="square" rtlCol="0">
              <a:spAutoFit/>
            </a:bodyPr>
            <a:lstStyle/>
            <a:p>
              <a:r>
                <a:rPr lang="en-US" sz="1600" smtClean="0">
                  <a:solidFill>
                    <a:schemeClr val="tx1">
                      <a:lumMod val="65000"/>
                      <a:lumOff val="35000"/>
                    </a:schemeClr>
                  </a:solidFill>
                </a:rPr>
                <a:t>21cm</a:t>
              </a:r>
              <a:endParaRPr lang="en-US" sz="1600">
                <a:solidFill>
                  <a:schemeClr val="tx1">
                    <a:lumMod val="65000"/>
                    <a:lumOff val="35000"/>
                  </a:schemeClr>
                </a:solidFill>
              </a:endParaRPr>
            </a:p>
          </p:txBody>
        </p:sp>
        <p:sp>
          <p:nvSpPr>
            <p:cNvPr id="19" name="TextBox 18"/>
            <p:cNvSpPr txBox="1"/>
            <p:nvPr/>
          </p:nvSpPr>
          <p:spPr>
            <a:xfrm>
              <a:off x="2743200" y="3276600"/>
              <a:ext cx="762000" cy="338554"/>
            </a:xfrm>
            <a:prstGeom prst="rect">
              <a:avLst/>
            </a:prstGeom>
            <a:noFill/>
          </p:spPr>
          <p:txBody>
            <a:bodyPr wrap="square" rtlCol="0">
              <a:spAutoFit/>
            </a:bodyPr>
            <a:lstStyle/>
            <a:p>
              <a:r>
                <a:rPr lang="en-US" sz="1600" smtClean="0">
                  <a:solidFill>
                    <a:schemeClr val="tx1">
                      <a:lumMod val="65000"/>
                      <a:lumOff val="35000"/>
                    </a:schemeClr>
                  </a:solidFill>
                </a:rPr>
                <a:t>DLA</a:t>
              </a:r>
              <a:endParaRPr lang="en-US" sz="1600">
                <a:solidFill>
                  <a:schemeClr val="tx1">
                    <a:lumMod val="65000"/>
                    <a:lumOff val="35000"/>
                  </a:schemeClr>
                </a:solidFill>
              </a:endParaRPr>
            </a:p>
          </p:txBody>
        </p:sp>
        <p:cxnSp>
          <p:nvCxnSpPr>
            <p:cNvPr id="21" name="Straight Connector 20"/>
            <p:cNvCxnSpPr/>
            <p:nvPr/>
          </p:nvCxnSpPr>
          <p:spPr bwMode="auto">
            <a:xfrm>
              <a:off x="2819400" y="3200400"/>
              <a:ext cx="0" cy="418980"/>
            </a:xfrm>
            <a:prstGeom prst="line">
              <a:avLst/>
            </a:prstGeom>
            <a:noFill/>
            <a:ln w="19050" cap="flat" cmpd="sng" algn="ctr">
              <a:solidFill>
                <a:schemeClr val="tx1"/>
              </a:solidFill>
              <a:prstDash val="dash"/>
              <a:round/>
              <a:headEnd type="none" w="med" len="med"/>
              <a:tailEnd type="none" w="med" len="med"/>
            </a:ln>
            <a:effectLst/>
          </p:spPr>
        </p:cxnSp>
      </p:grpSp>
      <p:sp>
        <p:nvSpPr>
          <p:cNvPr id="5" name="TextBox 4"/>
          <p:cNvSpPr txBox="1"/>
          <p:nvPr/>
        </p:nvSpPr>
        <p:spPr>
          <a:xfrm>
            <a:off x="76200" y="6400800"/>
            <a:ext cx="1524000" cy="338554"/>
          </a:xfrm>
          <a:prstGeom prst="rect">
            <a:avLst/>
          </a:prstGeom>
          <a:noFill/>
        </p:spPr>
        <p:txBody>
          <a:bodyPr wrap="square" rtlCol="0">
            <a:spAutoFit/>
          </a:bodyPr>
          <a:lstStyle/>
          <a:p>
            <a:r>
              <a:rPr lang="en-US" sz="1600" err="1" smtClean="0"/>
              <a:t>Decarli</a:t>
            </a:r>
            <a:r>
              <a:rPr lang="en-US" sz="1600" dirty="0" smtClean="0"/>
              <a:t> +</a:t>
            </a:r>
            <a:endParaRPr lang="en-US" sz="1600" dirty="0"/>
          </a:p>
        </p:txBody>
      </p:sp>
      <p:cxnSp>
        <p:nvCxnSpPr>
          <p:cNvPr id="9" name="Straight Arrow Connector 8"/>
          <p:cNvCxnSpPr/>
          <p:nvPr/>
        </p:nvCxnSpPr>
        <p:spPr bwMode="auto">
          <a:xfrm>
            <a:off x="2286000" y="2390001"/>
            <a:ext cx="0" cy="1038999"/>
          </a:xfrm>
          <a:prstGeom prst="straightConnector1">
            <a:avLst/>
          </a:prstGeom>
          <a:noFill/>
          <a:ln w="9525" cap="flat" cmpd="sng" algn="ctr">
            <a:solidFill>
              <a:srgbClr val="FF0000"/>
            </a:solidFill>
            <a:prstDash val="solid"/>
            <a:round/>
            <a:headEnd type="triangle"/>
            <a:tailEnd type="triangle"/>
          </a:ln>
          <a:effectLst/>
        </p:spPr>
      </p:cxnSp>
      <p:sp>
        <p:nvSpPr>
          <p:cNvPr id="20" name="TextBox 19"/>
          <p:cNvSpPr txBox="1"/>
          <p:nvPr/>
        </p:nvSpPr>
        <p:spPr>
          <a:xfrm>
            <a:off x="7620000" y="3200400"/>
            <a:ext cx="1295400" cy="338554"/>
          </a:xfrm>
          <a:prstGeom prst="rect">
            <a:avLst/>
          </a:prstGeom>
          <a:noFill/>
          <a:ln>
            <a:noFill/>
          </a:ln>
        </p:spPr>
        <p:txBody>
          <a:bodyPr wrap="square" rtlCol="0">
            <a:spAutoFit/>
          </a:bodyPr>
          <a:lstStyle/>
          <a:p>
            <a:pPr algn="l"/>
            <a:r>
              <a:rPr lang="en-US" sz="1600" b="0" dirty="0" smtClean="0">
                <a:solidFill>
                  <a:schemeClr val="tx1">
                    <a:lumMod val="75000"/>
                    <a:lumOff val="25000"/>
                  </a:schemeClr>
                </a:solidFill>
              </a:rPr>
              <a:t>HI &gt; H</a:t>
            </a:r>
            <a:r>
              <a:rPr lang="en-US" sz="1600" b="0" baseline="-25000" dirty="0" smtClean="0">
                <a:solidFill>
                  <a:schemeClr val="tx1">
                    <a:lumMod val="75000"/>
                    <a:lumOff val="25000"/>
                  </a:schemeClr>
                </a:solidFill>
              </a:rPr>
              <a:t>2</a:t>
            </a:r>
            <a:r>
              <a:rPr lang="en-US" sz="1600" b="0" dirty="0" smtClean="0">
                <a:solidFill>
                  <a:schemeClr val="tx1">
                    <a:lumMod val="75000"/>
                    <a:lumOff val="25000"/>
                  </a:schemeClr>
                </a:solidFill>
              </a:rPr>
              <a:t> all z</a:t>
            </a:r>
            <a:endParaRPr lang="en-US" sz="1600" b="0" dirty="0">
              <a:solidFill>
                <a:schemeClr val="tx1">
                  <a:lumMod val="75000"/>
                  <a:lumOff val="25000"/>
                </a:schemeClr>
              </a:solidFill>
            </a:endParaRPr>
          </a:p>
        </p:txBody>
      </p:sp>
    </p:spTree>
    <p:extLst>
      <p:ext uri="{BB962C8B-B14F-4D97-AF65-F5344CB8AC3E}">
        <p14:creationId xmlns:p14="http://schemas.microsoft.com/office/powerpoint/2010/main" val="5746902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FFC"/>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104900" y="0"/>
            <a:ext cx="6922294" cy="6858000"/>
          </a:xfrm>
          <a:prstGeom prst="rect">
            <a:avLst/>
          </a:prstGeom>
        </p:spPr>
      </p:pic>
      <p:sp>
        <p:nvSpPr>
          <p:cNvPr id="5" name="TextBox 4"/>
          <p:cNvSpPr txBox="1"/>
          <p:nvPr/>
        </p:nvSpPr>
        <p:spPr>
          <a:xfrm>
            <a:off x="2362200" y="1828800"/>
            <a:ext cx="3124200" cy="923330"/>
          </a:xfrm>
          <a:prstGeom prst="rect">
            <a:avLst/>
          </a:prstGeom>
          <a:noFill/>
        </p:spPr>
        <p:txBody>
          <a:bodyPr wrap="square" rtlCol="0">
            <a:spAutoFit/>
          </a:bodyPr>
          <a:lstStyle/>
          <a:p>
            <a:pPr algn="l"/>
            <a:r>
              <a:rPr lang="en-US" sz="1800" b="0" dirty="0" smtClean="0"/>
              <a:t>Flattening at late times: </a:t>
            </a:r>
            <a:r>
              <a:rPr lang="en-US" sz="1800" b="0" smtClean="0"/>
              <a:t>what will happen to  the IGM </a:t>
            </a:r>
            <a:r>
              <a:rPr lang="en-US" sz="1800" b="0" dirty="0" smtClean="0"/>
              <a:t>in an expanding Universe?</a:t>
            </a:r>
            <a:endParaRPr lang="en-US" sz="1800" b="0" dirty="0"/>
          </a:p>
        </p:txBody>
      </p:sp>
      <p:sp>
        <p:nvSpPr>
          <p:cNvPr id="23" name="TextBox 22"/>
          <p:cNvSpPr txBox="1"/>
          <p:nvPr/>
        </p:nvSpPr>
        <p:spPr>
          <a:xfrm>
            <a:off x="4598704" y="3200400"/>
            <a:ext cx="2971800" cy="923330"/>
          </a:xfrm>
          <a:prstGeom prst="rect">
            <a:avLst/>
          </a:prstGeom>
          <a:noFill/>
        </p:spPr>
        <p:txBody>
          <a:bodyPr wrap="square" rtlCol="0">
            <a:spAutoFit/>
          </a:bodyPr>
          <a:lstStyle/>
          <a:p>
            <a:pPr algn="l"/>
            <a:r>
              <a:rPr lang="en-US" sz="1800" b="0" dirty="0" smtClean="0"/>
              <a:t>Baryons being captured in </a:t>
            </a:r>
            <a:r>
              <a:rPr lang="en-US" sz="1800" b="0" smtClean="0"/>
              <a:t>galaxies over time = WD/low mass stars</a:t>
            </a:r>
            <a:endParaRPr lang="en-US" sz="1800" b="0" dirty="0"/>
          </a:p>
        </p:txBody>
      </p:sp>
    </p:spTree>
    <p:extLst>
      <p:ext uri="{BB962C8B-B14F-4D97-AF65-F5344CB8AC3E}">
        <p14:creationId xmlns:p14="http://schemas.microsoft.com/office/powerpoint/2010/main" val="56435121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FFC"/>
        </a:solidFill>
        <a:effectLst/>
      </p:bgPr>
    </p:bg>
    <p:spTree>
      <p:nvGrpSpPr>
        <p:cNvPr id="1" name=""/>
        <p:cNvGrpSpPr/>
        <p:nvPr/>
      </p:nvGrpSpPr>
      <p:grpSpPr>
        <a:xfrm>
          <a:off x="0" y="0"/>
          <a:ext cx="0" cy="0"/>
          <a:chOff x="0" y="0"/>
          <a:chExt cx="0" cy="0"/>
        </a:xfrm>
      </p:grpSpPr>
      <p:grpSp>
        <p:nvGrpSpPr>
          <p:cNvPr id="4" name="Group 3"/>
          <p:cNvGrpSpPr/>
          <p:nvPr/>
        </p:nvGrpSpPr>
        <p:grpSpPr>
          <a:xfrm>
            <a:off x="1212616" y="304800"/>
            <a:ext cx="7097617" cy="6142047"/>
            <a:chOff x="1212616" y="304800"/>
            <a:chExt cx="7097617" cy="6142047"/>
          </a:xfrm>
        </p:grpSpPr>
        <p:sp>
          <p:nvSpPr>
            <p:cNvPr id="5" name="TextBox 4"/>
            <p:cNvSpPr txBox="1"/>
            <p:nvPr/>
          </p:nvSpPr>
          <p:spPr>
            <a:xfrm>
              <a:off x="2362200" y="1828800"/>
              <a:ext cx="2971800" cy="923330"/>
            </a:xfrm>
            <a:prstGeom prst="rect">
              <a:avLst/>
            </a:prstGeom>
            <a:noFill/>
          </p:spPr>
          <p:txBody>
            <a:bodyPr wrap="square" rtlCol="0">
              <a:spAutoFit/>
            </a:bodyPr>
            <a:lstStyle/>
            <a:p>
              <a:pPr algn="l"/>
              <a:r>
                <a:rPr lang="en-US" sz="1800" b="0" dirty="0" smtClean="0"/>
                <a:t>Flattening at late times: what happens to  IGM in an expanding Universe?</a:t>
              </a:r>
              <a:endParaRPr lang="en-US" sz="1800" b="0" dirty="0"/>
            </a:p>
          </p:txBody>
        </p:sp>
        <p:sp>
          <p:nvSpPr>
            <p:cNvPr id="23" name="TextBox 22"/>
            <p:cNvSpPr txBox="1"/>
            <p:nvPr/>
          </p:nvSpPr>
          <p:spPr>
            <a:xfrm>
              <a:off x="4598704" y="3200400"/>
              <a:ext cx="2971800" cy="923330"/>
            </a:xfrm>
            <a:prstGeom prst="rect">
              <a:avLst/>
            </a:prstGeom>
            <a:noFill/>
          </p:spPr>
          <p:txBody>
            <a:bodyPr wrap="square" rtlCol="0">
              <a:spAutoFit/>
            </a:bodyPr>
            <a:lstStyle/>
            <a:p>
              <a:pPr algn="l"/>
              <a:r>
                <a:rPr lang="en-US" sz="1800" b="0" dirty="0" smtClean="0"/>
                <a:t>Baryons being captured in </a:t>
              </a:r>
              <a:r>
                <a:rPr lang="en-US" sz="1800" b="0" smtClean="0"/>
                <a:t>galaxies over time = WD/low mass stars</a:t>
              </a:r>
              <a:endParaRPr lang="en-US" sz="1800" b="0"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212616" y="304800"/>
              <a:ext cx="6407384" cy="6142047"/>
            </a:xfrm>
            <a:prstGeom prst="rect">
              <a:avLst/>
            </a:prstGeom>
          </p:spPr>
        </p:pic>
        <p:sp>
          <p:nvSpPr>
            <p:cNvPr id="2" name="TextBox 1"/>
            <p:cNvSpPr txBox="1"/>
            <p:nvPr/>
          </p:nvSpPr>
          <p:spPr>
            <a:xfrm>
              <a:off x="2514600" y="838200"/>
              <a:ext cx="2667000" cy="707886"/>
            </a:xfrm>
            <a:prstGeom prst="rect">
              <a:avLst/>
            </a:prstGeom>
            <a:noFill/>
          </p:spPr>
          <p:txBody>
            <a:bodyPr wrap="square" rtlCol="0">
              <a:spAutoFit/>
            </a:bodyPr>
            <a:lstStyle/>
            <a:p>
              <a:pPr algn="l"/>
              <a:r>
                <a:rPr lang="en-US" sz="2000" b="0" smtClean="0"/>
                <a:t>Gas being converted to stars over time</a:t>
              </a:r>
              <a:endParaRPr lang="en-US" sz="2000" b="0"/>
            </a:p>
          </p:txBody>
        </p:sp>
        <p:sp>
          <p:nvSpPr>
            <p:cNvPr id="3" name="TextBox 2"/>
            <p:cNvSpPr txBox="1"/>
            <p:nvPr/>
          </p:nvSpPr>
          <p:spPr>
            <a:xfrm>
              <a:off x="7167233" y="584895"/>
              <a:ext cx="1143000" cy="584775"/>
            </a:xfrm>
            <a:prstGeom prst="rect">
              <a:avLst/>
            </a:prstGeom>
            <a:noFill/>
          </p:spPr>
          <p:txBody>
            <a:bodyPr wrap="square" rtlCol="0">
              <a:spAutoFit/>
            </a:bodyPr>
            <a:lstStyle/>
            <a:p>
              <a:pPr algn="l"/>
              <a:r>
                <a:rPr lang="en-US" sz="1600" b="0" dirty="0" smtClean="0">
                  <a:solidFill>
                    <a:srgbClr val="0070C0"/>
                  </a:solidFill>
                </a:rPr>
                <a:t>Ramp-up at high z?</a:t>
              </a:r>
              <a:endParaRPr lang="en-US" sz="1600" b="0" dirty="0">
                <a:solidFill>
                  <a:srgbClr val="0070C0"/>
                </a:solidFill>
              </a:endParaRPr>
            </a:p>
          </p:txBody>
        </p:sp>
        <p:sp>
          <p:nvSpPr>
            <p:cNvPr id="7" name="TextBox 6"/>
            <p:cNvSpPr txBox="1"/>
            <p:nvPr/>
          </p:nvSpPr>
          <p:spPr>
            <a:xfrm>
              <a:off x="2133600" y="4724400"/>
              <a:ext cx="2667000" cy="369332"/>
            </a:xfrm>
            <a:prstGeom prst="rect">
              <a:avLst/>
            </a:prstGeom>
            <a:noFill/>
          </p:spPr>
          <p:txBody>
            <a:bodyPr wrap="square" rtlCol="0">
              <a:spAutoFit/>
            </a:bodyPr>
            <a:lstStyle/>
            <a:p>
              <a:pPr algn="l"/>
              <a:r>
                <a:rPr lang="en-US" sz="1800" b="0" dirty="0" smtClean="0"/>
                <a:t>Star dominated</a:t>
              </a:r>
              <a:endParaRPr lang="en-US" sz="1800" b="0" dirty="0"/>
            </a:p>
          </p:txBody>
        </p:sp>
        <p:cxnSp>
          <p:nvCxnSpPr>
            <p:cNvPr id="8" name="Straight Connector 7"/>
            <p:cNvCxnSpPr/>
            <p:nvPr/>
          </p:nvCxnSpPr>
          <p:spPr bwMode="auto">
            <a:xfrm>
              <a:off x="3886200" y="4724400"/>
              <a:ext cx="0" cy="418980"/>
            </a:xfrm>
            <a:prstGeom prst="line">
              <a:avLst/>
            </a:prstGeom>
            <a:noFill/>
            <a:ln w="19050" cap="flat" cmpd="sng" algn="ctr">
              <a:solidFill>
                <a:schemeClr val="tx1"/>
              </a:solidFill>
              <a:prstDash val="dash"/>
              <a:round/>
              <a:headEnd type="none" w="med" len="med"/>
              <a:tailEnd type="none" w="med" len="med"/>
            </a:ln>
            <a:effectLst/>
          </p:spPr>
        </p:cxnSp>
        <p:sp>
          <p:nvSpPr>
            <p:cNvPr id="9" name="TextBox 8"/>
            <p:cNvSpPr txBox="1"/>
            <p:nvPr/>
          </p:nvSpPr>
          <p:spPr>
            <a:xfrm>
              <a:off x="3886200" y="4736068"/>
              <a:ext cx="2667000" cy="369332"/>
            </a:xfrm>
            <a:prstGeom prst="rect">
              <a:avLst/>
            </a:prstGeom>
            <a:noFill/>
          </p:spPr>
          <p:txBody>
            <a:bodyPr wrap="square" rtlCol="0">
              <a:spAutoFit/>
            </a:bodyPr>
            <a:lstStyle/>
            <a:p>
              <a:pPr algn="l"/>
              <a:r>
                <a:rPr lang="en-US" sz="1800" b="0" dirty="0" smtClean="0"/>
                <a:t>Gas dominated</a:t>
              </a:r>
              <a:endParaRPr lang="en-US" sz="1800" b="0" dirty="0"/>
            </a:p>
          </p:txBody>
        </p:sp>
      </p:grpSp>
    </p:spTree>
    <p:extLst>
      <p:ext uri="{BB962C8B-B14F-4D97-AF65-F5344CB8AC3E}">
        <p14:creationId xmlns:p14="http://schemas.microsoft.com/office/powerpoint/2010/main" val="212673412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FFC"/>
        </a:solidFill>
        <a:effectLst/>
      </p:bgPr>
    </p:bg>
    <p:spTree>
      <p:nvGrpSpPr>
        <p:cNvPr id="1" name=""/>
        <p:cNvGrpSpPr/>
        <p:nvPr/>
      </p:nvGrpSpPr>
      <p:grpSpPr>
        <a:xfrm>
          <a:off x="0" y="0"/>
          <a:ext cx="0" cy="0"/>
          <a:chOff x="0" y="0"/>
          <a:chExt cx="0" cy="0"/>
        </a:xfrm>
      </p:grpSpPr>
      <p:grpSp>
        <p:nvGrpSpPr>
          <p:cNvPr id="17" name="Group 16"/>
          <p:cNvGrpSpPr/>
          <p:nvPr/>
        </p:nvGrpSpPr>
        <p:grpSpPr>
          <a:xfrm>
            <a:off x="914400" y="76200"/>
            <a:ext cx="7897420" cy="6858000"/>
            <a:chOff x="914400" y="0"/>
            <a:chExt cx="7897420" cy="685800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14400" y="0"/>
              <a:ext cx="7309329" cy="6858000"/>
            </a:xfrm>
            <a:prstGeom prst="rect">
              <a:avLst/>
            </a:prstGeom>
          </p:spPr>
        </p:pic>
        <p:cxnSp>
          <p:nvCxnSpPr>
            <p:cNvPr id="4" name="Straight Arrow Connector 3"/>
            <p:cNvCxnSpPr/>
            <p:nvPr/>
          </p:nvCxnSpPr>
          <p:spPr bwMode="auto">
            <a:xfrm>
              <a:off x="2286000" y="228600"/>
              <a:ext cx="0" cy="381000"/>
            </a:xfrm>
            <a:prstGeom prst="straightConnector1">
              <a:avLst/>
            </a:prstGeom>
            <a:noFill/>
            <a:ln w="9525" cap="flat" cmpd="sng" algn="ctr">
              <a:solidFill>
                <a:srgbClr val="92D050"/>
              </a:solidFill>
              <a:prstDash val="solid"/>
              <a:round/>
              <a:headEnd type="triangle"/>
              <a:tailEnd type="triangle"/>
            </a:ln>
            <a:effectLst/>
          </p:spPr>
        </p:cxnSp>
        <p:sp>
          <p:nvSpPr>
            <p:cNvPr id="8" name="TextBox 7"/>
            <p:cNvSpPr txBox="1"/>
            <p:nvPr/>
          </p:nvSpPr>
          <p:spPr>
            <a:xfrm>
              <a:off x="2514600" y="228600"/>
              <a:ext cx="1600200" cy="523220"/>
            </a:xfrm>
            <a:prstGeom prst="rect">
              <a:avLst/>
            </a:prstGeom>
            <a:noFill/>
          </p:spPr>
          <p:txBody>
            <a:bodyPr wrap="square" rtlCol="0">
              <a:spAutoFit/>
            </a:bodyPr>
            <a:lstStyle/>
            <a:p>
              <a:pPr algn="l"/>
              <a:r>
                <a:rPr lang="en-US" sz="1400" smtClean="0">
                  <a:solidFill>
                    <a:srgbClr val="00B050"/>
                  </a:solidFill>
                </a:rPr>
                <a:t>require more active SF in past</a:t>
              </a:r>
              <a:endParaRPr lang="en-US" sz="1400">
                <a:solidFill>
                  <a:srgbClr val="00B050"/>
                </a:solidFill>
              </a:endParaRPr>
            </a:p>
          </p:txBody>
        </p:sp>
        <p:cxnSp>
          <p:nvCxnSpPr>
            <p:cNvPr id="10" name="Straight Arrow Connector 9"/>
            <p:cNvCxnSpPr/>
            <p:nvPr/>
          </p:nvCxnSpPr>
          <p:spPr bwMode="auto">
            <a:xfrm>
              <a:off x="5638800" y="2743200"/>
              <a:ext cx="0" cy="1828800"/>
            </a:xfrm>
            <a:prstGeom prst="straightConnector1">
              <a:avLst/>
            </a:prstGeom>
            <a:noFill/>
            <a:ln w="9525" cap="flat" cmpd="sng" algn="ctr">
              <a:solidFill>
                <a:srgbClr val="FF0000"/>
              </a:solidFill>
              <a:prstDash val="solid"/>
              <a:round/>
              <a:headEnd type="triangle"/>
              <a:tailEnd type="triangle"/>
            </a:ln>
            <a:effectLst/>
          </p:spPr>
        </p:cxnSp>
        <p:sp>
          <p:nvSpPr>
            <p:cNvPr id="11" name="TextBox 10"/>
            <p:cNvSpPr txBox="1"/>
            <p:nvPr/>
          </p:nvSpPr>
          <p:spPr>
            <a:xfrm>
              <a:off x="5627914" y="3581400"/>
              <a:ext cx="1905000" cy="338554"/>
            </a:xfrm>
            <a:prstGeom prst="rect">
              <a:avLst/>
            </a:prstGeom>
            <a:noFill/>
          </p:spPr>
          <p:txBody>
            <a:bodyPr wrap="square" rtlCol="0">
              <a:spAutoFit/>
            </a:bodyPr>
            <a:lstStyle/>
            <a:p>
              <a:pPr algn="l"/>
              <a:r>
                <a:rPr lang="en-US" sz="1600" dirty="0" smtClean="0">
                  <a:solidFill>
                    <a:srgbClr val="FF0000"/>
                  </a:solidFill>
                </a:rPr>
                <a:t>SF is episodic</a:t>
              </a:r>
              <a:endParaRPr lang="en-US" sz="1600" dirty="0">
                <a:solidFill>
                  <a:srgbClr val="FF0000"/>
                </a:solidFill>
              </a:endParaRPr>
            </a:p>
          </p:txBody>
        </p:sp>
        <p:sp>
          <p:nvSpPr>
            <p:cNvPr id="12" name="TextBox 11"/>
            <p:cNvSpPr txBox="1"/>
            <p:nvPr/>
          </p:nvSpPr>
          <p:spPr>
            <a:xfrm>
              <a:off x="2231571" y="4022506"/>
              <a:ext cx="2743200" cy="584775"/>
            </a:xfrm>
            <a:prstGeom prst="rect">
              <a:avLst/>
            </a:prstGeom>
            <a:noFill/>
          </p:spPr>
          <p:txBody>
            <a:bodyPr wrap="square" rtlCol="0">
              <a:spAutoFit/>
            </a:bodyPr>
            <a:lstStyle/>
            <a:p>
              <a:pPr algn="l"/>
              <a:r>
                <a:rPr lang="en-US" sz="1600" b="0" dirty="0" smtClean="0"/>
                <a:t>Forward: How long can SF persist given </a:t>
              </a:r>
              <a:r>
                <a:rPr lang="en-US" sz="1600" b="0" dirty="0" err="1" smtClean="0"/>
                <a:t>M</a:t>
              </a:r>
              <a:r>
                <a:rPr lang="en-US" sz="1600" b="0" baseline="-25000" dirty="0" err="1" smtClean="0"/>
                <a:t>gas</a:t>
              </a:r>
              <a:r>
                <a:rPr lang="en-US" sz="1600" b="0" dirty="0" smtClean="0"/>
                <a:t>?</a:t>
              </a:r>
              <a:endParaRPr lang="en-US" sz="1600" b="0" dirty="0"/>
            </a:p>
          </p:txBody>
        </p:sp>
        <p:sp>
          <p:nvSpPr>
            <p:cNvPr id="14" name="TextBox 13"/>
            <p:cNvSpPr txBox="1"/>
            <p:nvPr/>
          </p:nvSpPr>
          <p:spPr>
            <a:xfrm>
              <a:off x="3603171" y="5334000"/>
              <a:ext cx="2743200" cy="584775"/>
            </a:xfrm>
            <a:prstGeom prst="rect">
              <a:avLst/>
            </a:prstGeom>
            <a:noFill/>
          </p:spPr>
          <p:txBody>
            <a:bodyPr wrap="square" rtlCol="0">
              <a:spAutoFit/>
            </a:bodyPr>
            <a:lstStyle/>
            <a:p>
              <a:pPr algn="l"/>
              <a:r>
                <a:rPr lang="en-US" sz="1600" dirty="0" smtClean="0">
                  <a:solidFill>
                    <a:srgbClr val="7E9F86"/>
                  </a:solidFill>
                </a:rPr>
                <a:t>Backward: How long has SF persisted given </a:t>
              </a:r>
              <a:r>
                <a:rPr lang="en-US" sz="1600" dirty="0" err="1" smtClean="0">
                  <a:solidFill>
                    <a:srgbClr val="7E9F86"/>
                  </a:solidFill>
                </a:rPr>
                <a:t>M</a:t>
              </a:r>
              <a:r>
                <a:rPr lang="en-US" sz="1600" baseline="-25000" dirty="0" err="1" smtClean="0">
                  <a:solidFill>
                    <a:srgbClr val="7E9F86"/>
                  </a:solidFill>
                </a:rPr>
                <a:t>stars</a:t>
              </a:r>
              <a:endParaRPr lang="en-US" sz="1600" dirty="0">
                <a:solidFill>
                  <a:srgbClr val="7E9F86"/>
                </a:solidFill>
              </a:endParaRPr>
            </a:p>
          </p:txBody>
        </p:sp>
        <p:cxnSp>
          <p:nvCxnSpPr>
            <p:cNvPr id="15" name="Straight Arrow Connector 14"/>
            <p:cNvCxnSpPr/>
            <p:nvPr/>
          </p:nvCxnSpPr>
          <p:spPr bwMode="auto">
            <a:xfrm>
              <a:off x="6934200" y="3124200"/>
              <a:ext cx="0" cy="533400"/>
            </a:xfrm>
            <a:prstGeom prst="straightConnector1">
              <a:avLst/>
            </a:prstGeom>
            <a:noFill/>
            <a:ln w="9525" cap="flat" cmpd="sng" algn="ctr">
              <a:solidFill>
                <a:schemeClr val="tx1">
                  <a:lumMod val="75000"/>
                  <a:lumOff val="25000"/>
                </a:schemeClr>
              </a:solidFill>
              <a:prstDash val="solid"/>
              <a:round/>
              <a:headEnd type="triangle"/>
              <a:tailEnd type="triangle"/>
            </a:ln>
            <a:effectLst/>
          </p:spPr>
        </p:cxnSp>
        <p:sp>
          <p:nvSpPr>
            <p:cNvPr id="18" name="TextBox 17"/>
            <p:cNvSpPr txBox="1"/>
            <p:nvPr/>
          </p:nvSpPr>
          <p:spPr>
            <a:xfrm>
              <a:off x="6906820" y="3109456"/>
              <a:ext cx="1905000" cy="584775"/>
            </a:xfrm>
            <a:prstGeom prst="rect">
              <a:avLst/>
            </a:prstGeom>
            <a:noFill/>
          </p:spPr>
          <p:txBody>
            <a:bodyPr wrap="square" rtlCol="0">
              <a:spAutoFit/>
            </a:bodyPr>
            <a:lstStyle/>
            <a:p>
              <a:pPr algn="l"/>
              <a:r>
                <a:rPr lang="en-US" sz="1600" dirty="0" smtClean="0">
                  <a:solidFill>
                    <a:schemeClr val="tx1">
                      <a:lumMod val="75000"/>
                      <a:lumOff val="25000"/>
                    </a:schemeClr>
                  </a:solidFill>
                </a:rPr>
                <a:t>Always &lt; </a:t>
              </a:r>
              <a:r>
                <a:rPr lang="en-US" sz="1600" dirty="0" err="1" smtClean="0">
                  <a:solidFill>
                    <a:schemeClr val="tx1">
                      <a:lumMod val="75000"/>
                      <a:lumOff val="25000"/>
                    </a:schemeClr>
                  </a:solidFill>
                </a:rPr>
                <a:t>T</a:t>
              </a:r>
              <a:r>
                <a:rPr lang="en-US" sz="1600" baseline="-25000" dirty="0" err="1" smtClean="0">
                  <a:solidFill>
                    <a:schemeClr val="tx1">
                      <a:lumMod val="75000"/>
                      <a:lumOff val="25000"/>
                    </a:schemeClr>
                  </a:solidFill>
                </a:rPr>
                <a:t>univ</a:t>
              </a:r>
              <a:r>
                <a:rPr lang="en-US" sz="1600" dirty="0" smtClean="0">
                  <a:solidFill>
                    <a:schemeClr val="tx1">
                      <a:lumMod val="75000"/>
                      <a:lumOff val="25000"/>
                    </a:schemeClr>
                  </a:solidFill>
                </a:rPr>
                <a:t> =&gt; need gas resupply</a:t>
              </a:r>
              <a:endParaRPr lang="en-US" sz="1600" dirty="0">
                <a:solidFill>
                  <a:schemeClr val="tx1">
                    <a:lumMod val="75000"/>
                    <a:lumOff val="25000"/>
                  </a:schemeClr>
                </a:solidFill>
              </a:endParaRPr>
            </a:p>
          </p:txBody>
        </p:sp>
      </p:grpSp>
    </p:spTree>
    <p:extLst>
      <p:ext uri="{BB962C8B-B14F-4D97-AF65-F5344CB8AC3E}">
        <p14:creationId xmlns:p14="http://schemas.microsoft.com/office/powerpoint/2010/main" val="204933989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p:cNvSpPr txBox="1"/>
          <p:nvPr/>
        </p:nvSpPr>
        <p:spPr>
          <a:xfrm>
            <a:off x="121963" y="1017073"/>
            <a:ext cx="5388429" cy="2113399"/>
          </a:xfrm>
          <a:prstGeom prst="rect">
            <a:avLst/>
          </a:prstGeom>
          <a:noFill/>
        </p:spPr>
        <p:txBody>
          <a:bodyPr wrap="square" rtlCol="0">
            <a:spAutoFit/>
          </a:bodyPr>
          <a:lstStyle/>
          <a:p>
            <a:pPr marL="285750" indent="-285750" algn="l">
              <a:spcBef>
                <a:spcPts val="600"/>
              </a:spcBef>
              <a:buFont typeface="Arial" charset="0"/>
              <a:buChar char="•"/>
            </a:pPr>
            <a:r>
              <a:rPr lang="en-US" sz="1600" dirty="0" smtClean="0">
                <a:solidFill>
                  <a:schemeClr val="bg1"/>
                </a:solidFill>
              </a:rPr>
              <a:t>10x </a:t>
            </a:r>
            <a:r>
              <a:rPr lang="en-US" sz="1600" dirty="0">
                <a:solidFill>
                  <a:schemeClr val="bg1"/>
                </a:solidFill>
              </a:rPr>
              <a:t>effective collecting area of JVLA and </a:t>
            </a:r>
            <a:r>
              <a:rPr lang="en-US" sz="1600" dirty="0" smtClean="0">
                <a:solidFill>
                  <a:schemeClr val="bg1"/>
                </a:solidFill>
              </a:rPr>
              <a:t>ALMA</a:t>
            </a:r>
            <a:endParaRPr lang="en-US" sz="1600" dirty="0">
              <a:solidFill>
                <a:schemeClr val="bg1"/>
              </a:solidFill>
            </a:endParaRPr>
          </a:p>
          <a:p>
            <a:pPr marL="285750" indent="-285750" algn="l">
              <a:spcBef>
                <a:spcPts val="600"/>
              </a:spcBef>
              <a:buFont typeface="Arial" charset="0"/>
              <a:buChar char="•"/>
            </a:pPr>
            <a:r>
              <a:rPr lang="en-US" sz="1600" dirty="0">
                <a:solidFill>
                  <a:schemeClr val="bg1"/>
                </a:solidFill>
              </a:rPr>
              <a:t>10x resolution of JVLA and ALMA</a:t>
            </a:r>
          </a:p>
          <a:p>
            <a:pPr marL="285750" indent="-285750" algn="l">
              <a:spcBef>
                <a:spcPts val="600"/>
              </a:spcBef>
              <a:buFont typeface="Arial" charset="0"/>
              <a:buChar char="•"/>
            </a:pPr>
            <a:r>
              <a:rPr lang="en-US" sz="1600" dirty="0">
                <a:solidFill>
                  <a:schemeClr val="bg1"/>
                </a:solidFill>
              </a:rPr>
              <a:t>Frequency range: 1.2 –116 </a:t>
            </a:r>
            <a:r>
              <a:rPr lang="en-US" sz="1600" dirty="0" smtClean="0">
                <a:solidFill>
                  <a:schemeClr val="bg1"/>
                </a:solidFill>
              </a:rPr>
              <a:t>GHz</a:t>
            </a:r>
          </a:p>
          <a:p>
            <a:pPr marL="285750" indent="-285750" algn="l">
              <a:spcBef>
                <a:spcPts val="600"/>
              </a:spcBef>
              <a:buFont typeface="Arial" charset="0"/>
              <a:buChar char="•"/>
            </a:pPr>
            <a:r>
              <a:rPr lang="en-US" sz="1600" dirty="0" smtClean="0">
                <a:solidFill>
                  <a:schemeClr val="bg1"/>
                </a:solidFill>
                <a:latin typeface="Times New Roman"/>
                <a:cs typeface="Times New Roman"/>
              </a:rPr>
              <a:t>10x </a:t>
            </a:r>
            <a:r>
              <a:rPr lang="en-US" sz="1600" dirty="0">
                <a:solidFill>
                  <a:schemeClr val="bg1"/>
                </a:solidFill>
                <a:latin typeface="Times New Roman"/>
                <a:cs typeface="Times New Roman"/>
              </a:rPr>
              <a:t>sensitivity + 2:1 band ratio =&gt;  50 to 100-fold increase in CO-discovered galaxies per hour:</a:t>
            </a:r>
          </a:p>
          <a:p>
            <a:pPr marL="600075" lvl="1" indent="-257175" algn="l">
              <a:spcBef>
                <a:spcPts val="450"/>
              </a:spcBef>
              <a:buFont typeface="Wingdings" charset="2"/>
              <a:buChar char="Ø"/>
            </a:pPr>
            <a:r>
              <a:rPr lang="en-US" sz="1400" dirty="0">
                <a:solidFill>
                  <a:schemeClr val="bg1"/>
                </a:solidFill>
                <a:latin typeface="Times New Roman"/>
                <a:cs typeface="Times New Roman"/>
              </a:rPr>
              <a:t>JVLA ~ 1/</a:t>
            </a:r>
            <a:r>
              <a:rPr lang="en-US" sz="1400" dirty="0" err="1">
                <a:solidFill>
                  <a:schemeClr val="bg1"/>
                </a:solidFill>
                <a:latin typeface="Times New Roman"/>
                <a:cs typeface="Times New Roman"/>
              </a:rPr>
              <a:t>hr</a:t>
            </a:r>
            <a:r>
              <a:rPr lang="en-US" sz="1400" dirty="0">
                <a:solidFill>
                  <a:schemeClr val="bg1"/>
                </a:solidFill>
                <a:latin typeface="Times New Roman"/>
                <a:cs typeface="Times New Roman"/>
              </a:rPr>
              <a:t>,   </a:t>
            </a:r>
            <a:r>
              <a:rPr lang="en-US" sz="1400" dirty="0" err="1">
                <a:solidFill>
                  <a:schemeClr val="bg1"/>
                </a:solidFill>
                <a:latin typeface="Times New Roman"/>
                <a:cs typeface="Times New Roman"/>
              </a:rPr>
              <a:t>M</a:t>
            </a:r>
            <a:r>
              <a:rPr lang="en-US" sz="1400" baseline="-25000" dirty="0" err="1">
                <a:solidFill>
                  <a:schemeClr val="bg1"/>
                </a:solidFill>
                <a:latin typeface="Times New Roman"/>
                <a:cs typeface="Times New Roman"/>
              </a:rPr>
              <a:t>gas</a:t>
            </a:r>
            <a:r>
              <a:rPr lang="en-US" sz="1400" dirty="0">
                <a:solidFill>
                  <a:schemeClr val="bg1"/>
                </a:solidFill>
                <a:latin typeface="Times New Roman"/>
                <a:cs typeface="Times New Roman"/>
              </a:rPr>
              <a:t> &gt; 10</a:t>
            </a:r>
            <a:r>
              <a:rPr lang="en-US" sz="1400" baseline="30000" dirty="0">
                <a:solidFill>
                  <a:schemeClr val="bg1"/>
                </a:solidFill>
                <a:latin typeface="Times New Roman"/>
                <a:cs typeface="Times New Roman"/>
              </a:rPr>
              <a:t>10</a:t>
            </a:r>
            <a:r>
              <a:rPr lang="en-US" sz="1400" dirty="0">
                <a:solidFill>
                  <a:schemeClr val="bg1"/>
                </a:solidFill>
                <a:latin typeface="Times New Roman"/>
                <a:cs typeface="Times New Roman"/>
              </a:rPr>
              <a:t> M</a:t>
            </a:r>
            <a:r>
              <a:rPr lang="en-US" sz="1400" baseline="-25000" dirty="0">
                <a:solidFill>
                  <a:schemeClr val="bg1"/>
                </a:solidFill>
                <a:latin typeface="Times New Roman"/>
                <a:cs typeface="Times New Roman"/>
              </a:rPr>
              <a:t>o</a:t>
            </a:r>
          </a:p>
          <a:p>
            <a:pPr marL="600075" lvl="1" indent="-257175" algn="l">
              <a:spcBef>
                <a:spcPts val="450"/>
              </a:spcBef>
              <a:buFont typeface="Wingdings" charset="2"/>
              <a:buChar char="Ø"/>
            </a:pPr>
            <a:r>
              <a:rPr lang="en-US" sz="1400" dirty="0" err="1">
                <a:solidFill>
                  <a:schemeClr val="bg1"/>
                </a:solidFill>
                <a:latin typeface="Times New Roman"/>
                <a:cs typeface="Times New Roman"/>
              </a:rPr>
              <a:t>ngVLA</a:t>
            </a:r>
            <a:r>
              <a:rPr lang="en-US" sz="1400" dirty="0">
                <a:solidFill>
                  <a:schemeClr val="bg1"/>
                </a:solidFill>
                <a:latin typeface="Times New Roman"/>
                <a:cs typeface="Times New Roman"/>
              </a:rPr>
              <a:t> ~ 100/</a:t>
            </a:r>
            <a:r>
              <a:rPr lang="en-US" sz="1400" dirty="0" err="1">
                <a:solidFill>
                  <a:schemeClr val="bg1"/>
                </a:solidFill>
                <a:latin typeface="Times New Roman"/>
                <a:cs typeface="Times New Roman"/>
              </a:rPr>
              <a:t>hr</a:t>
            </a:r>
            <a:r>
              <a:rPr lang="en-US" sz="1400" dirty="0">
                <a:solidFill>
                  <a:schemeClr val="bg1"/>
                </a:solidFill>
                <a:latin typeface="Times New Roman"/>
                <a:cs typeface="Times New Roman"/>
              </a:rPr>
              <a:t>,   </a:t>
            </a:r>
            <a:r>
              <a:rPr lang="en-US" sz="1400" dirty="0" err="1">
                <a:solidFill>
                  <a:schemeClr val="bg1"/>
                </a:solidFill>
                <a:latin typeface="Times New Roman"/>
                <a:cs typeface="Times New Roman"/>
              </a:rPr>
              <a:t>M</a:t>
            </a:r>
            <a:r>
              <a:rPr lang="en-US" sz="1400" baseline="-25000" dirty="0" err="1">
                <a:solidFill>
                  <a:schemeClr val="bg1"/>
                </a:solidFill>
                <a:latin typeface="Times New Roman"/>
                <a:cs typeface="Times New Roman"/>
              </a:rPr>
              <a:t>gas</a:t>
            </a:r>
            <a:r>
              <a:rPr lang="en-US" sz="1400" dirty="0">
                <a:solidFill>
                  <a:schemeClr val="bg1"/>
                </a:solidFill>
                <a:latin typeface="Times New Roman"/>
                <a:cs typeface="Times New Roman"/>
              </a:rPr>
              <a:t> &gt; 2x10</a:t>
            </a:r>
            <a:r>
              <a:rPr lang="en-US" sz="1400" baseline="30000" dirty="0">
                <a:solidFill>
                  <a:schemeClr val="bg1"/>
                </a:solidFill>
                <a:latin typeface="Times New Roman"/>
                <a:cs typeface="Times New Roman"/>
              </a:rPr>
              <a:t>9</a:t>
            </a:r>
            <a:r>
              <a:rPr lang="en-US" sz="1400" dirty="0">
                <a:solidFill>
                  <a:schemeClr val="bg1"/>
                </a:solidFill>
                <a:latin typeface="Times New Roman"/>
                <a:cs typeface="Times New Roman"/>
              </a:rPr>
              <a:t> M</a:t>
            </a:r>
            <a:r>
              <a:rPr lang="en-US" sz="1400" baseline="-25000" dirty="0">
                <a:solidFill>
                  <a:schemeClr val="bg1"/>
                </a:solidFill>
                <a:latin typeface="Times New Roman"/>
                <a:cs typeface="Times New Roman"/>
              </a:rPr>
              <a:t>o</a:t>
            </a:r>
          </a:p>
        </p:txBody>
      </p:sp>
      <p:grpSp>
        <p:nvGrpSpPr>
          <p:cNvPr id="14" name="Group 13"/>
          <p:cNvGrpSpPr/>
          <p:nvPr/>
        </p:nvGrpSpPr>
        <p:grpSpPr>
          <a:xfrm>
            <a:off x="609600" y="3200400"/>
            <a:ext cx="7924799" cy="3352800"/>
            <a:chOff x="1165363" y="2147427"/>
            <a:chExt cx="6810623" cy="233463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363" y="2608678"/>
              <a:ext cx="3347003" cy="1873381"/>
            </a:xfrm>
            <a:prstGeom prst="rect">
              <a:avLst/>
            </a:prstGeom>
            <a:ln>
              <a:solidFill>
                <a:srgbClr val="FF0000"/>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8983" y="2608678"/>
              <a:ext cx="3347003" cy="1873381"/>
            </a:xfrm>
            <a:prstGeom prst="rect">
              <a:avLst/>
            </a:prstGeom>
            <a:ln>
              <a:solidFill>
                <a:srgbClr val="FF0000"/>
              </a:solidFill>
            </a:ln>
          </p:spPr>
        </p:pic>
        <p:sp>
          <p:nvSpPr>
            <p:cNvPr id="12" name="TextBox 11"/>
            <p:cNvSpPr txBox="1"/>
            <p:nvPr/>
          </p:nvSpPr>
          <p:spPr>
            <a:xfrm>
              <a:off x="3508429" y="2608678"/>
              <a:ext cx="787760" cy="182165"/>
            </a:xfrm>
            <a:prstGeom prst="rect">
              <a:avLst/>
            </a:prstGeom>
            <a:noFill/>
          </p:spPr>
          <p:txBody>
            <a:bodyPr wrap="square" rtlCol="0">
              <a:spAutoFit/>
            </a:bodyPr>
            <a:lstStyle/>
            <a:p>
              <a:r>
                <a:rPr lang="en-US" sz="1100">
                  <a:solidFill>
                    <a:schemeClr val="bg1"/>
                  </a:solidFill>
                </a:rPr>
                <a:t>HST stars</a:t>
              </a:r>
            </a:p>
          </p:txBody>
        </p:sp>
        <p:sp>
          <p:nvSpPr>
            <p:cNvPr id="13" name="TextBox 12"/>
            <p:cNvSpPr txBox="1"/>
            <p:nvPr/>
          </p:nvSpPr>
          <p:spPr>
            <a:xfrm>
              <a:off x="6908938" y="2608678"/>
              <a:ext cx="950429" cy="182165"/>
            </a:xfrm>
            <a:prstGeom prst="rect">
              <a:avLst/>
            </a:prstGeom>
            <a:noFill/>
          </p:spPr>
          <p:txBody>
            <a:bodyPr wrap="square" rtlCol="0">
              <a:spAutoFit/>
            </a:bodyPr>
            <a:lstStyle/>
            <a:p>
              <a:r>
                <a:rPr lang="en-US" sz="1100" dirty="0" err="1">
                  <a:solidFill>
                    <a:schemeClr val="bg1"/>
                  </a:solidFill>
                </a:rPr>
                <a:t>ngVLA</a:t>
              </a:r>
              <a:r>
                <a:rPr lang="en-US" sz="1100" dirty="0">
                  <a:solidFill>
                    <a:schemeClr val="bg1"/>
                  </a:solidFill>
                </a:rPr>
                <a:t> CO</a:t>
              </a:r>
            </a:p>
          </p:txBody>
        </p:sp>
        <p:sp>
          <p:nvSpPr>
            <p:cNvPr id="2" name="TextBox 1"/>
            <p:cNvSpPr txBox="1"/>
            <p:nvPr/>
          </p:nvSpPr>
          <p:spPr>
            <a:xfrm>
              <a:off x="1820231" y="2147427"/>
              <a:ext cx="5631862" cy="548281"/>
            </a:xfrm>
            <a:prstGeom prst="rect">
              <a:avLst/>
            </a:prstGeom>
            <a:noFill/>
          </p:spPr>
          <p:txBody>
            <a:bodyPr wrap="square" rtlCol="0">
              <a:spAutoFit/>
            </a:bodyPr>
            <a:lstStyle/>
            <a:p>
              <a:pPr marL="600075" lvl="1" indent="-257175">
                <a:spcBef>
                  <a:spcPts val="450"/>
                </a:spcBef>
                <a:buFont typeface="Wingdings" charset="2"/>
                <a:buChar char="Ø"/>
              </a:pPr>
              <a:endParaRPr lang="en-US" sz="1800" baseline="-25000" dirty="0">
                <a:latin typeface="Times New Roman"/>
                <a:cs typeface="Times New Roman"/>
              </a:endParaRPr>
            </a:p>
            <a:p>
              <a:pPr>
                <a:spcBef>
                  <a:spcPts val="450"/>
                </a:spcBef>
              </a:pPr>
              <a:r>
                <a:rPr lang="en-US" sz="1800" i="1" dirty="0">
                  <a:solidFill>
                    <a:schemeClr val="bg1"/>
                  </a:solidFill>
                  <a:latin typeface="Times New Roman"/>
                  <a:cs typeface="Times New Roman"/>
                </a:rPr>
                <a:t>Galaxy counts in CO ~ deepest optical fields, with redshifts (3D)!</a:t>
              </a:r>
            </a:p>
            <a:p>
              <a:endParaRPr lang="en-US" sz="1100" dirty="0"/>
            </a:p>
          </p:txBody>
        </p:sp>
      </p:grpSp>
      <p:sp>
        <p:nvSpPr>
          <p:cNvPr id="9" name="TextBox 8"/>
          <p:cNvSpPr txBox="1"/>
          <p:nvPr/>
        </p:nvSpPr>
        <p:spPr>
          <a:xfrm>
            <a:off x="111077" y="38154"/>
            <a:ext cx="5070523" cy="954107"/>
          </a:xfrm>
          <a:prstGeom prst="rect">
            <a:avLst/>
          </a:prstGeom>
          <a:noFill/>
        </p:spPr>
        <p:txBody>
          <a:bodyPr wrap="square" rtlCol="0">
            <a:spAutoFit/>
          </a:bodyPr>
          <a:lstStyle/>
          <a:p>
            <a:pPr algn="l"/>
            <a:r>
              <a:rPr lang="en-US" dirty="0">
                <a:solidFill>
                  <a:schemeClr val="bg1"/>
                </a:solidFill>
              </a:rPr>
              <a:t>Next Generation Very Large Array</a:t>
            </a:r>
            <a:r>
              <a:rPr lang="en-US" sz="3200" i="1" dirty="0">
                <a:solidFill>
                  <a:schemeClr val="bg1"/>
                </a:solidFill>
              </a:rPr>
              <a:t/>
            </a:r>
            <a:br>
              <a:rPr lang="en-US" sz="3200" i="1" dirty="0">
                <a:solidFill>
                  <a:schemeClr val="bg1"/>
                </a:solidFill>
              </a:rPr>
            </a:br>
            <a:r>
              <a:rPr lang="en-US" sz="1600" i="1" dirty="0">
                <a:solidFill>
                  <a:schemeClr val="bg1"/>
                </a:solidFill>
              </a:rPr>
              <a:t>A New Array for the mid-21</a:t>
            </a:r>
            <a:r>
              <a:rPr lang="en-US" sz="1600" i="1" baseline="30000" dirty="0">
                <a:solidFill>
                  <a:schemeClr val="bg1"/>
                </a:solidFill>
              </a:rPr>
              <a:t>st</a:t>
            </a:r>
            <a:r>
              <a:rPr lang="en-US" sz="1600" i="1" dirty="0">
                <a:solidFill>
                  <a:schemeClr val="bg1"/>
                </a:solidFill>
              </a:rPr>
              <a:t> Century: thermal imaging on </a:t>
            </a:r>
            <a:r>
              <a:rPr lang="en-US" sz="1600" i="1" dirty="0" err="1">
                <a:solidFill>
                  <a:schemeClr val="bg1"/>
                </a:solidFill>
              </a:rPr>
              <a:t>milliarcsec</a:t>
            </a:r>
            <a:r>
              <a:rPr lang="en-US" sz="1600" i="1" dirty="0">
                <a:solidFill>
                  <a:schemeClr val="bg1"/>
                </a:solidFill>
              </a:rPr>
              <a:t> </a:t>
            </a:r>
            <a:r>
              <a:rPr lang="en-US" sz="1600" i="1" dirty="0" smtClean="0">
                <a:solidFill>
                  <a:schemeClr val="bg1"/>
                </a:solidFill>
              </a:rPr>
              <a:t>scales</a:t>
            </a:r>
            <a:endParaRPr lang="en-US" sz="1400" dirty="0">
              <a:solidFill>
                <a:schemeClr val="bg1"/>
              </a:solidFill>
            </a:endParaRPr>
          </a:p>
        </p:txBody>
      </p:sp>
      <p:pic>
        <p:nvPicPr>
          <p:cNvPr id="15" name="Content Placeholder 6"/>
          <p:cNvPicPr>
            <a:picLocks noGrp="1" noChangeAspect="1"/>
          </p:cNvPicPr>
          <p:nvPr>
            <p:ph idx="4294967295"/>
          </p:nvPr>
        </p:nvPicPr>
        <p:blipFill rotWithShape="1">
          <a:blip r:embed="rId5">
            <a:extLst>
              <a:ext uri="{28A0092B-C50C-407E-A947-70E740481C1C}">
                <a14:useLocalDpi xmlns:a14="http://schemas.microsoft.com/office/drawing/2010/main" val="0"/>
              </a:ext>
            </a:extLst>
          </a:blip>
          <a:srcRect l="5868" t="9085" r="8897" b="-2586"/>
          <a:stretch/>
        </p:blipFill>
        <p:spPr>
          <a:xfrm>
            <a:off x="5031761" y="0"/>
            <a:ext cx="4112239" cy="2895600"/>
          </a:xfrm>
        </p:spPr>
      </p:pic>
    </p:spTree>
    <p:extLst>
      <p:ext uri="{BB962C8B-B14F-4D97-AF65-F5344CB8AC3E}">
        <p14:creationId xmlns:p14="http://schemas.microsoft.com/office/powerpoint/2010/main" val="14889838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7" name="TextBox 2"/>
          <p:cNvSpPr txBox="1">
            <a:spLocks noChangeArrowheads="1"/>
          </p:cNvSpPr>
          <p:nvPr/>
        </p:nvSpPr>
        <p:spPr bwMode="auto">
          <a:xfrm>
            <a:off x="990600" y="175736"/>
            <a:ext cx="7315199"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9pPr>
          </a:lstStyle>
          <a:p>
            <a:pPr algn="ctr" eaLnBrk="1" hangingPunct="1"/>
            <a:r>
              <a:rPr lang="en-US" b="0" dirty="0"/>
              <a:t>Next-Gen Synergy: Cosmic Conversion of Gas to Stars</a:t>
            </a:r>
          </a:p>
          <a:p>
            <a:pPr algn="ctr" eaLnBrk="1" hangingPunct="1"/>
            <a:r>
              <a:rPr lang="en-US" sz="1800" b="0" dirty="0"/>
              <a:t>‘Precision galaxy formation’</a:t>
            </a:r>
          </a:p>
        </p:txBody>
      </p:sp>
      <p:grpSp>
        <p:nvGrpSpPr>
          <p:cNvPr id="2" name="Group 1"/>
          <p:cNvGrpSpPr/>
          <p:nvPr/>
        </p:nvGrpSpPr>
        <p:grpSpPr>
          <a:xfrm>
            <a:off x="1066800" y="1148198"/>
            <a:ext cx="7183772" cy="4566802"/>
            <a:chOff x="1236819" y="1605398"/>
            <a:chExt cx="6861353" cy="4206113"/>
          </a:xfrm>
        </p:grpSpPr>
        <p:pic>
          <p:nvPicPr>
            <p:cNvPr id="12" name="Picture 11" descr="Screen Shot 2015-07-15 at 2.41.5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819" y="1636527"/>
              <a:ext cx="3249975" cy="2102644"/>
            </a:xfrm>
            <a:prstGeom prst="rect">
              <a:avLst/>
            </a:prstGeom>
          </p:spPr>
        </p:pic>
        <p:sp>
          <p:nvSpPr>
            <p:cNvPr id="67588" name="TextBox 3"/>
            <p:cNvSpPr txBox="1">
              <a:spLocks noChangeArrowheads="1"/>
            </p:cNvSpPr>
            <p:nvPr/>
          </p:nvSpPr>
          <p:spPr bwMode="auto">
            <a:xfrm>
              <a:off x="1299299" y="3970146"/>
              <a:ext cx="3689081" cy="323165"/>
            </a:xfrm>
            <a:prstGeom prst="rect">
              <a:avLst/>
            </a:prstGeom>
            <a:solidFill>
              <a:srgbClr val="FFFFFF"/>
            </a:solidFill>
            <a:ln>
              <a:noFill/>
            </a:ln>
            <a:extLst/>
          </p:spPr>
          <p:txBody>
            <a:bodyPr wrap="squar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6pPr>
              <a:lvl7pPr marL="29718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7pPr>
              <a:lvl8pPr marL="34290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8pPr>
              <a:lvl9pPr marL="3886200" indent="-228600" algn="ctr" eaLnBrk="0" fontAlgn="base" hangingPunct="0">
                <a:spcBef>
                  <a:spcPct val="0"/>
                </a:spcBef>
                <a:spcAft>
                  <a:spcPct val="0"/>
                </a:spcAft>
                <a:buFont typeface="Wingdings" charset="0"/>
                <a:defRPr sz="2400" b="1">
                  <a:solidFill>
                    <a:schemeClr val="tx1"/>
                  </a:solidFill>
                  <a:latin typeface="Times New Roman" charset="0"/>
                  <a:ea typeface="ＭＳ Ｐゴシック" charset="0"/>
                </a:defRPr>
              </a:lvl9pPr>
            </a:lstStyle>
            <a:p>
              <a:pPr eaLnBrk="1" hangingPunct="1">
                <a:spcAft>
                  <a:spcPts val="450"/>
                </a:spcAft>
              </a:pPr>
              <a:r>
                <a:rPr lang="en-US" sz="1500" b="0" dirty="0"/>
                <a:t>JWST/ELT/OST: stars, star formation, dust</a:t>
              </a:r>
            </a:p>
          </p:txBody>
        </p:sp>
        <p:cxnSp>
          <p:nvCxnSpPr>
            <p:cNvPr id="5" name="Straight Arrow Connector 4"/>
            <p:cNvCxnSpPr/>
            <p:nvPr/>
          </p:nvCxnSpPr>
          <p:spPr>
            <a:xfrm flipH="1">
              <a:off x="3857012" y="2391646"/>
              <a:ext cx="151575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6" name="Picture 5"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123" y="4397388"/>
              <a:ext cx="1953291" cy="1407446"/>
            </a:xfrm>
            <a:prstGeom prst="rect">
              <a:avLst/>
            </a:prstGeom>
          </p:spPr>
        </p:pic>
        <p:pic>
          <p:nvPicPr>
            <p:cNvPr id="15" name="Picture 14" descr="vlasample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9577" y="4532018"/>
              <a:ext cx="2706367" cy="1272817"/>
            </a:xfrm>
            <a:prstGeom prst="rect">
              <a:avLst/>
            </a:prstGeom>
          </p:spPr>
        </p:pic>
        <p:sp>
          <p:nvSpPr>
            <p:cNvPr id="7" name="TextBox 6"/>
            <p:cNvSpPr txBox="1"/>
            <p:nvPr/>
          </p:nvSpPr>
          <p:spPr>
            <a:xfrm>
              <a:off x="5382392" y="3931984"/>
              <a:ext cx="2666798" cy="569387"/>
            </a:xfrm>
            <a:prstGeom prst="rect">
              <a:avLst/>
            </a:prstGeom>
            <a:noFill/>
          </p:spPr>
          <p:txBody>
            <a:bodyPr wrap="square" rtlCol="0">
              <a:spAutoFit/>
            </a:bodyPr>
            <a:lstStyle/>
            <a:p>
              <a:pPr algn="l"/>
              <a:r>
                <a:rPr lang="en-US" sz="1400" b="0" dirty="0" err="1"/>
                <a:t>ngVLA</a:t>
              </a:r>
              <a:r>
                <a:rPr lang="en-US" sz="1400" b="0" dirty="0"/>
                <a:t>: </a:t>
              </a:r>
              <a:r>
                <a:rPr lang="en-US" sz="1500" b="0" dirty="0">
                  <a:latin typeface="Times New Roman"/>
                  <a:cs typeface="Times New Roman"/>
                </a:rPr>
                <a:t>cold gas fueling cosmic star formation</a:t>
              </a:r>
            </a:p>
          </p:txBody>
        </p:sp>
        <p:grpSp>
          <p:nvGrpSpPr>
            <p:cNvPr id="10" name="Group 9"/>
            <p:cNvGrpSpPr/>
            <p:nvPr/>
          </p:nvGrpSpPr>
          <p:grpSpPr>
            <a:xfrm>
              <a:off x="4874075" y="1605398"/>
              <a:ext cx="3224097" cy="2262744"/>
              <a:chOff x="5037399" y="1608792"/>
              <a:chExt cx="3584974" cy="2556040"/>
            </a:xfrm>
          </p:grpSpPr>
          <p:grpSp>
            <p:nvGrpSpPr>
              <p:cNvPr id="11" name="Group 10"/>
              <p:cNvGrpSpPr/>
              <p:nvPr/>
            </p:nvGrpSpPr>
            <p:grpSpPr>
              <a:xfrm>
                <a:off x="5037399" y="1608792"/>
                <a:ext cx="3584974" cy="2556040"/>
                <a:chOff x="6716531" y="1296343"/>
                <a:chExt cx="4779965" cy="3408053"/>
              </a:xfrm>
            </p:grpSpPr>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6531" y="1296343"/>
                  <a:ext cx="4779965" cy="3408053"/>
                </a:xfrm>
                <a:prstGeom prst="rect">
                  <a:avLst/>
                </a:prstGeom>
                <a:ln>
                  <a:noFill/>
                </a:ln>
              </p:spPr>
            </p:pic>
            <p:sp>
              <p:nvSpPr>
                <p:cNvPr id="16" name="TextBox 15"/>
                <p:cNvSpPr txBox="1"/>
                <p:nvPr/>
              </p:nvSpPr>
              <p:spPr>
                <a:xfrm>
                  <a:off x="10566400" y="1454466"/>
                  <a:ext cx="714703" cy="417205"/>
                </a:xfrm>
                <a:prstGeom prst="rect">
                  <a:avLst/>
                </a:prstGeom>
                <a:noFill/>
              </p:spPr>
              <p:txBody>
                <a:bodyPr wrap="square" rtlCol="0">
                  <a:spAutoFit/>
                </a:bodyPr>
                <a:lstStyle/>
                <a:p>
                  <a:r>
                    <a:rPr lang="en-US" sz="1200"/>
                    <a:t>Gas</a:t>
                  </a:r>
                </a:p>
              </p:txBody>
            </p:sp>
            <p:sp>
              <p:nvSpPr>
                <p:cNvPr id="17" name="TextBox 16"/>
                <p:cNvSpPr txBox="1"/>
                <p:nvPr/>
              </p:nvSpPr>
              <p:spPr>
                <a:xfrm>
                  <a:off x="8255172" y="3758653"/>
                  <a:ext cx="1067501" cy="347670"/>
                </a:xfrm>
                <a:prstGeom prst="rect">
                  <a:avLst/>
                </a:prstGeom>
                <a:noFill/>
              </p:spPr>
              <p:txBody>
                <a:bodyPr wrap="square" rtlCol="0">
                  <a:spAutoFit/>
                </a:bodyPr>
                <a:lstStyle/>
                <a:p>
                  <a:r>
                    <a:rPr lang="en-US" sz="900" dirty="0">
                      <a:solidFill>
                        <a:srgbClr val="FF0000"/>
                      </a:solidFill>
                    </a:rPr>
                    <a:t>ALMA</a:t>
                  </a:r>
                </a:p>
              </p:txBody>
            </p:sp>
            <p:sp>
              <p:nvSpPr>
                <p:cNvPr id="18" name="TextBox 17"/>
                <p:cNvSpPr txBox="1"/>
                <p:nvPr/>
              </p:nvSpPr>
              <p:spPr>
                <a:xfrm>
                  <a:off x="8432800" y="2851427"/>
                  <a:ext cx="1067501" cy="347670"/>
                </a:xfrm>
                <a:prstGeom prst="rect">
                  <a:avLst/>
                </a:prstGeom>
                <a:noFill/>
              </p:spPr>
              <p:txBody>
                <a:bodyPr wrap="square" rtlCol="0">
                  <a:spAutoFit/>
                </a:bodyPr>
                <a:lstStyle/>
                <a:p>
                  <a:r>
                    <a:rPr lang="en-US" sz="900" dirty="0">
                      <a:solidFill>
                        <a:srgbClr val="008F00"/>
                      </a:solidFill>
                    </a:rPr>
                    <a:t>NGVLA</a:t>
                  </a:r>
                </a:p>
              </p:txBody>
            </p:sp>
          </p:grpSp>
          <p:sp>
            <p:nvSpPr>
              <p:cNvPr id="13" name="TextBox 12"/>
              <p:cNvSpPr txBox="1"/>
              <p:nvPr/>
            </p:nvSpPr>
            <p:spPr>
              <a:xfrm>
                <a:off x="7606966" y="3471446"/>
                <a:ext cx="821156" cy="312904"/>
              </a:xfrm>
              <a:prstGeom prst="rect">
                <a:avLst/>
              </a:prstGeom>
              <a:noFill/>
            </p:spPr>
            <p:txBody>
              <a:bodyPr wrap="square" rtlCol="0">
                <a:spAutoFit/>
              </a:bodyPr>
              <a:lstStyle/>
              <a:p>
                <a:r>
                  <a:rPr lang="en-US" sz="1200" dirty="0" err="1"/>
                  <a:t>Decarli</a:t>
                </a:r>
                <a:endParaRPr lang="en-US" sz="1200" dirty="0"/>
              </a:p>
            </p:txBody>
          </p:sp>
        </p:grpSp>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73953" y="4397387"/>
              <a:ext cx="1528783" cy="1414124"/>
            </a:xfrm>
            <a:prstGeom prst="rect">
              <a:avLst/>
            </a:prstGeom>
          </p:spPr>
        </p:pic>
      </p:grpSp>
    </p:spTree>
    <p:extLst>
      <p:ext uri="{BB962C8B-B14F-4D97-AF65-F5344CB8AC3E}">
        <p14:creationId xmlns:p14="http://schemas.microsoft.com/office/powerpoint/2010/main" val="17676553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4339" y="2446219"/>
            <a:ext cx="5746861" cy="2462213"/>
          </a:xfrm>
          <a:prstGeom prst="rect">
            <a:avLst/>
          </a:prstGeom>
          <a:noFill/>
        </p:spPr>
        <p:txBody>
          <a:bodyPr wrap="square" rtlCol="0">
            <a:spAutoFit/>
          </a:bodyPr>
          <a:lstStyle/>
          <a:p>
            <a:pPr algn="just"/>
            <a:r>
              <a:rPr lang="en-US" sz="1100" dirty="0"/>
              <a:t>New research facilities and the scientific vision outlined by New Worlds, New Horizons have motivated the exploration of vast new discovery space, and astrophysics has seen extraordinary progress in the past decade, opening new frontiers across many fields. Sponsored by the National Radio Astronomy Observatory, this conference will bring together a substantial cross-section of the astronomical community to discuss how to effectively address the highest priority astrophysical questions of our time.  Plenary sessions will feature invited speakers, and three parallel sessions of contributed presentations will address (1) Exoplanet and Protoplanetary Disk Origins, (2) Galaxy Evolution Mechanisms, and (3) Black Holes &amp; Transient Phenomena. Each session will canvas recent observational and theoretical progress, address key unanswered questions, and motivate future research directions in the context of next-generation facilities that would span the electromagnetic spectrum, including a Next Generation Very Large Array, the Large Synoptic Survey Telescope, 30m-class optical-infrared telescopes, the Advanced Laser Interferometer Gravitational-Wave Observatory, and the Square </a:t>
            </a:r>
            <a:r>
              <a:rPr lang="en-US" sz="1100" dirty="0" err="1"/>
              <a:t>Kilometre</a:t>
            </a:r>
            <a:r>
              <a:rPr lang="en-US" sz="1100" dirty="0"/>
              <a:t> Array.</a:t>
            </a:r>
          </a:p>
        </p:txBody>
      </p:sp>
      <p:sp>
        <p:nvSpPr>
          <p:cNvPr id="2" name="Title 1"/>
          <p:cNvSpPr>
            <a:spLocks noGrp="1"/>
          </p:cNvSpPr>
          <p:nvPr>
            <p:ph type="title"/>
          </p:nvPr>
        </p:nvSpPr>
        <p:spPr>
          <a:xfrm>
            <a:off x="0" y="453628"/>
            <a:ext cx="9144000" cy="994172"/>
          </a:xfrm>
        </p:spPr>
        <p:txBody>
          <a:bodyPr>
            <a:noAutofit/>
          </a:bodyPr>
          <a:lstStyle/>
          <a:p>
            <a:pPr algn="ctr"/>
            <a:r>
              <a:rPr lang="en-US" sz="3600" dirty="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Astrophysical Frontiers in the Next </a:t>
            </a:r>
            <a:r>
              <a:rPr lang="en-US" sz="3600" dirty="0"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Decade </a:t>
            </a:r>
            <a:br>
              <a:rPr lang="en-US" sz="3600" dirty="0" smtClean="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br>
            <a:r>
              <a:rPr lang="en-US" sz="1800" dirty="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t>Planets, Galaxies, Black Holes, &amp; the Transient Universe</a:t>
            </a:r>
            <a:br>
              <a:rPr lang="en-US" sz="1800" dirty="0">
                <a:solidFill>
                  <a:schemeClr val="accent1">
                    <a:lumMod val="50000"/>
                  </a:schemeClr>
                </a:solidFill>
                <a:effectLst>
                  <a:outerShdw blurRad="38100" dist="38100" dir="2700000" algn="tl">
                    <a:srgbClr val="000000">
                      <a:alpha val="43137"/>
                    </a:srgbClr>
                  </a:outerShdw>
                </a:effectLst>
                <a:latin typeface="Gill Sans MT" panose="020B0502020104020203" pitchFamily="34" charset="0"/>
              </a:rPr>
            </a:br>
            <a:r>
              <a:rPr lang="en-US" sz="1600" dirty="0">
                <a:solidFill>
                  <a:srgbClr val="2F674D"/>
                </a:solidFill>
                <a:latin typeface="Gill Sans" charset="0"/>
                <a:ea typeface="Gill Sans" charset="0"/>
                <a:cs typeface="Gill Sans" charset="0"/>
              </a:rPr>
              <a:t>Portland, OR USA     June 26-29, 2018</a:t>
            </a:r>
            <a:endParaRPr lang="en-US" sz="1800" dirty="0">
              <a:solidFill>
                <a:srgbClr val="2F674D"/>
              </a:solidFill>
              <a:latin typeface="Gill Sans" charset="0"/>
              <a:ea typeface="Gill Sans" charset="0"/>
              <a:cs typeface="Gill Sans"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576" y="5612654"/>
            <a:ext cx="1291832" cy="861986"/>
          </a:xfrm>
          <a:prstGeom prst="rect">
            <a:avLst/>
          </a:prstGeom>
        </p:spPr>
      </p:pic>
      <p:pic>
        <p:nvPicPr>
          <p:cNvPr id="6" name="Picture 5"/>
          <p:cNvPicPr>
            <a:picLocks/>
          </p:cNvPicPr>
          <p:nvPr/>
        </p:nvPicPr>
        <p:blipFill>
          <a:blip r:embed="rId4" cstate="screen">
            <a:extLst>
              <a:ext uri="{28A0092B-C50C-407E-A947-70E740481C1C}">
                <a14:useLocalDpi xmlns:a14="http://schemas.microsoft.com/office/drawing/2010/main"/>
              </a:ext>
            </a:extLst>
          </a:blip>
          <a:stretch>
            <a:fillRect/>
          </a:stretch>
        </p:blipFill>
        <p:spPr>
          <a:xfrm>
            <a:off x="4878322" y="5612705"/>
            <a:ext cx="1293792" cy="862528"/>
          </a:xfrm>
          <a:prstGeom prst="rect">
            <a:avLst/>
          </a:prstGeom>
        </p:spPr>
      </p:pic>
      <p:pic>
        <p:nvPicPr>
          <p:cNvPr id="7" name="Picture 6"/>
          <p:cNvPicPr>
            <a:picLocks/>
          </p:cNvPicPr>
          <p:nvPr/>
        </p:nvPicPr>
        <p:blipFill>
          <a:blip r:embed="rId5" cstate="screen">
            <a:extLst>
              <a:ext uri="{28A0092B-C50C-407E-A947-70E740481C1C}">
                <a14:useLocalDpi xmlns:a14="http://schemas.microsoft.com/office/drawing/2010/main"/>
              </a:ext>
            </a:extLst>
          </a:blip>
          <a:stretch>
            <a:fillRect/>
          </a:stretch>
        </p:blipFill>
        <p:spPr>
          <a:xfrm>
            <a:off x="6800675" y="5612862"/>
            <a:ext cx="1293792" cy="864138"/>
          </a:xfrm>
          <a:prstGeom prst="rect">
            <a:avLst/>
          </a:prstGeom>
        </p:spPr>
      </p:pic>
      <p:pic>
        <p:nvPicPr>
          <p:cNvPr id="8" name="Picture 7"/>
          <p:cNvPicPr>
            <a:picLocks/>
          </p:cNvPicPr>
          <p:nvPr/>
        </p:nvPicPr>
        <p:blipFill>
          <a:blip r:embed="rId6" cstate="screen">
            <a:extLst>
              <a:ext uri="{28A0092B-C50C-407E-A947-70E740481C1C}">
                <a14:useLocalDpi xmlns:a14="http://schemas.microsoft.com/office/drawing/2010/main"/>
              </a:ext>
            </a:extLst>
          </a:blip>
          <a:stretch>
            <a:fillRect/>
          </a:stretch>
        </p:blipFill>
        <p:spPr>
          <a:xfrm>
            <a:off x="2955969" y="5612705"/>
            <a:ext cx="1293792" cy="862528"/>
          </a:xfrm>
          <a:prstGeom prst="rect">
            <a:avLst/>
          </a:prstGeom>
        </p:spPr>
      </p:pic>
      <p:sp>
        <p:nvSpPr>
          <p:cNvPr id="11" name="TextBox 10"/>
          <p:cNvSpPr txBox="1"/>
          <p:nvPr/>
        </p:nvSpPr>
        <p:spPr>
          <a:xfrm>
            <a:off x="1524000" y="1713537"/>
            <a:ext cx="5559458" cy="338554"/>
          </a:xfrm>
          <a:prstGeom prst="rect">
            <a:avLst/>
          </a:prstGeom>
          <a:noFill/>
        </p:spPr>
        <p:txBody>
          <a:bodyPr wrap="square" rtlCol="0">
            <a:spAutoFit/>
          </a:bodyPr>
          <a:lstStyle/>
          <a:p>
            <a:pPr algn="ctr"/>
            <a:r>
              <a:rPr lang="en-US" sz="1600" dirty="0">
                <a:solidFill>
                  <a:schemeClr val="accent1">
                    <a:lumMod val="50000"/>
                  </a:schemeClr>
                </a:solidFill>
              </a:rPr>
              <a:t>Registration open: http://</a:t>
            </a:r>
            <a:r>
              <a:rPr lang="en-US" sz="1600" dirty="0" err="1">
                <a:solidFill>
                  <a:schemeClr val="accent1">
                    <a:lumMod val="50000"/>
                  </a:schemeClr>
                </a:solidFill>
              </a:rPr>
              <a:t>go.nrao.edu</a:t>
            </a:r>
            <a:r>
              <a:rPr lang="en-US" sz="1600" dirty="0">
                <a:solidFill>
                  <a:schemeClr val="accent1">
                    <a:lumMod val="50000"/>
                  </a:schemeClr>
                </a:solidFill>
              </a:rPr>
              <a:t>/ngVLA18</a:t>
            </a:r>
          </a:p>
        </p:txBody>
      </p:sp>
      <p:sp>
        <p:nvSpPr>
          <p:cNvPr id="3" name="TextBox 2"/>
          <p:cNvSpPr txBox="1"/>
          <p:nvPr/>
        </p:nvSpPr>
        <p:spPr>
          <a:xfrm>
            <a:off x="5859507" y="2446219"/>
            <a:ext cx="3176127" cy="861774"/>
          </a:xfrm>
          <a:prstGeom prst="rect">
            <a:avLst/>
          </a:prstGeom>
          <a:noFill/>
        </p:spPr>
        <p:txBody>
          <a:bodyPr wrap="none" rtlCol="0">
            <a:spAutoFit/>
          </a:bodyPr>
          <a:lstStyle/>
          <a:p>
            <a:pPr algn="l"/>
            <a:r>
              <a:rPr lang="en-US" sz="1400" dirty="0"/>
              <a:t>SOC co-Chairs</a:t>
            </a:r>
          </a:p>
          <a:p>
            <a:pPr algn="l"/>
            <a:r>
              <a:rPr lang="en-US" sz="1200" dirty="0"/>
              <a:t>Brenda Matthews (NRC </a:t>
            </a:r>
            <a:r>
              <a:rPr lang="mr-IN" sz="1200" dirty="0"/>
              <a:t>–</a:t>
            </a:r>
            <a:r>
              <a:rPr lang="en-US" sz="1200" dirty="0"/>
              <a:t> Cradle of Life)</a:t>
            </a:r>
          </a:p>
          <a:p>
            <a:pPr algn="l"/>
            <a:r>
              <a:rPr lang="en-US" sz="1200" dirty="0"/>
              <a:t>Caitlin Casey (UT </a:t>
            </a:r>
            <a:r>
              <a:rPr lang="mr-IN" sz="1200" dirty="0"/>
              <a:t>–</a:t>
            </a:r>
            <a:r>
              <a:rPr lang="en-US" sz="1200" dirty="0"/>
              <a:t> Galaxy Evolution)</a:t>
            </a:r>
          </a:p>
          <a:p>
            <a:pPr algn="l"/>
            <a:r>
              <a:rPr lang="en-US" sz="1200" dirty="0"/>
              <a:t>Laura </a:t>
            </a:r>
            <a:r>
              <a:rPr lang="en-US" sz="1200" dirty="0" err="1"/>
              <a:t>Chomiuk</a:t>
            </a:r>
            <a:r>
              <a:rPr lang="en-US" sz="1200" dirty="0"/>
              <a:t> (MSU </a:t>
            </a:r>
            <a:r>
              <a:rPr lang="mr-IN" sz="1200" dirty="0"/>
              <a:t>–</a:t>
            </a:r>
            <a:r>
              <a:rPr lang="en-US" sz="1200" dirty="0"/>
              <a:t> BHs and Transients)</a:t>
            </a: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0800" y="3581400"/>
            <a:ext cx="1886154" cy="1383675"/>
          </a:xfrm>
          <a:prstGeom prst="rect">
            <a:avLst/>
          </a:prstGeom>
        </p:spPr>
      </p:pic>
      <p:sp>
        <p:nvSpPr>
          <p:cNvPr id="9" name="Slide Number Placeholder 8"/>
          <p:cNvSpPr>
            <a:spLocks noGrp="1"/>
          </p:cNvSpPr>
          <p:nvPr>
            <p:ph type="sldNum" sz="quarter" idx="12"/>
          </p:nvPr>
        </p:nvSpPr>
        <p:spPr/>
        <p:txBody>
          <a:bodyPr/>
          <a:lstStyle/>
          <a:p>
            <a:fld id="{C007A3FA-37C8-B64A-9EE6-D07431EEED58}" type="slidenum">
              <a:rPr lang="en-US" smtClean="0"/>
              <a:t>8</a:t>
            </a:fld>
            <a:endParaRPr lang="en-US"/>
          </a:p>
        </p:txBody>
      </p:sp>
    </p:spTree>
    <p:extLst>
      <p:ext uri="{BB962C8B-B14F-4D97-AF65-F5344CB8AC3E}">
        <p14:creationId xmlns:p14="http://schemas.microsoft.com/office/powerpoint/2010/main" val="169895703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1447800" y="304800"/>
            <a:ext cx="6172200" cy="461665"/>
          </a:xfrm>
          <a:prstGeom prst="rect">
            <a:avLst/>
          </a:prstGeom>
          <a:noFill/>
        </p:spPr>
        <p:txBody>
          <a:bodyPr wrap="square" rtlCol="0">
            <a:spAutoFit/>
          </a:bodyPr>
          <a:lstStyle/>
          <a:p>
            <a:r>
              <a:rPr lang="en-US" dirty="0" smtClean="0"/>
              <a:t>3D Power-Spectral Analysis of ASPECs</a:t>
            </a:r>
            <a:endParaRPr lang="en-US" dirty="0"/>
          </a:p>
        </p:txBody>
      </p:sp>
      <p:sp>
        <p:nvSpPr>
          <p:cNvPr id="5" name="TextBox 4"/>
          <p:cNvSpPr txBox="1"/>
          <p:nvPr/>
        </p:nvSpPr>
        <p:spPr>
          <a:xfrm>
            <a:off x="381000" y="914400"/>
            <a:ext cx="8001000" cy="5293757"/>
          </a:xfrm>
          <a:prstGeom prst="rect">
            <a:avLst/>
          </a:prstGeom>
          <a:noFill/>
        </p:spPr>
        <p:txBody>
          <a:bodyPr wrap="square" rtlCol="0">
            <a:spAutoFit/>
          </a:bodyPr>
          <a:lstStyle/>
          <a:p>
            <a:pPr marL="342900" indent="-342900" algn="l">
              <a:spcBef>
                <a:spcPts val="600"/>
              </a:spcBef>
              <a:buFont typeface="Arial" charset="0"/>
              <a:buChar char="•"/>
            </a:pPr>
            <a:r>
              <a:rPr lang="en-US" sz="2000" b="0" dirty="0" smtClean="0"/>
              <a:t>Low S/N per voxel =&gt; shot-noise dominated regime of PS </a:t>
            </a:r>
          </a:p>
          <a:p>
            <a:pPr marL="342900" indent="-342900" algn="l">
              <a:spcBef>
                <a:spcPts val="600"/>
              </a:spcBef>
              <a:buFont typeface="Arial" charset="0"/>
              <a:buChar char="•"/>
            </a:pPr>
            <a:r>
              <a:rPr lang="en-US" sz="2000" b="0" dirty="0" smtClean="0"/>
              <a:t>Good 3D sampling on scales ~ 10cMpc (</a:t>
            </a:r>
            <a:r>
              <a:rPr lang="en-US" sz="2000" b="0" dirty="0" err="1" smtClean="0"/>
              <a:t>FoV</a:t>
            </a:r>
            <a:r>
              <a:rPr lang="en-US" sz="2000" b="0" dirty="0" smtClean="0"/>
              <a:t>)</a:t>
            </a:r>
          </a:p>
          <a:p>
            <a:pPr marL="342900" indent="-342900" algn="l">
              <a:spcBef>
                <a:spcPts val="600"/>
              </a:spcBef>
              <a:buFont typeface="Arial" charset="0"/>
              <a:buChar char="•"/>
            </a:pPr>
            <a:r>
              <a:rPr lang="en-US" sz="2000" b="0" dirty="0" smtClean="0"/>
              <a:t>Pencil </a:t>
            </a:r>
            <a:r>
              <a:rPr lang="en-US" sz="2000" b="0" dirty="0" smtClean="0"/>
              <a:t>beam (</a:t>
            </a:r>
            <a:r>
              <a:rPr lang="en-US" sz="2000" b="0" dirty="0" err="1" smtClean="0"/>
              <a:t>LoS</a:t>
            </a:r>
            <a:r>
              <a:rPr lang="en-US" sz="2000" b="0" dirty="0" smtClean="0"/>
              <a:t>) on scales to 1000cMpc (BAO at z = 3?!)</a:t>
            </a:r>
          </a:p>
          <a:p>
            <a:pPr marL="342900" indent="-342900" algn="l">
              <a:spcBef>
                <a:spcPts val="600"/>
              </a:spcBef>
              <a:buFont typeface="Arial" charset="0"/>
              <a:buChar char="•"/>
            </a:pPr>
            <a:r>
              <a:rPr lang="en-US" sz="2000" b="0" dirty="0" smtClean="0"/>
              <a:t>Main analysis: cross correlate image cubes made from first/second half of </a:t>
            </a:r>
            <a:r>
              <a:rPr lang="en-US" sz="2000" b="0" dirty="0" smtClean="0"/>
              <a:t>observations </a:t>
            </a:r>
          </a:p>
          <a:p>
            <a:pPr marL="800100" lvl="1" indent="-342900" algn="l">
              <a:spcBef>
                <a:spcPts val="600"/>
              </a:spcBef>
              <a:buFont typeface="Arial" charset="0"/>
              <a:buChar char="•"/>
            </a:pPr>
            <a:r>
              <a:rPr lang="en-US" sz="1800" b="0" dirty="0"/>
              <a:t>R</a:t>
            </a:r>
            <a:r>
              <a:rPr lang="en-US" sz="1800" b="0" dirty="0" smtClean="0"/>
              <a:t>emove </a:t>
            </a:r>
            <a:r>
              <a:rPr lang="en-US" sz="1800" b="0" dirty="0" smtClean="0"/>
              <a:t>noise bias </a:t>
            </a:r>
            <a:endParaRPr lang="en-US" sz="1800" b="0" dirty="0"/>
          </a:p>
          <a:p>
            <a:pPr marL="800100" lvl="1" indent="-342900" algn="l">
              <a:spcBef>
                <a:spcPts val="600"/>
              </a:spcBef>
              <a:buFont typeface="Arial" charset="0"/>
              <a:buChar char="•"/>
            </a:pPr>
            <a:r>
              <a:rPr lang="en-US" sz="1800" b="0" dirty="0"/>
              <a:t>L</a:t>
            </a:r>
            <a:r>
              <a:rPr lang="en-US" sz="1800" b="0" dirty="0" smtClean="0"/>
              <a:t>ikely </a:t>
            </a:r>
            <a:r>
              <a:rPr lang="en-US" sz="1800" b="0" dirty="0" smtClean="0"/>
              <a:t>will result in limits of </a:t>
            </a:r>
            <a:r>
              <a:rPr lang="en-US" sz="1800" b="0" dirty="0" smtClean="0"/>
              <a:t>undetermined </a:t>
            </a:r>
            <a:r>
              <a:rPr lang="en-US" sz="1800" b="0" dirty="0" smtClean="0"/>
              <a:t>interest  (mean </a:t>
            </a:r>
            <a:r>
              <a:rPr lang="en-US" sz="1800" b="0" dirty="0"/>
              <a:t>CO </a:t>
            </a:r>
            <a:r>
              <a:rPr lang="en-US" sz="1800" b="0" dirty="0" smtClean="0"/>
              <a:t>’brightness’; CO ‘bias’ </a:t>
            </a:r>
            <a:r>
              <a:rPr lang="en-US" sz="1800" b="0" dirty="0" err="1" smtClean="0"/>
              <a:t>eg</a:t>
            </a:r>
            <a:r>
              <a:rPr lang="en-US" sz="1800" b="0" dirty="0"/>
              <a:t>. Keating </a:t>
            </a:r>
            <a:r>
              <a:rPr lang="en-US" sz="1800" b="0" dirty="0" err="1"/>
              <a:t>ea</a:t>
            </a:r>
            <a:r>
              <a:rPr lang="en-US" sz="1800" b="0" dirty="0" smtClean="0"/>
              <a:t>)?</a:t>
            </a:r>
          </a:p>
          <a:p>
            <a:pPr marL="342900" indent="-342900" algn="l">
              <a:spcBef>
                <a:spcPts val="600"/>
              </a:spcBef>
              <a:buFont typeface="Arial" charset="0"/>
              <a:buChar char="•"/>
            </a:pPr>
            <a:r>
              <a:rPr lang="en-US" sz="2000" b="0" dirty="0" smtClean="0"/>
              <a:t>More promising for </a:t>
            </a:r>
            <a:r>
              <a:rPr lang="en-US" sz="2000" b="0" dirty="0" smtClean="0"/>
              <a:t>detection </a:t>
            </a:r>
            <a:endParaRPr lang="en-US" sz="2000" b="0" dirty="0" smtClean="0"/>
          </a:p>
          <a:p>
            <a:pPr marL="800100" lvl="1" indent="-342900" algn="l">
              <a:spcBef>
                <a:spcPts val="600"/>
              </a:spcBef>
              <a:buFont typeface="Arial" charset="0"/>
              <a:buChar char="•"/>
            </a:pPr>
            <a:r>
              <a:rPr lang="en-US" sz="1800" b="0" dirty="0" smtClean="0"/>
              <a:t>Cross correlation with MUSE-based, mag-</a:t>
            </a:r>
            <a:r>
              <a:rPr lang="en-US" sz="1800" b="0" dirty="0" err="1" smtClean="0"/>
              <a:t>phys</a:t>
            </a:r>
            <a:r>
              <a:rPr lang="en-US" sz="1800" b="0" dirty="0" smtClean="0"/>
              <a:t> predicted CO galaxy catalog</a:t>
            </a:r>
          </a:p>
          <a:p>
            <a:pPr marL="800100" lvl="1" indent="-342900" algn="l">
              <a:spcBef>
                <a:spcPts val="600"/>
              </a:spcBef>
              <a:buFont typeface="Arial" charset="0"/>
              <a:buChar char="•"/>
            </a:pPr>
            <a:r>
              <a:rPr lang="en-US" sz="1800" b="0" dirty="0" smtClean="0"/>
              <a:t>3D PS in velocity range of known clusters</a:t>
            </a:r>
            <a:endParaRPr lang="en-US" sz="2000" b="0" dirty="0" smtClean="0"/>
          </a:p>
          <a:p>
            <a:pPr marL="342900" indent="-342900" algn="l">
              <a:spcBef>
                <a:spcPts val="600"/>
              </a:spcBef>
              <a:buFont typeface="Arial" charset="0"/>
              <a:buChar char="•"/>
            </a:pPr>
            <a:r>
              <a:rPr lang="en-US" sz="2000" b="0" dirty="0" smtClean="0"/>
              <a:t>Issues: many</a:t>
            </a:r>
          </a:p>
          <a:p>
            <a:pPr marL="800100" lvl="1" indent="-342900" algn="l">
              <a:spcBef>
                <a:spcPts val="600"/>
              </a:spcBef>
              <a:buFont typeface="Arial" charset="0"/>
              <a:buChar char="•"/>
            </a:pPr>
            <a:r>
              <a:rPr lang="en-US" sz="1600" b="0" dirty="0" smtClean="0"/>
              <a:t>S/N low</a:t>
            </a:r>
          </a:p>
          <a:p>
            <a:pPr marL="800100" lvl="1" indent="-342900" algn="l">
              <a:spcBef>
                <a:spcPts val="600"/>
              </a:spcBef>
              <a:buFont typeface="Arial" charset="0"/>
              <a:buChar char="•"/>
            </a:pPr>
            <a:r>
              <a:rPr lang="en-US" sz="1600" b="0" dirty="0" smtClean="0"/>
              <a:t>Pencil beam PS: dominated by few clusters</a:t>
            </a:r>
          </a:p>
          <a:p>
            <a:pPr marL="800100" lvl="1" indent="-342900" algn="l">
              <a:spcBef>
                <a:spcPts val="600"/>
              </a:spcBef>
              <a:buFont typeface="Arial" charset="0"/>
              <a:buChar char="•"/>
            </a:pPr>
            <a:r>
              <a:rPr lang="en-US" sz="1600" b="0" dirty="0" smtClean="0"/>
              <a:t>Line confusion w</a:t>
            </a:r>
            <a:r>
              <a:rPr lang="en-US" sz="1600" b="0" dirty="0" smtClean="0"/>
              <a:t>.  z</a:t>
            </a:r>
            <a:endParaRPr lang="en-US" sz="1600" b="0" dirty="0" smtClean="0"/>
          </a:p>
        </p:txBody>
      </p:sp>
    </p:spTree>
    <p:extLst>
      <p:ext uri="{BB962C8B-B14F-4D97-AF65-F5344CB8AC3E}">
        <p14:creationId xmlns:p14="http://schemas.microsoft.com/office/powerpoint/2010/main" val="104291898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charset="2"/>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 typeface="Wingdings" charset="2"/>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37841</TotalTime>
  <Words>671</Words>
  <Application>Microsoft Macintosh PowerPoint</Application>
  <PresentationFormat>On-screen Show (4:3)</PresentationFormat>
  <Paragraphs>77</Paragraphs>
  <Slides>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Gill Sans</vt:lpstr>
      <vt:lpstr>Gill Sans MT</vt:lpstr>
      <vt:lpstr>ＭＳ Ｐゴシック</vt:lpstr>
      <vt:lpstr>Symbol</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Astrophysical Frontiers in the Next Decade  Planets, Galaxies, Black Holes, &amp; the Transient Universe Portland, OR USA     June 26-29, 2018</vt:lpstr>
      <vt:lpstr>PowerPoint Presentation</vt:lpstr>
    </vt:vector>
  </TitlesOfParts>
  <Company>Caltech</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Microsoft Office User</cp:lastModifiedBy>
  <cp:revision>651</cp:revision>
  <cp:lastPrinted>2012-05-02T11:15:56Z</cp:lastPrinted>
  <dcterms:created xsi:type="dcterms:W3CDTF">2012-05-28T12:34:36Z</dcterms:created>
  <dcterms:modified xsi:type="dcterms:W3CDTF">2018-01-23T13:47:37Z</dcterms:modified>
</cp:coreProperties>
</file>