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"/>
  </p:notesMasterIdLst>
  <p:sldIdLst>
    <p:sldId id="1245" r:id="rId2"/>
    <p:sldId id="1263" r:id="rId3"/>
    <p:sldId id="1262" r:id="rId4"/>
    <p:sldId id="1261" r:id="rId5"/>
    <p:sldId id="509" r:id="rId6"/>
    <p:sldId id="1265" r:id="rId7"/>
    <p:sldId id="1266" r:id="rId8"/>
    <p:sldId id="1267" r:id="rId9"/>
    <p:sldId id="1268" r:id="rId10"/>
    <p:sldId id="1259" r:id="rId11"/>
    <p:sldId id="620" r:id="rId12"/>
    <p:sldId id="613" r:id="rId13"/>
    <p:sldId id="615" r:id="rId1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DCA8"/>
    <a:srgbClr val="EDD29A"/>
    <a:srgbClr val="0000FF"/>
    <a:srgbClr val="00B4F7"/>
    <a:srgbClr val="03FAFF"/>
    <a:srgbClr val="00BBF7"/>
    <a:srgbClr val="00E1F4"/>
    <a:srgbClr val="09073B"/>
    <a:srgbClr val="71AE48"/>
    <a:srgbClr val="008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84" autoAdjust="0"/>
    <p:restoredTop sz="96054" autoAdjust="0"/>
  </p:normalViewPr>
  <p:slideViewPr>
    <p:cSldViewPr snapToGrid="0" snapToObjects="1" showGuides="1">
      <p:cViewPr varScale="1">
        <p:scale>
          <a:sx n="158" d="100"/>
          <a:sy n="158" d="100"/>
        </p:scale>
        <p:origin x="1072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644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02BE4-89DD-6548-82D3-2826A713AC64}" type="datetimeFigureOut">
              <a:rPr lang="en-US" smtClean="0"/>
              <a:t>11/8/24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6C1E-B574-9248-808E-C0199F168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8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28003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52010D-3405-684F-B2B0-49E8B74F020B}"/>
              </a:ext>
            </a:extLst>
          </p:cNvPr>
          <p:cNvSpPr/>
          <p:nvPr userDrawn="1"/>
        </p:nvSpPr>
        <p:spPr>
          <a:xfrm>
            <a:off x="1" y="2800350"/>
            <a:ext cx="9144000" cy="2343150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758" y="4179807"/>
            <a:ext cx="999131" cy="592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339" y="4119802"/>
            <a:ext cx="712547" cy="712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962" y="2882504"/>
            <a:ext cx="6482924" cy="64941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157" y="4173202"/>
            <a:ext cx="466425" cy="60574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85962" y="3550577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E95FC-F2FF-484C-B164-0B467A10D8E8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2849861-2E54-1342-94A6-59F8EF28B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4440236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E1C94F-84F9-C04C-BF98-219DD097AA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orient="horz" pos="176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0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2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2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3446CB6-96D0-AA45-943F-02AF19C01A6C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349" y="402192"/>
            <a:ext cx="4219303" cy="366845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68955" y="4732653"/>
            <a:ext cx="1641475" cy="229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chemeClr val="bg1"/>
                </a:solidFill>
                <a:latin typeface="Helvetica" pitchFamily="2" charset="0"/>
                <a:cs typeface="Gill Sans" charset="0"/>
              </a:rPr>
              <a:t>ngvla.nrao.edu</a:t>
            </a:r>
            <a:endParaRPr lang="en-US" sz="1800" b="1" dirty="0">
              <a:solidFill>
                <a:schemeClr val="bg1"/>
              </a:solidFill>
              <a:latin typeface="Helvetica" pitchFamily="2" charset="0"/>
              <a:cs typeface="Gill Sans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661F793-CC53-E543-BB36-CE6236F0C7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FF8B86-738C-DC43-AC4A-2D8E275E29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E344E05-8C7F-3D42-BC50-9CE635A9ED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09307"/>
            <a:ext cx="8636000" cy="3579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489632"/>
            <a:ext cx="8636000" cy="402661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ill Sans MT" panose="020B0502020104020203" pitchFamily="34" charset="0"/>
              </a:defRPr>
            </a:lvl1pPr>
            <a:lvl2pPr>
              <a:defRPr sz="1650">
                <a:latin typeface="Gill Sans MT" panose="020B0502020104020203" pitchFamily="34" charset="0"/>
              </a:defRPr>
            </a:lvl2pPr>
            <a:lvl3pPr>
              <a:defRPr sz="1500">
                <a:latin typeface="Gill Sans MT" panose="020B0502020104020203" pitchFamily="34" charset="0"/>
              </a:defRPr>
            </a:lvl3pPr>
            <a:lvl4pPr>
              <a:defRPr sz="1350">
                <a:latin typeface="Gill Sans MT" panose="020B0502020104020203" pitchFamily="34" charset="0"/>
              </a:defRPr>
            </a:lvl4pPr>
            <a:lvl5pPr>
              <a:defRPr sz="12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277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5A87-7B9E-49BF-3CDB-0B0645392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93A37-FA93-5FEC-ADB9-F463DE0AA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179BD-41FF-6014-90AB-E367AEC86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3614-478A-A747-8D5D-46EBF5840A90}" type="datetimeFigureOut">
              <a:rPr lang="en-US" smtClean="0"/>
              <a:t>11/8/24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70A31-BB5C-16A1-5E30-863000263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97B51-D6CC-F9DD-A8D1-0877E315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2818-6D48-1044-BD14-9DC10391F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75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60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04773"/>
            <a:ext cx="7886700" cy="362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4" r:id="rId3"/>
    <p:sldLayoutId id="2147483666" r:id="rId4"/>
    <p:sldLayoutId id="2147483677" r:id="rId5"/>
    <p:sldLayoutId id="2147483676" r:id="rId6"/>
    <p:sldLayoutId id="2147483670" r:id="rId7"/>
    <p:sldLayoutId id="2147483680" r:id="rId8"/>
    <p:sldLayoutId id="2147483684" r:id="rId9"/>
  </p:sldLayoutIdLst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83C4E3FE-0434-06A3-92F1-7BBD5AF0D38E}"/>
              </a:ext>
            </a:extLst>
          </p:cNvPr>
          <p:cNvSpPr txBox="1"/>
          <p:nvPr/>
        </p:nvSpPr>
        <p:spPr>
          <a:xfrm>
            <a:off x="259432" y="273001"/>
            <a:ext cx="374977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Event Horizon Telescope Collaboration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M87 @ 230 GHz, 20uas resolution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General relativistic shadow</a:t>
            </a:r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200" dirty="0"/>
              <a:t>Diameter = 42 </a:t>
            </a:r>
            <a:r>
              <a:rPr lang="en-US" sz="1200" dirty="0" err="1"/>
              <a:t>uas</a:t>
            </a:r>
            <a:r>
              <a:rPr lang="en-US" sz="1200" dirty="0"/>
              <a:t> = 5.6 R</a:t>
            </a:r>
            <a:r>
              <a:rPr lang="en-US" sz="1200" baseline="-25000" dirty="0"/>
              <a:t>s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</a:t>
            </a:r>
            <a:r>
              <a:rPr lang="en-US" sz="1400" baseline="-25000" dirty="0"/>
              <a:t>SMBH </a:t>
            </a:r>
            <a:r>
              <a:rPr lang="en-US" sz="1400" dirty="0"/>
              <a:t>= 6.5 x 10</a:t>
            </a:r>
            <a:r>
              <a:rPr lang="en-US" sz="1400" baseline="30000" dirty="0"/>
              <a:t>9</a:t>
            </a:r>
            <a:r>
              <a:rPr lang="en-US" sz="1400" dirty="0"/>
              <a:t> M</a:t>
            </a:r>
            <a:r>
              <a:rPr lang="en-US" sz="1400" baseline="-25000" dirty="0"/>
              <a:t>o</a:t>
            </a:r>
            <a:endParaRPr lang="en-US" sz="1400" dirty="0"/>
          </a:p>
        </p:txBody>
      </p:sp>
      <p:pic>
        <p:nvPicPr>
          <p:cNvPr id="12" name="Picture 11" descr="A comparison of a red and yellow light&#10;&#10;Description automatically generated with medium confidence">
            <a:extLst>
              <a:ext uri="{FF2B5EF4-FFF2-40B4-BE49-F238E27FC236}">
                <a16:creationId xmlns:a16="http://schemas.microsoft.com/office/drawing/2014/main" id="{63FC6A44-F183-15F0-5992-4BCA97C78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166" y="12362"/>
            <a:ext cx="4877298" cy="23773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DDFD042-8EB8-A9DE-14AC-91E5F225A50A}"/>
              </a:ext>
            </a:extLst>
          </p:cNvPr>
          <p:cNvGrpSpPr/>
          <p:nvPr/>
        </p:nvGrpSpPr>
        <p:grpSpPr>
          <a:xfrm>
            <a:off x="1660178" y="1828803"/>
            <a:ext cx="7174439" cy="3280324"/>
            <a:chOff x="1763501" y="1766923"/>
            <a:chExt cx="7328286" cy="337657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EFBE940-76CB-89B4-EE75-4708B96D5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947" y="2454973"/>
              <a:ext cx="5309840" cy="2688527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8B4C776-0213-8C7B-47CC-B03C2EADA276}"/>
                </a:ext>
              </a:extLst>
            </p:cNvPr>
            <p:cNvGrpSpPr/>
            <p:nvPr/>
          </p:nvGrpSpPr>
          <p:grpSpPr>
            <a:xfrm>
              <a:off x="1763501" y="2475094"/>
              <a:ext cx="4041087" cy="1563507"/>
              <a:chOff x="4374663" y="-598294"/>
              <a:chExt cx="3411723" cy="1280113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610A11A-5E82-44C3-DB64-D89FB79AD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5996" y="-598294"/>
                <a:ext cx="1440390" cy="979016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2C3C7D0-5F61-48BB-599B-0C3F6D22E2E8}"/>
                  </a:ext>
                </a:extLst>
              </p:cNvPr>
              <p:cNvSpPr txBox="1"/>
              <p:nvPr/>
            </p:nvSpPr>
            <p:spPr>
              <a:xfrm>
                <a:off x="4374663" y="455028"/>
                <a:ext cx="1301931" cy="226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>
                    <a:solidFill>
                      <a:schemeClr val="bg1"/>
                    </a:solidFill>
                  </a:rPr>
                  <a:t>V</a:t>
                </a:r>
                <a:r>
                  <a:rPr lang="en-US" sz="1200" baseline="-25000" dirty="0" err="1">
                    <a:solidFill>
                      <a:schemeClr val="bg1"/>
                    </a:solidFill>
                  </a:rPr>
                  <a:t>app</a:t>
                </a:r>
                <a:r>
                  <a:rPr lang="en-US" sz="1200" dirty="0">
                    <a:solidFill>
                      <a:schemeClr val="bg1"/>
                    </a:solidFill>
                  </a:rPr>
                  <a:t> up to 6c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E4DAEBA-F3EB-A917-4414-99130B402410}"/>
                </a:ext>
              </a:extLst>
            </p:cNvPr>
            <p:cNvSpPr txBox="1"/>
            <p:nvPr/>
          </p:nvSpPr>
          <p:spPr>
            <a:xfrm>
              <a:off x="6672172" y="2571750"/>
              <a:ext cx="10817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Walker + 2018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5089B84-3A43-A35F-A3B5-6E8D9233C8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36233" y="1766923"/>
              <a:ext cx="588909" cy="1210033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map of the earth&#10;&#10;Description automatically generated">
            <a:extLst>
              <a:ext uri="{FF2B5EF4-FFF2-40B4-BE49-F238E27FC236}">
                <a16:creationId xmlns:a16="http://schemas.microsoft.com/office/drawing/2014/main" id="{6F76F7E6-C0BA-1ABD-4730-AF42E51CB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53" y="2066673"/>
            <a:ext cx="2395880" cy="24255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5DF97A-E9FD-A2F4-AF36-B650FB1489EA}"/>
              </a:ext>
            </a:extLst>
          </p:cNvPr>
          <p:cNvSpPr txBox="1"/>
          <p:nvPr/>
        </p:nvSpPr>
        <p:spPr>
          <a:xfrm>
            <a:off x="4634682" y="2529795"/>
            <a:ext cx="6928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v</a:t>
            </a:r>
            <a:r>
              <a:rPr lang="en-US" sz="800" baseline="-25000" dirty="0" err="1">
                <a:solidFill>
                  <a:schemeClr val="bg1"/>
                </a:solidFill>
              </a:rPr>
              <a:t>app</a:t>
            </a:r>
            <a:r>
              <a:rPr lang="en-US" sz="800" dirty="0">
                <a:solidFill>
                  <a:schemeClr val="bg1"/>
                </a:solidFill>
              </a:rPr>
              <a:t> up to 6c</a:t>
            </a:r>
          </a:p>
        </p:txBody>
      </p:sp>
    </p:spTree>
    <p:extLst>
      <p:ext uri="{BB962C8B-B14F-4D97-AF65-F5344CB8AC3E}">
        <p14:creationId xmlns:p14="http://schemas.microsoft.com/office/powerpoint/2010/main" val="30772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EBF59456-DFA0-09A6-5F61-08BA1CE79111}"/>
              </a:ext>
            </a:extLst>
          </p:cNvPr>
          <p:cNvSpPr txBox="1"/>
          <p:nvPr/>
        </p:nvSpPr>
        <p:spPr>
          <a:xfrm>
            <a:off x="882273" y="2348557"/>
            <a:ext cx="12530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Lu et al. 2023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CC5442-CE63-BA0B-BE21-CA7744D768F6}"/>
              </a:ext>
            </a:extLst>
          </p:cNvPr>
          <p:cNvSpPr txBox="1"/>
          <p:nvPr/>
        </p:nvSpPr>
        <p:spPr>
          <a:xfrm>
            <a:off x="882272" y="553015"/>
            <a:ext cx="27878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M87 90 GHz GMVA @ 40uas: R ~ 8 R</a:t>
            </a:r>
            <a:r>
              <a:rPr lang="en-US" baseline="-250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6B8BF9-480C-2E02-3416-4628CE467C1A}"/>
              </a:ext>
            </a:extLst>
          </p:cNvPr>
          <p:cNvSpPr txBox="1"/>
          <p:nvPr/>
        </p:nvSpPr>
        <p:spPr>
          <a:xfrm>
            <a:off x="398680" y="887146"/>
            <a:ext cx="46477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4 LONG stations in Germany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Image M87 w. </a:t>
            </a:r>
            <a:r>
              <a:rPr lang="en-US" sz="1400" dirty="0" err="1"/>
              <a:t>ngVLA</a:t>
            </a:r>
            <a:endParaRPr lang="en-US" sz="1400" baseline="-25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Image Jet – accretion disk transition out to 1mas ~ 0.07pc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D1F235-0730-F367-4469-E0964CD57BA2}"/>
              </a:ext>
            </a:extLst>
          </p:cNvPr>
          <p:cNvSpPr txBox="1"/>
          <p:nvPr/>
        </p:nvSpPr>
        <p:spPr>
          <a:xfrm>
            <a:off x="559292" y="120910"/>
            <a:ext cx="3152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LEVERAGE</a:t>
            </a:r>
          </a:p>
          <a:p>
            <a:r>
              <a:rPr lang="en-US" sz="1600" dirty="0" err="1"/>
              <a:t>Kadler</a:t>
            </a:r>
            <a:r>
              <a:rPr lang="en-US" sz="1600" dirty="0"/>
              <a:t> et al.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C6CE85-4C6F-4AFA-1A22-41D9E0875DCE}"/>
              </a:ext>
            </a:extLst>
          </p:cNvPr>
          <p:cNvGrpSpPr/>
          <p:nvPr/>
        </p:nvGrpSpPr>
        <p:grpSpPr>
          <a:xfrm>
            <a:off x="5288991" y="416807"/>
            <a:ext cx="3339978" cy="3184175"/>
            <a:chOff x="4268248" y="0"/>
            <a:chExt cx="4557235" cy="5143500"/>
          </a:xfrm>
        </p:grpSpPr>
        <p:pic>
          <p:nvPicPr>
            <p:cNvPr id="5" name="Picture 4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D6E4E40C-2599-BDBD-AA31-3A6DCC513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8248" y="0"/>
              <a:ext cx="4557235" cy="51435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FDE788-238F-927D-A76A-2C3C312CC3E0}"/>
                </a:ext>
              </a:extLst>
            </p:cNvPr>
            <p:cNvSpPr txBox="1"/>
            <p:nvPr/>
          </p:nvSpPr>
          <p:spPr>
            <a:xfrm>
              <a:off x="5372099" y="2848018"/>
              <a:ext cx="947866" cy="447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= 13 R</a:t>
              </a:r>
              <a:r>
                <a:rPr lang="en-US" sz="1200" baseline="-25000" dirty="0">
                  <a:solidFill>
                    <a:schemeClr val="bg1"/>
                  </a:solidFill>
                </a:rPr>
                <a:t>s</a:t>
              </a:r>
            </a:p>
          </p:txBody>
        </p:sp>
      </p:grpSp>
      <p:pic>
        <p:nvPicPr>
          <p:cNvPr id="4" name="Picture 3" descr="A red and black circle with numbers&#10;&#10;Description automatically generated">
            <a:extLst>
              <a:ext uri="{FF2B5EF4-FFF2-40B4-BE49-F238E27FC236}">
                <a16:creationId xmlns:a16="http://schemas.microsoft.com/office/drawing/2014/main" id="{3B10A7E7-5F9A-3860-6CD5-4E65950ED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31" y="2115047"/>
            <a:ext cx="2066185" cy="2026065"/>
          </a:xfrm>
          <a:prstGeom prst="rect">
            <a:avLst/>
          </a:prstGeom>
        </p:spPr>
      </p:pic>
      <p:pic>
        <p:nvPicPr>
          <p:cNvPr id="7" name="Picture 6" descr="A map of the earth&#10;&#10;Description automatically generated">
            <a:extLst>
              <a:ext uri="{FF2B5EF4-FFF2-40B4-BE49-F238E27FC236}">
                <a16:creationId xmlns:a16="http://schemas.microsoft.com/office/drawing/2014/main" id="{0EF0AB55-8CF5-33A8-C085-AE3B24F6E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90" y="2179923"/>
            <a:ext cx="1847038" cy="177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86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402A6-009C-D453-07BF-8D856DD43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53F0BAF-DA10-5035-639F-953DA2075186}"/>
              </a:ext>
            </a:extLst>
          </p:cNvPr>
          <p:cNvGrpSpPr/>
          <p:nvPr/>
        </p:nvGrpSpPr>
        <p:grpSpPr>
          <a:xfrm>
            <a:off x="5415214" y="148632"/>
            <a:ext cx="2740041" cy="2301613"/>
            <a:chOff x="129089" y="1083999"/>
            <a:chExt cx="5733828" cy="4690002"/>
          </a:xfrm>
        </p:grpSpPr>
        <p:pic>
          <p:nvPicPr>
            <p:cNvPr id="7" name="Picture 6" descr="A blue line with a line in the middle&#10;&#10;Description automatically generated with medium confidence">
              <a:extLst>
                <a:ext uri="{FF2B5EF4-FFF2-40B4-BE49-F238E27FC236}">
                  <a16:creationId xmlns:a16="http://schemas.microsoft.com/office/drawing/2014/main" id="{FA47988A-A6FF-F01C-5E93-12BB6D837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089" y="1083999"/>
              <a:ext cx="5733828" cy="4690002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D5D7BCE-6B47-707A-840A-CAAFA6FC7387}"/>
                </a:ext>
              </a:extLst>
            </p:cNvPr>
            <p:cNvCxnSpPr/>
            <p:nvPr/>
          </p:nvCxnSpPr>
          <p:spPr>
            <a:xfrm>
              <a:off x="340659" y="3684494"/>
              <a:ext cx="552225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80A57B-9D3F-0C2C-AC14-AB184E9EF405}"/>
              </a:ext>
            </a:extLst>
          </p:cNvPr>
          <p:cNvGrpSpPr/>
          <p:nvPr/>
        </p:nvGrpSpPr>
        <p:grpSpPr>
          <a:xfrm>
            <a:off x="5438265" y="2701013"/>
            <a:ext cx="2740041" cy="2301614"/>
            <a:chOff x="6147717" y="1083999"/>
            <a:chExt cx="5733829" cy="4690002"/>
          </a:xfrm>
        </p:grpSpPr>
        <p:pic>
          <p:nvPicPr>
            <p:cNvPr id="11" name="Picture 10" descr="A blue line with a black line&#10;&#10;Description automatically generated">
              <a:extLst>
                <a:ext uri="{FF2B5EF4-FFF2-40B4-BE49-F238E27FC236}">
                  <a16:creationId xmlns:a16="http://schemas.microsoft.com/office/drawing/2014/main" id="{96332AAD-B7FE-BBCE-73BE-915B36B78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7717" y="1083999"/>
              <a:ext cx="5733829" cy="469000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7BA0ACB-927C-1542-598F-7D80B739968D}"/>
                </a:ext>
              </a:extLst>
            </p:cNvPr>
            <p:cNvCxnSpPr/>
            <p:nvPr/>
          </p:nvCxnSpPr>
          <p:spPr>
            <a:xfrm>
              <a:off x="6338046" y="3684496"/>
              <a:ext cx="552225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A95DE9B-263D-CA31-FFCF-165973F78711}"/>
              </a:ext>
            </a:extLst>
          </p:cNvPr>
          <p:cNvSpPr txBox="1"/>
          <p:nvPr/>
        </p:nvSpPr>
        <p:spPr>
          <a:xfrm>
            <a:off x="5752392" y="2121694"/>
            <a:ext cx="857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2000km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2DF40E-A5E9-42EB-3FBD-180A3E2984BE}"/>
              </a:ext>
            </a:extLst>
          </p:cNvPr>
          <p:cNvSpPr txBox="1"/>
          <p:nvPr/>
        </p:nvSpPr>
        <p:spPr>
          <a:xfrm>
            <a:off x="7466892" y="2114550"/>
            <a:ext cx="857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10000km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64C074-028D-5174-04E4-E977871BD006}"/>
              </a:ext>
            </a:extLst>
          </p:cNvPr>
          <p:cNvCxnSpPr/>
          <p:nvPr/>
        </p:nvCxnSpPr>
        <p:spPr>
          <a:xfrm>
            <a:off x="7681205" y="2276544"/>
            <a:ext cx="0" cy="814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F65E6-3423-3668-D462-2CA8E31B7A03}"/>
              </a:ext>
            </a:extLst>
          </p:cNvPr>
          <p:cNvCxnSpPr/>
          <p:nvPr/>
        </p:nvCxnSpPr>
        <p:spPr>
          <a:xfrm>
            <a:off x="5959561" y="2276544"/>
            <a:ext cx="0" cy="814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A228F5D-6BBE-6A5F-DCF5-0291B14F71E2}"/>
              </a:ext>
            </a:extLst>
          </p:cNvPr>
          <p:cNvSpPr txBox="1"/>
          <p:nvPr/>
        </p:nvSpPr>
        <p:spPr>
          <a:xfrm>
            <a:off x="5152317" y="1306658"/>
            <a:ext cx="857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 Jy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F233F2-AF6A-4A2F-5232-80A5BAFF63E3}"/>
              </a:ext>
            </a:extLst>
          </p:cNvPr>
          <p:cNvSpPr txBox="1"/>
          <p:nvPr/>
        </p:nvSpPr>
        <p:spPr>
          <a:xfrm>
            <a:off x="5152317" y="713727"/>
            <a:ext cx="857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1 Jy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13DE89-7A9D-5A2A-B754-61CDB43D37C8}"/>
              </a:ext>
            </a:extLst>
          </p:cNvPr>
          <p:cNvSpPr txBox="1"/>
          <p:nvPr/>
        </p:nvSpPr>
        <p:spPr>
          <a:xfrm rot="16200000">
            <a:off x="4873711" y="774271"/>
            <a:ext cx="857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Real</a:t>
            </a:r>
          </a:p>
        </p:txBody>
      </p:sp>
      <p:pic>
        <p:nvPicPr>
          <p:cNvPr id="10" name="Picture 9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95928B72-EE15-1013-5AE4-DB6D71FCE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6" y="1682697"/>
            <a:ext cx="4159019" cy="2700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91F89D-A898-23E9-20AE-6370C0DA2DDD}"/>
              </a:ext>
            </a:extLst>
          </p:cNvPr>
          <p:cNvSpPr txBox="1"/>
          <p:nvPr/>
        </p:nvSpPr>
        <p:spPr>
          <a:xfrm>
            <a:off x="302203" y="563867"/>
            <a:ext cx="45201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Max Baseline doesn’t change (smallest fringe spacing)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But S/N on longest baselines improves dramatically =&gt; information on scales &lt; fringe spacing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M87 ring model: 0.67 Jy, 64uas annulus + noise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B3AFE7-58E9-E13D-8BE6-03A31A2F0D14}"/>
              </a:ext>
            </a:extLst>
          </p:cNvPr>
          <p:cNvSpPr txBox="1"/>
          <p:nvPr/>
        </p:nvSpPr>
        <p:spPr>
          <a:xfrm>
            <a:off x="349746" y="122507"/>
            <a:ext cx="460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Improved model fitting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30D83E-39CB-8A81-DB77-A18A6E8CEB19}"/>
              </a:ext>
            </a:extLst>
          </p:cNvPr>
          <p:cNvSpPr txBox="1"/>
          <p:nvPr/>
        </p:nvSpPr>
        <p:spPr>
          <a:xfrm>
            <a:off x="7330217" y="239509"/>
            <a:ext cx="11305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ngEHT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235CFA-830A-E19D-4208-D8306FB018E0}"/>
              </a:ext>
            </a:extLst>
          </p:cNvPr>
          <p:cNvSpPr txBox="1"/>
          <p:nvPr/>
        </p:nvSpPr>
        <p:spPr>
          <a:xfrm>
            <a:off x="6785234" y="2787601"/>
            <a:ext cx="17145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ngEHT</a:t>
            </a:r>
            <a:r>
              <a:rPr lang="en-US" dirty="0"/>
              <a:t> + </a:t>
            </a:r>
            <a:r>
              <a:rPr lang="en-US" dirty="0" err="1"/>
              <a:t>ngVLA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183220-B3D6-C97B-B705-636BA5853A62}"/>
              </a:ext>
            </a:extLst>
          </p:cNvPr>
          <p:cNvSpPr txBox="1"/>
          <p:nvPr/>
        </p:nvSpPr>
        <p:spPr>
          <a:xfrm>
            <a:off x="8079630" y="1424822"/>
            <a:ext cx="75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64uas annulus</a:t>
            </a:r>
          </a:p>
        </p:txBody>
      </p:sp>
    </p:spTree>
    <p:extLst>
      <p:ext uri="{BB962C8B-B14F-4D97-AF65-F5344CB8AC3E}">
        <p14:creationId xmlns:p14="http://schemas.microsoft.com/office/powerpoint/2010/main" val="3822308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aph of a uv distance&#10;&#10;Description automatically generated">
            <a:extLst>
              <a:ext uri="{FF2B5EF4-FFF2-40B4-BE49-F238E27FC236}">
                <a16:creationId xmlns:a16="http://schemas.microsoft.com/office/drawing/2014/main" id="{9C3B0BAA-3BBF-1EB4-10FD-934270812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483" y="529392"/>
            <a:ext cx="5254051" cy="394053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28ED14-D42C-42D3-D422-57D92F2FA64C}"/>
              </a:ext>
            </a:extLst>
          </p:cNvPr>
          <p:cNvCxnSpPr>
            <a:cxnSpLocks/>
          </p:cNvCxnSpPr>
          <p:nvPr/>
        </p:nvCxnSpPr>
        <p:spPr>
          <a:xfrm>
            <a:off x="2668000" y="3153790"/>
            <a:ext cx="4050312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DFEC626-9A9B-7335-61DE-037CE36668AE}"/>
              </a:ext>
            </a:extLst>
          </p:cNvPr>
          <p:cNvGrpSpPr/>
          <p:nvPr/>
        </p:nvGrpSpPr>
        <p:grpSpPr>
          <a:xfrm>
            <a:off x="2689710" y="1070994"/>
            <a:ext cx="4007686" cy="2955293"/>
            <a:chOff x="1002981" y="1099294"/>
            <a:chExt cx="5799736" cy="4259918"/>
          </a:xfrm>
        </p:grpSpPr>
        <p:pic>
          <p:nvPicPr>
            <p:cNvPr id="7" name="Picture 6" descr="A graph of a uv distance&#10;&#10;Description automatically generated">
              <a:extLst>
                <a:ext uri="{FF2B5EF4-FFF2-40B4-BE49-F238E27FC236}">
                  <a16:creationId xmlns:a16="http://schemas.microsoft.com/office/drawing/2014/main" id="{DDAC1F6B-C491-A2A5-92DF-3E574EBDD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981" y="3162859"/>
              <a:ext cx="2808941" cy="2196353"/>
            </a:xfrm>
            <a:prstGeom prst="rect">
              <a:avLst/>
            </a:prstGeom>
          </p:spPr>
        </p:pic>
        <p:pic>
          <p:nvPicPr>
            <p:cNvPr id="9" name="Picture 8" descr="A graph of a uv distance&#10;&#10;Description automatically generated">
              <a:extLst>
                <a:ext uri="{FF2B5EF4-FFF2-40B4-BE49-F238E27FC236}">
                  <a16:creationId xmlns:a16="http://schemas.microsoft.com/office/drawing/2014/main" id="{8A30C55E-F1A9-E43A-B4EB-5A178FACC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3776" y="1099294"/>
              <a:ext cx="2808941" cy="2106706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9ED94B6-9EB2-AE0A-EB51-7FCD3CACFDC1}"/>
                </a:ext>
              </a:extLst>
            </p:cNvPr>
            <p:cNvCxnSpPr/>
            <p:nvPr/>
          </p:nvCxnSpPr>
          <p:spPr>
            <a:xfrm>
              <a:off x="2106706" y="1656790"/>
              <a:ext cx="62753" cy="193637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5DE5976-4785-3C91-BAF8-2DF60A9394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49151" y="2696695"/>
              <a:ext cx="515470" cy="21067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9CBCA7C-CA65-5D22-2A95-EF1B255460CC}"/>
              </a:ext>
            </a:extLst>
          </p:cNvPr>
          <p:cNvSpPr txBox="1"/>
          <p:nvPr/>
        </p:nvSpPr>
        <p:spPr>
          <a:xfrm>
            <a:off x="2908555" y="178697"/>
            <a:ext cx="35609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/>
              <a:t>Binned visibilities + rms scatter (~ N</a:t>
            </a:r>
            <a:r>
              <a:rPr lang="en-US" sz="1400" baseline="-25000" dirty="0"/>
              <a:t>vis</a:t>
            </a:r>
            <a:r>
              <a:rPr lang="en-US" sz="1400" baseline="30000" dirty="0"/>
              <a:t>0.5</a:t>
            </a:r>
            <a:r>
              <a:rPr lang="en-US" sz="1400" dirty="0"/>
              <a:t>)</a:t>
            </a:r>
          </a:p>
          <a:p>
            <a:pPr algn="ctr">
              <a:spcBef>
                <a:spcPts val="600"/>
              </a:spcBef>
            </a:pPr>
            <a:r>
              <a:rPr lang="en-US" sz="1400" dirty="0"/>
              <a:t>Improved S/N as function of baseline length</a:t>
            </a:r>
          </a:p>
        </p:txBody>
      </p:sp>
    </p:spTree>
    <p:extLst>
      <p:ext uri="{BB962C8B-B14F-4D97-AF65-F5344CB8AC3E}">
        <p14:creationId xmlns:p14="http://schemas.microsoft.com/office/powerpoint/2010/main" val="4224832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481B0-192F-07BB-E6A5-B2BE1ECDC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7CF639AF-CB89-9F9E-4875-A58689269F39}"/>
              </a:ext>
            </a:extLst>
          </p:cNvPr>
          <p:cNvGrpSpPr/>
          <p:nvPr/>
        </p:nvGrpSpPr>
        <p:grpSpPr>
          <a:xfrm>
            <a:off x="640297" y="466069"/>
            <a:ext cx="5548291" cy="4417700"/>
            <a:chOff x="832802" y="500446"/>
            <a:chExt cx="5548291" cy="4417700"/>
          </a:xfrm>
        </p:grpSpPr>
        <p:pic>
          <p:nvPicPr>
            <p:cNvPr id="15" name="Picture 14" descr="A graph with black dots&#10;&#10;Description automatically generated">
              <a:extLst>
                <a:ext uri="{FF2B5EF4-FFF2-40B4-BE49-F238E27FC236}">
                  <a16:creationId xmlns:a16="http://schemas.microsoft.com/office/drawing/2014/main" id="{F2E96D3A-9202-ACA7-8278-B8B9A2B2E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2802" y="500446"/>
              <a:ext cx="5548291" cy="4161218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970CD09-AE2B-37A5-CE5B-CC61C25CF3E3}"/>
                </a:ext>
              </a:extLst>
            </p:cNvPr>
            <p:cNvCxnSpPr>
              <a:cxnSpLocks/>
            </p:cNvCxnSpPr>
            <p:nvPr/>
          </p:nvCxnSpPr>
          <p:spPr>
            <a:xfrm>
              <a:off x="4423720" y="4202319"/>
              <a:ext cx="0" cy="21392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69E972-0185-473B-F669-60B9B14D7526}"/>
                </a:ext>
              </a:extLst>
            </p:cNvPr>
            <p:cNvSpPr txBox="1"/>
            <p:nvPr/>
          </p:nvSpPr>
          <p:spPr>
            <a:xfrm>
              <a:off x="4239665" y="4400874"/>
              <a:ext cx="4487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Null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2AB5DEB-2271-DB11-2817-13C28754C601}"/>
                </a:ext>
              </a:extLst>
            </p:cNvPr>
            <p:cNvGrpSpPr/>
            <p:nvPr/>
          </p:nvGrpSpPr>
          <p:grpSpPr>
            <a:xfrm>
              <a:off x="2100985" y="1241370"/>
              <a:ext cx="3671046" cy="2543955"/>
              <a:chOff x="4459307" y="1689283"/>
              <a:chExt cx="4684694" cy="3196096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3AC01B-60FC-A717-9E2F-C1DD458DD5D2}"/>
                  </a:ext>
                </a:extLst>
              </p:cNvPr>
              <p:cNvSpPr txBox="1"/>
              <p:nvPr/>
            </p:nvSpPr>
            <p:spPr>
              <a:xfrm>
                <a:off x="7718334" y="3864144"/>
                <a:ext cx="971546" cy="52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Namibia – NA-east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ECBA87-58CE-E0C2-F50D-92ABC0855BD9}"/>
                  </a:ext>
                </a:extLst>
              </p:cNvPr>
              <p:cNvSpPr txBox="1"/>
              <p:nvPr/>
            </p:nvSpPr>
            <p:spPr>
              <a:xfrm>
                <a:off x="7966263" y="2751618"/>
                <a:ext cx="1177738" cy="52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Namibia – </a:t>
                </a:r>
                <a:r>
                  <a:rPr lang="en-US" sz="1050" dirty="0" err="1"/>
                  <a:t>ngVLA</a:t>
                </a:r>
                <a:r>
                  <a:rPr lang="en-US" sz="1050" dirty="0"/>
                  <a:t> core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5F1A9C18-2A0E-4E81-54D8-2DFD380C91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97226" y="4345128"/>
                <a:ext cx="60657" cy="54025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0AA5CD0E-0CEF-E7F9-2662-DFAC30B8F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04731" y="3258416"/>
                <a:ext cx="207599" cy="60572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2595747-B127-9114-C8BA-BBF74AAE017E}"/>
                  </a:ext>
                </a:extLst>
              </p:cNvPr>
              <p:cNvSpPr txBox="1"/>
              <p:nvPr/>
            </p:nvSpPr>
            <p:spPr>
              <a:xfrm>
                <a:off x="6312456" y="3028818"/>
                <a:ext cx="1177738" cy="52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EU – </a:t>
                </a:r>
                <a:r>
                  <a:rPr lang="en-US" sz="1050" dirty="0" err="1"/>
                  <a:t>ngVLA</a:t>
                </a:r>
                <a:r>
                  <a:rPr lang="en-US" sz="1050" dirty="0"/>
                  <a:t> core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C32681C5-4FC9-C134-7846-749935A287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59947" y="3475305"/>
                <a:ext cx="68764" cy="47160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B62DD31-A601-B038-5598-E3E1A3BF5B5C}"/>
                  </a:ext>
                </a:extLst>
              </p:cNvPr>
              <p:cNvSpPr txBox="1"/>
              <p:nvPr/>
            </p:nvSpPr>
            <p:spPr>
              <a:xfrm>
                <a:off x="4778718" y="1783929"/>
                <a:ext cx="1177738" cy="52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LONG - MID - </a:t>
                </a:r>
                <a:r>
                  <a:rPr lang="en-US" sz="1050" dirty="0" err="1"/>
                  <a:t>ngVLA</a:t>
                </a:r>
                <a:r>
                  <a:rPr lang="en-US" sz="1050" dirty="0"/>
                  <a:t> core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8C890786-8BFF-8703-9403-3D61D2E7EF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59307" y="1689283"/>
                <a:ext cx="257388" cy="21290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9A05BA3-112B-DEB4-17C4-7E5008C25A7A}"/>
                </a:ext>
              </a:extLst>
            </p:cNvPr>
            <p:cNvSpPr txBox="1"/>
            <p:nvPr/>
          </p:nvSpPr>
          <p:spPr>
            <a:xfrm>
              <a:off x="1863111" y="4377747"/>
              <a:ext cx="70914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400 𝝁as</a:t>
              </a:r>
            </a:p>
            <a:p>
              <a:r>
                <a:rPr lang="en-US" sz="1050" dirty="0"/>
                <a:t>1500km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20C8E3-9871-FB14-7F70-84C1C2C9FD00}"/>
                </a:ext>
              </a:extLst>
            </p:cNvPr>
            <p:cNvSpPr txBox="1"/>
            <p:nvPr/>
          </p:nvSpPr>
          <p:spPr>
            <a:xfrm>
              <a:off x="3623227" y="4363998"/>
              <a:ext cx="63250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100 𝝁as</a:t>
              </a:r>
            </a:p>
            <a:p>
              <a:r>
                <a:rPr lang="en-US" sz="1050" dirty="0"/>
                <a:t>6000km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57AB747-FCDD-E7AF-3A38-955932912510}"/>
                </a:ext>
              </a:extLst>
            </p:cNvPr>
            <p:cNvSpPr txBox="1"/>
            <p:nvPr/>
          </p:nvSpPr>
          <p:spPr>
            <a:xfrm>
              <a:off x="5398174" y="4502648"/>
              <a:ext cx="78949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60 𝝁as</a:t>
              </a:r>
            </a:p>
            <a:p>
              <a:r>
                <a:rPr lang="en-US" sz="1050" dirty="0"/>
                <a:t>10000km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C55CDCE-8606-E073-D77A-9F5EA28B113A}"/>
              </a:ext>
            </a:extLst>
          </p:cNvPr>
          <p:cNvSpPr txBox="1"/>
          <p:nvPr/>
        </p:nvSpPr>
        <p:spPr>
          <a:xfrm>
            <a:off x="2908555" y="170814"/>
            <a:ext cx="35609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/>
              <a:t>Binned visibilities + rms scatter</a:t>
            </a:r>
          </a:p>
          <a:p>
            <a:pPr algn="ctr">
              <a:spcBef>
                <a:spcPts val="600"/>
              </a:spcBef>
            </a:pPr>
            <a:r>
              <a:rPr lang="en-US" sz="1400" dirty="0"/>
              <a:t>Improved S/N as function of baseline length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1FF4E26-D16D-7A9D-7578-506D46ED249A}"/>
              </a:ext>
            </a:extLst>
          </p:cNvPr>
          <p:cNvGrpSpPr/>
          <p:nvPr/>
        </p:nvGrpSpPr>
        <p:grpSpPr>
          <a:xfrm>
            <a:off x="6050613" y="1291723"/>
            <a:ext cx="2873248" cy="2565400"/>
            <a:chOff x="6050613" y="1291723"/>
            <a:chExt cx="2873248" cy="25654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821DA8B-6A2B-2285-8517-92C36A56D51C}"/>
                </a:ext>
              </a:extLst>
            </p:cNvPr>
            <p:cNvGrpSpPr/>
            <p:nvPr/>
          </p:nvGrpSpPr>
          <p:grpSpPr>
            <a:xfrm>
              <a:off x="6050613" y="1291723"/>
              <a:ext cx="2873248" cy="2565400"/>
              <a:chOff x="6068940" y="1289050"/>
              <a:chExt cx="2873248" cy="256540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2B0BD8D-2442-302D-AFD5-94224F7F2209}"/>
                  </a:ext>
                </a:extLst>
              </p:cNvPr>
              <p:cNvGrpSpPr/>
              <p:nvPr/>
            </p:nvGrpSpPr>
            <p:grpSpPr>
              <a:xfrm>
                <a:off x="6068940" y="1289050"/>
                <a:ext cx="2873248" cy="2565400"/>
                <a:chOff x="6068940" y="1289050"/>
                <a:chExt cx="2873248" cy="2565400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6867CC91-F249-81DC-5A5E-0EB1E4DF858C}"/>
                    </a:ext>
                  </a:extLst>
                </p:cNvPr>
                <p:cNvGrpSpPr/>
                <p:nvPr/>
              </p:nvGrpSpPr>
              <p:grpSpPr>
                <a:xfrm>
                  <a:off x="6068940" y="1289050"/>
                  <a:ext cx="2873248" cy="2565400"/>
                  <a:chOff x="6068940" y="1289050"/>
                  <a:chExt cx="2873248" cy="2565400"/>
                </a:xfrm>
              </p:grpSpPr>
              <p:pic>
                <p:nvPicPr>
                  <p:cNvPr id="17" name="Picture 16" descr="A map of the world&#10;&#10;Description automatically generated">
                    <a:extLst>
                      <a:ext uri="{FF2B5EF4-FFF2-40B4-BE49-F238E27FC236}">
                        <a16:creationId xmlns:a16="http://schemas.microsoft.com/office/drawing/2014/main" id="{63DC2D44-D9C0-47F4-6D30-371F4F41796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68940" y="1289050"/>
                    <a:ext cx="2873248" cy="2565400"/>
                  </a:xfrm>
                  <a:prstGeom prst="rect">
                    <a:avLst/>
                  </a:prstGeom>
                </p:spPr>
              </p:pic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159F8DBC-4C53-264E-2192-A9BFEB8D8887}"/>
                      </a:ext>
                    </a:extLst>
                  </p:cNvPr>
                  <p:cNvSpPr txBox="1"/>
                  <p:nvPr/>
                </p:nvSpPr>
                <p:spPr>
                  <a:xfrm>
                    <a:off x="6731001" y="3044234"/>
                    <a:ext cx="31736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dirty="0"/>
                      <a:t>.</a:t>
                    </a:r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81821B1A-12F1-E369-9845-54607EFDE087}"/>
                      </a:ext>
                    </a:extLst>
                  </p:cNvPr>
                  <p:cNvSpPr txBox="1"/>
                  <p:nvPr/>
                </p:nvSpPr>
                <p:spPr>
                  <a:xfrm>
                    <a:off x="6324598" y="2112900"/>
                    <a:ext cx="31736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dirty="0"/>
                      <a:t>.</a:t>
                    </a:r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4A6FEE4A-AE48-D1FC-F2D2-A869F08FC8F3}"/>
                      </a:ext>
                    </a:extLst>
                  </p:cNvPr>
                  <p:cNvSpPr txBox="1"/>
                  <p:nvPr/>
                </p:nvSpPr>
                <p:spPr>
                  <a:xfrm>
                    <a:off x="6299196" y="1977430"/>
                    <a:ext cx="31736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dirty="0"/>
                      <a:t>.</a:t>
                    </a:r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3DAC815D-26C3-DD75-3AD5-9200579D5824}"/>
                      </a:ext>
                    </a:extLst>
                  </p:cNvPr>
                  <p:cNvSpPr txBox="1"/>
                  <p:nvPr/>
                </p:nvSpPr>
                <p:spPr>
                  <a:xfrm>
                    <a:off x="7823200" y="1901230"/>
                    <a:ext cx="31736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dirty="0"/>
                      <a:t>.</a:t>
                    </a:r>
                  </a:p>
                </p:txBody>
              </p: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BAA9314D-8F82-72FF-8AE7-8E9FA39FCE26}"/>
                      </a:ext>
                    </a:extLst>
                  </p:cNvPr>
                  <p:cNvSpPr txBox="1"/>
                  <p:nvPr/>
                </p:nvSpPr>
                <p:spPr>
                  <a:xfrm>
                    <a:off x="7899400" y="1748826"/>
                    <a:ext cx="31736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dirty="0"/>
                      <a:t>.</a:t>
                    </a:r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735F3EA3-2F8E-55F0-3848-634DB0113DDA}"/>
                      </a:ext>
                    </a:extLst>
                  </p:cNvPr>
                  <p:cNvSpPr txBox="1"/>
                  <p:nvPr/>
                </p:nvSpPr>
                <p:spPr>
                  <a:xfrm>
                    <a:off x="7670799" y="2121361"/>
                    <a:ext cx="31736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dirty="0"/>
                      <a:t>.</a:t>
                    </a:r>
                  </a:p>
                </p:txBody>
              </p:sp>
            </p:grp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5E2CD4A9-7280-CF4B-5E47-07F7F5B6E221}"/>
                    </a:ext>
                  </a:extLst>
                </p:cNvPr>
                <p:cNvSpPr txBox="1"/>
                <p:nvPr/>
              </p:nvSpPr>
              <p:spPr>
                <a:xfrm>
                  <a:off x="8193148" y="3003417"/>
                  <a:ext cx="3520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rgbClr val="EDD29A"/>
                      </a:solidFill>
                    </a:rPr>
                    <a:t>.</a:t>
                  </a: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0AE18EB-9447-6FAE-7C04-1585933E4C1C}"/>
                    </a:ext>
                  </a:extLst>
                </p:cNvPr>
                <p:cNvSpPr txBox="1"/>
                <p:nvPr/>
              </p:nvSpPr>
              <p:spPr>
                <a:xfrm>
                  <a:off x="8305088" y="2791677"/>
                  <a:ext cx="35203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EDD29A"/>
                      </a:solidFill>
                    </a:rPr>
                    <a:t>.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97A4343-64A2-A321-A8A3-9A6D04A1975F}"/>
                    </a:ext>
                  </a:extLst>
                </p:cNvPr>
                <p:cNvSpPr txBox="1"/>
                <p:nvPr/>
              </p:nvSpPr>
              <p:spPr>
                <a:xfrm>
                  <a:off x="8279464" y="2846973"/>
                  <a:ext cx="35203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EDD29A"/>
                      </a:solidFill>
                    </a:rPr>
                    <a:t>.</a:t>
                  </a:r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4B8400-D5A1-7DB1-F4B7-7E35F6E41AD5}"/>
                  </a:ext>
                </a:extLst>
              </p:cNvPr>
              <p:cNvSpPr txBox="1"/>
              <p:nvPr/>
            </p:nvSpPr>
            <p:spPr>
              <a:xfrm>
                <a:off x="7903218" y="1532008"/>
                <a:ext cx="352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EDD29A"/>
                    </a:solidFill>
                  </a:rPr>
                  <a:t>.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39F5204-889D-7EBD-9209-C46DB5D7586D}"/>
                  </a:ext>
                </a:extLst>
              </p:cNvPr>
              <p:cNvSpPr txBox="1"/>
              <p:nvPr/>
            </p:nvSpPr>
            <p:spPr>
              <a:xfrm>
                <a:off x="7899157" y="1452453"/>
                <a:ext cx="352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EDD29A"/>
                    </a:solidFill>
                  </a:rPr>
                  <a:t>.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97FF5FA-7D0E-88EF-CE1B-0433C97F6805}"/>
                  </a:ext>
                </a:extLst>
              </p:cNvPr>
              <p:cNvSpPr txBox="1"/>
              <p:nvPr/>
            </p:nvSpPr>
            <p:spPr>
              <a:xfrm>
                <a:off x="7857349" y="1456484"/>
                <a:ext cx="352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9DDCA8"/>
                    </a:solidFill>
                  </a:rPr>
                  <a:t>.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1AEED62-4FFE-758F-4687-4970D4E675EC}"/>
                  </a:ext>
                </a:extLst>
              </p:cNvPr>
              <p:cNvSpPr txBox="1"/>
              <p:nvPr/>
            </p:nvSpPr>
            <p:spPr>
              <a:xfrm>
                <a:off x="7826346" y="1490217"/>
                <a:ext cx="352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9DDCA8"/>
                    </a:solidFill>
                  </a:rPr>
                  <a:t>.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2E2F73E-2859-F1E3-A94A-4A3C8C9C6304}"/>
                </a:ext>
              </a:extLst>
            </p:cNvPr>
            <p:cNvSpPr txBox="1"/>
            <p:nvPr/>
          </p:nvSpPr>
          <p:spPr>
            <a:xfrm>
              <a:off x="8178869" y="2904942"/>
              <a:ext cx="352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6748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C5B3BD-8B80-3807-AFFB-0EF429ED8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30" y="601735"/>
            <a:ext cx="1850492" cy="176138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C91271-2F63-50D6-C3ED-8B5E1EE8D166}"/>
              </a:ext>
            </a:extLst>
          </p:cNvPr>
          <p:cNvGrpSpPr/>
          <p:nvPr/>
        </p:nvGrpSpPr>
        <p:grpSpPr>
          <a:xfrm>
            <a:off x="3299881" y="601735"/>
            <a:ext cx="4995776" cy="1915013"/>
            <a:chOff x="1510700" y="2271577"/>
            <a:chExt cx="6871359" cy="2651917"/>
          </a:xfrm>
        </p:grpSpPr>
        <p:pic>
          <p:nvPicPr>
            <p:cNvPr id="7" name="Picture 6" descr="A graph of a map&#10;&#10;Description automatically generated with medium confidence">
              <a:extLst>
                <a:ext uri="{FF2B5EF4-FFF2-40B4-BE49-F238E27FC236}">
                  <a16:creationId xmlns:a16="http://schemas.microsoft.com/office/drawing/2014/main" id="{1C6ADCDB-9BDF-DBA1-A971-DDA4FCB48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246" y="2351743"/>
              <a:ext cx="2495813" cy="2571751"/>
            </a:xfrm>
            <a:prstGeom prst="rect">
              <a:avLst/>
            </a:prstGeom>
          </p:spPr>
        </p:pic>
        <p:pic>
          <p:nvPicPr>
            <p:cNvPr id="9" name="Picture 8" descr="A graph with a contour of a map&#10;&#10;Description automatically generated with medium confidence">
              <a:extLst>
                <a:ext uri="{FF2B5EF4-FFF2-40B4-BE49-F238E27FC236}">
                  <a16:creationId xmlns:a16="http://schemas.microsoft.com/office/drawing/2014/main" id="{33F81163-B980-5DDE-2A10-AB24C213E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4249" y="2271577"/>
              <a:ext cx="2494905" cy="2571750"/>
            </a:xfrm>
            <a:prstGeom prst="rect">
              <a:avLst/>
            </a:prstGeom>
          </p:spPr>
        </p:pic>
        <p:pic>
          <p:nvPicPr>
            <p:cNvPr id="11" name="Picture 10" descr="A map of a network&#10;&#10;Description automatically generated">
              <a:extLst>
                <a:ext uri="{FF2B5EF4-FFF2-40B4-BE49-F238E27FC236}">
                  <a16:creationId xmlns:a16="http://schemas.microsoft.com/office/drawing/2014/main" id="{7D536585-0BF1-55C7-5106-6C88E9321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700" y="2294343"/>
              <a:ext cx="2291677" cy="2521355"/>
            </a:xfrm>
            <a:prstGeom prst="rect">
              <a:avLst/>
            </a:prstGeom>
          </p:spPr>
        </p:pic>
      </p:grpSp>
      <p:pic>
        <p:nvPicPr>
          <p:cNvPr id="18" name="Picture 17" descr="A diagram of a cell&#10;&#10;Description automatically generated">
            <a:extLst>
              <a:ext uri="{FF2B5EF4-FFF2-40B4-BE49-F238E27FC236}">
                <a16:creationId xmlns:a16="http://schemas.microsoft.com/office/drawing/2014/main" id="{3E07F727-FA88-0EC2-A379-D1460DB8B6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81" y="2571750"/>
            <a:ext cx="2555400" cy="21556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B51811-99C3-9398-BDDC-E174F3FD8F99}"/>
              </a:ext>
            </a:extLst>
          </p:cNvPr>
          <p:cNvSpPr txBox="1"/>
          <p:nvPr/>
        </p:nvSpPr>
        <p:spPr>
          <a:xfrm>
            <a:off x="2022181" y="42579"/>
            <a:ext cx="5233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Debate Continues</a:t>
            </a:r>
          </a:p>
          <a:p>
            <a:pPr algn="ctr"/>
            <a:r>
              <a:rPr lang="en-US" sz="1400" dirty="0"/>
              <a:t>Alternate data processing for sparse UV coverage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4FB94-682D-9905-82F6-D278C681C8D8}"/>
              </a:ext>
            </a:extLst>
          </p:cNvPr>
          <p:cNvSpPr txBox="1"/>
          <p:nvPr/>
        </p:nvSpPr>
        <p:spPr>
          <a:xfrm>
            <a:off x="1285660" y="763146"/>
            <a:ext cx="9762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Miyoshi ea.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1F2892-56F2-F5CD-9DF6-42609FF3D1A0}"/>
              </a:ext>
            </a:extLst>
          </p:cNvPr>
          <p:cNvSpPr txBox="1"/>
          <p:nvPr/>
        </p:nvSpPr>
        <p:spPr>
          <a:xfrm>
            <a:off x="5514217" y="2076307"/>
            <a:ext cx="11936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Carilli&amp;Thyagarajan</a:t>
            </a:r>
            <a:endParaRPr lang="en-US" sz="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7350A2-1620-C934-74FD-AC0E00B3FCA5}"/>
              </a:ext>
            </a:extLst>
          </p:cNvPr>
          <p:cNvGrpSpPr/>
          <p:nvPr/>
        </p:nvGrpSpPr>
        <p:grpSpPr>
          <a:xfrm>
            <a:off x="3613164" y="2571750"/>
            <a:ext cx="4995776" cy="2302758"/>
            <a:chOff x="3613164" y="2571750"/>
            <a:chExt cx="4995776" cy="2302758"/>
          </a:xfrm>
        </p:grpSpPr>
        <p:pic>
          <p:nvPicPr>
            <p:cNvPr id="16" name="Picture 15" descr="A comparison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826B2973-9777-648F-3F58-F02DD4183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3164" y="2571750"/>
              <a:ext cx="4995776" cy="230275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5213BC-747D-DB09-2167-634398321575}"/>
                </a:ext>
              </a:extLst>
            </p:cNvPr>
            <p:cNvSpPr txBox="1"/>
            <p:nvPr/>
          </p:nvSpPr>
          <p:spPr>
            <a:xfrm>
              <a:off x="5137227" y="4401270"/>
              <a:ext cx="119366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Disk 55uas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7D98D8-7EC6-3B8C-62AA-727ED512FA53}"/>
                </a:ext>
              </a:extLst>
            </p:cNvPr>
            <p:cNvSpPr txBox="1"/>
            <p:nvPr/>
          </p:nvSpPr>
          <p:spPr>
            <a:xfrm>
              <a:off x="5454632" y="4099908"/>
              <a:ext cx="119366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B4F7"/>
                  </a:solidFill>
                </a:rPr>
                <a:t>Annulus 42uas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262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C2FAF-15DD-64F3-890E-45A946967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6717D35-7683-31EB-0AA7-93C9121EBA35}"/>
              </a:ext>
            </a:extLst>
          </p:cNvPr>
          <p:cNvSpPr txBox="1"/>
          <p:nvPr/>
        </p:nvSpPr>
        <p:spPr>
          <a:xfrm>
            <a:off x="1727829" y="1065004"/>
            <a:ext cx="2856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SMBH </a:t>
            </a:r>
            <a:r>
              <a:rPr lang="en-US" dirty="0">
                <a:solidFill>
                  <a:schemeClr val="bg1"/>
                </a:solidFill>
              </a:rPr>
              <a:t>= 6.5 x 10</a:t>
            </a:r>
            <a:r>
              <a:rPr lang="en-US" baseline="30000" dirty="0">
                <a:solidFill>
                  <a:schemeClr val="bg1"/>
                </a:solidFill>
              </a:rPr>
              <a:t>9</a:t>
            </a:r>
            <a:r>
              <a:rPr lang="en-US" dirty="0">
                <a:solidFill>
                  <a:schemeClr val="bg1"/>
                </a:solidFill>
              </a:rPr>
              <a:t> M</a:t>
            </a:r>
            <a:r>
              <a:rPr lang="en-US" baseline="-250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666DCB-A52D-CABB-ACBC-5986137DD52F}"/>
              </a:ext>
            </a:extLst>
          </p:cNvPr>
          <p:cNvSpPr txBox="1"/>
          <p:nvPr/>
        </p:nvSpPr>
        <p:spPr>
          <a:xfrm>
            <a:off x="7489371" y="2969449"/>
            <a:ext cx="11234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Walker + 2018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66DD54-872A-99B7-ACC1-CA9B895B8AE2}"/>
              </a:ext>
            </a:extLst>
          </p:cNvPr>
          <p:cNvSpPr txBox="1"/>
          <p:nvPr/>
        </p:nvSpPr>
        <p:spPr>
          <a:xfrm>
            <a:off x="95880" y="158204"/>
            <a:ext cx="30392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GMVA 90 GHz imaging 80x40uas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14 stations incl. EF, GBT, ALMA, VLBA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‘Ring’ but D = 64uas = 8.4 R</a:t>
            </a:r>
            <a:r>
              <a:rPr lang="en-US" sz="1200" baseline="-25000" dirty="0"/>
              <a:t>s</a:t>
            </a:r>
            <a:r>
              <a:rPr lang="en-US" sz="1200" dirty="0"/>
              <a:t>  = 1.5x R</a:t>
            </a:r>
            <a:r>
              <a:rPr lang="en-US" sz="1200" baseline="-25000" dirty="0"/>
              <a:t>230</a:t>
            </a:r>
            <a:r>
              <a:rPr lang="en-US" sz="1200" dirty="0"/>
              <a:t>!! =&gt; black hole mass derivation becomes complicated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Jet-core connection to scales ~ 0.1 pc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i="1" dirty="0"/>
              <a:t>GMVA results highlight </a:t>
            </a:r>
            <a:r>
              <a:rPr lang="en-US" sz="1200" i="1" dirty="0" err="1"/>
              <a:t>ngVLA</a:t>
            </a:r>
            <a:r>
              <a:rPr lang="en-US" sz="1200" i="1" dirty="0"/>
              <a:t> key science program: imaging the accretion disk – jet connection on scales down to 10 R</a:t>
            </a:r>
            <a:r>
              <a:rPr lang="en-US" sz="1200" i="1" baseline="-25000" dirty="0"/>
              <a:t>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8E57C4-9CFF-EB56-76E8-871A9ABB1CE8}"/>
              </a:ext>
            </a:extLst>
          </p:cNvPr>
          <p:cNvSpPr txBox="1"/>
          <p:nvPr/>
        </p:nvSpPr>
        <p:spPr>
          <a:xfrm>
            <a:off x="7584917" y="1856510"/>
            <a:ext cx="10166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Walker + 2018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822AB0-290F-66AB-C9BD-61D5249B373B}"/>
              </a:ext>
            </a:extLst>
          </p:cNvPr>
          <p:cNvSpPr txBox="1"/>
          <p:nvPr/>
        </p:nvSpPr>
        <p:spPr>
          <a:xfrm>
            <a:off x="7294613" y="4745275"/>
            <a:ext cx="5806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0.5mas</a:t>
            </a:r>
          </a:p>
        </p:txBody>
      </p:sp>
      <p:pic>
        <p:nvPicPr>
          <p:cNvPr id="4" name="Picture 3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9BFCF2BF-0496-CF00-3CBE-E7485EDAC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62" y="2474886"/>
            <a:ext cx="4527280" cy="2570118"/>
          </a:xfrm>
          <a:prstGeom prst="rect">
            <a:avLst/>
          </a:prstGeom>
        </p:spPr>
      </p:pic>
      <p:pic>
        <p:nvPicPr>
          <p:cNvPr id="12" name="Picture 11" descr="A yellow and red image&#10;&#10;Description automatically generated with medium confidence">
            <a:extLst>
              <a:ext uri="{FF2B5EF4-FFF2-40B4-BE49-F238E27FC236}">
                <a16:creationId xmlns:a16="http://schemas.microsoft.com/office/drawing/2014/main" id="{1A43C4F6-1687-D92D-50D3-7A6234789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63" y="287577"/>
            <a:ext cx="3936438" cy="2248053"/>
          </a:xfrm>
          <a:prstGeom prst="rect">
            <a:avLst/>
          </a:prstGeom>
        </p:spPr>
      </p:pic>
      <p:pic>
        <p:nvPicPr>
          <p:cNvPr id="16" name="Picture 15" descr="A colorful circle with lines and numbers&#10;&#10;Description automatically generated with medium confidence">
            <a:extLst>
              <a:ext uri="{FF2B5EF4-FFF2-40B4-BE49-F238E27FC236}">
                <a16:creationId xmlns:a16="http://schemas.microsoft.com/office/drawing/2014/main" id="{3D9F7410-BBAB-480A-9A3A-4AC4E59A5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9" y="2543515"/>
            <a:ext cx="2681192" cy="23405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0694EA-EF15-8169-EB8E-50282C832FBC}"/>
              </a:ext>
            </a:extLst>
          </p:cNvPr>
          <p:cNvSpPr txBox="1"/>
          <p:nvPr/>
        </p:nvSpPr>
        <p:spPr>
          <a:xfrm>
            <a:off x="5949293" y="457876"/>
            <a:ext cx="1253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Lu et al.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56DCF-B091-6056-1EB1-DA6CD21E97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636" y="357757"/>
            <a:ext cx="2299064" cy="207518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B6BE1B-034D-99C4-C58F-924C55F8E1B8}"/>
              </a:ext>
            </a:extLst>
          </p:cNvPr>
          <p:cNvCxnSpPr>
            <a:cxnSpLocks/>
          </p:cNvCxnSpPr>
          <p:nvPr/>
        </p:nvCxnSpPr>
        <p:spPr>
          <a:xfrm flipH="1" flipV="1">
            <a:off x="4895134" y="1350838"/>
            <a:ext cx="1141281" cy="21670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920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C9E491-4023-643A-F1D4-7D04A77F9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AE85B99-9A0C-AF70-5392-F529582104E1}"/>
              </a:ext>
            </a:extLst>
          </p:cNvPr>
          <p:cNvSpPr txBox="1"/>
          <p:nvPr/>
        </p:nvSpPr>
        <p:spPr>
          <a:xfrm>
            <a:off x="1602189" y="32558"/>
            <a:ext cx="6324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Imaging the Black Hole Disk – Jet connection</a:t>
            </a:r>
          </a:p>
          <a:p>
            <a:pPr algn="ctr"/>
            <a:r>
              <a:rPr lang="en-US" sz="2000" dirty="0"/>
              <a:t>Global VLBI at 90 GHz w. </a:t>
            </a:r>
            <a:r>
              <a:rPr lang="en-US" sz="2000" dirty="0" err="1"/>
              <a:t>ngVLA</a:t>
            </a:r>
            <a:r>
              <a:rPr lang="en-US" sz="20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BA31F7-2D29-5D72-A7F5-217A0F506573}"/>
              </a:ext>
            </a:extLst>
          </p:cNvPr>
          <p:cNvSpPr txBox="1"/>
          <p:nvPr/>
        </p:nvSpPr>
        <p:spPr>
          <a:xfrm>
            <a:off x="5100765" y="1026046"/>
            <a:ext cx="370239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GMVA in next decade  ~  </a:t>
            </a:r>
            <a:r>
              <a:rPr lang="en-US" sz="1800" dirty="0" err="1"/>
              <a:t>ngEHT</a:t>
            </a:r>
            <a:r>
              <a:rPr lang="en-US" sz="1800" dirty="0"/>
              <a:t>?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effectLst/>
                <a:latin typeface="CMR10"/>
              </a:rPr>
              <a:t>ALMA, APEX, SMT, OVRO, KP, GLT, JCMT, SMA, SPT, HAY, BAJA, CNI, LAS, JELM, AMT, IRAM 30m, NOEMA, LMT </a:t>
            </a:r>
            <a:endParaRPr lang="en-US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ngVLA</a:t>
            </a:r>
            <a:r>
              <a:rPr lang="en-US" sz="1600" dirty="0"/>
              <a:t> 244 antennas: increases total collecting area by factor ~ 4.5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C016E2-CFF5-CD47-C403-E9A4895559EA}"/>
              </a:ext>
            </a:extLst>
          </p:cNvPr>
          <p:cNvGrpSpPr/>
          <p:nvPr/>
        </p:nvGrpSpPr>
        <p:grpSpPr>
          <a:xfrm>
            <a:off x="20249" y="740444"/>
            <a:ext cx="4407372" cy="2333079"/>
            <a:chOff x="75443" y="533908"/>
            <a:chExt cx="3927222" cy="21269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50AC979-890D-DAE9-BA20-6EB37D049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43" y="533908"/>
              <a:ext cx="3927222" cy="2126978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9E6F791-BAE1-6ADF-B5E7-D35B2AECE819}"/>
                </a:ext>
              </a:extLst>
            </p:cNvPr>
            <p:cNvSpPr/>
            <p:nvPr/>
          </p:nvSpPr>
          <p:spPr>
            <a:xfrm>
              <a:off x="1010653" y="1992516"/>
              <a:ext cx="178755" cy="235045"/>
            </a:xfrm>
            <a:prstGeom prst="rect">
              <a:avLst/>
            </a:prstGeom>
            <a:solidFill>
              <a:srgbClr val="0907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E4F5B2F-3B05-EBF5-E084-F05CAFDC85BB}"/>
                </a:ext>
              </a:extLst>
            </p:cNvPr>
            <p:cNvSpPr/>
            <p:nvPr/>
          </p:nvSpPr>
          <p:spPr>
            <a:xfrm>
              <a:off x="2124618" y="2165684"/>
              <a:ext cx="409800" cy="137503"/>
            </a:xfrm>
            <a:prstGeom prst="rect">
              <a:avLst/>
            </a:prstGeom>
            <a:solidFill>
              <a:srgbClr val="0907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C52313B-0173-C0C2-39DF-89663BF68D10}"/>
              </a:ext>
            </a:extLst>
          </p:cNvPr>
          <p:cNvSpPr txBox="1"/>
          <p:nvPr/>
        </p:nvSpPr>
        <p:spPr>
          <a:xfrm>
            <a:off x="112701" y="730979"/>
            <a:ext cx="1619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Doeleman</a:t>
            </a:r>
            <a:r>
              <a:rPr lang="en-US" sz="1200" dirty="0"/>
              <a:t> + 2023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A7F02A-ACD6-A8E1-C3C6-34F6F0BD780A}"/>
              </a:ext>
            </a:extLst>
          </p:cNvPr>
          <p:cNvCxnSpPr>
            <a:cxnSpLocks/>
          </p:cNvCxnSpPr>
          <p:nvPr/>
        </p:nvCxnSpPr>
        <p:spPr>
          <a:xfrm flipH="1">
            <a:off x="644937" y="1776764"/>
            <a:ext cx="424863" cy="129675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6D45B7-6066-D7D7-52C0-678CE3BB4AB6}"/>
              </a:ext>
            </a:extLst>
          </p:cNvPr>
          <p:cNvCxnSpPr>
            <a:cxnSpLocks/>
          </p:cNvCxnSpPr>
          <p:nvPr/>
        </p:nvCxnSpPr>
        <p:spPr>
          <a:xfrm>
            <a:off x="2319960" y="1395663"/>
            <a:ext cx="1454518" cy="16778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B96B2D0-8EB1-C47E-CB62-919591089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16" y="3081593"/>
            <a:ext cx="3237637" cy="182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91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EBF59456-DFA0-09A6-5F61-08BA1CE79111}"/>
              </a:ext>
            </a:extLst>
          </p:cNvPr>
          <p:cNvSpPr txBox="1"/>
          <p:nvPr/>
        </p:nvSpPr>
        <p:spPr>
          <a:xfrm>
            <a:off x="882273" y="2348557"/>
            <a:ext cx="12530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Lu et al. 2023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CC5442-CE63-BA0B-BE21-CA7744D768F6}"/>
              </a:ext>
            </a:extLst>
          </p:cNvPr>
          <p:cNvSpPr txBox="1"/>
          <p:nvPr/>
        </p:nvSpPr>
        <p:spPr>
          <a:xfrm>
            <a:off x="882272" y="553015"/>
            <a:ext cx="27878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M87 90 GHz GMVA @ 40uas: R ~ 8 R</a:t>
            </a:r>
            <a:r>
              <a:rPr lang="en-US" baseline="-25000" dirty="0">
                <a:solidFill>
                  <a:schemeClr val="bg1"/>
                </a:solidFill>
              </a:rPr>
              <a:t>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4455B4-E93B-99BE-BC59-0136F57B392F}"/>
              </a:ext>
            </a:extLst>
          </p:cNvPr>
          <p:cNvGrpSpPr/>
          <p:nvPr/>
        </p:nvGrpSpPr>
        <p:grpSpPr>
          <a:xfrm>
            <a:off x="4660839" y="327769"/>
            <a:ext cx="4483161" cy="3065300"/>
            <a:chOff x="4715137" y="-311794"/>
            <a:chExt cx="4492871" cy="30653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21AE6A5-7292-8B6D-423B-B72B6B0CC7D5}"/>
                </a:ext>
              </a:extLst>
            </p:cNvPr>
            <p:cNvGrpSpPr/>
            <p:nvPr/>
          </p:nvGrpSpPr>
          <p:grpSpPr>
            <a:xfrm>
              <a:off x="4715137" y="-311794"/>
              <a:ext cx="4492871" cy="3065300"/>
              <a:chOff x="5528509" y="-235901"/>
              <a:chExt cx="3695947" cy="2432823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8BBD3CC-0B5F-F078-ACE5-AC139E0A9C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8509" y="113161"/>
                <a:ext cx="3485794" cy="199652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832852-0C00-4555-4845-C7C39FC3C5A5}"/>
                  </a:ext>
                </a:extLst>
              </p:cNvPr>
              <p:cNvSpPr txBox="1"/>
              <p:nvPr/>
            </p:nvSpPr>
            <p:spPr>
              <a:xfrm>
                <a:off x="7029397" y="1414637"/>
                <a:ext cx="1838528" cy="317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</a:rPr>
                  <a:t>90 GHz Model: 64uas ring + scaled Walker 43 GHz VLBA Jet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562B44-F4B2-2356-8046-65B57586CF05}"/>
                  </a:ext>
                </a:extLst>
              </p:cNvPr>
              <p:cNvSpPr txBox="1"/>
              <p:nvPr/>
            </p:nvSpPr>
            <p:spPr>
              <a:xfrm>
                <a:off x="7385928" y="1827590"/>
                <a:ext cx="1838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Factor 2 contours x 20uJy/beam</a:t>
                </a:r>
              </a:p>
              <a:p>
                <a:endParaRPr lang="en-US" sz="900" dirty="0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AD9A12E-8593-0D8F-FD25-804202FBC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9935" y="-235901"/>
                <a:ext cx="1089456" cy="938302"/>
              </a:xfrm>
              <a:prstGeom prst="rect">
                <a:avLst/>
              </a:prstGeom>
            </p:spPr>
          </p:pic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852496E9-2331-9074-6D90-F82DCC008E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14442" y="361773"/>
                <a:ext cx="170220" cy="99829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5FE0053-75E0-E114-9BC1-B24C88634BA8}"/>
                </a:ext>
              </a:extLst>
            </p:cNvPr>
            <p:cNvCxnSpPr>
              <a:cxnSpLocks/>
            </p:cNvCxnSpPr>
            <p:nvPr/>
          </p:nvCxnSpPr>
          <p:spPr>
            <a:xfrm>
              <a:off x="5598183" y="-146671"/>
              <a:ext cx="35081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A4D98A-3035-AE94-6237-3FB14B66332E}"/>
                </a:ext>
              </a:extLst>
            </p:cNvPr>
            <p:cNvSpPr txBox="1"/>
            <p:nvPr/>
          </p:nvSpPr>
          <p:spPr>
            <a:xfrm>
              <a:off x="5583908" y="-308103"/>
              <a:ext cx="55734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</a:rPr>
                <a:t>64uas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16B8BF9-480C-2E02-3416-4628CE467C1A}"/>
              </a:ext>
            </a:extLst>
          </p:cNvPr>
          <p:cNvSpPr txBox="1"/>
          <p:nvPr/>
        </p:nvSpPr>
        <p:spPr>
          <a:xfrm>
            <a:off x="125010" y="651657"/>
            <a:ext cx="435815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Walker 43 GHz M87 Jet blanked accordingly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Replace Gaussian core with 64 </a:t>
            </a:r>
            <a:r>
              <a:rPr lang="en-US" sz="1400" dirty="0" err="1"/>
              <a:t>uas</a:t>
            </a:r>
            <a:r>
              <a:rPr lang="en-US" sz="1400" dirty="0"/>
              <a:t> annulus of same flux density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86GHz </a:t>
            </a:r>
            <a:r>
              <a:rPr lang="en-US" sz="1400" dirty="0" err="1"/>
              <a:t>ngEHT</a:t>
            </a:r>
            <a:r>
              <a:rPr lang="en-US" sz="1400" dirty="0"/>
              <a:t> and </a:t>
            </a:r>
            <a:r>
              <a:rPr lang="en-US" sz="1400" dirty="0" err="1"/>
              <a:t>ngEHT+ngVLA</a:t>
            </a:r>
            <a:r>
              <a:rPr lang="en-US" sz="1400" dirty="0"/>
              <a:t> 12hr synthesis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Thermal noise added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TCLEAN 6uas cell, 2048 pix, MSC, 20k </a:t>
            </a:r>
            <a:r>
              <a:rPr lang="en-US" sz="1400" dirty="0" err="1"/>
              <a:t>iter</a:t>
            </a:r>
            <a:r>
              <a:rPr lang="en-US" sz="1400" dirty="0"/>
              <a:t>, G=0.03,  R=-2, </a:t>
            </a:r>
            <a:r>
              <a:rPr lang="en-US" sz="1400" dirty="0" err="1"/>
              <a:t>uv</a:t>
            </a:r>
            <a:r>
              <a:rPr lang="en-US" sz="1400" dirty="0"/>
              <a:t>-min 30km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err="1"/>
              <a:t>uv</a:t>
            </a:r>
            <a:r>
              <a:rPr lang="en-US" sz="1400" dirty="0"/>
              <a:t> cell = 67 km =&gt; spiral and core in 1 cell!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Explore +/-20</a:t>
            </a:r>
            <a:r>
              <a:rPr lang="en-US" sz="1400" baseline="30000" dirty="0"/>
              <a:t>o</a:t>
            </a:r>
            <a:r>
              <a:rPr lang="en-US" sz="1400" dirty="0"/>
              <a:t> phase errors with time constant = 180s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D1F235-0730-F367-4469-E0964CD57BA2}"/>
              </a:ext>
            </a:extLst>
          </p:cNvPr>
          <p:cNvSpPr txBox="1"/>
          <p:nvPr/>
        </p:nvSpPr>
        <p:spPr>
          <a:xfrm>
            <a:off x="331198" y="118161"/>
            <a:ext cx="3899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M87 90 GHz Model and Processing</a:t>
            </a:r>
          </a:p>
        </p:txBody>
      </p:sp>
    </p:spTree>
    <p:extLst>
      <p:ext uri="{BB962C8B-B14F-4D97-AF65-F5344CB8AC3E}">
        <p14:creationId xmlns:p14="http://schemas.microsoft.com/office/powerpoint/2010/main" val="3081005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D2AEC9-8320-6906-6C17-A4881EDDF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330CBAAD-7471-B987-918B-3943546E09D5}"/>
              </a:ext>
            </a:extLst>
          </p:cNvPr>
          <p:cNvSpPr txBox="1"/>
          <p:nvPr/>
        </p:nvSpPr>
        <p:spPr>
          <a:xfrm>
            <a:off x="2193285" y="75624"/>
            <a:ext cx="4757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Global VLBI at 90 GHz w. </a:t>
            </a:r>
            <a:r>
              <a:rPr lang="en-US" sz="2000" dirty="0" err="1"/>
              <a:t>ngVLA</a:t>
            </a:r>
            <a:endParaRPr lang="en-US" sz="2000" dirty="0"/>
          </a:p>
          <a:p>
            <a:pPr algn="ctr"/>
            <a:r>
              <a:rPr lang="en-US" sz="1600" dirty="0"/>
              <a:t>M87 (Dec = 12</a:t>
            </a:r>
            <a:r>
              <a:rPr lang="en-US" sz="1600" baseline="30000" dirty="0"/>
              <a:t>o</a:t>
            </a:r>
            <a:r>
              <a:rPr lang="en-US" sz="1600" dirty="0"/>
              <a:t>): 86 GHz 12hr synthesis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B6A17A-F906-3A5B-3DDD-E35D193AB0D9}"/>
              </a:ext>
            </a:extLst>
          </p:cNvPr>
          <p:cNvSpPr txBox="1"/>
          <p:nvPr/>
        </p:nvSpPr>
        <p:spPr>
          <a:xfrm>
            <a:off x="2082160" y="3663857"/>
            <a:ext cx="5467783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Does not increase maximum baselines (</a:t>
            </a:r>
            <a:r>
              <a:rPr lang="en-US" sz="1400" dirty="0" err="1"/>
              <a:t>R</a:t>
            </a:r>
            <a:r>
              <a:rPr lang="en-US" sz="1400" baseline="-25000" dirty="0" err="1"/>
              <a:t>earth</a:t>
            </a:r>
            <a:r>
              <a:rPr lang="en-US" sz="1400" dirty="0"/>
              <a:t>) 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Much better </a:t>
            </a:r>
            <a:r>
              <a:rPr lang="en-US" sz="1400" dirty="0" err="1"/>
              <a:t>uv</a:t>
            </a:r>
            <a:r>
              <a:rPr lang="en-US" sz="1400" dirty="0"/>
              <a:t>-coverage baselines &lt;= 6000 km 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Much higher sensitivity at some long baselines (US-Africa, US-Chile)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Much improved calibration capabilities</a:t>
            </a:r>
          </a:p>
        </p:txBody>
      </p:sp>
      <p:pic>
        <p:nvPicPr>
          <p:cNvPr id="14" name="Picture 13" descr="A graph with blue lines&#10;&#10;Description automatically generated with medium confidence">
            <a:extLst>
              <a:ext uri="{FF2B5EF4-FFF2-40B4-BE49-F238E27FC236}">
                <a16:creationId xmlns:a16="http://schemas.microsoft.com/office/drawing/2014/main" id="{50D466D3-36B4-9258-9813-68588D8D3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65" y="852894"/>
            <a:ext cx="2606062" cy="26486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DB7F142-5E19-A65B-77C5-8C4D504CA9F4}"/>
              </a:ext>
            </a:extLst>
          </p:cNvPr>
          <p:cNvSpPr txBox="1"/>
          <p:nvPr/>
        </p:nvSpPr>
        <p:spPr>
          <a:xfrm>
            <a:off x="1599862" y="929742"/>
            <a:ext cx="706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ngEHT</a:t>
            </a:r>
            <a:endParaRPr lang="en-US" sz="1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779245-7145-4DF2-6797-31E60CFF4893}"/>
              </a:ext>
            </a:extLst>
          </p:cNvPr>
          <p:cNvGrpSpPr/>
          <p:nvPr/>
        </p:nvGrpSpPr>
        <p:grpSpPr>
          <a:xfrm>
            <a:off x="4778508" y="843415"/>
            <a:ext cx="2941390" cy="2658152"/>
            <a:chOff x="6462929" y="605667"/>
            <a:chExt cx="2764182" cy="2331030"/>
          </a:xfrm>
        </p:grpSpPr>
        <p:pic>
          <p:nvPicPr>
            <p:cNvPr id="16" name="Picture 15" descr="A blue circle with whit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2B6A9B54-8AFC-D728-9622-148B87719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2929" y="605667"/>
              <a:ext cx="2293529" cy="233103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67BC571-CAE6-2A80-DBD1-895431A988F2}"/>
                </a:ext>
              </a:extLst>
            </p:cNvPr>
            <p:cNvSpPr txBox="1"/>
            <p:nvPr/>
          </p:nvSpPr>
          <p:spPr>
            <a:xfrm>
              <a:off x="8605237" y="1942055"/>
              <a:ext cx="621874" cy="37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US-</a:t>
              </a:r>
              <a:r>
                <a:rPr lang="en-US" sz="1100" dirty="0" err="1"/>
                <a:t>Namiba</a:t>
              </a:r>
              <a:endParaRPr lang="en-US" sz="11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09354A-7393-7C83-02DC-0ECBA7AD7F85}"/>
                </a:ext>
              </a:extLst>
            </p:cNvPr>
            <p:cNvSpPr txBox="1"/>
            <p:nvPr/>
          </p:nvSpPr>
          <p:spPr>
            <a:xfrm>
              <a:off x="8445521" y="1306900"/>
              <a:ext cx="621874" cy="229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HI-Euro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12798E-37F6-3887-FEAA-6C47312205DA}"/>
                </a:ext>
              </a:extLst>
            </p:cNvPr>
            <p:cNvSpPr txBox="1"/>
            <p:nvPr/>
          </p:nvSpPr>
          <p:spPr>
            <a:xfrm>
              <a:off x="7410160" y="2550003"/>
              <a:ext cx="863482" cy="269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GLT-Chile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5294406-143C-F149-DAAD-50D01BFEC124}"/>
                </a:ext>
              </a:extLst>
            </p:cNvPr>
            <p:cNvSpPr txBox="1"/>
            <p:nvPr/>
          </p:nvSpPr>
          <p:spPr>
            <a:xfrm>
              <a:off x="6809218" y="644984"/>
              <a:ext cx="13821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ngEHT</a:t>
              </a:r>
              <a:r>
                <a:rPr lang="en-US" sz="1200" dirty="0"/>
                <a:t> + </a:t>
              </a:r>
              <a:r>
                <a:rPr lang="en-US" sz="1200" dirty="0" err="1"/>
                <a:t>ngVLA</a:t>
              </a:r>
              <a:endParaRPr lang="en-US" sz="12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BD6435A-C9A0-8E1D-9474-0D9E74F8B93C}"/>
              </a:ext>
            </a:extLst>
          </p:cNvPr>
          <p:cNvSpPr txBox="1"/>
          <p:nvPr/>
        </p:nvSpPr>
        <p:spPr>
          <a:xfrm>
            <a:off x="4434243" y="1496861"/>
            <a:ext cx="7066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5000km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3D11B-A741-2DC6-C1B9-63660E1BE7B4}"/>
              </a:ext>
            </a:extLst>
          </p:cNvPr>
          <p:cNvSpPr txBox="1"/>
          <p:nvPr/>
        </p:nvSpPr>
        <p:spPr>
          <a:xfrm>
            <a:off x="4318510" y="2481161"/>
            <a:ext cx="7066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-5000km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1AFB7-F5FD-F774-2E8C-87027436C661}"/>
              </a:ext>
            </a:extLst>
          </p:cNvPr>
          <p:cNvSpPr txBox="1"/>
          <p:nvPr/>
        </p:nvSpPr>
        <p:spPr>
          <a:xfrm>
            <a:off x="5851100" y="2600663"/>
            <a:ext cx="5496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US-Chile</a:t>
            </a:r>
          </a:p>
        </p:txBody>
      </p:sp>
    </p:spTree>
    <p:extLst>
      <p:ext uri="{BB962C8B-B14F-4D97-AF65-F5344CB8AC3E}">
        <p14:creationId xmlns:p14="http://schemas.microsoft.com/office/powerpoint/2010/main" val="253273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09FCC-699B-E68A-6A00-27D1315F2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D3F8D92-5893-E7EA-7408-04384ABB0D25}"/>
              </a:ext>
            </a:extLst>
          </p:cNvPr>
          <p:cNvGrpSpPr/>
          <p:nvPr/>
        </p:nvGrpSpPr>
        <p:grpSpPr>
          <a:xfrm>
            <a:off x="4715137" y="2464749"/>
            <a:ext cx="4306207" cy="2383700"/>
            <a:chOff x="4715137" y="2464749"/>
            <a:chExt cx="4306207" cy="23837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354EA58-2616-1B47-D49D-2098DBF90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5137" y="2464749"/>
              <a:ext cx="4306207" cy="23837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EE831E-99A9-439A-0AA9-0E975C9A597E}"/>
                </a:ext>
              </a:extLst>
            </p:cNvPr>
            <p:cNvSpPr txBox="1"/>
            <p:nvPr/>
          </p:nvSpPr>
          <p:spPr>
            <a:xfrm>
              <a:off x="7680973" y="3862131"/>
              <a:ext cx="1340371" cy="530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50" dirty="0" err="1">
                  <a:solidFill>
                    <a:schemeClr val="bg1"/>
                  </a:solidFill>
                </a:rPr>
                <a:t>ngVLA</a:t>
              </a:r>
              <a:r>
                <a:rPr lang="en-US" sz="1050" dirty="0">
                  <a:solidFill>
                    <a:schemeClr val="bg1"/>
                  </a:solidFill>
                </a:rPr>
                <a:t> + </a:t>
              </a:r>
              <a:r>
                <a:rPr lang="en-US" sz="1050" dirty="0" err="1">
                  <a:solidFill>
                    <a:schemeClr val="bg1"/>
                  </a:solidFill>
                </a:rPr>
                <a:t>ngEHT</a:t>
              </a:r>
              <a:r>
                <a:rPr lang="en-US" sz="1050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sz="900" dirty="0">
                  <a:solidFill>
                    <a:schemeClr val="bg1"/>
                  </a:solidFill>
                </a:rPr>
                <a:t>FWHM = 54x46uas </a:t>
              </a:r>
            </a:p>
            <a:p>
              <a:r>
                <a:rPr lang="en-US" sz="900" dirty="0">
                  <a:solidFill>
                    <a:schemeClr val="bg1"/>
                  </a:solidFill>
                </a:rPr>
                <a:t>rms = 5.8 </a:t>
              </a:r>
              <a:r>
                <a:rPr lang="en-US" sz="900" dirty="0" err="1">
                  <a:solidFill>
                    <a:schemeClr val="bg1"/>
                  </a:solidFill>
                </a:rPr>
                <a:t>uJy</a:t>
              </a:r>
              <a:r>
                <a:rPr lang="en-US" sz="900" dirty="0">
                  <a:solidFill>
                    <a:schemeClr val="bg1"/>
                  </a:solidFill>
                </a:rPr>
                <a:t>/bm  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1BD7296-C7F1-CEB2-27F8-C31A47241EA6}"/>
              </a:ext>
            </a:extLst>
          </p:cNvPr>
          <p:cNvSpPr txBox="1"/>
          <p:nvPr/>
        </p:nvSpPr>
        <p:spPr>
          <a:xfrm>
            <a:off x="882272" y="553015"/>
            <a:ext cx="27878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M87 90 GHz GMVA @ 40uas: R ~ 8 R</a:t>
            </a:r>
            <a:r>
              <a:rPr lang="en-US" baseline="-25000" dirty="0">
                <a:solidFill>
                  <a:schemeClr val="bg1"/>
                </a:solidFill>
              </a:rPr>
              <a:t>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55FC71A-BD09-9458-B8C3-0FB1E5278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88" y="100001"/>
            <a:ext cx="4121450" cy="2328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4E2C41-7101-6690-110B-5E7F6E894D5E}"/>
              </a:ext>
            </a:extLst>
          </p:cNvPr>
          <p:cNvSpPr txBox="1"/>
          <p:nvPr/>
        </p:nvSpPr>
        <p:spPr>
          <a:xfrm>
            <a:off x="7728693" y="1568076"/>
            <a:ext cx="1519447" cy="5309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ngEHT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  <a:p>
            <a:r>
              <a:rPr lang="en-US" sz="900" dirty="0">
                <a:solidFill>
                  <a:schemeClr val="bg1"/>
                </a:solidFill>
              </a:rPr>
              <a:t>FWHM = 52x45uas </a:t>
            </a:r>
          </a:p>
          <a:p>
            <a:r>
              <a:rPr lang="en-US" sz="900" dirty="0">
                <a:solidFill>
                  <a:schemeClr val="bg1"/>
                </a:solidFill>
              </a:rPr>
              <a:t>rms = 20 </a:t>
            </a:r>
            <a:r>
              <a:rPr lang="en-US" sz="900" dirty="0" err="1">
                <a:solidFill>
                  <a:schemeClr val="bg1"/>
                </a:solidFill>
              </a:rPr>
              <a:t>uJy</a:t>
            </a:r>
            <a:r>
              <a:rPr lang="en-US" sz="900" dirty="0">
                <a:solidFill>
                  <a:schemeClr val="bg1"/>
                </a:solidFill>
              </a:rPr>
              <a:t>/bm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29BB76-5F10-85DB-6551-52CA3FEC3EB9}"/>
              </a:ext>
            </a:extLst>
          </p:cNvPr>
          <p:cNvSpPr txBox="1"/>
          <p:nvPr/>
        </p:nvSpPr>
        <p:spPr>
          <a:xfrm>
            <a:off x="202362" y="100001"/>
            <a:ext cx="4362503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/>
              <a:t>Jet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3.5x lower noise: principally due to large scale artifacts along jet direction. Dynamic range = 10k vs. 35k.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Outer jet (&gt; 1.5mas) is ‘lost’ w/o </a:t>
            </a:r>
            <a:r>
              <a:rPr lang="en-US" sz="1200" dirty="0" err="1"/>
              <a:t>ngVLA</a:t>
            </a:r>
            <a:endParaRPr lang="en-US" sz="1400" dirty="0"/>
          </a:p>
          <a:p>
            <a:pPr>
              <a:spcBef>
                <a:spcPts val="600"/>
              </a:spcBef>
            </a:pPr>
            <a:r>
              <a:rPr lang="en-US" sz="1400" dirty="0"/>
              <a:t>Core/Ring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Comparable results on longest baselines (&lt; 0.1mas) for bright sources, like M87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Obvious S/N gains for faint sources</a:t>
            </a:r>
            <a:r>
              <a:rPr lang="en-US" sz="1400" dirty="0"/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B4655F-FD2B-9FB7-F72A-7B286C64B698}"/>
              </a:ext>
            </a:extLst>
          </p:cNvPr>
          <p:cNvGrpSpPr/>
          <p:nvPr/>
        </p:nvGrpSpPr>
        <p:grpSpPr>
          <a:xfrm>
            <a:off x="202360" y="2399440"/>
            <a:ext cx="3964003" cy="2214056"/>
            <a:chOff x="202361" y="2709227"/>
            <a:chExt cx="3686430" cy="19992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B71985F-9F8D-001E-27CC-1EBC46E98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6307" y="2709227"/>
              <a:ext cx="1812484" cy="166125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A5CE8A5-5936-8AF6-6F11-002359CD6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361" y="2715212"/>
              <a:ext cx="1722692" cy="166383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225903F-486B-7EF0-5D7F-B1F42806EA8A}"/>
                </a:ext>
              </a:extLst>
            </p:cNvPr>
            <p:cNvSpPr txBox="1"/>
            <p:nvPr/>
          </p:nvSpPr>
          <p:spPr>
            <a:xfrm>
              <a:off x="715245" y="4408429"/>
              <a:ext cx="281975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Hyper-resolved core: FWHM= 37uas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7AF15C-AF41-02B1-B873-5086A6EF55F2}"/>
                </a:ext>
              </a:extLst>
            </p:cNvPr>
            <p:cNvSpPr txBox="1"/>
            <p:nvPr/>
          </p:nvSpPr>
          <p:spPr>
            <a:xfrm>
              <a:off x="405606" y="2744593"/>
              <a:ext cx="1519447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50" dirty="0" err="1">
                  <a:solidFill>
                    <a:schemeClr val="bg1"/>
                  </a:solidFill>
                </a:rPr>
                <a:t>ngEHT</a:t>
              </a:r>
              <a:r>
                <a:rPr lang="en-US" sz="1050" dirty="0">
                  <a:solidFill>
                    <a:schemeClr val="bg1"/>
                  </a:solidFill>
                </a:rPr>
                <a:t> </a:t>
              </a:r>
              <a:r>
                <a:rPr lang="en-US" sz="90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6EB208-05D8-BAE8-1B1C-EF9F7726836C}"/>
                </a:ext>
              </a:extLst>
            </p:cNvPr>
            <p:cNvSpPr txBox="1"/>
            <p:nvPr/>
          </p:nvSpPr>
          <p:spPr>
            <a:xfrm>
              <a:off x="2311183" y="2735491"/>
              <a:ext cx="1519447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50" dirty="0" err="1">
                  <a:solidFill>
                    <a:schemeClr val="bg1"/>
                  </a:solidFill>
                </a:rPr>
                <a:t>ngEHT</a:t>
              </a:r>
              <a:r>
                <a:rPr lang="en-US" sz="1050" dirty="0">
                  <a:solidFill>
                    <a:schemeClr val="bg1"/>
                  </a:solidFill>
                </a:rPr>
                <a:t> + </a:t>
              </a:r>
              <a:r>
                <a:rPr lang="en-US" sz="1050" dirty="0" err="1">
                  <a:solidFill>
                    <a:schemeClr val="bg1"/>
                  </a:solidFill>
                </a:rPr>
                <a:t>ngVLA</a:t>
              </a:r>
              <a:r>
                <a:rPr lang="en-US" sz="900" dirty="0">
                  <a:solidFill>
                    <a:schemeClr val="bg1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3636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A3B3A-2319-5DBB-EBCD-E0167736C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10" name="Picture 9" descr="A collage of images of a meteorite&#10;&#10;Description automatically generated">
            <a:extLst>
              <a:ext uri="{FF2B5EF4-FFF2-40B4-BE49-F238E27FC236}">
                <a16:creationId xmlns:a16="http://schemas.microsoft.com/office/drawing/2014/main" id="{A0EA41EE-5572-2286-7D0F-9E5A9E9E3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43" y="0"/>
            <a:ext cx="3576258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D00938-8A51-7B59-3C18-9FAC9CEAADFC}"/>
              </a:ext>
            </a:extLst>
          </p:cNvPr>
          <p:cNvSpPr txBox="1"/>
          <p:nvPr/>
        </p:nvSpPr>
        <p:spPr>
          <a:xfrm>
            <a:off x="314245" y="336934"/>
            <a:ext cx="436250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Fidelity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F = (Model – Image)/Model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err="1"/>
              <a:t>ngEHT</a:t>
            </a:r>
            <a:r>
              <a:rPr lang="en-US" sz="1400" dirty="0"/>
              <a:t>: poor fidelity on outer jet &gt; 1mas (|F| &gt; 0.8)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Add </a:t>
            </a:r>
            <a:r>
              <a:rPr lang="en-US" sz="1400" dirty="0" err="1"/>
              <a:t>ngVLA</a:t>
            </a:r>
            <a:r>
              <a:rPr lang="en-US" sz="1400" dirty="0"/>
              <a:t>: much improved to 4mas (|F| &lt; 0.3)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Potential for even larger (arcsec) scales, given the 10</a:t>
            </a:r>
            <a:r>
              <a:rPr lang="en-US" sz="1400" baseline="30000" dirty="0"/>
              <a:t>5</a:t>
            </a:r>
            <a:r>
              <a:rPr lang="en-US" sz="1400" dirty="0"/>
              <a:t> range of continuous baseline coverage of </a:t>
            </a:r>
            <a:r>
              <a:rPr lang="en-US" sz="1400" dirty="0" err="1"/>
              <a:t>ngVLA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45858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4D9A2B-BB13-6F08-B847-D8CACA73E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71F5AE-9539-7E1E-5AC3-9E8A9F6EC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B78C6-D542-508E-1225-10C1DE571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1F08AE-9D41-FC6F-DB22-F8D5BCDB1614}"/>
              </a:ext>
            </a:extLst>
          </p:cNvPr>
          <p:cNvSpPr txBox="1"/>
          <p:nvPr/>
        </p:nvSpPr>
        <p:spPr>
          <a:xfrm>
            <a:off x="946762" y="2768133"/>
            <a:ext cx="7117834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Predicted </a:t>
            </a:r>
            <a:r>
              <a:rPr lang="en-US" sz="1400" dirty="0" err="1"/>
              <a:t>ngEHT</a:t>
            </a:r>
            <a:r>
              <a:rPr lang="en-US" sz="1400" dirty="0"/>
              <a:t> DNR = 3100, </a:t>
            </a:r>
            <a:r>
              <a:rPr lang="en-US" sz="1400" dirty="0" err="1"/>
              <a:t>ngVLA+ngEHT</a:t>
            </a:r>
            <a:r>
              <a:rPr lang="en-US" sz="1400" dirty="0"/>
              <a:t> = 9700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Measured = 1000, 2200  [N is affected by weighting and gridding]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CMR10"/>
              </a:rPr>
              <a:t>General calibration improvement w. </a:t>
            </a:r>
            <a:r>
              <a:rPr lang="en-US" sz="1400" dirty="0" err="1">
                <a:effectLst/>
                <a:latin typeface="CMR10"/>
              </a:rPr>
              <a:t>ngVLA</a:t>
            </a:r>
            <a:endParaRPr lang="en-US" sz="1200" dirty="0">
              <a:latin typeface="CMR10"/>
            </a:endParaRPr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200" dirty="0">
                <a:effectLst/>
                <a:latin typeface="CMR10"/>
              </a:rPr>
              <a:t>Better fringe fitting </a:t>
            </a:r>
            <a:r>
              <a:rPr lang="en-US" sz="1200" dirty="0">
                <a:latin typeface="CMR10"/>
              </a:rPr>
              <a:t>for</a:t>
            </a:r>
            <a:r>
              <a:rPr lang="en-US" sz="1200" dirty="0">
                <a:effectLst/>
                <a:latin typeface="CMR10"/>
              </a:rPr>
              <a:t> antenna-based delay offsets </a:t>
            </a:r>
            <a:r>
              <a:rPr lang="en-US" sz="1200" dirty="0">
                <a:latin typeface="CMR10"/>
              </a:rPr>
              <a:t>for</a:t>
            </a:r>
            <a:r>
              <a:rPr lang="en-US" sz="1200" dirty="0">
                <a:effectLst/>
                <a:latin typeface="CMR10"/>
              </a:rPr>
              <a:t> averaging in time and frequency</a:t>
            </a:r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200" dirty="0">
                <a:effectLst/>
                <a:latin typeface="CMR10"/>
              </a:rPr>
              <a:t>Higher S/N =&gt; better self-calibration for residual phase and amplitude errors </a:t>
            </a:r>
            <a:r>
              <a:rPr lang="en-US" sz="1200" dirty="0">
                <a:latin typeface="CMR10"/>
              </a:rPr>
              <a:t>(</a:t>
            </a:r>
            <a:r>
              <a:rPr lang="en-US" sz="1200" dirty="0">
                <a:effectLst/>
                <a:latin typeface="CMR10"/>
              </a:rPr>
              <a:t>weather, clocks, gains) </a:t>
            </a:r>
            <a:endParaRPr lang="en-US" sz="1400" dirty="0"/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200" dirty="0">
                <a:latin typeface="CMR10"/>
              </a:rPr>
              <a:t>LONG</a:t>
            </a:r>
            <a:r>
              <a:rPr lang="en-US" sz="1200" dirty="0">
                <a:effectLst/>
                <a:latin typeface="CMR10"/>
              </a:rPr>
              <a:t> </a:t>
            </a:r>
            <a:r>
              <a:rPr lang="en-US" sz="1200" dirty="0">
                <a:latin typeface="CMR10"/>
              </a:rPr>
              <a:t>3 antenna </a:t>
            </a:r>
            <a:r>
              <a:rPr lang="en-US" sz="1200" dirty="0">
                <a:effectLst/>
                <a:latin typeface="CMR10"/>
              </a:rPr>
              <a:t>stations: paired antenna phase calibration and a priori gain cross-checks</a:t>
            </a:r>
            <a:endParaRPr lang="en-US" sz="1400" dirty="0"/>
          </a:p>
        </p:txBody>
      </p:sp>
      <p:pic>
        <p:nvPicPr>
          <p:cNvPr id="14" name="Picture 13" descr="A table with numbers and text&#10;&#10;Description automatically generated">
            <a:extLst>
              <a:ext uri="{FF2B5EF4-FFF2-40B4-BE49-F238E27FC236}">
                <a16:creationId xmlns:a16="http://schemas.microsoft.com/office/drawing/2014/main" id="{9AD243F0-FBEE-AC46-7734-21EAD470B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20" y="1043909"/>
            <a:ext cx="5875595" cy="16024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60E622-DCE6-A2B2-38C1-55FD66C77AA3}"/>
              </a:ext>
            </a:extLst>
          </p:cNvPr>
          <p:cNvSpPr txBox="1"/>
          <p:nvPr/>
        </p:nvSpPr>
        <p:spPr>
          <a:xfrm>
            <a:off x="2836093" y="42179"/>
            <a:ext cx="33309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dirty="0"/>
              <a:t>Phase errors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Per antenna: +/-20</a:t>
            </a:r>
            <a:r>
              <a:rPr lang="en-US" sz="1400" baseline="30000" dirty="0"/>
              <a:t>o</a:t>
            </a:r>
            <a:r>
              <a:rPr lang="en-US" sz="1400" dirty="0"/>
              <a:t>, 180s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DNR = peak/rms ~ M</a:t>
            </a:r>
            <a:r>
              <a:rPr lang="en-US" sz="1400" baseline="-25000" dirty="0"/>
              <a:t>t</a:t>
            </a:r>
            <a:r>
              <a:rPr lang="en-US" sz="1400" baseline="30000" dirty="0"/>
              <a:t>0.5</a:t>
            </a:r>
            <a:r>
              <a:rPr lang="en-US" sz="1400" dirty="0"/>
              <a:t>N</a:t>
            </a:r>
            <a:r>
              <a:rPr lang="en-US" sz="1400" baseline="-25000" dirty="0"/>
              <a:t>ant</a:t>
            </a:r>
            <a:r>
              <a:rPr lang="en-US" sz="1400" dirty="0"/>
              <a:t> / 𝜹𝝋</a:t>
            </a:r>
            <a:r>
              <a:rPr lang="en-US" sz="1400" baseline="-25000" dirty="0"/>
              <a:t>rad</a:t>
            </a:r>
            <a:r>
              <a:rPr lang="en-US" sz="1400" dirty="0"/>
              <a:t> 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4249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55206</TotalTime>
  <Words>820</Words>
  <Application>Microsoft Macintosh PowerPoint</Application>
  <PresentationFormat>On-screen Show (16:9)</PresentationFormat>
  <Paragraphs>136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CMR10</vt:lpstr>
      <vt:lpstr>Gill Sans MT</vt:lpstr>
      <vt:lpstr>Helvetica</vt:lpstr>
      <vt:lpstr>Orbitron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ccarilli ccarilli</cp:lastModifiedBy>
  <cp:revision>827</cp:revision>
  <dcterms:created xsi:type="dcterms:W3CDTF">2016-12-02T21:40:55Z</dcterms:created>
  <dcterms:modified xsi:type="dcterms:W3CDTF">2024-11-08T15:56:43Z</dcterms:modified>
</cp:coreProperties>
</file>