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71" r:id="rId3"/>
    <p:sldId id="262" r:id="rId4"/>
    <p:sldId id="264" r:id="rId5"/>
    <p:sldId id="272" r:id="rId6"/>
    <p:sldId id="275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2"/>
    <p:restoredTop sz="94655"/>
  </p:normalViewPr>
  <p:slideViewPr>
    <p:cSldViewPr snapToGrid="0" snapToObjects="1">
      <p:cViewPr varScale="1">
        <p:scale>
          <a:sx n="82" d="100"/>
          <a:sy n="82" d="100"/>
        </p:scale>
        <p:origin x="-113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6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6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8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CA9E-7FA0-5744-A921-F5BB51F96038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B6346F1-D714-E349-822F-F769F8793971}"/>
              </a:ext>
            </a:extLst>
          </p:cNvPr>
          <p:cNvGrpSpPr/>
          <p:nvPr/>
        </p:nvGrpSpPr>
        <p:grpSpPr>
          <a:xfrm>
            <a:off x="212043" y="3765587"/>
            <a:ext cx="4325500" cy="2844535"/>
            <a:chOff x="5206953" y="966422"/>
            <a:chExt cx="4325500" cy="284453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0CA9D55-DA38-D746-8A66-E55826C9A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6953" y="1244287"/>
              <a:ext cx="4042653" cy="256667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2A290DB-B208-3A4B-8D68-780274348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7941" y="966422"/>
              <a:ext cx="3154512" cy="136679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13690" y="151432"/>
            <a:ext cx="884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Closure Power Spectra: Provenance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BD09F2A-4B51-7547-AEC1-E4183F41A126}"/>
              </a:ext>
            </a:extLst>
          </p:cNvPr>
          <p:cNvGrpSpPr/>
          <p:nvPr/>
        </p:nvGrpSpPr>
        <p:grpSpPr>
          <a:xfrm>
            <a:off x="313690" y="635957"/>
            <a:ext cx="4219928" cy="3037840"/>
            <a:chOff x="313690" y="727397"/>
            <a:chExt cx="4219928" cy="3037840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67E6CFDD-21E7-D74B-905E-6862E2682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690" y="727397"/>
              <a:ext cx="4219928" cy="303784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1101F381-92AB-C542-ABA1-78ABDBC48197}"/>
                </a:ext>
              </a:extLst>
            </p:cNvPr>
            <p:cNvCxnSpPr/>
            <p:nvPr/>
          </p:nvCxnSpPr>
          <p:spPr>
            <a:xfrm>
              <a:off x="1508760" y="2674620"/>
              <a:ext cx="302485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FE5CFC0-767D-6648-A9C9-9702F49E8290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" y="2975610"/>
              <a:ext cx="231648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7EA4A588-8761-ED43-8EF7-8F1027211156}"/>
                </a:ext>
              </a:extLst>
            </p:cNvPr>
            <p:cNvCxnSpPr/>
            <p:nvPr/>
          </p:nvCxnSpPr>
          <p:spPr>
            <a:xfrm>
              <a:off x="906780" y="2827020"/>
              <a:ext cx="302485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34C0923-E5A3-C949-B2D6-25BE9B76A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596" y="151432"/>
            <a:ext cx="4445006" cy="303561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1E9D3811-426D-B44F-94B0-2E0A9EF876CC}"/>
              </a:ext>
            </a:extLst>
          </p:cNvPr>
          <p:cNvGrpSpPr/>
          <p:nvPr/>
        </p:nvGrpSpPr>
        <p:grpSpPr>
          <a:xfrm>
            <a:off x="7568765" y="3357844"/>
            <a:ext cx="4399280" cy="3420146"/>
            <a:chOff x="7568765" y="3437854"/>
            <a:chExt cx="4399280" cy="3420146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8556731D-E7E9-144A-8E1C-2C201B646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68765" y="3437854"/>
              <a:ext cx="4399280" cy="136636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7C30C7F2-D759-3B4E-9106-FC6E297D3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57160" y="4784127"/>
              <a:ext cx="4210885" cy="207387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F2A45CB-5009-9345-86C0-ACC0088E9A36}"/>
              </a:ext>
            </a:extLst>
          </p:cNvPr>
          <p:cNvSpPr txBox="1"/>
          <p:nvPr/>
        </p:nvSpPr>
        <p:spPr>
          <a:xfrm>
            <a:off x="9862602" y="842398"/>
            <a:ext cx="232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Interferometry and aperture masking  (Baldwin 1976; Monnier 2006)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04F48A0-0429-B84E-8D01-BFDB3A9ACD5F}"/>
              </a:ext>
            </a:extLst>
          </p:cNvPr>
          <p:cNvSpPr txBox="1"/>
          <p:nvPr/>
        </p:nvSpPr>
        <p:spPr>
          <a:xfrm>
            <a:off x="5708531" y="4861613"/>
            <a:ext cx="215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EHT: Submm VLBI (Lu 2018)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95601AA-44FF-1B48-A292-C8CDC8C4EE18}"/>
              </a:ext>
            </a:extLst>
          </p:cNvPr>
          <p:cNvSpPr txBox="1"/>
          <p:nvPr/>
        </p:nvSpPr>
        <p:spPr>
          <a:xfrm>
            <a:off x="2741956" y="624850"/>
            <a:ext cx="187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106884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7B3171-C717-734F-8A05-8BDEB0D04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069" y="3557912"/>
            <a:ext cx="5359919" cy="302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075CBE-6EB1-6140-9037-6D66FEBCF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83" y="3452436"/>
            <a:ext cx="5899255" cy="3237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2D9962C-172F-B846-8A35-182552C69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87" y="137135"/>
            <a:ext cx="5837498" cy="3130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2061FED-EAEB-7F4A-9123-444433F5B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170" y="137134"/>
            <a:ext cx="5564830" cy="2918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10577A-AFF0-5C4D-B4EB-FD8104B44B12}"/>
              </a:ext>
            </a:extLst>
          </p:cNvPr>
          <p:cNvSpPr txBox="1"/>
          <p:nvPr/>
        </p:nvSpPr>
        <p:spPr>
          <a:xfrm>
            <a:off x="7721600" y="3984978"/>
            <a:ext cx="18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ave</a:t>
            </a:r>
            <a:r>
              <a:rPr lang="en-US" dirty="0"/>
              <a:t> ~ 40 to 60sec</a:t>
            </a:r>
          </a:p>
        </p:txBody>
      </p:sp>
    </p:spTree>
    <p:extLst>
      <p:ext uri="{BB962C8B-B14F-4D97-AF65-F5344CB8AC3E}">
        <p14:creationId xmlns:p14="http://schemas.microsoft.com/office/powerpoint/2010/main" val="268297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08755FA-23A6-9E48-A553-A5222881C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433" y="960699"/>
            <a:ext cx="5975510" cy="46033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CFEAB2E-3166-9646-8EAF-2B8797C12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0699"/>
            <a:ext cx="5843637" cy="4612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081790-11E8-4440-9DE2-4E0F88A3926D}"/>
              </a:ext>
            </a:extLst>
          </p:cNvPr>
          <p:cNvSpPr txBox="1"/>
          <p:nvPr/>
        </p:nvSpPr>
        <p:spPr>
          <a:xfrm>
            <a:off x="1666896" y="3762408"/>
            <a:ext cx="159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Narrow </a:t>
            </a:r>
            <a:r>
              <a:rPr lang="en-US" sz="1400" dirty="0">
                <a:solidFill>
                  <a:srgbClr val="C00000"/>
                </a:solidFill>
              </a:rPr>
              <a:t>core </a:t>
            </a:r>
            <a:r>
              <a:rPr lang="en-US" sz="1400" dirty="0" smtClean="0">
                <a:solidFill>
                  <a:srgbClr val="C00000"/>
                </a:solidFill>
              </a:rPr>
              <a:t>unresolved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DC0CC0D2-4A5E-9E40-9BA5-11889469A93B}"/>
              </a:ext>
            </a:extLst>
          </p:cNvPr>
          <p:cNvCxnSpPr>
            <a:cxnSpLocks/>
          </p:cNvCxnSpPr>
          <p:nvPr/>
        </p:nvCxnSpPr>
        <p:spPr>
          <a:xfrm>
            <a:off x="2673752" y="3958541"/>
            <a:ext cx="439838" cy="8102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5078E3-6EAC-5C4D-89A5-388FA4A944FC}"/>
              </a:ext>
            </a:extLst>
          </p:cNvPr>
          <p:cNvSpPr txBox="1"/>
          <p:nvPr/>
        </p:nvSpPr>
        <p:spPr>
          <a:xfrm>
            <a:off x="3161458" y="127322"/>
            <a:ext cx="636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Cambridge PS Diagnostic Tools</a:t>
            </a:r>
          </a:p>
          <a:p>
            <a:pPr algn="ctr"/>
            <a:r>
              <a:rPr lang="en-US" sz="2400" b="1" dirty="0"/>
              <a:t>https://</a:t>
            </a:r>
            <a:r>
              <a:rPr lang="en-US" sz="2400" b="1" dirty="0" err="1"/>
              <a:t>github.com</a:t>
            </a:r>
            <a:r>
              <a:rPr lang="en-US" sz="2400" b="1" dirty="0"/>
              <a:t>/HERA-Team/</a:t>
            </a:r>
            <a:r>
              <a:rPr lang="en-US" sz="2400" b="1" dirty="0" err="1"/>
              <a:t>ClosurePS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9CEBFF-AD99-0E42-BFFD-8AFD8FD02352}"/>
              </a:ext>
            </a:extLst>
          </p:cNvPr>
          <p:cNvSpPr txBox="1"/>
          <p:nvPr/>
        </p:nvSpPr>
        <p:spPr>
          <a:xfrm>
            <a:off x="3510200" y="5722099"/>
            <a:ext cx="702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Bin 𝜽</a:t>
            </a:r>
            <a:r>
              <a:rPr lang="en-US" sz="2400" baseline="-25000" dirty="0"/>
              <a:t>cl</a:t>
            </a:r>
            <a:r>
              <a:rPr lang="en-US" sz="2400" dirty="0"/>
              <a:t> in LST 1</a:t>
            </a:r>
            <a:r>
              <a:rPr lang="en-US" sz="2400" baseline="30000" dirty="0"/>
              <a:t>st</a:t>
            </a:r>
            <a:r>
              <a:rPr lang="en-US" sz="2400" dirty="0"/>
              <a:t> and 2</a:t>
            </a:r>
            <a:r>
              <a:rPr lang="en-US" sz="2400" baseline="30000" dirty="0"/>
              <a:t>nd</a:t>
            </a:r>
            <a:r>
              <a:rPr lang="en-US" sz="2400" dirty="0"/>
              <a:t> halves and </a:t>
            </a:r>
            <a:r>
              <a:rPr lang="en-US" sz="2400" dirty="0" err="1"/>
              <a:t>xcorr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Average PS incoherently over 30min and triads  </a:t>
            </a:r>
          </a:p>
        </p:txBody>
      </p:sp>
    </p:spTree>
    <p:extLst>
      <p:ext uri="{BB962C8B-B14F-4D97-AF65-F5344CB8AC3E}">
        <p14:creationId xmlns:p14="http://schemas.microsoft.com/office/powerpoint/2010/main" val="78617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ED0C0C-1666-3046-88A2-1E4E59074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195" y="381964"/>
            <a:ext cx="5555848" cy="4166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5BF1A3E-1D36-AE44-83A6-745F0FD8E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00" y="182301"/>
            <a:ext cx="5550061" cy="42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7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20C935-2597-6944-9916-834598786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492" y="-44068"/>
            <a:ext cx="4990592" cy="3822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9B1BA4-99FB-7045-B56E-9ABBA7823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18" y="0"/>
            <a:ext cx="4785349" cy="3591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FED78C-B6CC-114F-A87C-C95BED8C8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136" y="3453154"/>
            <a:ext cx="4427108" cy="34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4229E2-327D-F44B-A1FB-A087913D4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849" y="0"/>
            <a:ext cx="4635593" cy="4274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BF0A12-1E95-3F42-BC90-A85E56C1DF61}"/>
              </a:ext>
            </a:extLst>
          </p:cNvPr>
          <p:cNvSpPr txBox="1"/>
          <p:nvPr/>
        </p:nvSpPr>
        <p:spPr>
          <a:xfrm>
            <a:off x="285750" y="228600"/>
            <a:ext cx="550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Why Closure PS?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10C904-0E0E-3B4D-8A51-9B4B22173A99}"/>
              </a:ext>
            </a:extLst>
          </p:cNvPr>
          <p:cNvSpPr txBox="1"/>
          <p:nvPr/>
        </p:nvSpPr>
        <p:spPr>
          <a:xfrm>
            <a:off x="285749" y="690265"/>
            <a:ext cx="72706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Completely independent, competitive approach </a:t>
            </a:r>
            <a:r>
              <a:rPr lang="en-US" sz="2000" dirty="0" smtClean="0"/>
              <a:t>(~10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Completely robust to antenna-based </a:t>
            </a:r>
            <a:r>
              <a:rPr lang="en-US" sz="2000" dirty="0" smtClean="0"/>
              <a:t>gains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Robust to RFI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Extraordinarily simple, fast </a:t>
            </a:r>
            <a:r>
              <a:rPr lang="en-US" sz="2000" dirty="0" smtClean="0"/>
              <a:t>analysis: No Signal Loss!!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wedge and narrow continuum PS core in Fornax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reliance on redundancy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Disadvantage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Non-closing effects? (if due to PB =&gt; broad in frequency?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Polarized sky and leakage?           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Signal loss in triad </a:t>
            </a:r>
            <a:r>
              <a:rPr lang="en-US" sz="2000" dirty="0" err="1"/>
              <a:t>xcorr</a:t>
            </a:r>
            <a:r>
              <a:rPr lang="en-US" sz="2000" dirty="0"/>
              <a:t>? (but can live without)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Next steps:  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Simple modeling for comparison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Noise check: k-</a:t>
            </a:r>
            <a:r>
              <a:rPr lang="en-US" sz="2000" dirty="0" err="1"/>
              <a:t>rms</a:t>
            </a:r>
            <a:r>
              <a:rPr lang="en-US" sz="2000" dirty="0"/>
              <a:t>, bootstrap, model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Add 100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C47036-508D-8F42-9F2D-190D42286CE4}"/>
              </a:ext>
            </a:extLst>
          </p:cNvPr>
          <p:cNvSpPr txBox="1"/>
          <p:nvPr/>
        </p:nvSpPr>
        <p:spPr>
          <a:xfrm>
            <a:off x="7716643" y="4320986"/>
            <a:ext cx="45050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Future RTP considerations: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Can </a:t>
            </a:r>
            <a:r>
              <a:rPr lang="en-US" sz="2000" dirty="0"/>
              <a:t>live with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Time and </a:t>
            </a:r>
            <a:r>
              <a:rPr lang="en-US" dirty="0" err="1"/>
              <a:t>freq</a:t>
            </a:r>
            <a:r>
              <a:rPr lang="en-US" dirty="0"/>
              <a:t> averaging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Possibly flagging prior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Cannot live with: calibration before time averaging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LST binning?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9700576" y="2044621"/>
            <a:ext cx="371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 56, Thyagarajan et al. (in prep)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4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89AD1B-148E-EF41-BA98-428CE1C8F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623" y="473210"/>
            <a:ext cx="3314700" cy="2147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55C584-F3CC-484A-8941-2F6871B41EDE}"/>
              </a:ext>
            </a:extLst>
          </p:cNvPr>
          <p:cNvSpPr txBox="1"/>
          <p:nvPr/>
        </p:nvSpPr>
        <p:spPr>
          <a:xfrm>
            <a:off x="304800" y="175372"/>
            <a:ext cx="685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HERA </a:t>
            </a:r>
            <a:r>
              <a:rPr lang="en-US" sz="2400" b="1" dirty="0" err="1">
                <a:solidFill>
                  <a:srgbClr val="FF0000"/>
                </a:solidFill>
              </a:rPr>
              <a:t>Bispectrum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Phase Power </a:t>
            </a:r>
            <a:r>
              <a:rPr lang="en-US" sz="2400" b="1" dirty="0">
                <a:solidFill>
                  <a:srgbClr val="FF0000"/>
                </a:solidFill>
              </a:rPr>
              <a:t>Spectral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9F1069-69F6-264B-B80A-B42249559EF3}"/>
              </a:ext>
            </a:extLst>
          </p:cNvPr>
          <p:cNvSpPr txBox="1"/>
          <p:nvPr/>
        </p:nvSpPr>
        <p:spPr>
          <a:xfrm>
            <a:off x="191909" y="835378"/>
            <a:ext cx="563315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Thyagarajan</a:t>
            </a:r>
            <a:r>
              <a:rPr lang="en-US" sz="2400" dirty="0"/>
              <a:t> et al. PRL, 2018, </a:t>
            </a:r>
            <a:r>
              <a:rPr lang="en-US" sz="2400" dirty="0" smtClean="0"/>
              <a:t>120</a:t>
            </a:r>
            <a:r>
              <a:rPr lang="en-US" sz="2400" dirty="0"/>
              <a:t>, 251301: </a:t>
            </a:r>
            <a:r>
              <a:rPr lang="en-US" sz="2400" i="1" dirty="0"/>
              <a:t>Demonstrate effectiveness of technique with modeling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Carilli et al. 2018, Radio Science, 53, 845: </a:t>
            </a:r>
            <a:r>
              <a:rPr lang="en-US" sz="2400" i="1" dirty="0"/>
              <a:t>redundancy tests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Kent et al. 2018, HERA memo 48: </a:t>
            </a:r>
            <a:r>
              <a:rPr lang="en-US" sz="2400" i="1" dirty="0"/>
              <a:t>demonstrate the ‘gift’ of Fornax A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Nikolic et al. 2018, HERA memo 54: </a:t>
            </a:r>
            <a:r>
              <a:rPr lang="en-US" sz="2400" i="1" dirty="0"/>
              <a:t>details of closure spectra IDR2.1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Kent et al 2018, HERA memo 55: </a:t>
            </a:r>
            <a:r>
              <a:rPr lang="en-US" sz="2400" i="1" dirty="0"/>
              <a:t>simple diagnostic tools to explore power spectra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Thyagarajan</a:t>
            </a:r>
            <a:r>
              <a:rPr lang="en-US" sz="2400" dirty="0"/>
              <a:t> et al. 2018: Noise-limited</a:t>
            </a:r>
            <a:r>
              <a:rPr lang="en-US" sz="2400" i="1" dirty="0"/>
              <a:t> PS </a:t>
            </a:r>
            <a:r>
              <a:rPr lang="en-US" sz="2400" dirty="0"/>
              <a:t>for IDR2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E48C93-70A4-5746-86E2-24BAF0D9F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410" y="450632"/>
            <a:ext cx="2623256" cy="2094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62FB0CE-841D-7B48-B118-F2145D2B2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51" y="3456354"/>
            <a:ext cx="2901243" cy="2088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AD8781-9532-AD40-931C-B1B4698D6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690" y="3153690"/>
            <a:ext cx="2921310" cy="26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5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E6762B-691A-3B4D-B86B-948A41B26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402974" y="-1617911"/>
            <a:ext cx="272005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184E30-9A2A-A94D-9081-0FCB1F624053}"/>
              </a:ext>
            </a:extLst>
          </p:cNvPr>
          <p:cNvSpPr txBox="1"/>
          <p:nvPr/>
        </p:nvSpPr>
        <p:spPr>
          <a:xfrm>
            <a:off x="4777740" y="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Fornax A: a Gift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441710-93B6-BD44-9E2A-A3E4B72AC0FA}"/>
              </a:ext>
            </a:extLst>
          </p:cNvPr>
          <p:cNvSpPr txBox="1"/>
          <p:nvPr/>
        </p:nvSpPr>
        <p:spPr>
          <a:xfrm>
            <a:off x="282286" y="3639879"/>
            <a:ext cx="539380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Dominant point source:  𝜃</a:t>
            </a:r>
            <a:r>
              <a:rPr lang="en-US" sz="2000" baseline="-25000" dirty="0"/>
              <a:t>cl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0</a:t>
            </a:r>
            <a:r>
              <a:rPr lang="en-US" sz="2000" baseline="30000" dirty="0"/>
              <a:t>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Middle of Cold patch: </a:t>
            </a:r>
            <a:r>
              <a:rPr lang="en-US" sz="2000" dirty="0" err="1"/>
              <a:t>dec</a:t>
            </a:r>
            <a:r>
              <a:rPr lang="en-US" sz="2000" dirty="0"/>
              <a:t> = -37</a:t>
            </a:r>
            <a:r>
              <a:rPr lang="en-US" sz="2000" baseline="30000" dirty="0"/>
              <a:t>o</a:t>
            </a:r>
            <a:r>
              <a:rPr lang="en-US" sz="2000" dirty="0"/>
              <a:t> =&gt; 14% PB =&gt; 100 </a:t>
            </a:r>
            <a:r>
              <a:rPr lang="en-US" sz="2000" dirty="0" err="1"/>
              <a:t>Jy</a:t>
            </a:r>
            <a:r>
              <a:rPr lang="en-US" sz="2000" dirty="0"/>
              <a:t> (not 700 </a:t>
            </a:r>
            <a:r>
              <a:rPr lang="en-US" sz="2000" dirty="0" err="1"/>
              <a:t>Jy</a:t>
            </a:r>
            <a:r>
              <a:rPr lang="en-US" sz="2000" dirty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Improves redundancy (less dependent </a:t>
            </a:r>
            <a:r>
              <a:rPr lang="en-US" sz="2000" dirty="0" smtClean="0"/>
              <a:t>on </a:t>
            </a:r>
            <a:r>
              <a:rPr lang="en-US" sz="2000" dirty="0"/>
              <a:t>PB?)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Easier modeling for PS </a:t>
            </a:r>
            <a:r>
              <a:rPr lang="en-US" sz="2000" dirty="0" smtClean="0"/>
              <a:t>analysis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Narrow </a:t>
            </a:r>
            <a:r>
              <a:rPr lang="en-US" sz="2000" dirty="0"/>
              <a:t>‘core’ of power spectrum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EBE5C3-FA85-FC42-8EC4-FB18B745F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077" y="3445371"/>
            <a:ext cx="6312923" cy="336000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9FCF69C1-1B8F-784C-89E4-0A087FB55A6A}"/>
              </a:ext>
            </a:extLst>
          </p:cNvPr>
          <p:cNvCxnSpPr/>
          <p:nvPr/>
        </p:nvCxnSpPr>
        <p:spPr>
          <a:xfrm flipH="1">
            <a:off x="11308466" y="5209777"/>
            <a:ext cx="266218" cy="2303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5EBF35E-4B42-594F-BEAD-B019ED827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104" y="523220"/>
            <a:ext cx="2955895" cy="2174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2FB323-3BB2-F745-AE31-9362073FE07C}"/>
              </a:ext>
            </a:extLst>
          </p:cNvPr>
          <p:cNvSpPr txBox="1"/>
          <p:nvPr/>
        </p:nvSpPr>
        <p:spPr>
          <a:xfrm>
            <a:off x="7709596" y="795574"/>
            <a:ext cx="1469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𝜎 ~ </a:t>
            </a:r>
            <a:r>
              <a:rPr lang="en-US" sz="1400" b="1" dirty="0" err="1">
                <a:solidFill>
                  <a:schemeClr val="bg1"/>
                </a:solidFill>
              </a:rPr>
              <a:t>few</a:t>
            </a:r>
            <a:r>
              <a:rPr lang="en-US" sz="1400" b="1" baseline="30000" dirty="0" err="1">
                <a:solidFill>
                  <a:schemeClr val="bg1"/>
                </a:solidFill>
              </a:rPr>
              <a:t>o</a:t>
            </a:r>
            <a:endParaRPr lang="en-US" sz="14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65067E3-63F0-4240-B239-2A1DB7EAF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2750" y="430968"/>
            <a:ext cx="2629953" cy="2266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81E412-8AFF-7546-92BF-CDCD1FDBE2F7}"/>
              </a:ext>
            </a:extLst>
          </p:cNvPr>
          <p:cNvSpPr txBox="1"/>
          <p:nvPr/>
        </p:nvSpPr>
        <p:spPr>
          <a:xfrm>
            <a:off x="1286933" y="1765933"/>
            <a:ext cx="620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105Jy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C6F25AA-9DB5-B442-BCD3-F8BEC03253C2}"/>
              </a:ext>
            </a:extLst>
          </p:cNvPr>
          <p:cNvSpPr txBox="1"/>
          <p:nvPr/>
        </p:nvSpPr>
        <p:spPr>
          <a:xfrm>
            <a:off x="699911" y="947029"/>
            <a:ext cx="620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15Jy</a:t>
            </a:r>
          </a:p>
        </p:txBody>
      </p:sp>
    </p:spTree>
    <p:extLst>
      <p:ext uri="{BB962C8B-B14F-4D97-AF65-F5344CB8AC3E}">
        <p14:creationId xmlns:p14="http://schemas.microsoft.com/office/powerpoint/2010/main" val="92923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8888832-148B-0749-99B9-9729C4775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15" y="1185042"/>
            <a:ext cx="6080485" cy="3402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F047EDF-F282-964F-80E6-C1037CD11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19" y="887896"/>
            <a:ext cx="5903088" cy="3104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6B1F4D0-3528-D046-9656-DC395CD4C9BB}"/>
              </a:ext>
            </a:extLst>
          </p:cNvPr>
          <p:cNvSpPr txBox="1"/>
          <p:nvPr/>
        </p:nvSpPr>
        <p:spPr>
          <a:xfrm>
            <a:off x="2338510" y="135772"/>
            <a:ext cx="763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Data: IDR2.1 18 days, raw data (no calibration or flagging)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1AB454-DECF-374B-8D55-089D41802829}"/>
              </a:ext>
            </a:extLst>
          </p:cNvPr>
          <p:cNvSpPr txBox="1"/>
          <p:nvPr/>
        </p:nvSpPr>
        <p:spPr>
          <a:xfrm>
            <a:off x="325223" y="4133306"/>
            <a:ext cx="5420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Best time range ~ +/-15 around Fornax transit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RFI-free frequency ranges: 110 – 136MHz and 151 – 174 MHz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842" y="4675844"/>
            <a:ext cx="2672771" cy="2031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922" y="4675844"/>
            <a:ext cx="2698463" cy="20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7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897"/>
            <a:ext cx="10515600" cy="96035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Results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200" b="1" dirty="0" err="1" smtClean="0">
                <a:solidFill>
                  <a:srgbClr val="3366FF"/>
                </a:solidFill>
              </a:rPr>
              <a:t>PRISim</a:t>
            </a:r>
            <a:r>
              <a:rPr lang="en-US" sz="3200" b="1" dirty="0" smtClean="0">
                <a:solidFill>
                  <a:srgbClr val="3366FF"/>
                </a:solidFill>
              </a:rPr>
              <a:t> – https://</a:t>
            </a:r>
            <a:r>
              <a:rPr lang="en-US" sz="3200" b="1" dirty="0" err="1" smtClean="0">
                <a:solidFill>
                  <a:srgbClr val="3366FF"/>
                </a:solidFill>
              </a:rPr>
              <a:t>github.com</a:t>
            </a:r>
            <a:r>
              <a:rPr lang="en-US" sz="3200" b="1" dirty="0" smtClean="0">
                <a:solidFill>
                  <a:srgbClr val="3366FF"/>
                </a:solidFill>
              </a:rPr>
              <a:t>/</a:t>
            </a:r>
            <a:r>
              <a:rPr lang="en-US" sz="3200" b="1" dirty="0" err="1" smtClean="0">
                <a:solidFill>
                  <a:srgbClr val="3366FF"/>
                </a:solidFill>
              </a:rPr>
              <a:t>nithyanandan</a:t>
            </a:r>
            <a:r>
              <a:rPr lang="en-US" sz="3200" b="1" dirty="0" smtClean="0">
                <a:solidFill>
                  <a:srgbClr val="3366FF"/>
                </a:solidFill>
              </a:rPr>
              <a:t>/</a:t>
            </a:r>
            <a:r>
              <a:rPr lang="en-US" sz="3200" b="1" dirty="0" err="1" smtClean="0">
                <a:solidFill>
                  <a:srgbClr val="3366FF"/>
                </a:solidFill>
              </a:rPr>
              <a:t>PRISim</a:t>
            </a:r>
            <a:endParaRPr lang="en-US" sz="3200" b="1" dirty="0">
              <a:solidFill>
                <a:srgbClr val="3366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4" r="-18"/>
          <a:stretch/>
        </p:blipFill>
        <p:spPr>
          <a:xfrm>
            <a:off x="619470" y="1116514"/>
            <a:ext cx="5706356" cy="5416613"/>
          </a:xfrm>
        </p:spPr>
      </p:pic>
      <p:sp>
        <p:nvSpPr>
          <p:cNvPr id="10" name="TextBox 9"/>
          <p:cNvSpPr txBox="1"/>
          <p:nvPr/>
        </p:nvSpPr>
        <p:spPr>
          <a:xfrm>
            <a:off x="6365084" y="1130737"/>
            <a:ext cx="517259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100" dirty="0" smtClean="0"/>
              <a:t>40 minutes from 18 days around </a:t>
            </a:r>
            <a:r>
              <a:rPr lang="en-US" sz="2100" dirty="0" err="1" smtClean="0"/>
              <a:t>Fornax</a:t>
            </a:r>
            <a:r>
              <a:rPr lang="en-US" sz="2100" dirty="0" smtClean="0"/>
              <a:t> A transit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/>
              <a:t>18 days binned into 2 halves and coherently averaged. 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/>
              <a:t>Coherent averaging in LST intervals of 1 min.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/>
              <a:t> </a:t>
            </a:r>
            <a:r>
              <a:rPr lang="en-US" sz="2100" dirty="0"/>
              <a:t>T</a:t>
            </a:r>
            <a:r>
              <a:rPr lang="en-US" sz="2100" dirty="0" smtClean="0"/>
              <a:t>riads assumed to be non-redundant 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/>
              <a:t>Averaging in cross-power spectra, no flagging, no calibration)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Noise-limited dynamic range of 10</a:t>
            </a:r>
            <a:r>
              <a:rPr lang="en-US" sz="2100" baseline="30000" dirty="0" smtClean="0">
                <a:solidFill>
                  <a:srgbClr val="FF0000"/>
                </a:solidFill>
              </a:rPr>
              <a:t>8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/>
              <a:t>Dynamic range is same independent of triad self- or cross-multiplication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/>
              <a:t>1 microsecond resonance prominent but can be mitigated </a:t>
            </a:r>
            <a:r>
              <a:rPr lang="en-US" sz="2100" dirty="0" smtClean="0"/>
              <a:t>significantly</a:t>
            </a:r>
            <a:endParaRPr lang="en-US" sz="2100" dirty="0" smtClean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425178" y="3671024"/>
            <a:ext cx="371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 56, Thyagarajan et al. (in prep)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5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796"/>
            <a:ext cx="10515600" cy="9824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Modeling is critically valuable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73" y="3539260"/>
            <a:ext cx="10274300" cy="322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10283799" y="5011977"/>
            <a:ext cx="25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Thyagarajan et al. (2018)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3589AD1B-148E-EF41-BA98-428CE1C8F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53" r="1249"/>
          <a:stretch/>
        </p:blipFill>
        <p:spPr>
          <a:xfrm>
            <a:off x="3942896" y="1075240"/>
            <a:ext cx="3856219" cy="2573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63" y="1043111"/>
            <a:ext cx="3709133" cy="256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3012" y="1261120"/>
            <a:ext cx="4114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10</a:t>
            </a:r>
            <a:r>
              <a:rPr lang="en-US" sz="2000" baseline="30000" dirty="0"/>
              <a:t>8 </a:t>
            </a:r>
            <a:r>
              <a:rPr lang="en-US" sz="2000" dirty="0"/>
              <a:t>dynamic range </a:t>
            </a:r>
            <a:r>
              <a:rPr lang="en-US" sz="2000" dirty="0" smtClean="0"/>
              <a:t>is interesting </a:t>
            </a:r>
            <a:r>
              <a:rPr lang="en-US" sz="2000" dirty="0"/>
              <a:t>from an </a:t>
            </a:r>
            <a:r>
              <a:rPr lang="en-US" sz="2000" dirty="0" err="1"/>
              <a:t>EoR</a:t>
            </a:r>
            <a:r>
              <a:rPr lang="en-US" sz="2000" dirty="0"/>
              <a:t> models </a:t>
            </a:r>
            <a:r>
              <a:rPr lang="en-US" sz="2000" dirty="0" smtClean="0"/>
              <a:t>perspective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FG </a:t>
            </a:r>
            <a:r>
              <a:rPr lang="en-US" sz="2000" dirty="0" smtClean="0"/>
              <a:t>modeling specific to </a:t>
            </a:r>
            <a:r>
              <a:rPr lang="en-US" sz="2000" dirty="0" err="1" smtClean="0"/>
              <a:t>Fornax</a:t>
            </a:r>
            <a:r>
              <a:rPr lang="en-US" sz="2000" dirty="0" smtClean="0"/>
              <a:t> A field underway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Noise </a:t>
            </a:r>
            <a:r>
              <a:rPr lang="en-US" sz="2000" dirty="0" smtClean="0"/>
              <a:t>modeling 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EoR</a:t>
            </a:r>
            <a:r>
              <a:rPr lang="en-US" sz="2000" dirty="0" smtClean="0"/>
              <a:t> modeling to match data with expectation</a:t>
            </a:r>
          </a:p>
        </p:txBody>
      </p:sp>
    </p:spTree>
    <p:extLst>
      <p:ext uri="{BB962C8B-B14F-4D97-AF65-F5344CB8AC3E}">
        <p14:creationId xmlns:p14="http://schemas.microsoft.com/office/powerpoint/2010/main" val="320998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305"/>
            <a:ext cx="10515600" cy="96697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Bispectrum</a:t>
            </a:r>
            <a:r>
              <a:rPr lang="en-US" sz="4000" b="1" dirty="0" smtClean="0">
                <a:solidFill>
                  <a:srgbClr val="FF0000"/>
                </a:solidFill>
              </a:rPr>
              <a:t> phase connection to Power Spectrum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85" b="1953"/>
          <a:stretch/>
        </p:blipFill>
        <p:spPr>
          <a:xfrm>
            <a:off x="3977696" y="944857"/>
            <a:ext cx="7531471" cy="10982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96" y="2048859"/>
            <a:ext cx="8131108" cy="1075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519" y="3439848"/>
            <a:ext cx="20955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124" y="3414448"/>
            <a:ext cx="1917700" cy="39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6414" y="3414448"/>
            <a:ext cx="1866900" cy="3429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207981" y="3617942"/>
            <a:ext cx="65235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90048" y="3617942"/>
            <a:ext cx="65235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484319" y="3617942"/>
            <a:ext cx="65235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1610" y="3915955"/>
            <a:ext cx="5510400" cy="7075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1610" y="4628350"/>
            <a:ext cx="3884283" cy="4736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0890" y="3925633"/>
            <a:ext cx="2522088" cy="117641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8842984" y="4492666"/>
            <a:ext cx="65235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277" y="416950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Expand as Taylor series</a:t>
            </a:r>
          </a:p>
          <a:p>
            <a:r>
              <a:rPr lang="en-US" dirty="0" smtClean="0"/>
              <a:t>Keep only up to linear terms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6044" y="5009103"/>
            <a:ext cx="1696940" cy="8993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2456" y="5303465"/>
            <a:ext cx="3848100" cy="4699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228833" y="5303465"/>
            <a:ext cx="87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Where, 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2102" y="5943755"/>
            <a:ext cx="3266871" cy="653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7861" y="5908481"/>
            <a:ext cx="3639228" cy="7234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842" y="841596"/>
            <a:ext cx="3709133" cy="25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7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1534"/>
            <a:ext cx="10515600" cy="1168356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Bispectrum</a:t>
            </a:r>
            <a:r>
              <a:rPr lang="en-US" b="1" dirty="0" smtClean="0">
                <a:solidFill>
                  <a:srgbClr val="FF0000"/>
                </a:solidFill>
              </a:rPr>
              <a:t> Phase </a:t>
            </a:r>
            <a:r>
              <a:rPr lang="en-US" b="1" dirty="0" err="1" smtClean="0">
                <a:solidFill>
                  <a:srgbClr val="FF0000"/>
                </a:solidFill>
              </a:rPr>
              <a:t>Pspec</a:t>
            </a:r>
            <a:r>
              <a:rPr lang="en-US" b="1" dirty="0" smtClean="0">
                <a:solidFill>
                  <a:srgbClr val="FF0000"/>
                </a:solidFill>
              </a:rPr>
              <a:t> Summary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6822"/>
            <a:ext cx="10515600" cy="5170141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err="1" smtClean="0">
                <a:uFill>
                  <a:solidFill>
                    <a:srgbClr val="FF0000"/>
                  </a:solidFill>
                </a:uFill>
              </a:rPr>
              <a:t>Bispectrum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</a:rPr>
              <a:t> phase </a:t>
            </a:r>
            <a:r>
              <a:rPr lang="en-US" dirty="0" smtClean="0"/>
              <a:t>is a very valuable quantity – </a:t>
            </a:r>
            <a:r>
              <a:rPr lang="en-US" u="sng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calibration-independent </a:t>
            </a:r>
            <a:r>
              <a:rPr lang="en-US" dirty="0" smtClean="0"/>
              <a:t>way to measure true sky structure</a:t>
            </a:r>
          </a:p>
          <a:p>
            <a:r>
              <a:rPr lang="en-US" u="sng" dirty="0">
                <a:uFill>
                  <a:solidFill>
                    <a:srgbClr val="FF0000"/>
                  </a:solidFill>
                </a:uFill>
              </a:rPr>
              <a:t>I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</a:rPr>
              <a:t>ndependent and complimentary to standard </a:t>
            </a:r>
            <a:r>
              <a:rPr lang="en-US" u="sng" dirty="0" err="1" smtClean="0">
                <a:uFill>
                  <a:solidFill>
                    <a:srgbClr val="FF0000"/>
                  </a:solidFill>
                </a:uFill>
              </a:rPr>
              <a:t>Pspec</a:t>
            </a:r>
            <a:endParaRPr lang="en-US" u="sng" dirty="0" smtClean="0">
              <a:uFill>
                <a:solidFill>
                  <a:srgbClr val="FF0000"/>
                </a:solidFill>
              </a:uFill>
            </a:endParaRPr>
          </a:p>
          <a:p>
            <a:r>
              <a:rPr lang="en-US" u="sng" dirty="0" err="1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Fornax</a:t>
            </a:r>
            <a:r>
              <a:rPr lang="en-US" u="sng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 A</a:t>
            </a:r>
            <a:r>
              <a:rPr lang="en-US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dirty="0" smtClean="0"/>
              <a:t>field simplifies the data – flatter spectral structure, higher redundancy</a:t>
            </a:r>
          </a:p>
          <a:p>
            <a:r>
              <a:rPr lang="en-US" dirty="0" smtClean="0"/>
              <a:t>IDR 2.1: 40 min around </a:t>
            </a:r>
            <a:r>
              <a:rPr lang="en-US" dirty="0" err="1" smtClean="0"/>
              <a:t>Fornax</a:t>
            </a:r>
            <a:r>
              <a:rPr lang="en-US" dirty="0" smtClean="0"/>
              <a:t> A from 18 days and 30 EQ29 triads gives 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</a:rPr>
              <a:t>~10</a:t>
            </a:r>
            <a:r>
              <a:rPr lang="en-US" u="sng" baseline="30000" dirty="0" smtClean="0">
                <a:uFill>
                  <a:solidFill>
                    <a:srgbClr val="FF0000"/>
                  </a:solidFill>
                </a:uFill>
              </a:rPr>
              <a:t>8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</a:rPr>
              <a:t> noise-limited dynamic </a:t>
            </a:r>
            <a:r>
              <a:rPr lang="en-US" u="sng" dirty="0">
                <a:uFill>
                  <a:solidFill>
                    <a:srgbClr val="FF0000"/>
                  </a:solidFill>
                </a:uFill>
              </a:rPr>
              <a:t>range </a:t>
            </a:r>
            <a:r>
              <a:rPr lang="en-US" dirty="0" smtClean="0"/>
              <a:t>(</a:t>
            </a:r>
            <a:r>
              <a:rPr lang="en-US" dirty="0" err="1" smtClean="0"/>
              <a:t>PRISim</a:t>
            </a:r>
            <a:r>
              <a:rPr lang="en-US" dirty="0" smtClean="0"/>
              <a:t> results confirmed </a:t>
            </a:r>
            <a:r>
              <a:rPr lang="en-US" dirty="0"/>
              <a:t>by independent analysis from Cambridge – Chris’ talk)</a:t>
            </a:r>
            <a:endParaRPr lang="en-US" dirty="0" smtClean="0"/>
          </a:p>
          <a:p>
            <a:r>
              <a:rPr lang="en-US" dirty="0" smtClean="0"/>
              <a:t>No flagging, no calibration, no assumption about redundancy</a:t>
            </a:r>
          </a:p>
          <a:p>
            <a:r>
              <a:rPr lang="en-US" dirty="0" smtClean="0"/>
              <a:t>Modeling indicates 10</a:t>
            </a:r>
            <a:r>
              <a:rPr lang="en-US" baseline="30000" dirty="0" smtClean="0"/>
              <a:t>8 </a:t>
            </a:r>
            <a:r>
              <a:rPr lang="en-US" dirty="0" smtClean="0"/>
              <a:t>dynamic range gets interesting</a:t>
            </a:r>
          </a:p>
          <a:p>
            <a:r>
              <a:rPr lang="en-US" dirty="0" err="1" smtClean="0"/>
              <a:t>Fornax</a:t>
            </a:r>
            <a:r>
              <a:rPr lang="en-US" dirty="0" smtClean="0"/>
              <a:t> A field modeling underway to understand and interpret data including noise and error bars</a:t>
            </a:r>
          </a:p>
          <a:p>
            <a:r>
              <a:rPr lang="en-US" u="sng" dirty="0" smtClean="0">
                <a:uFill>
                  <a:solidFill>
                    <a:srgbClr val="FF0000"/>
                  </a:solidFill>
                </a:uFill>
              </a:rPr>
              <a:t>Connection to visibility-based standard power spectrum</a:t>
            </a:r>
            <a:r>
              <a:rPr lang="en-US" dirty="0" smtClean="0"/>
              <a:t> established using linear-order perturbation theory</a:t>
            </a:r>
          </a:p>
          <a:p>
            <a:r>
              <a:rPr lang="en-US" dirty="0" smtClean="0"/>
              <a:t>More avenues being pursued to improve dynamic range further</a:t>
            </a:r>
          </a:p>
          <a:p>
            <a:pPr lvl="1"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More fields, polarizations, k-bins, better coherence and averaging, more observations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8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FA15033-AE27-C34C-9181-43B16A5E8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945"/>
            <a:ext cx="5571913" cy="3734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8E52E5C-1414-644A-BCCF-BE7BC763B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773" y="317945"/>
            <a:ext cx="6775227" cy="36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701</Words>
  <Application>Microsoft Macintosh PowerPoint</Application>
  <PresentationFormat>Custom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Results PRISim – https://github.com/nithyanandan/PRISim</vt:lpstr>
      <vt:lpstr>Modeling is critically valuable</vt:lpstr>
      <vt:lpstr>Bispectrum phase connection to Power Spectrum</vt:lpstr>
      <vt:lpstr>Bispectrum Phase Pspec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Nithyanandan Thyagarajan</cp:lastModifiedBy>
  <cp:revision>72</cp:revision>
  <dcterms:created xsi:type="dcterms:W3CDTF">2016-10-23T10:04:24Z</dcterms:created>
  <dcterms:modified xsi:type="dcterms:W3CDTF">2018-11-08T20:47:10Z</dcterms:modified>
</cp:coreProperties>
</file>