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988" r:id="rId2"/>
    <p:sldId id="989" r:id="rId3"/>
    <p:sldId id="740" r:id="rId4"/>
    <p:sldId id="803" r:id="rId5"/>
    <p:sldId id="884" r:id="rId6"/>
    <p:sldId id="1055" r:id="rId7"/>
    <p:sldId id="1056" r:id="rId8"/>
    <p:sldId id="932" r:id="rId9"/>
    <p:sldId id="1062" r:id="rId10"/>
    <p:sldId id="926" r:id="rId11"/>
    <p:sldId id="924" r:id="rId12"/>
    <p:sldId id="875" r:id="rId13"/>
    <p:sldId id="962" r:id="rId14"/>
    <p:sldId id="990" r:id="rId15"/>
    <p:sldId id="992" r:id="rId16"/>
    <p:sldId id="993" r:id="rId17"/>
    <p:sldId id="994" r:id="rId18"/>
    <p:sldId id="968" r:id="rId19"/>
    <p:sldId id="1010" r:id="rId20"/>
    <p:sldId id="1008" r:id="rId21"/>
    <p:sldId id="995" r:id="rId22"/>
    <p:sldId id="996" r:id="rId23"/>
    <p:sldId id="997" r:id="rId24"/>
    <p:sldId id="963" r:id="rId25"/>
    <p:sldId id="998" r:id="rId26"/>
    <p:sldId id="1057" r:id="rId27"/>
    <p:sldId id="1011" r:id="rId28"/>
    <p:sldId id="1000" r:id="rId29"/>
    <p:sldId id="877" r:id="rId30"/>
    <p:sldId id="1002" r:id="rId31"/>
    <p:sldId id="1004" r:id="rId32"/>
    <p:sldId id="1003" r:id="rId33"/>
    <p:sldId id="1001" r:id="rId34"/>
    <p:sldId id="883" r:id="rId35"/>
    <p:sldId id="1005" r:id="rId36"/>
    <p:sldId id="1058" r:id="rId37"/>
    <p:sldId id="1059" r:id="rId38"/>
    <p:sldId id="959" r:id="rId39"/>
    <p:sldId id="960" r:id="rId40"/>
    <p:sldId id="971" r:id="rId41"/>
    <p:sldId id="1060" r:id="rId42"/>
    <p:sldId id="978" r:id="rId43"/>
    <p:sldId id="981" r:id="rId44"/>
    <p:sldId id="1014" r:id="rId45"/>
    <p:sldId id="1061" r:id="rId46"/>
    <p:sldId id="927" r:id="rId47"/>
    <p:sldId id="1015" r:id="rId48"/>
    <p:sldId id="1016" r:id="rId49"/>
    <p:sldId id="1017" r:id="rId50"/>
    <p:sldId id="1020" r:id="rId51"/>
    <p:sldId id="1021" r:id="rId52"/>
    <p:sldId id="1024" r:id="rId53"/>
    <p:sldId id="1041" r:id="rId54"/>
    <p:sldId id="1042" r:id="rId55"/>
    <p:sldId id="1043" r:id="rId56"/>
    <p:sldId id="1044" r:id="rId57"/>
    <p:sldId id="1045" r:id="rId58"/>
    <p:sldId id="1046" r:id="rId59"/>
    <p:sldId id="1047" r:id="rId60"/>
    <p:sldId id="1048" r:id="rId61"/>
    <p:sldId id="1049" r:id="rId62"/>
    <p:sldId id="1050" r:id="rId63"/>
    <p:sldId id="1051" r:id="rId64"/>
    <p:sldId id="1052" r:id="rId65"/>
    <p:sldId id="983" r:id="rId66"/>
    <p:sldId id="984" r:id="rId67"/>
    <p:sldId id="985" r:id="rId68"/>
    <p:sldId id="986" r:id="rId69"/>
    <p:sldId id="987" r:id="rId70"/>
    <p:sldId id="918" r:id="rId71"/>
    <p:sldId id="921" r:id="rId72"/>
    <p:sldId id="980" r:id="rId73"/>
    <p:sldId id="1009" r:id="rId74"/>
    <p:sldId id="919" r:id="rId75"/>
    <p:sldId id="991" r:id="rId76"/>
    <p:sldId id="975" r:id="rId7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buFont typeface="Wingdings" charset="0"/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F7FF"/>
    <a:srgbClr val="43FF05"/>
    <a:srgbClr val="E40000"/>
    <a:srgbClr val="E00000"/>
    <a:srgbClr val="030336"/>
    <a:srgbClr val="0000E4"/>
    <a:srgbClr val="2B2DF6"/>
    <a:srgbClr val="FFB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263" autoAdjust="0"/>
  </p:normalViewPr>
  <p:slideViewPr>
    <p:cSldViewPr snapToObjects="1">
      <p:cViewPr>
        <p:scale>
          <a:sx n="100" d="100"/>
          <a:sy n="100" d="100"/>
        </p:scale>
        <p:origin x="-232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-107" charset="2"/>
              <a:buNone/>
              <a:defRPr sz="1200">
                <a:solidFill>
                  <a:srgbClr val="FFCC00"/>
                </a:solidFill>
                <a:latin typeface="Symbol" pitchFamily="-107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CC00"/>
                </a:solidFill>
                <a:latin typeface="Symbol" charset="0"/>
              </a:defRPr>
            </a:lvl1pPr>
          </a:lstStyle>
          <a:p>
            <a:pPr>
              <a:defRPr/>
            </a:pPr>
            <a:fld id="{E55C9471-B705-E844-B1CB-86B2E98AE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33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747AE60-E7F1-0840-BC76-50C0D225A28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99EE949-DE29-304E-A35A-A755ACD8B58F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24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40BC71D-31EA-624A-B0E6-10C17D3A5A4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26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5120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B65533-8669-854C-8AE9-4FD7D4146A1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27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5325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6FC91ED-1CBC-6247-9A1E-298C0599CE6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28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6945ECB-BD8F-AD43-8330-B3DF323EBC19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32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CF384B3-59EC-6347-92E9-8FD7C34CF1E2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33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466D970-F2CE-DC4B-9F96-6FE3E9850D28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34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3C7F834-0E40-F748-87F0-C1855D784D8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38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7C80B0F-E0D5-DD48-B269-660E7FAE318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39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A76A003-4DFE-CC4D-9281-5B3A550B934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46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50DD783-FE40-A244-AC7E-CB786E24DD73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4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83A82D2-7B59-B942-BD7C-913EE2504E99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47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C357007-BA48-CA4C-8AA7-9F6E489D505B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48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0595A63-F5D5-CB42-ACA1-3F5ACCC0D0A4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49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C215A1F-456D-0C4A-9C09-5AB77B481B4F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66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2ED0FE5-1C76-F848-AB08-27CF073FAF06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68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0854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085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D9EDE3-54DA-E94F-A610-766A07884047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69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E8A7772-3E26-0B4F-9EFF-F47EF46919F5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5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1D21F5-6E9C-5047-AAEA-6196BAB43FD0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6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4C92FF8-4C9F-1E4A-B401-EE909273FCCC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9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36EA6F0-41C1-9A4A-92F8-8902FDE46CEF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10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17893E-8225-BE4F-9627-DADE3418F859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11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BC4703-249B-CA48-9751-D49E39E8C9E3}" type="slidenum">
              <a:rPr lang="en-US" sz="1200">
                <a:solidFill>
                  <a:srgbClr val="FFCC00"/>
                </a:solidFill>
                <a:latin typeface="Symbol" charset="0"/>
              </a:rPr>
              <a:pPr eaLnBrk="1" hangingPunct="1"/>
              <a:t>12</a:t>
            </a:fld>
            <a:endParaRPr lang="en-US" sz="1200">
              <a:solidFill>
                <a:srgbClr val="FFCC00"/>
              </a:solidFill>
              <a:latin typeface="Symbo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3" tIns="45711" rIns="91423" bIns="45711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596F2-27D8-8A44-B246-9AB8BCA43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995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11EC-F2FD-B24F-8295-917D034F2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445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EE21A-9D4C-4C43-A568-3FC2F5496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9894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CB61D-4F19-1E4E-BD99-CD2FFD6DE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8472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0A232-5509-D24F-833E-5D5254DB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4418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7BEC3-292F-E945-81B3-A54EF6A28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036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7A6EC-9EEA-224B-A375-2A714E837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8989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3563B-7429-D546-8D9F-13DC78582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2726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88629-47FF-CA46-9940-30E209CEE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8712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4C354-AB61-F144-8C91-A62208B7B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482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78BAA-46FC-E64D-BB3F-121FCC3CB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9933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F9145-AB1B-0A4F-9E05-0B962D966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9180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54C39-5D7C-504C-B72A-BCB01DCB1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0987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400" b="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 b="0">
                <a:latin typeface="Times New Roman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 b="0"/>
            </a:lvl1pPr>
          </a:lstStyle>
          <a:p>
            <a:pPr>
              <a:defRPr/>
            </a:pPr>
            <a:fld id="{3EA8008F-46B3-2A41-8B66-286F10BD3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3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Relationship Id="rId3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e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74.png"/><Relationship Id="rId5" Type="http://schemas.openxmlformats.org/officeDocument/2006/relationships/image" Target="../media/image90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8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2.pn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png"/><Relationship Id="rId9" Type="http://schemas.openxmlformats.org/officeDocument/2006/relationships/image" Target="../media/image130.png"/><Relationship Id="rId10" Type="http://schemas.openxmlformats.org/officeDocument/2006/relationships/image" Target="../media/image131.png"/><Relationship Id="rId11" Type="http://schemas.openxmlformats.org/officeDocument/2006/relationships/image" Target="../media/image13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Screen Shot 2012-12-05 at 11.30.27 AM.png"/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-76200" y="3886200"/>
            <a:ext cx="2584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SMA 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[CII] 158um 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334GHz, 20hrs</a:t>
            </a:r>
          </a:p>
        </p:txBody>
      </p:sp>
      <p:pic>
        <p:nvPicPr>
          <p:cNvPr id="16387" name="Picture 6" descr="Screen shot 2012-05-04 at 8.41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429000"/>
            <a:ext cx="6483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0" y="152400"/>
            <a:ext cx="34274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/>
              <a:t>BRI1202-0725 z=4.7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HyLIRG (10</a:t>
            </a:r>
            <a:r>
              <a:rPr lang="en-US" b="0" baseline="30000"/>
              <a:t>13</a:t>
            </a:r>
            <a:r>
              <a:rPr lang="en-US" b="0"/>
              <a:t>L</a:t>
            </a:r>
            <a:r>
              <a:rPr lang="en-US" sz="2000" b="0" baseline="-25000"/>
              <a:t>o</a:t>
            </a:r>
            <a:r>
              <a:rPr lang="en-US" b="0"/>
              <a:t>) pair:</a:t>
            </a:r>
          </a:p>
          <a:p>
            <a:pPr lvl="1"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Quasar host </a:t>
            </a:r>
          </a:p>
          <a:p>
            <a:pPr lvl="1"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Obscured SMG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SFR ~ 10</a:t>
            </a:r>
            <a:r>
              <a:rPr lang="en-US" b="0" baseline="30000"/>
              <a:t>3</a:t>
            </a:r>
            <a:r>
              <a:rPr lang="en-US" b="0"/>
              <a:t>;  M</a:t>
            </a:r>
            <a:r>
              <a:rPr lang="en-US" b="0" baseline="-25000"/>
              <a:t>H2</a:t>
            </a:r>
            <a:r>
              <a:rPr lang="en-US" b="0"/>
              <a:t> ~ 10</a:t>
            </a:r>
            <a:r>
              <a:rPr lang="en-US" b="0" baseline="30000"/>
              <a:t>11</a:t>
            </a:r>
            <a:endParaRPr lang="en-US" b="0"/>
          </a:p>
        </p:txBody>
      </p:sp>
      <p:sp>
        <p:nvSpPr>
          <p:cNvPr id="16389" name="TextBox 8"/>
          <p:cNvSpPr txBox="1">
            <a:spLocks noChangeArrowheads="1"/>
          </p:cNvSpPr>
          <p:nvPr/>
        </p:nvSpPr>
        <p:spPr bwMode="auto">
          <a:xfrm>
            <a:off x="4038600" y="5867400"/>
            <a:ext cx="161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Iono ea 2007</a:t>
            </a:r>
          </a:p>
        </p:txBody>
      </p:sp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6934200" y="2819400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Salome ea. 2012</a:t>
            </a:r>
          </a:p>
        </p:txBody>
      </p:sp>
      <p:grpSp>
        <p:nvGrpSpPr>
          <p:cNvPr id="16391" name="Group 11"/>
          <p:cNvGrpSpPr>
            <a:grpSpLocks/>
          </p:cNvGrpSpPr>
          <p:nvPr/>
        </p:nvGrpSpPr>
        <p:grpSpPr bwMode="auto">
          <a:xfrm>
            <a:off x="3048000" y="76200"/>
            <a:ext cx="3124200" cy="2743200"/>
            <a:chOff x="228600" y="1752600"/>
            <a:chExt cx="3124199" cy="2743200"/>
          </a:xfrm>
        </p:grpSpPr>
        <p:pic>
          <p:nvPicPr>
            <p:cNvPr id="16394" name="Picture 7" descr="Screen shot 2012-05-04 at 8.23.01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0706" y="1713706"/>
              <a:ext cx="2743200" cy="282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TextBox 13"/>
            <p:cNvSpPr txBox="1">
              <a:spLocks noChangeArrowheads="1"/>
            </p:cNvSpPr>
            <p:nvPr/>
          </p:nvSpPr>
          <p:spPr bwMode="auto">
            <a:xfrm>
              <a:off x="2133600" y="1973263"/>
              <a:ext cx="533400" cy="76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16396" name="TextBox 14"/>
            <p:cNvSpPr txBox="1">
              <a:spLocks noChangeArrowheads="1"/>
            </p:cNvSpPr>
            <p:nvPr/>
          </p:nvSpPr>
          <p:spPr bwMode="auto">
            <a:xfrm>
              <a:off x="1676400" y="2692400"/>
              <a:ext cx="53340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 b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16397" name="Straight Arrow Connector 17"/>
            <p:cNvCxnSpPr>
              <a:cxnSpLocks noChangeShapeType="1"/>
            </p:cNvCxnSpPr>
            <p:nvPr/>
          </p:nvCxnSpPr>
          <p:spPr bwMode="auto">
            <a:xfrm rot="5400000">
              <a:off x="189707" y="2858294"/>
              <a:ext cx="838200" cy="1587"/>
            </a:xfrm>
            <a:prstGeom prst="straightConnector1">
              <a:avLst/>
            </a:prstGeom>
            <a:noFill/>
            <a:ln w="19050">
              <a:solidFill>
                <a:srgbClr val="E4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398" name="TextBox 18"/>
            <p:cNvSpPr txBox="1">
              <a:spLocks noChangeArrowheads="1"/>
            </p:cNvSpPr>
            <p:nvPr/>
          </p:nvSpPr>
          <p:spPr bwMode="auto">
            <a:xfrm>
              <a:off x="533400" y="2590800"/>
              <a:ext cx="685800" cy="46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0">
                  <a:solidFill>
                    <a:srgbClr val="FF0000"/>
                  </a:solidFill>
                </a:rPr>
                <a:t>4</a:t>
              </a:r>
              <a:r>
                <a:rPr lang="ja-JP" altLang="en-US" b="0">
                  <a:solidFill>
                    <a:srgbClr val="FF0000"/>
                  </a:solidFill>
                </a:rPr>
                <a:t>”</a:t>
              </a:r>
              <a:endParaRPr lang="en-US" b="0">
                <a:solidFill>
                  <a:srgbClr val="FF0000"/>
                </a:solidFill>
              </a:endParaRPr>
            </a:p>
          </p:txBody>
        </p:sp>
        <p:sp>
          <p:nvSpPr>
            <p:cNvPr id="16399" name="TextBox 19"/>
            <p:cNvSpPr txBox="1">
              <a:spLocks noChangeArrowheads="1"/>
            </p:cNvSpPr>
            <p:nvPr/>
          </p:nvSpPr>
          <p:spPr bwMode="auto">
            <a:xfrm>
              <a:off x="228600" y="4114800"/>
              <a:ext cx="2438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FF0000"/>
                  </a:solidFill>
                </a:rPr>
                <a:t>HST 814 Hu ea 96</a:t>
              </a:r>
            </a:p>
          </p:txBody>
        </p:sp>
      </p:grpSp>
      <p:pic>
        <p:nvPicPr>
          <p:cNvPr id="16392" name="Picture 1" descr="Screen Shot 2012-12-05 at 11.33.19 AM.png"/>
          <p:cNvPicPr>
            <a:picLocks noChangeAspect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"/>
            <a:ext cx="14049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2" descr="Screen Shot 2012-12-05 at 11.33.04 AM.png"/>
          <p:cNvPicPr>
            <a:picLocks noChangeAspect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1981200"/>
            <a:ext cx="12620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tresmontosas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80772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200" b="0">
                <a:solidFill>
                  <a:schemeClr val="bg1"/>
                </a:solidFill>
              </a:rPr>
              <a:t>Karl G. Jansky Very Large Array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 80x Bandwidth (8 GHz, full stokes),  with 4000 channels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 5x frequency coverage (continuous 1 to 50 GHz)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 10x continuum sensitivity (&lt;1uJy)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 Spatial resolution ~ 40mas at 43 GHz</a:t>
            </a:r>
            <a:endParaRPr lang="en-US" b="0"/>
          </a:p>
          <a:p>
            <a:pPr algn="l" eaLnBrk="1" hangingPunct="1">
              <a:spcBef>
                <a:spcPct val="50000"/>
              </a:spcBef>
            </a:pPr>
            <a:r>
              <a:rPr lang="en-US" b="0">
                <a:solidFill>
                  <a:schemeClr val="bg1"/>
                </a:solidFill>
              </a:rPr>
              <a:t>=&gt; 30% FBW, ie. 19 to 27 GHz (CO1-0 at z=3.2 to 5.0) =&gt; large cosmic volume searches for molecular gas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22a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sz="2800" b="0">
                <a:solidFill>
                  <a:schemeClr val="bg1"/>
                </a:solidFill>
                <a:latin typeface="Arial Unicode MS" charset="0"/>
                <a:cs typeface="Arial Unicode MS" charset="0"/>
              </a:rPr>
              <a:t>Atacama Large Milllimeter Array</a:t>
            </a:r>
            <a:endParaRPr lang="en-US" sz="2000" b="0">
              <a:solidFill>
                <a:schemeClr val="bg1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152400" y="2935288"/>
            <a:ext cx="44958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High sensitivity array = 54x12m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Wide field imaging array = 12x7m 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Frequencies = 80 GHz to 900 GHz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Resolution =  20mas at 800 GHz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2000" b="0">
                <a:solidFill>
                  <a:srgbClr val="FFFFFF"/>
                </a:solidFill>
                <a:cs typeface="Arial Unicode MS" charset="0"/>
              </a:rPr>
              <a:t> Sensitivity = 13uJy in 1hr at 230GHz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152400" y="548640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chemeClr val="bg1"/>
                </a:solidFill>
              </a:rPr>
              <a:t>ALMA + JVLA represent an order of magnitude, or more, improvement in observational capabilities from 1 GHz to 1 THz!</a:t>
            </a:r>
          </a:p>
        </p:txBody>
      </p:sp>
      <p:sp>
        <p:nvSpPr>
          <p:cNvPr id="30726" name="TextBox 1"/>
          <p:cNvSpPr txBox="1">
            <a:spLocks noChangeArrowheads="1"/>
          </p:cNvSpPr>
          <p:nvPr/>
        </p:nvSpPr>
        <p:spPr bwMode="auto">
          <a:xfrm>
            <a:off x="5486400" y="31242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FFFFFF"/>
                </a:solidFill>
              </a:rPr>
              <a:t>&gt; 10</a:t>
            </a:r>
            <a:r>
              <a:rPr lang="en-US" b="0" baseline="30000">
                <a:solidFill>
                  <a:srgbClr val="FFFFFF"/>
                </a:solidFill>
              </a:rPr>
              <a:t>2</a:t>
            </a:r>
            <a:r>
              <a:rPr lang="en-US" b="0">
                <a:solidFill>
                  <a:srgbClr val="FFFFFF"/>
                </a:solidFill>
              </a:rPr>
              <a:t> times more sensitive than existing submm arrays!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" descr="Screen shot 2010-11-05 at 10.10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1919" y="-675481"/>
            <a:ext cx="6272212" cy="879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60325" y="6383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endParaRPr lang="en-US" sz="1800" b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244475" y="5845175"/>
            <a:ext cx="867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32772" name="Text Box 12"/>
          <p:cNvSpPr txBox="1">
            <a:spLocks noChangeArrowheads="1"/>
          </p:cNvSpPr>
          <p:nvPr/>
        </p:nvSpPr>
        <p:spPr bwMode="auto">
          <a:xfrm>
            <a:off x="1254125" y="742950"/>
            <a:ext cx="43434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/>
              <a:t>100 M</a:t>
            </a:r>
            <a:r>
              <a:rPr lang="en-US" sz="2000" b="0" baseline="-25000"/>
              <a:t>o</a:t>
            </a:r>
            <a:r>
              <a:rPr lang="en-US" sz="2000" b="0"/>
              <a:t> yr</a:t>
            </a:r>
            <a:r>
              <a:rPr lang="en-US" sz="2000" b="0" baseline="30000"/>
              <a:t>-1 </a:t>
            </a:r>
            <a:r>
              <a:rPr lang="en-US" sz="2000" b="0"/>
              <a:t>at z=5</a:t>
            </a:r>
            <a:endParaRPr lang="en-US"/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33400" y="1501775"/>
            <a:ext cx="7620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52400" y="85725"/>
            <a:ext cx="8915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0">
                <a:latin typeface="Arial" charset="0"/>
              </a:rPr>
              <a:t>cm </a:t>
            </a:r>
            <a:r>
              <a:rPr lang="en-US" sz="2800" b="0">
                <a:latin typeface="Arial" charset="0"/>
                <a:sym typeface="Wingdings" charset="0"/>
              </a:rPr>
              <a:t> </a:t>
            </a:r>
            <a:r>
              <a:rPr lang="en-US" sz="2800" b="0">
                <a:latin typeface="Arial" charset="0"/>
              </a:rPr>
              <a:t>submm  diagnostics of galaxy formation</a:t>
            </a:r>
            <a:endParaRPr lang="en-US" sz="1800" b="0">
              <a:solidFill>
                <a:srgbClr val="FFFF99"/>
              </a:solidFill>
              <a:latin typeface="Arial" charset="0"/>
            </a:endParaRPr>
          </a:p>
        </p:txBody>
      </p: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1254125" y="3886200"/>
            <a:ext cx="240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3F3EF6"/>
                </a:solidFill>
              </a:rPr>
              <a:t>EVLA and GBT Line</a:t>
            </a:r>
          </a:p>
        </p:txBody>
      </p:sp>
      <p:sp>
        <p:nvSpPr>
          <p:cNvPr id="32776" name="Rectangle 11"/>
          <p:cNvSpPr>
            <a:spLocks noChangeArrowheads="1"/>
          </p:cNvSpPr>
          <p:nvPr/>
        </p:nvSpPr>
        <p:spPr bwMode="auto">
          <a:xfrm>
            <a:off x="1295400" y="3149600"/>
            <a:ext cx="13716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>
            <a:off x="1295400" y="1419225"/>
            <a:ext cx="4495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000" b="0"/>
              <a:t> Low J CO emission: total gas mass, dynamics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0"/>
              <a:t> High density gas tracers (HCN, HCO+)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0"/>
              <a:t> Synch. + Free-Free = star formation </a:t>
            </a:r>
          </a:p>
        </p:txBody>
      </p:sp>
      <p:sp>
        <p:nvSpPr>
          <p:cNvPr id="32778" name="TextBox 13"/>
          <p:cNvSpPr txBox="1">
            <a:spLocks noChangeArrowheads="1"/>
          </p:cNvSpPr>
          <p:nvPr/>
        </p:nvSpPr>
        <p:spPr bwMode="auto">
          <a:xfrm>
            <a:off x="4876800" y="4311650"/>
            <a:ext cx="3810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000" b="0"/>
              <a:t> High J molecular lines: gas excitation, physical conditions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0"/>
              <a:t> Dust continuum = star formation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0"/>
              <a:t> Atomic FIR fine structure lines: ISM gas coolant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Screen Shot 2012-12-07 at 9.40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6863"/>
            <a:ext cx="478155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[CII] 158um FSL line</a:t>
            </a:r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76200" y="838200"/>
            <a:ext cx="46482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Dominant coolant of cool ISM gas.  </a:t>
            </a:r>
          </a:p>
          <a:p>
            <a:pPr algn="l" eaLnBrk="1" hangingPunct="1">
              <a:lnSpc>
                <a:spcPct val="120000"/>
              </a:lnSpc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Brightest line from cool gas in star forming galaxies: ~0.3% of FIR for MW-type galaxies</a:t>
            </a:r>
          </a:p>
          <a:p>
            <a:pPr algn="l" eaLnBrk="1" hangingPunct="1">
              <a:lnSpc>
                <a:spcPct val="120000"/>
              </a:lnSpc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FIR &gt; 10</a:t>
            </a:r>
            <a:r>
              <a:rPr lang="en-US" sz="2000" b="0" baseline="30000" dirty="0"/>
              <a:t>11</a:t>
            </a:r>
            <a:r>
              <a:rPr lang="en-US" sz="2000" b="0" dirty="0"/>
              <a:t>: large scatter (~ 20dB)</a:t>
            </a:r>
          </a:p>
          <a:p>
            <a:pPr lvl="1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2000" b="0" dirty="0"/>
              <a:t>AGN-dominated: low </a:t>
            </a:r>
          </a:p>
          <a:p>
            <a:pPr lvl="1" algn="l" eaLnBrk="1" hangingPunct="1">
              <a:lnSpc>
                <a:spcPct val="12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000" b="0" dirty="0"/>
              <a:t>SF dominated: </a:t>
            </a:r>
            <a:r>
              <a:rPr lang="ja-JP" altLang="en-US" sz="2000" b="0" dirty="0"/>
              <a:t>‘</a:t>
            </a:r>
            <a:r>
              <a:rPr lang="en-US" altLang="ja-JP" sz="2000" b="0" dirty="0"/>
              <a:t>MW</a:t>
            </a:r>
            <a:r>
              <a:rPr lang="ja-JP" altLang="en-US" sz="2000" b="0" dirty="0"/>
              <a:t>’</a:t>
            </a:r>
            <a:endParaRPr lang="en-US" altLang="ja-JP" sz="2000" b="0" dirty="0"/>
          </a:p>
          <a:p>
            <a:pPr algn="l" eaLnBrk="1" hangingPunct="1">
              <a:lnSpc>
                <a:spcPct val="120000"/>
              </a:lnSpc>
              <a:spcAft>
                <a:spcPts val="600"/>
              </a:spcAft>
              <a:buFont typeface="Wingdings" charset="0"/>
              <a:buChar char="Ø"/>
            </a:pPr>
            <a:r>
              <a:rPr lang="en-US" sz="2000" b="0" dirty="0"/>
              <a:t>[CII] powerful tool for:</a:t>
            </a:r>
          </a:p>
          <a:p>
            <a:pPr lvl="1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2000" b="0" dirty="0"/>
              <a:t>Gas dynamics (CNM – </a:t>
            </a:r>
            <a:r>
              <a:rPr lang="en-US" sz="2000" b="0" dirty="0" smtClean="0"/>
              <a:t>PDR)</a:t>
            </a:r>
            <a:endParaRPr lang="en-US" sz="2000" b="0" dirty="0"/>
          </a:p>
          <a:p>
            <a:pPr lvl="1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2000" b="0" dirty="0"/>
              <a:t>Redshift determinations z&gt;6</a:t>
            </a:r>
            <a:endParaRPr lang="en-US" sz="1800" b="0" dirty="0"/>
          </a:p>
          <a:p>
            <a:pPr algn="l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 sz="2000" b="0" dirty="0"/>
              <a:t>Low </a:t>
            </a:r>
            <a:r>
              <a:rPr lang="en-US" sz="2000" b="0" dirty="0" err="1"/>
              <a:t>metallicity</a:t>
            </a:r>
            <a:r>
              <a:rPr lang="en-US" sz="2000" b="0" dirty="0"/>
              <a:t>: enhanced [CII]/FIR (lower dust attenuation =&gt; large UV heating zone) </a:t>
            </a:r>
            <a:endParaRPr lang="en-US" sz="2000" dirty="0"/>
          </a:p>
          <a:p>
            <a:pPr algn="l" eaLnBrk="1" hangingPunct="1"/>
            <a:endParaRPr lang="en-US" dirty="0"/>
          </a:p>
        </p:txBody>
      </p:sp>
      <p:cxnSp>
        <p:nvCxnSpPr>
          <p:cNvPr id="34820" name="Straight Connector 5"/>
          <p:cNvCxnSpPr>
            <a:cxnSpLocks noChangeShapeType="1"/>
          </p:cNvCxnSpPr>
          <p:nvPr/>
        </p:nvCxnSpPr>
        <p:spPr bwMode="auto">
          <a:xfrm rot="5400000">
            <a:off x="4802981" y="2591594"/>
            <a:ext cx="3806825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4953000" y="228600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accent2"/>
                </a:solidFill>
              </a:rPr>
              <a:t>Mag. Clouds</a:t>
            </a: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5638800" y="1414463"/>
            <a:ext cx="76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660066"/>
                </a:solidFill>
              </a:rPr>
              <a:t>MW</a:t>
            </a:r>
          </a:p>
        </p:txBody>
      </p:sp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6477000" y="44196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11</a:t>
            </a:r>
          </a:p>
        </p:txBody>
      </p:sp>
      <p:sp>
        <p:nvSpPr>
          <p:cNvPr id="34824" name="TextBox 2"/>
          <p:cNvSpPr txBox="1">
            <a:spLocks noChangeArrowheads="1"/>
          </p:cNvSpPr>
          <p:nvPr/>
        </p:nvSpPr>
        <p:spPr bwMode="auto">
          <a:xfrm>
            <a:off x="5791200" y="5162550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Carilli &amp; Walter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Screen shot 2012-09-19 at 1.3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6850"/>
            <a:ext cx="53340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609600" y="5551488"/>
            <a:ext cx="8458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/>
              <a:t>Rapid rise in last 3 years: </a:t>
            </a:r>
          </a:p>
          <a:p>
            <a:pPr lvl="1" algn="l" eaLnBrk="1" hangingPunct="1">
              <a:buFont typeface="Wingdings" charset="0"/>
              <a:buChar char="Ø"/>
            </a:pPr>
            <a:r>
              <a:rPr lang="en-US" sz="2000" b="0"/>
              <a:t> New instrumentation (Bure, VLA, GBT)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 New population: </a:t>
            </a:r>
            <a:r>
              <a:rPr lang="ja-JP" altLang="en-US" sz="2000" b="0"/>
              <a:t>‘</a:t>
            </a:r>
            <a:r>
              <a:rPr lang="en-US" altLang="ja-JP" sz="2000" b="0"/>
              <a:t>normal</a:t>
            </a:r>
            <a:r>
              <a:rPr lang="ja-JP" altLang="en-US" sz="2000" b="0"/>
              <a:t>’</a:t>
            </a:r>
            <a:r>
              <a:rPr lang="en-US" altLang="ja-JP" sz="2000" b="0"/>
              <a:t> color-selected SF galaxies (sBzK/BX/BM…)</a:t>
            </a:r>
            <a:endParaRPr lang="en-US" b="0"/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2057400" y="2819400"/>
            <a:ext cx="3048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000" b="0" dirty="0" err="1" smtClean="0">
                <a:solidFill>
                  <a:srgbClr val="FF0000"/>
                </a:solidFill>
              </a:rPr>
              <a:t>HyLIRG</a:t>
            </a:r>
            <a:r>
              <a:rPr lang="en-US" sz="2000" b="0" dirty="0" smtClean="0">
                <a:solidFill>
                  <a:srgbClr val="FF0000"/>
                </a:solidFill>
              </a:rPr>
              <a:t> (FIR~10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13</a:t>
            </a:r>
            <a:r>
              <a:rPr lang="en-US" sz="2000" b="0" dirty="0" smtClean="0">
                <a:solidFill>
                  <a:srgbClr val="FF0000"/>
                </a:solidFill>
              </a:rPr>
              <a:t> L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o</a:t>
            </a:r>
            <a:r>
              <a:rPr lang="en-US" sz="2000" b="0" dirty="0" smtClean="0">
                <a:solidFill>
                  <a:srgbClr val="FF0000"/>
                </a:solidFill>
              </a:rPr>
              <a:t>) </a:t>
            </a:r>
          </a:p>
          <a:p>
            <a:pPr algn="l" eaLnBrk="1" hangingPunct="1">
              <a:defRPr/>
            </a:pPr>
            <a:r>
              <a:rPr lang="en-US" sz="2000" b="0" dirty="0" smtClean="0">
                <a:solidFill>
                  <a:srgbClr val="FF0000"/>
                </a:solidFill>
              </a:rPr>
              <a:t>‘starburst’: </a:t>
            </a:r>
          </a:p>
          <a:p>
            <a:pPr marL="57150" indent="-342900" algn="l" eaLnBrk="1" hangingPunct="1">
              <a:buFont typeface="Wingdings" charset="2"/>
              <a:buChar char="Ø"/>
              <a:defRPr/>
            </a:pPr>
            <a:r>
              <a:rPr lang="en-US" sz="2000" b="0" dirty="0" smtClean="0">
                <a:solidFill>
                  <a:srgbClr val="FF0000"/>
                </a:solidFill>
              </a:rPr>
              <a:t>SFR ≥ 10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b="0" dirty="0" smtClean="0">
                <a:solidFill>
                  <a:srgbClr val="FF0000"/>
                </a:solidFill>
              </a:rPr>
              <a:t> M</a:t>
            </a:r>
            <a:r>
              <a:rPr lang="en-US" sz="2000" b="0" baseline="-25000" dirty="0" smtClean="0">
                <a:solidFill>
                  <a:srgbClr val="FF0000"/>
                </a:solidFill>
              </a:rPr>
              <a:t>o</a:t>
            </a:r>
            <a:r>
              <a:rPr lang="en-US" sz="2000" b="0" dirty="0" smtClean="0">
                <a:solidFill>
                  <a:srgbClr val="FF0000"/>
                </a:solidFill>
              </a:rPr>
              <a:t>/</a:t>
            </a:r>
            <a:r>
              <a:rPr lang="en-US" sz="2000" b="0" dirty="0" err="1" smtClean="0">
                <a:solidFill>
                  <a:srgbClr val="FF0000"/>
                </a:solidFill>
              </a:rPr>
              <a:t>yr</a:t>
            </a:r>
            <a:r>
              <a:rPr lang="en-US" sz="2000" b="0" dirty="0" smtClean="0">
                <a:solidFill>
                  <a:srgbClr val="FF0000"/>
                </a:solidFill>
              </a:rPr>
              <a:t> </a:t>
            </a:r>
          </a:p>
          <a:p>
            <a:pPr marL="57150" indent="-342900" algn="l" eaLnBrk="1" hangingPunct="1">
              <a:buFont typeface="Wingdings" charset="2"/>
              <a:buChar char="Ø"/>
              <a:defRPr/>
            </a:pPr>
            <a:r>
              <a:rPr lang="en-US" sz="2000" b="0" dirty="0" err="1" smtClean="0">
                <a:solidFill>
                  <a:srgbClr val="FF0000"/>
                </a:solidFill>
              </a:rPr>
              <a:t>ρ</a:t>
            </a:r>
            <a:r>
              <a:rPr lang="en-US" sz="2000" b="0" dirty="0" smtClean="0">
                <a:solidFill>
                  <a:srgbClr val="FF0000"/>
                </a:solidFill>
              </a:rPr>
              <a:t> ≤ 10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-5 </a:t>
            </a:r>
            <a:r>
              <a:rPr lang="en-US" sz="2000" b="0" dirty="0" smtClean="0">
                <a:solidFill>
                  <a:srgbClr val="FF0000"/>
                </a:solidFill>
              </a:rPr>
              <a:t>Mpc</a:t>
            </a:r>
            <a:r>
              <a:rPr lang="en-US" sz="2000" b="0" baseline="30000" dirty="0" smtClean="0">
                <a:solidFill>
                  <a:srgbClr val="FF0000"/>
                </a:solidFill>
              </a:rPr>
              <a:t>-3</a:t>
            </a:r>
            <a:r>
              <a:rPr lang="en-US" sz="2000" b="0" dirty="0" smtClean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6248400" y="2644775"/>
            <a:ext cx="2362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000" b="0" dirty="0" smtClean="0">
                <a:solidFill>
                  <a:srgbClr val="0000E4"/>
                </a:solidFill>
              </a:rPr>
              <a:t>CSG (FIR</a:t>
            </a:r>
            <a:r>
              <a:rPr lang="en-US" sz="2000" b="0" dirty="0" smtClean="0">
                <a:solidFill>
                  <a:schemeClr val="accent2"/>
                </a:solidFill>
              </a:rPr>
              <a:t>≤10</a:t>
            </a:r>
            <a:r>
              <a:rPr lang="en-US" sz="2000" b="0" baseline="30000" dirty="0" smtClean="0">
                <a:solidFill>
                  <a:schemeClr val="accent2"/>
                </a:solidFill>
              </a:rPr>
              <a:t>12</a:t>
            </a:r>
            <a:r>
              <a:rPr lang="en-US" sz="2000" b="0" dirty="0" smtClean="0">
                <a:solidFill>
                  <a:schemeClr val="accent2"/>
                </a:solidFill>
              </a:rPr>
              <a:t> L</a:t>
            </a:r>
            <a:r>
              <a:rPr lang="en-US" sz="2000" b="0" baseline="-25000" dirty="0" smtClean="0">
                <a:solidFill>
                  <a:schemeClr val="accent2"/>
                </a:solidFill>
              </a:rPr>
              <a:t>o</a:t>
            </a:r>
            <a:r>
              <a:rPr lang="en-US" sz="2000" b="0" dirty="0" smtClean="0">
                <a:solidFill>
                  <a:schemeClr val="accent2"/>
                </a:solidFill>
              </a:rPr>
              <a:t>)</a:t>
            </a:r>
          </a:p>
          <a:p>
            <a:pPr algn="l" eaLnBrk="1" hangingPunct="1">
              <a:defRPr/>
            </a:pPr>
            <a:r>
              <a:rPr lang="ja-JP" altLang="en-US" sz="2000" b="0" dirty="0" smtClean="0">
                <a:solidFill>
                  <a:schemeClr val="accent2"/>
                </a:solidFill>
              </a:rPr>
              <a:t>‘</a:t>
            </a:r>
            <a:r>
              <a:rPr lang="en-US" altLang="ja-JP" sz="2000" b="0" dirty="0" smtClean="0">
                <a:solidFill>
                  <a:schemeClr val="accent2"/>
                </a:solidFill>
              </a:rPr>
              <a:t>main sequence’:</a:t>
            </a:r>
          </a:p>
          <a:p>
            <a:pPr marL="342900" indent="-342900" algn="l" eaLnBrk="1" hangingPunct="1">
              <a:buFont typeface="Wingdings" charset="2"/>
              <a:buChar char="Ø"/>
              <a:defRPr/>
            </a:pPr>
            <a:r>
              <a:rPr lang="en-US" sz="2000" b="0" dirty="0" smtClean="0">
                <a:solidFill>
                  <a:schemeClr val="accent2"/>
                </a:solidFill>
              </a:rPr>
              <a:t>SFR ≤ 10</a:t>
            </a:r>
            <a:r>
              <a:rPr lang="en-US" sz="2000" b="0" baseline="30000" dirty="0" smtClean="0">
                <a:solidFill>
                  <a:schemeClr val="accent2"/>
                </a:solidFill>
              </a:rPr>
              <a:t>2</a:t>
            </a:r>
            <a:r>
              <a:rPr lang="en-US" sz="2000" b="0" dirty="0" smtClean="0">
                <a:solidFill>
                  <a:schemeClr val="accent2"/>
                </a:solidFill>
              </a:rPr>
              <a:t> M</a:t>
            </a:r>
            <a:r>
              <a:rPr lang="en-US" sz="2000" b="0" baseline="-25000" dirty="0" smtClean="0">
                <a:solidFill>
                  <a:schemeClr val="accent2"/>
                </a:solidFill>
              </a:rPr>
              <a:t>o</a:t>
            </a:r>
            <a:r>
              <a:rPr lang="en-US" sz="2000" b="0" dirty="0" smtClean="0">
                <a:solidFill>
                  <a:schemeClr val="accent2"/>
                </a:solidFill>
              </a:rPr>
              <a:t>/</a:t>
            </a:r>
            <a:r>
              <a:rPr lang="en-US" sz="2000" b="0" dirty="0" err="1" smtClean="0">
                <a:solidFill>
                  <a:schemeClr val="accent2"/>
                </a:solidFill>
              </a:rPr>
              <a:t>yr</a:t>
            </a:r>
            <a:r>
              <a:rPr lang="en-US" sz="2000" b="0" dirty="0" smtClean="0">
                <a:solidFill>
                  <a:schemeClr val="accent2"/>
                </a:solidFill>
              </a:rPr>
              <a:t>, </a:t>
            </a:r>
          </a:p>
          <a:p>
            <a:pPr marL="342900" indent="-342900" algn="l" eaLnBrk="1" hangingPunct="1">
              <a:buFont typeface="Wingdings" charset="2"/>
              <a:buChar char="Ø"/>
              <a:defRPr/>
            </a:pPr>
            <a:r>
              <a:rPr lang="en-US" sz="2000" b="0" dirty="0" err="1" smtClean="0">
                <a:solidFill>
                  <a:schemeClr val="accent2"/>
                </a:solidFill>
              </a:rPr>
              <a:t>ρ</a:t>
            </a:r>
            <a:r>
              <a:rPr lang="en-US" sz="2000" b="0" dirty="0" smtClean="0">
                <a:solidFill>
                  <a:schemeClr val="accent2"/>
                </a:solidFill>
              </a:rPr>
              <a:t> ≥ 10</a:t>
            </a:r>
            <a:r>
              <a:rPr lang="en-US" sz="2000" b="0" baseline="30000" dirty="0" smtClean="0">
                <a:solidFill>
                  <a:schemeClr val="accent2"/>
                </a:solidFill>
              </a:rPr>
              <a:t>-4</a:t>
            </a:r>
            <a:r>
              <a:rPr lang="en-US" sz="2000" b="0" dirty="0" smtClean="0">
                <a:solidFill>
                  <a:schemeClr val="accent2"/>
                </a:solidFill>
              </a:rPr>
              <a:t> Mpc</a:t>
            </a:r>
            <a:r>
              <a:rPr lang="en-US" sz="2000" b="0" baseline="30000" dirty="0" smtClean="0">
                <a:solidFill>
                  <a:schemeClr val="accent2"/>
                </a:solidFill>
              </a:rPr>
              <a:t>-3</a:t>
            </a:r>
            <a:endParaRPr lang="en-US" sz="2000" b="0" dirty="0" smtClean="0">
              <a:solidFill>
                <a:schemeClr val="accent2"/>
              </a:solidFill>
            </a:endParaRPr>
          </a:p>
        </p:txBody>
      </p:sp>
      <p:cxnSp>
        <p:nvCxnSpPr>
          <p:cNvPr id="36869" name="Straight Arrow Connector 7"/>
          <p:cNvCxnSpPr>
            <a:cxnSpLocks noChangeShapeType="1"/>
          </p:cNvCxnSpPr>
          <p:nvPr/>
        </p:nvCxnSpPr>
        <p:spPr bwMode="auto">
          <a:xfrm rot="10800000">
            <a:off x="4724400" y="3549650"/>
            <a:ext cx="762000" cy="15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0" name="Straight Arrow Connector 9"/>
          <p:cNvCxnSpPr>
            <a:cxnSpLocks noChangeShapeType="1"/>
          </p:cNvCxnSpPr>
          <p:nvPr/>
        </p:nvCxnSpPr>
        <p:spPr bwMode="auto">
          <a:xfrm>
            <a:off x="5562600" y="3038475"/>
            <a:ext cx="762000" cy="1588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1" name="TextBox 11"/>
          <p:cNvSpPr txBox="1">
            <a:spLocks noChangeArrowheads="1"/>
          </p:cNvSpPr>
          <p:nvPr/>
        </p:nvSpPr>
        <p:spPr bwMode="auto">
          <a:xfrm>
            <a:off x="304800" y="0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Cool gas detections at z&gt;1 over time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9" descr="Screen shot 2012-09-18 at 10.28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912813"/>
            <a:ext cx="4649788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987425" y="0"/>
            <a:ext cx="7089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SMGs: Dust-obscured hyper-starbursts</a:t>
            </a:r>
          </a:p>
          <a:p>
            <a:pPr eaLnBrk="1" hangingPunct="1"/>
            <a:r>
              <a:rPr lang="en-US" b="0"/>
              <a:t>Imaging massive galaxy formation</a:t>
            </a:r>
            <a:endParaRPr lang="en-US" altLang="ja-JP" b="0"/>
          </a:p>
        </p:txBody>
      </p:sp>
      <p:grpSp>
        <p:nvGrpSpPr>
          <p:cNvPr id="37891" name="Group 21"/>
          <p:cNvGrpSpPr>
            <a:grpSpLocks/>
          </p:cNvGrpSpPr>
          <p:nvPr/>
        </p:nvGrpSpPr>
        <p:grpSpPr bwMode="auto">
          <a:xfrm>
            <a:off x="6781800" y="838200"/>
            <a:ext cx="2286000" cy="2132013"/>
            <a:chOff x="6931025" y="0"/>
            <a:chExt cx="1905000" cy="1789113"/>
          </a:xfrm>
        </p:grpSpPr>
        <p:pic>
          <p:nvPicPr>
            <p:cNvPr id="37910" name="Picture 5" descr="Screen shot 2012-05-03 at 3.43.0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025" y="0"/>
              <a:ext cx="1905000" cy="178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1" name="TextBox 8"/>
            <p:cNvSpPr txBox="1">
              <a:spLocks noChangeArrowheads="1"/>
            </p:cNvSpPr>
            <p:nvPr/>
          </p:nvSpPr>
          <p:spPr bwMode="auto">
            <a:xfrm>
              <a:off x="7315200" y="228600"/>
              <a:ext cx="762000" cy="309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SMG</a:t>
              </a:r>
            </a:p>
          </p:txBody>
        </p:sp>
      </p:grpSp>
      <p:grpSp>
        <p:nvGrpSpPr>
          <p:cNvPr id="37892" name="Group 25"/>
          <p:cNvGrpSpPr>
            <a:grpSpLocks/>
          </p:cNvGrpSpPr>
          <p:nvPr/>
        </p:nvGrpSpPr>
        <p:grpSpPr bwMode="auto">
          <a:xfrm>
            <a:off x="0" y="3200400"/>
            <a:ext cx="2362200" cy="2206625"/>
            <a:chOff x="5026025" y="4914900"/>
            <a:chExt cx="1905000" cy="1820863"/>
          </a:xfrm>
        </p:grpSpPr>
        <p:pic>
          <p:nvPicPr>
            <p:cNvPr id="37908" name="Picture 4" descr="Screen shot 2012-05-03 at 3.42.4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025" y="4914900"/>
              <a:ext cx="1905000" cy="182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9" name="TextBox 9"/>
            <p:cNvSpPr txBox="1">
              <a:spLocks noChangeArrowheads="1"/>
            </p:cNvSpPr>
            <p:nvPr/>
          </p:nvSpPr>
          <p:spPr bwMode="auto">
            <a:xfrm>
              <a:off x="5445125" y="5153819"/>
              <a:ext cx="685800" cy="2794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/>
                <a:t>QSO</a:t>
              </a:r>
            </a:p>
          </p:txBody>
        </p:sp>
      </p:grpSp>
      <p:grpSp>
        <p:nvGrpSpPr>
          <p:cNvPr id="37893" name="Group 20"/>
          <p:cNvGrpSpPr>
            <a:grpSpLocks/>
          </p:cNvGrpSpPr>
          <p:nvPr/>
        </p:nvGrpSpPr>
        <p:grpSpPr bwMode="auto">
          <a:xfrm>
            <a:off x="76200" y="885825"/>
            <a:ext cx="2209800" cy="2084388"/>
            <a:chOff x="3886200" y="125413"/>
            <a:chExt cx="1905000" cy="1790700"/>
          </a:xfrm>
        </p:grpSpPr>
        <p:pic>
          <p:nvPicPr>
            <p:cNvPr id="37906" name="Picture 6" descr="Screen shot 2012-05-03 at 3.43.0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125413"/>
              <a:ext cx="1905000" cy="17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7" name="TextBox 10"/>
            <p:cNvSpPr txBox="1">
              <a:spLocks noChangeArrowheads="1"/>
            </p:cNvSpPr>
            <p:nvPr/>
          </p:nvSpPr>
          <p:spPr bwMode="auto">
            <a:xfrm>
              <a:off x="4270375" y="316468"/>
              <a:ext cx="530225" cy="3172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G3</a:t>
              </a:r>
            </a:p>
          </p:txBody>
        </p:sp>
      </p:grpSp>
      <p:grpSp>
        <p:nvGrpSpPr>
          <p:cNvPr id="37894" name="Group 24"/>
          <p:cNvGrpSpPr>
            <a:grpSpLocks/>
          </p:cNvGrpSpPr>
          <p:nvPr/>
        </p:nvGrpSpPr>
        <p:grpSpPr bwMode="auto">
          <a:xfrm>
            <a:off x="6781800" y="3200400"/>
            <a:ext cx="2286000" cy="2171700"/>
            <a:chOff x="6931025" y="4914900"/>
            <a:chExt cx="1984375" cy="1866900"/>
          </a:xfrm>
        </p:grpSpPr>
        <p:pic>
          <p:nvPicPr>
            <p:cNvPr id="37904" name="Picture 7" descr="Screen shot 2012-05-03 at 3.43.19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025" y="4914900"/>
              <a:ext cx="1984375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5" name="TextBox 11"/>
            <p:cNvSpPr txBox="1">
              <a:spLocks noChangeArrowheads="1"/>
            </p:cNvSpPr>
            <p:nvPr/>
          </p:nvSpPr>
          <p:spPr bwMode="auto">
            <a:xfrm>
              <a:off x="7315200" y="5156200"/>
              <a:ext cx="533400" cy="317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G4</a:t>
              </a:r>
            </a:p>
          </p:txBody>
        </p:sp>
      </p:grpSp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1524000" y="5768975"/>
            <a:ext cx="7162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Two hyper-starbursts (SMG and quasar host): SFR ~ 10</a:t>
            </a:r>
            <a:r>
              <a:rPr lang="en-US" sz="2000" b="0" baseline="30000"/>
              <a:t>3</a:t>
            </a:r>
            <a:r>
              <a:rPr lang="en-US" sz="2000" b="0"/>
              <a:t> M</a:t>
            </a:r>
            <a:r>
              <a:rPr lang="en-US" sz="2000" b="0" baseline="-25000"/>
              <a:t>o</a:t>
            </a:r>
            <a:r>
              <a:rPr lang="en-US" sz="2000" b="0"/>
              <a:t>/yr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Two </a:t>
            </a:r>
            <a:r>
              <a:rPr lang="ja-JP" altLang="en-US" sz="2000" b="0"/>
              <a:t>‘</a:t>
            </a:r>
            <a:r>
              <a:rPr lang="en-US" altLang="ja-JP" sz="2000" b="0"/>
              <a:t>normal</a:t>
            </a:r>
            <a:r>
              <a:rPr lang="ja-JP" altLang="en-US" sz="2000" b="0"/>
              <a:t>’</a:t>
            </a:r>
            <a:r>
              <a:rPr lang="en-US" altLang="ja-JP" sz="2000" b="0"/>
              <a:t> LAE: SFR ≤ 10</a:t>
            </a:r>
            <a:r>
              <a:rPr lang="en-US" altLang="ja-JP" sz="2000" b="0" baseline="30000"/>
              <a:t>2</a:t>
            </a:r>
            <a:r>
              <a:rPr lang="en-US" altLang="ja-JP" sz="2000" b="0"/>
              <a:t> M</a:t>
            </a:r>
            <a:r>
              <a:rPr lang="en-US" altLang="ja-JP" sz="2000" b="0" baseline="-25000"/>
              <a:t>o</a:t>
            </a:r>
            <a:r>
              <a:rPr lang="en-US" altLang="ja-JP" sz="2000" b="0"/>
              <a:t>/yr </a:t>
            </a:r>
            <a:endParaRPr lang="en-US" sz="2000" b="0"/>
          </a:p>
        </p:txBody>
      </p:sp>
      <p:sp>
        <p:nvSpPr>
          <p:cNvPr id="37896" name="TextBox 14"/>
          <p:cNvSpPr txBox="1">
            <a:spLocks noChangeArrowheads="1"/>
          </p:cNvSpPr>
          <p:nvPr/>
        </p:nvSpPr>
        <p:spPr bwMode="auto">
          <a:xfrm>
            <a:off x="990600" y="160972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G3</a:t>
            </a:r>
          </a:p>
        </p:txBody>
      </p:sp>
      <p:sp>
        <p:nvSpPr>
          <p:cNvPr id="37897" name="TextBox 16"/>
          <p:cNvSpPr txBox="1">
            <a:spLocks noChangeArrowheads="1"/>
          </p:cNvSpPr>
          <p:nvPr/>
        </p:nvSpPr>
        <p:spPr bwMode="auto">
          <a:xfrm>
            <a:off x="1600200" y="290512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G4</a:t>
            </a:r>
          </a:p>
        </p:txBody>
      </p:sp>
      <p:sp>
        <p:nvSpPr>
          <p:cNvPr id="37898" name="TextBox 18"/>
          <p:cNvSpPr txBox="1">
            <a:spLocks noChangeArrowheads="1"/>
          </p:cNvSpPr>
          <p:nvPr/>
        </p:nvSpPr>
        <p:spPr bwMode="auto">
          <a:xfrm>
            <a:off x="5181600" y="4583113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rms=100uJy</a:t>
            </a:r>
          </a:p>
        </p:txBody>
      </p:sp>
      <p:cxnSp>
        <p:nvCxnSpPr>
          <p:cNvPr id="37899" name="Straight Connector 20"/>
          <p:cNvCxnSpPr>
            <a:cxnSpLocks noChangeShapeType="1"/>
          </p:cNvCxnSpPr>
          <p:nvPr/>
        </p:nvCxnSpPr>
        <p:spPr bwMode="auto">
          <a:xfrm rot="5400000">
            <a:off x="6288088" y="2971800"/>
            <a:ext cx="684212" cy="15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0" name="TextBox 21"/>
          <p:cNvSpPr txBox="1">
            <a:spLocks noChangeArrowheads="1"/>
          </p:cNvSpPr>
          <p:nvPr/>
        </p:nvSpPr>
        <p:spPr bwMode="auto">
          <a:xfrm>
            <a:off x="6248400" y="28194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2</a:t>
            </a:r>
            <a:r>
              <a:rPr lang="ja-JP" altLang="en-US" sz="1800" b="0">
                <a:solidFill>
                  <a:schemeClr val="bg1"/>
                </a:solidFill>
              </a:rPr>
              <a:t>”</a:t>
            </a:r>
            <a:endParaRPr lang="en-US" sz="1800" b="0">
              <a:solidFill>
                <a:schemeClr val="bg1"/>
              </a:solidFill>
            </a:endParaRPr>
          </a:p>
        </p:txBody>
      </p:sp>
      <p:cxnSp>
        <p:nvCxnSpPr>
          <p:cNvPr id="37901" name="Straight Arrow Connector 2"/>
          <p:cNvCxnSpPr>
            <a:cxnSpLocks noChangeShapeType="1"/>
          </p:cNvCxnSpPr>
          <p:nvPr/>
        </p:nvCxnSpPr>
        <p:spPr bwMode="auto">
          <a:xfrm>
            <a:off x="7658100" y="2349500"/>
            <a:ext cx="7651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902" name="TextBox 4"/>
          <p:cNvSpPr txBox="1">
            <a:spLocks noChangeArrowheads="1"/>
          </p:cNvSpPr>
          <p:nvPr/>
        </p:nvSpPr>
        <p:spPr bwMode="auto">
          <a:xfrm>
            <a:off x="7543800" y="2362200"/>
            <a:ext cx="1104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/>
              <a:t>700km/s</a:t>
            </a:r>
          </a:p>
        </p:txBody>
      </p:sp>
      <p:sp>
        <p:nvSpPr>
          <p:cNvPr id="37903" name="TextBox 1"/>
          <p:cNvSpPr txBox="1">
            <a:spLocks noChangeArrowheads="1"/>
          </p:cNvSpPr>
          <p:nvPr/>
        </p:nvSpPr>
        <p:spPr bwMode="auto">
          <a:xfrm>
            <a:off x="4724400" y="1066800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B1202-07 z=4.7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2"/>
          <p:cNvSpPr txBox="1">
            <a:spLocks noChangeArrowheads="1"/>
          </p:cNvSpPr>
          <p:nvPr/>
        </p:nvSpPr>
        <p:spPr bwMode="auto">
          <a:xfrm>
            <a:off x="88900" y="411163"/>
            <a:ext cx="356870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en-US" b="0"/>
              <a:t>[CII] in 1202: Imaging cool gas dynamics at z=4.7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Quasar, SMG: Broad, strong lines 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Tidal bridge across G3, as expected in gas-rich merger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Possible quasar outflow, or further tidal feature, toward G4  </a:t>
            </a:r>
          </a:p>
        </p:txBody>
      </p:sp>
      <p:pic>
        <p:nvPicPr>
          <p:cNvPr id="38914" name="Picture 3" descr="Screen shot 2012-05-29 at 9.26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351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4038600" y="1492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SMG</a:t>
            </a:r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4419600" y="987425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G4</a:t>
            </a:r>
          </a:p>
        </p:txBody>
      </p: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4381500" y="5588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G3</a:t>
            </a:r>
          </a:p>
        </p:txBody>
      </p:sp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4191000" y="736600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0"/>
              <a:t>Q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creen shot 2012-09-18 at 10.26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20738"/>
            <a:ext cx="4953000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Screen shot 2012-09-18 at 10.28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1910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2"/>
          <p:cNvSpPr txBox="1">
            <a:spLocks noChangeArrowheads="1"/>
          </p:cNvSpPr>
          <p:nvPr/>
        </p:nvSpPr>
        <p:spPr bwMode="auto">
          <a:xfrm>
            <a:off x="1524000" y="4800600"/>
            <a:ext cx="7543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Tidal stream connecting hyper-starbursts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SMG: warped disk, highly optically obscured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HyLIRG QSO host, with outflow seen in [CII] and CO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G3: Ly-alpha + [CII]  in tidal gas stream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G4: dust and [CII] in normal LAE  </a:t>
            </a: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223838"/>
            <a:ext cx="899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BRI1202: ‘smoking gun’ for major merger of gas rich galaxies</a:t>
            </a:r>
          </a:p>
        </p:txBody>
      </p:sp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7696200" y="14478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SMG</a:t>
            </a:r>
          </a:p>
        </p:txBody>
      </p:sp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5486400" y="30480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Q</a:t>
            </a:r>
          </a:p>
        </p:txBody>
      </p:sp>
      <p:sp>
        <p:nvSpPr>
          <p:cNvPr id="39943" name="TextBox 8"/>
          <p:cNvSpPr txBox="1">
            <a:spLocks noChangeArrowheads="1"/>
          </p:cNvSpPr>
          <p:nvPr/>
        </p:nvSpPr>
        <p:spPr bwMode="auto">
          <a:xfrm>
            <a:off x="6781800" y="25257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G3</a:t>
            </a:r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7010400" y="37338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G4</a:t>
            </a:r>
          </a:p>
        </p:txBody>
      </p:sp>
      <p:sp>
        <p:nvSpPr>
          <p:cNvPr id="39945" name="TextBox 11"/>
          <p:cNvSpPr txBox="1">
            <a:spLocks noChangeArrowheads="1"/>
          </p:cNvSpPr>
          <p:nvPr/>
        </p:nvSpPr>
        <p:spPr bwMode="auto">
          <a:xfrm>
            <a:off x="5486400" y="41148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E40000"/>
                </a:solidFill>
              </a:rPr>
              <a:t>+500km/s</a:t>
            </a:r>
          </a:p>
        </p:txBody>
      </p:sp>
      <p:sp>
        <p:nvSpPr>
          <p:cNvPr id="39946" name="TextBox 12"/>
          <p:cNvSpPr txBox="1">
            <a:spLocks noChangeArrowheads="1"/>
          </p:cNvSpPr>
          <p:nvPr/>
        </p:nvSpPr>
        <p:spPr bwMode="auto">
          <a:xfrm>
            <a:off x="5943600" y="13716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0000E4"/>
                </a:solidFill>
              </a:rPr>
              <a:t>-500km/s</a:t>
            </a:r>
          </a:p>
        </p:txBody>
      </p:sp>
      <p:cxnSp>
        <p:nvCxnSpPr>
          <p:cNvPr id="39947" name="Straight Arrow Connector 2"/>
          <p:cNvCxnSpPr>
            <a:cxnSpLocks noChangeShapeType="1"/>
          </p:cNvCxnSpPr>
          <p:nvPr/>
        </p:nvCxnSpPr>
        <p:spPr bwMode="auto">
          <a:xfrm>
            <a:off x="5257800" y="1219200"/>
            <a:ext cx="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8" name="TextBox 4"/>
          <p:cNvSpPr txBox="1">
            <a:spLocks noChangeArrowheads="1"/>
          </p:cNvSpPr>
          <p:nvPr/>
        </p:nvSpPr>
        <p:spPr bwMode="auto">
          <a:xfrm>
            <a:off x="5257800" y="1524000"/>
            <a:ext cx="60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/>
              <a:t>7kpc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3434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chemeClr val="bg1"/>
                </a:solidFill>
              </a:rPr>
              <a:t>ALMA: 20min, 17ant</a:t>
            </a:r>
            <a:endParaRPr lang="en-US" sz="2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Screen Shot 2013-02-06 at 10.34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457200"/>
            <a:ext cx="54641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3" descr="az3_alma_point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09600"/>
            <a:ext cx="4572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457200" y="85725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Aztec 3: massive cluster formation at z=5.3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28600" y="5334000"/>
            <a:ext cx="88392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0"/>
              <a:t>Most distant SMG: SFR ~ 1800, M</a:t>
            </a:r>
            <a:r>
              <a:rPr lang="en-US" b="0" baseline="-25000"/>
              <a:t>gas</a:t>
            </a:r>
            <a:r>
              <a:rPr lang="en-US" b="0"/>
              <a:t> ~ 5e10 (α/0.8) M</a:t>
            </a:r>
            <a:r>
              <a:rPr lang="en-US" b="0" baseline="-25000"/>
              <a:t>o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0"/>
              <a:t>Most distant proto-cluster: 11 LBGs  in ~ 1</a:t>
            </a:r>
            <a:r>
              <a:rPr lang="ja-JP" altLang="en-US" b="0"/>
              <a:t>’</a:t>
            </a:r>
            <a:r>
              <a:rPr lang="en-US" altLang="ja-JP" b="0"/>
              <a:t>;   5 w. z</a:t>
            </a:r>
            <a:r>
              <a:rPr lang="en-US" altLang="ja-JP" b="0" baseline="-25000"/>
              <a:t>spec</a:t>
            </a:r>
            <a:r>
              <a:rPr lang="en-US" altLang="ja-JP" b="0"/>
              <a:t> ~ 5.30  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0"/>
              <a:t>Discover 2</a:t>
            </a:r>
            <a:r>
              <a:rPr lang="en-US" b="0" baseline="30000"/>
              <a:t>nd</a:t>
            </a:r>
            <a:r>
              <a:rPr lang="en-US" b="0"/>
              <a:t> dust obscured star forming galaxy (450 M</a:t>
            </a:r>
            <a:r>
              <a:rPr lang="en-US" b="0" baseline="-25000"/>
              <a:t>o</a:t>
            </a:r>
            <a:r>
              <a:rPr lang="en-US" b="0"/>
              <a:t>/yr</a:t>
            </a:r>
            <a:r>
              <a:rPr lang="en-US"/>
              <a:t>)</a:t>
            </a:r>
            <a:r>
              <a:rPr lang="en-US" b="0"/>
              <a:t> </a:t>
            </a: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7467600" y="3810000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/>
              <a:t>Riechers ea</a:t>
            </a:r>
          </a:p>
          <a:p>
            <a:pPr algn="l" eaLnBrk="1" hangingPunct="1"/>
            <a:r>
              <a:rPr lang="en-US" sz="2000" b="0"/>
              <a:t>rms = 70uJy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19200" y="3124200"/>
            <a:ext cx="228600" cy="381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2743200" y="1905000"/>
            <a:ext cx="228600" cy="381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Wingdings" charset="2"/>
              <a:buNone/>
              <a:defRPr/>
            </a:pPr>
            <a:endParaRPr lang="en-US"/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2717800" y="2590800"/>
            <a:ext cx="990600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Rectangle 10"/>
          <p:cNvSpPr>
            <a:spLocks noChangeArrowheads="1"/>
          </p:cNvSpPr>
          <p:nvPr/>
        </p:nvSpPr>
        <p:spPr bwMode="auto">
          <a:xfrm>
            <a:off x="381000" y="4546600"/>
            <a:ext cx="3581400" cy="228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TextBox 2"/>
          <p:cNvSpPr txBox="1">
            <a:spLocks noChangeArrowheads="1"/>
          </p:cNvSpPr>
          <p:nvPr/>
        </p:nvSpPr>
        <p:spPr bwMode="auto">
          <a:xfrm>
            <a:off x="0" y="47752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Capak ea 2012</a:t>
            </a:r>
          </a:p>
        </p:txBody>
      </p:sp>
      <p:sp>
        <p:nvSpPr>
          <p:cNvPr id="40971" name="TextBox 2"/>
          <p:cNvSpPr txBox="1">
            <a:spLocks noChangeArrowheads="1"/>
          </p:cNvSpPr>
          <p:nvPr/>
        </p:nvSpPr>
        <p:spPr bwMode="auto">
          <a:xfrm>
            <a:off x="4724400" y="1030288"/>
            <a:ext cx="1371600" cy="646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/>
              <a:t>ALMA 1hr, 17ant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Screen Shot 2013-02-06 at 10.35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626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4" descr="Screen Shot 2013-02-06 at 10.38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30575"/>
            <a:ext cx="60960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0" y="76200"/>
            <a:ext cx="342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/>
              <a:t>ALMA early science: [CII] imaging, 2hrs, 17ant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0" y="1066800"/>
            <a:ext cx="3124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sz="2000" b="0"/>
              <a:t>Easily detect SMG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0"/>
              <a:t>Detect ‘dark CII emitter’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0"/>
              <a:t>[CII]/FIR ≤ 0.001 ~ ‘starburst/AGN’ 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0"/>
              <a:t>SMG tidal tail or outflow ~ 10kpc</a:t>
            </a:r>
            <a:endParaRPr lang="en-US" sz="200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3429000"/>
            <a:ext cx="32004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20000"/>
              </a:lnSpc>
              <a:defRPr/>
            </a:pPr>
            <a:r>
              <a:rPr lang="en-US" sz="2000" b="0" dirty="0" smtClean="0"/>
              <a:t>Detect LBG group in [CII]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2000" b="0" dirty="0" smtClean="0"/>
              <a:t>S</a:t>
            </a:r>
            <a:r>
              <a:rPr lang="en-US" sz="2000" b="0" baseline="-25000" dirty="0" smtClean="0"/>
              <a:t>300</a:t>
            </a:r>
            <a:r>
              <a:rPr lang="en-US" sz="2000" b="0" dirty="0" smtClean="0"/>
              <a:t> &lt; 0.2mJy =&gt; SFR &lt; 80 M</a:t>
            </a:r>
            <a:r>
              <a:rPr lang="en-US" sz="2000" b="0" baseline="-25000" dirty="0" smtClean="0"/>
              <a:t>o</a:t>
            </a:r>
            <a:r>
              <a:rPr lang="en-US" sz="2000" b="0" dirty="0" smtClean="0"/>
              <a:t>/</a:t>
            </a:r>
            <a:r>
              <a:rPr lang="en-US" sz="2000" b="0" dirty="0" err="1" smtClean="0"/>
              <a:t>yr</a:t>
            </a:r>
            <a:endParaRPr lang="en-US" sz="2000" b="0" dirty="0" smtClean="0"/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2000" b="0" dirty="0" smtClean="0"/>
              <a:t>[CII]/FIR &gt; 0.0023 ~ MW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en-US" sz="2000" b="0" dirty="0" smtClean="0"/>
              <a:t>Possible second DCE?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Screen shot 2012-05-03 at 3.43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356235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Screen shot 2012-05-03 at 3.42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0"/>
            <a:ext cx="3500437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304800" y="4567238"/>
            <a:ext cx="1371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SMA 20hrs</a:t>
            </a:r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-152400" y="1379538"/>
            <a:ext cx="2595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000000"/>
                </a:solidFill>
              </a:rPr>
              <a:t>ALMA SV 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20min, 16 ants </a:t>
            </a:r>
          </a:p>
        </p:txBody>
      </p:sp>
      <p:pic>
        <p:nvPicPr>
          <p:cNvPr id="17413" name="Picture 6" descr="Screen shot 2012-05-04 at 8.41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3429000"/>
            <a:ext cx="64833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0" y="376238"/>
            <a:ext cx="26606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000000"/>
                </a:solidFill>
              </a:rPr>
              <a:t>[CII] in 1202-0725 </a:t>
            </a: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4419600" y="3048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Wagg ea</a:t>
            </a:r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3657600" y="2601913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334GHz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Screen Shot 2013-02-06 at 10.38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76200" y="3124200"/>
            <a:ext cx="5105400" cy="283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/>
              <a:t>LBGs easily detected w. subset ALMA: new window on distant galaxies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/>
              <a:t>Imaging gas dynamics in interacting LBG group: scales ~ 3kpc, narrow velocity dispersions (&lt; 200 km/s)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/>
              <a:t>Serendipity: discover DCE1 &amp; 2</a:t>
            </a:r>
          </a:p>
        </p:txBody>
      </p:sp>
      <p:cxnSp>
        <p:nvCxnSpPr>
          <p:cNvPr id="43011" name="Straight Arrow Connector 5"/>
          <p:cNvCxnSpPr>
            <a:cxnSpLocks noChangeShapeType="1"/>
          </p:cNvCxnSpPr>
          <p:nvPr/>
        </p:nvCxnSpPr>
        <p:spPr bwMode="auto">
          <a:xfrm>
            <a:off x="152400" y="533400"/>
            <a:ext cx="0" cy="137160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-76200" y="10017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1”</a:t>
            </a:r>
          </a:p>
        </p:txBody>
      </p:sp>
      <p:pic>
        <p:nvPicPr>
          <p:cNvPr id="43013" name="Picture 1" descr="Screen Shot 2013-02-08 at 10.38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49600"/>
            <a:ext cx="3979863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2"/>
          <p:cNvGrpSpPr>
            <a:grpSpLocks/>
          </p:cNvGrpSpPr>
          <p:nvPr/>
        </p:nvGrpSpPr>
        <p:grpSpPr bwMode="auto">
          <a:xfrm>
            <a:off x="0" y="3109913"/>
            <a:ext cx="2425700" cy="1824037"/>
            <a:chOff x="4038600" y="1066800"/>
            <a:chExt cx="2149475" cy="1576388"/>
          </a:xfrm>
        </p:grpSpPr>
        <p:pic>
          <p:nvPicPr>
            <p:cNvPr id="44060" name="Picture 19" descr="Screen shot 2010-06-16 at 8.21.23 AM.png"/>
            <p:cNvPicPr>
              <a:picLocks noChangeAspect="1"/>
            </p:cNvPicPr>
            <p:nvPr/>
          </p:nvPicPr>
          <p:blipFill>
            <a:blip r:embed="rId2">
              <a:lum bright="-22000"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332288" y="787400"/>
              <a:ext cx="1562100" cy="214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4061" name="Straight Connector 22"/>
            <p:cNvCxnSpPr>
              <a:cxnSpLocks noChangeShapeType="1"/>
            </p:cNvCxnSpPr>
            <p:nvPr/>
          </p:nvCxnSpPr>
          <p:spPr bwMode="auto">
            <a:xfrm>
              <a:off x="4229100" y="2195513"/>
              <a:ext cx="1892300" cy="1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62" name="TextBox 22"/>
            <p:cNvSpPr txBox="1">
              <a:spLocks noChangeArrowheads="1"/>
            </p:cNvSpPr>
            <p:nvPr/>
          </p:nvSpPr>
          <p:spPr bwMode="auto">
            <a:xfrm>
              <a:off x="4930775" y="1066800"/>
              <a:ext cx="1257300" cy="292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0.3mJy</a:t>
              </a:r>
            </a:p>
          </p:txBody>
        </p:sp>
      </p:grpSp>
      <p:pic>
        <p:nvPicPr>
          <p:cNvPr id="44034" name="Picture 21" descr="Screen shot 2012-09-20 at 9.31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6662" y="-288924"/>
            <a:ext cx="3859213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52400" y="76200"/>
            <a:ext cx="61722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>
                <a:solidFill>
                  <a:schemeClr val="tx2"/>
                </a:solidFill>
                <a:cs typeface="Times New Roman" charset="0"/>
              </a:rPr>
              <a:t>JVLA early science</a:t>
            </a:r>
          </a:p>
          <a:p>
            <a:pPr algn="l" eaLnBrk="1" hangingPunct="1"/>
            <a:r>
              <a:rPr lang="en-US" sz="2800" b="0">
                <a:solidFill>
                  <a:schemeClr val="tx2"/>
                </a:solidFill>
                <a:cs typeface="Times New Roman" charset="0"/>
              </a:rPr>
              <a:t>GN20 </a:t>
            </a:r>
            <a:r>
              <a:rPr lang="ja-JP" altLang="en-US" sz="2800" b="0">
                <a:solidFill>
                  <a:schemeClr val="tx2"/>
                </a:solidFill>
                <a:cs typeface="Times New Roman" charset="0"/>
              </a:rPr>
              <a:t>‘</a:t>
            </a:r>
            <a:r>
              <a:rPr lang="en-US" altLang="ja-JP" sz="2800" b="0">
                <a:solidFill>
                  <a:schemeClr val="tx2"/>
                </a:solidFill>
                <a:cs typeface="Times New Roman" charset="0"/>
              </a:rPr>
              <a:t>SMG group</a:t>
            </a:r>
            <a:r>
              <a:rPr lang="ja-JP" altLang="en-US" sz="2800" b="0">
                <a:solidFill>
                  <a:schemeClr val="tx2"/>
                </a:solidFill>
                <a:cs typeface="Times New Roman" charset="0"/>
              </a:rPr>
              <a:t>’</a:t>
            </a:r>
            <a:r>
              <a:rPr lang="en-US" altLang="ja-JP" sz="2800" b="0">
                <a:solidFill>
                  <a:schemeClr val="tx2"/>
                </a:solidFill>
                <a:cs typeface="Times New Roman" charset="0"/>
              </a:rPr>
              <a:t> at z=4.05</a:t>
            </a:r>
            <a:endParaRPr lang="en-US" sz="2800" b="0">
              <a:solidFill>
                <a:schemeClr val="tx2"/>
              </a:solidFill>
              <a:cs typeface="Times New Roman" charset="0"/>
            </a:endParaRP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7848600" y="4114800"/>
            <a:ext cx="10668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E00000"/>
                </a:solidFill>
              </a:rPr>
              <a:t>GN20.2a 4.051</a:t>
            </a: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4038600" y="1389063"/>
            <a:ext cx="10937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E00000"/>
                </a:solidFill>
              </a:rPr>
              <a:t>GN20 z=4.055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6400800" y="3276600"/>
            <a:ext cx="1371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E00000"/>
                </a:solidFill>
              </a:rPr>
              <a:t>GN20.2b 4.056</a:t>
            </a:r>
          </a:p>
        </p:txBody>
      </p:sp>
      <p:grpSp>
        <p:nvGrpSpPr>
          <p:cNvPr id="44039" name="Group 21"/>
          <p:cNvGrpSpPr>
            <a:grpSpLocks/>
          </p:cNvGrpSpPr>
          <p:nvPr/>
        </p:nvGrpSpPr>
        <p:grpSpPr bwMode="auto">
          <a:xfrm>
            <a:off x="6507163" y="369888"/>
            <a:ext cx="2560637" cy="1839912"/>
            <a:chOff x="-198438" y="4953000"/>
            <a:chExt cx="2560638" cy="1839913"/>
          </a:xfrm>
        </p:grpSpPr>
        <p:pic>
          <p:nvPicPr>
            <p:cNvPr id="44057" name="Picture 16" descr="Screen shot 2010-06-16 at 8.20.49 AM.png"/>
            <p:cNvPicPr>
              <a:picLocks noChangeAspect="1"/>
            </p:cNvPicPr>
            <p:nvPr/>
          </p:nvPicPr>
          <p:blipFill>
            <a:blip r:embed="rId4">
              <a:lum bright="-26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61924" y="4592638"/>
              <a:ext cx="1839913" cy="2560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-12701" y="6400801"/>
              <a:ext cx="2298701" cy="23812"/>
            </a:xfrm>
            <a:prstGeom prst="line">
              <a:avLst/>
            </a:prstGeom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2"/>
            <p:cNvSpPr txBox="1">
              <a:spLocks noChangeArrowheads="1"/>
            </p:cNvSpPr>
            <p:nvPr/>
          </p:nvSpPr>
          <p:spPr bwMode="auto">
            <a:xfrm>
              <a:off x="952500" y="4953000"/>
              <a:ext cx="12573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/>
                <a:t>0.4mJy</a:t>
              </a:r>
            </a:p>
          </p:txBody>
        </p:sp>
      </p:grpSp>
      <p:cxnSp>
        <p:nvCxnSpPr>
          <p:cNvPr id="44040" name="Straight Arrow Connector 24"/>
          <p:cNvCxnSpPr>
            <a:cxnSpLocks noChangeShapeType="1"/>
          </p:cNvCxnSpPr>
          <p:nvPr/>
        </p:nvCxnSpPr>
        <p:spPr bwMode="auto">
          <a:xfrm rot="10800000">
            <a:off x="8091488" y="1828800"/>
            <a:ext cx="188912" cy="2065338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041" name="Picture 17" descr="Screen shot 2010-06-16 at 8.21.47 AM.png"/>
          <p:cNvPicPr>
            <a:picLocks noChangeAspect="1"/>
          </p:cNvPicPr>
          <p:nvPr/>
        </p:nvPicPr>
        <p:blipFill>
          <a:blip r:embed="rId5">
            <a:lum bright="-26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100" y="831850"/>
            <a:ext cx="177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365125" y="2706688"/>
            <a:ext cx="2136775" cy="4762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3" name="TextBox 21"/>
          <p:cNvSpPr txBox="1">
            <a:spLocks noChangeArrowheads="1"/>
          </p:cNvSpPr>
          <p:nvPr/>
        </p:nvSpPr>
        <p:spPr bwMode="auto">
          <a:xfrm>
            <a:off x="1524000" y="1243013"/>
            <a:ext cx="1006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0.7mJy </a:t>
            </a:r>
          </a:p>
        </p:txBody>
      </p:sp>
      <p:sp>
        <p:nvSpPr>
          <p:cNvPr id="44044" name="TextBox 33"/>
          <p:cNvSpPr txBox="1">
            <a:spLocks noChangeArrowheads="1"/>
          </p:cNvSpPr>
          <p:nvPr/>
        </p:nvSpPr>
        <p:spPr bwMode="auto">
          <a:xfrm>
            <a:off x="365125" y="5197475"/>
            <a:ext cx="87788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Over-density: 19 LBGs at z</a:t>
            </a:r>
            <a:r>
              <a:rPr lang="en-US" b="0" baseline="-25000"/>
              <a:t>ph</a:t>
            </a:r>
            <a:r>
              <a:rPr lang="en-US" b="0"/>
              <a:t> ~ 4 within ~ 1 arcmin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VLA 45GHz, 256MHz BW:  CO2-1 from 3 SMGs 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1524000" y="1993900"/>
            <a:ext cx="2057400" cy="36830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2509838" y="4038600"/>
            <a:ext cx="4271962" cy="152400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7" name="TextBox 21"/>
          <p:cNvSpPr txBox="1">
            <a:spLocks noChangeArrowheads="1"/>
          </p:cNvSpPr>
          <p:nvPr/>
        </p:nvSpPr>
        <p:spPr bwMode="auto">
          <a:xfrm>
            <a:off x="2971800" y="38227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48" name="TextBox 22"/>
          <p:cNvSpPr txBox="1">
            <a:spLocks noChangeArrowheads="1"/>
          </p:cNvSpPr>
          <p:nvPr/>
        </p:nvSpPr>
        <p:spPr bwMode="auto">
          <a:xfrm>
            <a:off x="8305800" y="24955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49" name="TextBox 23"/>
          <p:cNvSpPr txBox="1">
            <a:spLocks noChangeArrowheads="1"/>
          </p:cNvSpPr>
          <p:nvPr/>
        </p:nvSpPr>
        <p:spPr bwMode="auto">
          <a:xfrm>
            <a:off x="2819400" y="44323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0" name="TextBox 25"/>
          <p:cNvSpPr txBox="1">
            <a:spLocks noChangeArrowheads="1"/>
          </p:cNvSpPr>
          <p:nvPr/>
        </p:nvSpPr>
        <p:spPr bwMode="auto">
          <a:xfrm>
            <a:off x="2819400" y="14478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1" name="TextBox 26"/>
          <p:cNvSpPr txBox="1">
            <a:spLocks noChangeArrowheads="1"/>
          </p:cNvSpPr>
          <p:nvPr/>
        </p:nvSpPr>
        <p:spPr bwMode="auto">
          <a:xfrm>
            <a:off x="3581400" y="44323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2" name="TextBox 27"/>
          <p:cNvSpPr txBox="1">
            <a:spLocks noChangeArrowheads="1"/>
          </p:cNvSpPr>
          <p:nvPr/>
        </p:nvSpPr>
        <p:spPr bwMode="auto">
          <a:xfrm>
            <a:off x="5029200" y="39624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3" name="TextBox 28"/>
          <p:cNvSpPr txBox="1">
            <a:spLocks noChangeArrowheads="1"/>
          </p:cNvSpPr>
          <p:nvPr/>
        </p:nvSpPr>
        <p:spPr bwMode="auto">
          <a:xfrm>
            <a:off x="8229600" y="37147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4" name="TextBox 29"/>
          <p:cNvSpPr txBox="1">
            <a:spLocks noChangeArrowheads="1"/>
          </p:cNvSpPr>
          <p:nvPr/>
        </p:nvSpPr>
        <p:spPr bwMode="auto">
          <a:xfrm>
            <a:off x="6870700" y="36893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5" name="TextBox 30"/>
          <p:cNvSpPr txBox="1">
            <a:spLocks noChangeArrowheads="1"/>
          </p:cNvSpPr>
          <p:nvPr/>
        </p:nvSpPr>
        <p:spPr bwMode="auto">
          <a:xfrm>
            <a:off x="5854700" y="20129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44056" name="TextBox 31"/>
          <p:cNvSpPr txBox="1">
            <a:spLocks noChangeArrowheads="1"/>
          </p:cNvSpPr>
          <p:nvPr/>
        </p:nvSpPr>
        <p:spPr bwMode="auto">
          <a:xfrm>
            <a:off x="8458200" y="203835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8000"/>
                </a:solidFill>
              </a:rPr>
              <a:t>+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124200" y="2362201"/>
            <a:ext cx="0" cy="108626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3124200" y="271145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/>
              <a:t>5”</a:t>
            </a:r>
            <a:endParaRPr lang="en-US" sz="20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3" descr="Screen shot 2012-01-19 at 10.50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42672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4" descr="Screen shot 2012-01-19 at 10.49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-53975"/>
            <a:ext cx="4030662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59" name="Group 4"/>
          <p:cNvGrpSpPr>
            <a:grpSpLocks/>
          </p:cNvGrpSpPr>
          <p:nvPr/>
        </p:nvGrpSpPr>
        <p:grpSpPr bwMode="auto">
          <a:xfrm>
            <a:off x="0" y="-76200"/>
            <a:ext cx="3657600" cy="3500438"/>
            <a:chOff x="4724400" y="990600"/>
            <a:chExt cx="3419475" cy="3419475"/>
          </a:xfrm>
        </p:grpSpPr>
        <p:pic>
          <p:nvPicPr>
            <p:cNvPr id="45071" name="Picture 12" descr="gn20_overl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066800"/>
              <a:ext cx="3419475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2" name="TextBox 16"/>
            <p:cNvSpPr txBox="1">
              <a:spLocks noChangeArrowheads="1"/>
            </p:cNvSpPr>
            <p:nvPr/>
          </p:nvSpPr>
          <p:spPr bwMode="auto">
            <a:xfrm>
              <a:off x="4951644" y="3816340"/>
              <a:ext cx="2933700" cy="390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>
                  <a:solidFill>
                    <a:srgbClr val="FF6600"/>
                  </a:solidFill>
                </a:rPr>
                <a:t>HST/</a:t>
              </a:r>
              <a:r>
                <a:rPr lang="en-US" sz="2000" b="0">
                  <a:solidFill>
                    <a:srgbClr val="41A833"/>
                  </a:solidFill>
                </a:rPr>
                <a:t>CO/</a:t>
              </a:r>
              <a:r>
                <a:rPr lang="en-US" sz="2000" b="0">
                  <a:solidFill>
                    <a:srgbClr val="3366FF"/>
                  </a:solidFill>
                </a:rPr>
                <a:t>SUBMM</a:t>
              </a:r>
            </a:p>
          </p:txBody>
        </p:sp>
        <p:sp>
          <p:nvSpPr>
            <p:cNvPr id="45073" name="TextBox 17"/>
            <p:cNvSpPr txBox="1">
              <a:spLocks noChangeArrowheads="1"/>
            </p:cNvSpPr>
            <p:nvPr/>
          </p:nvSpPr>
          <p:spPr bwMode="auto">
            <a:xfrm>
              <a:off x="6162676" y="990600"/>
              <a:ext cx="1866900" cy="49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sp>
        <p:nvSpPr>
          <p:cNvPr id="45060" name="TextBox 13"/>
          <p:cNvSpPr txBox="1">
            <a:spLocks noChangeArrowheads="1"/>
          </p:cNvSpPr>
          <p:nvPr/>
        </p:nvSpPr>
        <p:spPr bwMode="auto">
          <a:xfrm>
            <a:off x="1828800" y="190500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FFFF"/>
                </a:solidFill>
              </a:rPr>
              <a:t>1</a:t>
            </a:r>
            <a:r>
              <a:rPr lang="ja-JP" altLang="en-US" sz="1800" b="0">
                <a:solidFill>
                  <a:srgbClr val="FFFFFF"/>
                </a:solidFill>
              </a:rPr>
              <a:t>”</a:t>
            </a: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45061" name="TextBox 17"/>
          <p:cNvSpPr txBox="1">
            <a:spLocks noChangeArrowheads="1"/>
          </p:cNvSpPr>
          <p:nvPr/>
        </p:nvSpPr>
        <p:spPr bwMode="auto">
          <a:xfrm>
            <a:off x="1701800" y="531653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45062" name="TextBox 18"/>
          <p:cNvSpPr txBox="1">
            <a:spLocks noChangeArrowheads="1"/>
          </p:cNvSpPr>
          <p:nvPr/>
        </p:nvSpPr>
        <p:spPr bwMode="auto">
          <a:xfrm>
            <a:off x="152400" y="3657600"/>
            <a:ext cx="4876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/>
              <a:t>GN20  z=4.05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FIR = 2 10</a:t>
            </a:r>
            <a:r>
              <a:rPr lang="en-US" b="0" baseline="30000"/>
              <a:t>13</a:t>
            </a:r>
            <a:r>
              <a:rPr lang="en-US" b="0"/>
              <a:t> L</a:t>
            </a:r>
            <a:r>
              <a:rPr lang="en-US" b="0" baseline="-25000"/>
              <a:t>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Highly obscured at I band 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CO: large, rotating, disk ~ 14 kpc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M</a:t>
            </a:r>
            <a:r>
              <a:rPr lang="en-US" b="0" baseline="-25000"/>
              <a:t>dyn</a:t>
            </a:r>
            <a:r>
              <a:rPr lang="en-US" b="0"/>
              <a:t> = 5.4 10</a:t>
            </a:r>
            <a:r>
              <a:rPr lang="en-US" b="0" baseline="30000"/>
              <a:t>11</a:t>
            </a:r>
            <a:r>
              <a:rPr lang="en-US" b="0"/>
              <a:t> M</a:t>
            </a:r>
            <a:r>
              <a:rPr lang="en-US" b="0" baseline="-25000"/>
              <a:t>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M</a:t>
            </a:r>
            <a:r>
              <a:rPr lang="en-US" b="0" baseline="-25000"/>
              <a:t>gas </a:t>
            </a:r>
            <a:r>
              <a:rPr lang="en-US" b="0"/>
              <a:t>= 1.3 10</a:t>
            </a:r>
            <a:r>
              <a:rPr lang="en-US" b="0" baseline="30000"/>
              <a:t>11</a:t>
            </a:r>
            <a:r>
              <a:rPr lang="en-US" b="0"/>
              <a:t> (α/0.8) M</a:t>
            </a:r>
            <a:r>
              <a:rPr lang="en-US" b="0" baseline="-25000"/>
              <a:t>o</a:t>
            </a:r>
          </a:p>
        </p:txBody>
      </p:sp>
      <p:sp>
        <p:nvSpPr>
          <p:cNvPr id="45063" name="TextBox 25"/>
          <p:cNvSpPr txBox="1">
            <a:spLocks noChangeArrowheads="1"/>
          </p:cNvSpPr>
          <p:nvPr/>
        </p:nvSpPr>
        <p:spPr bwMode="auto">
          <a:xfrm>
            <a:off x="6781800" y="152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CO 2-1 Mom0</a:t>
            </a:r>
          </a:p>
        </p:txBody>
      </p:sp>
      <p:sp>
        <p:nvSpPr>
          <p:cNvPr id="45064" name="TextBox 26"/>
          <p:cNvSpPr txBox="1">
            <a:spLocks noChangeArrowheads="1"/>
          </p:cNvSpPr>
          <p:nvPr/>
        </p:nvSpPr>
        <p:spPr bwMode="auto">
          <a:xfrm>
            <a:off x="7620000" y="3424238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Mom1</a:t>
            </a:r>
          </a:p>
        </p:txBody>
      </p:sp>
      <p:cxnSp>
        <p:nvCxnSpPr>
          <p:cNvPr id="45065" name="Straight Connector 14"/>
          <p:cNvCxnSpPr>
            <a:cxnSpLocks noChangeShapeType="1"/>
          </p:cNvCxnSpPr>
          <p:nvPr/>
        </p:nvCxnSpPr>
        <p:spPr bwMode="auto">
          <a:xfrm rot="5400000">
            <a:off x="5757863" y="1108075"/>
            <a:ext cx="83026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6" name="TextBox 17"/>
          <p:cNvSpPr txBox="1">
            <a:spLocks noChangeArrowheads="1"/>
          </p:cNvSpPr>
          <p:nvPr/>
        </p:nvSpPr>
        <p:spPr bwMode="auto">
          <a:xfrm>
            <a:off x="6019800" y="838200"/>
            <a:ext cx="684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1</a:t>
            </a:r>
            <a:r>
              <a:rPr lang="ja-JP" altLang="en-US" sz="2000" b="0"/>
              <a:t>”</a:t>
            </a:r>
            <a:endParaRPr lang="en-US" sz="2000" b="0"/>
          </a:p>
        </p:txBody>
      </p:sp>
      <p:sp>
        <p:nvSpPr>
          <p:cNvPr id="45067" name="TextBox 15"/>
          <p:cNvSpPr txBox="1">
            <a:spLocks noChangeArrowheads="1"/>
          </p:cNvSpPr>
          <p:nvPr/>
        </p:nvSpPr>
        <p:spPr bwMode="auto">
          <a:xfrm>
            <a:off x="6173788" y="6096000"/>
            <a:ext cx="2436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Hodge ea 2012</a:t>
            </a:r>
          </a:p>
        </p:txBody>
      </p:sp>
      <p:sp>
        <p:nvSpPr>
          <p:cNvPr id="45068" name="TextBox 16"/>
          <p:cNvSpPr txBox="1">
            <a:spLocks noChangeArrowheads="1"/>
          </p:cNvSpPr>
          <p:nvPr/>
        </p:nvSpPr>
        <p:spPr bwMode="auto">
          <a:xfrm>
            <a:off x="5791200" y="410051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-250 km/s</a:t>
            </a:r>
          </a:p>
        </p:txBody>
      </p:sp>
      <p:sp>
        <p:nvSpPr>
          <p:cNvPr id="45069" name="TextBox 17"/>
          <p:cNvSpPr txBox="1">
            <a:spLocks noChangeArrowheads="1"/>
          </p:cNvSpPr>
          <p:nvPr/>
        </p:nvSpPr>
        <p:spPr bwMode="auto">
          <a:xfrm>
            <a:off x="7620000" y="55626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35F7"/>
                </a:solidFill>
              </a:rPr>
              <a:t>+250 km/s</a:t>
            </a:r>
          </a:p>
        </p:txBody>
      </p:sp>
      <p:sp>
        <p:nvSpPr>
          <p:cNvPr id="45070" name="TextBox 1"/>
          <p:cNvSpPr txBox="1">
            <a:spLocks noChangeArrowheads="1"/>
          </p:cNvSpPr>
          <p:nvPr/>
        </p:nvSpPr>
        <p:spPr bwMode="auto">
          <a:xfrm>
            <a:off x="6172200" y="2540000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0.25”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3" descr="Screen shot 2012-05-03 at 2.41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38"/>
            <a:ext cx="45720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2" name="Straight Arrow Connector 10"/>
          <p:cNvCxnSpPr>
            <a:cxnSpLocks noChangeShapeType="1"/>
          </p:cNvCxnSpPr>
          <p:nvPr/>
        </p:nvCxnSpPr>
        <p:spPr bwMode="auto">
          <a:xfrm flipV="1">
            <a:off x="2743200" y="1687513"/>
            <a:ext cx="2514600" cy="381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3" name="Straight Arrow Connector 11"/>
          <p:cNvCxnSpPr>
            <a:cxnSpLocks noChangeShapeType="1"/>
          </p:cNvCxnSpPr>
          <p:nvPr/>
        </p:nvCxnSpPr>
        <p:spPr bwMode="auto">
          <a:xfrm>
            <a:off x="2971800" y="2794000"/>
            <a:ext cx="2133600" cy="10668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4" name="TextBox 13"/>
          <p:cNvSpPr txBox="1">
            <a:spLocks noChangeArrowheads="1"/>
          </p:cNvSpPr>
          <p:nvPr/>
        </p:nvSpPr>
        <p:spPr bwMode="auto">
          <a:xfrm>
            <a:off x="361950" y="4876800"/>
            <a:ext cx="68008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T</a:t>
            </a:r>
            <a:r>
              <a:rPr lang="en-US" b="0" baseline="-25000"/>
              <a:t>b</a:t>
            </a:r>
            <a:r>
              <a:rPr lang="en-US" b="0"/>
              <a:t> ~ 20K, σ</a:t>
            </a:r>
            <a:r>
              <a:rPr lang="en-US" b="0" baseline="-25000"/>
              <a:t>v</a:t>
            </a:r>
            <a:r>
              <a:rPr lang="en-US" b="0"/>
              <a:t> ~ 100  km/s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Self-gravitating clouds?</a:t>
            </a:r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b="0"/>
              <a:t>M</a:t>
            </a:r>
            <a:r>
              <a:rPr lang="en-US" b="0" baseline="-25000"/>
              <a:t>dyn</a:t>
            </a:r>
            <a:r>
              <a:rPr lang="en-US" b="0"/>
              <a:t> ~ M</a:t>
            </a:r>
            <a:r>
              <a:rPr lang="en-US" b="0" baseline="-25000"/>
              <a:t>gas</a:t>
            </a:r>
            <a:r>
              <a:rPr lang="en-US" b="0"/>
              <a:t> ~ 10</a:t>
            </a:r>
            <a:r>
              <a:rPr lang="en-US" b="0" baseline="30000"/>
              <a:t>9 </a:t>
            </a:r>
            <a:r>
              <a:rPr lang="en-US" b="0"/>
              <a:t> (α/0.8) M</a:t>
            </a:r>
            <a:r>
              <a:rPr lang="en-US" b="0" baseline="-25000"/>
              <a:t>o</a:t>
            </a:r>
            <a:r>
              <a:rPr lang="en-US" b="0"/>
              <a:t> </a:t>
            </a:r>
          </a:p>
        </p:txBody>
      </p:sp>
      <p:cxnSp>
        <p:nvCxnSpPr>
          <p:cNvPr id="46085" name="Straight Connector 10"/>
          <p:cNvCxnSpPr>
            <a:cxnSpLocks noChangeShapeType="1"/>
          </p:cNvCxnSpPr>
          <p:nvPr/>
        </p:nvCxnSpPr>
        <p:spPr bwMode="auto">
          <a:xfrm rot="16200000" flipH="1">
            <a:off x="723900" y="1268413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86" name="TextBox 11"/>
          <p:cNvSpPr txBox="1">
            <a:spLocks noChangeArrowheads="1"/>
          </p:cNvSpPr>
          <p:nvPr/>
        </p:nvSpPr>
        <p:spPr bwMode="auto">
          <a:xfrm>
            <a:off x="1066800" y="1001713"/>
            <a:ext cx="76041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0000"/>
                </a:solidFill>
              </a:rPr>
              <a:t>0.5</a:t>
            </a:r>
            <a:r>
              <a:rPr lang="ja-JP" altLang="en-US" sz="2000" b="0">
                <a:solidFill>
                  <a:srgbClr val="FF0000"/>
                </a:solidFill>
              </a:rPr>
              <a:t>”</a:t>
            </a:r>
            <a:endParaRPr lang="en-US" sz="2000" b="0">
              <a:solidFill>
                <a:srgbClr val="FF0000"/>
              </a:solidFill>
            </a:endParaRPr>
          </a:p>
        </p:txBody>
      </p:sp>
      <p:sp>
        <p:nvSpPr>
          <p:cNvPr id="46087" name="TextBox 14"/>
          <p:cNvSpPr txBox="1">
            <a:spLocks noChangeArrowheads="1"/>
          </p:cNvSpPr>
          <p:nvPr/>
        </p:nvSpPr>
        <p:spPr bwMode="auto">
          <a:xfrm>
            <a:off x="-304800" y="0"/>
            <a:ext cx="922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CO at HST-resolution: 0.15</a:t>
            </a:r>
            <a:r>
              <a:rPr lang="ja-JP" altLang="en-US" b="0"/>
              <a:t>“</a:t>
            </a:r>
            <a:r>
              <a:rPr lang="en-US" altLang="ja-JP" b="0"/>
              <a:t> ~ 1kpc</a:t>
            </a:r>
          </a:p>
          <a:p>
            <a:pPr eaLnBrk="1" hangingPunct="1"/>
            <a:endParaRPr lang="en-US"/>
          </a:p>
        </p:txBody>
      </p:sp>
      <p:pic>
        <p:nvPicPr>
          <p:cNvPr id="46088" name="Picture 16" descr="Screen shot 2012-09-18 at 2.3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97200"/>
            <a:ext cx="35306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7" descr="Screen shot 2012-09-18 at 2.35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7200"/>
            <a:ext cx="31242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Rectangle 18"/>
          <p:cNvSpPr>
            <a:spLocks noChangeArrowheads="1"/>
          </p:cNvSpPr>
          <p:nvPr/>
        </p:nvSpPr>
        <p:spPr bwMode="auto">
          <a:xfrm>
            <a:off x="8229600" y="574675"/>
            <a:ext cx="3048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Rectangle 19"/>
          <p:cNvSpPr>
            <a:spLocks noChangeArrowheads="1"/>
          </p:cNvSpPr>
          <p:nvPr/>
        </p:nvSpPr>
        <p:spPr bwMode="auto">
          <a:xfrm>
            <a:off x="8178800" y="3178175"/>
            <a:ext cx="3048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TextBox 14"/>
          <p:cNvSpPr txBox="1">
            <a:spLocks noChangeArrowheads="1"/>
          </p:cNvSpPr>
          <p:nvPr/>
        </p:nvSpPr>
        <p:spPr bwMode="auto">
          <a:xfrm>
            <a:off x="6705600" y="594360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Hodge ea 2012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3"/>
          <p:cNvSpPr txBox="1">
            <a:spLocks noChangeArrowheads="1"/>
          </p:cNvSpPr>
          <p:nvPr/>
        </p:nvSpPr>
        <p:spPr bwMode="auto">
          <a:xfrm>
            <a:off x="76200" y="76200"/>
            <a:ext cx="906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/>
              <a:t>Imaging gas in clustered, massive galaxy formation at  t</a:t>
            </a:r>
            <a:r>
              <a:rPr lang="en-US" sz="2000" baseline="-25000"/>
              <a:t>univ</a:t>
            </a:r>
            <a:r>
              <a:rPr lang="en-US"/>
              <a:t>&lt; 2Gyr </a:t>
            </a:r>
            <a:endParaRPr lang="en-US" sz="1800"/>
          </a:p>
        </p:txBody>
      </p:sp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228600" y="550863"/>
            <a:ext cx="87630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ts val="600"/>
              </a:spcBef>
              <a:buFont typeface="Wingdings" charset="0"/>
              <a:buChar char="§"/>
            </a:pPr>
            <a:r>
              <a:rPr lang="en-US" sz="2000" b="0" dirty="0"/>
              <a:t> </a:t>
            </a:r>
            <a:r>
              <a:rPr lang="en-US" b="0" dirty="0"/>
              <a:t>Early formation of large elliptical galaxies in dense environments in major starburst </a:t>
            </a:r>
            <a:r>
              <a:rPr lang="en-US" b="0" dirty="0" smtClean="0"/>
              <a:t>events </a:t>
            </a:r>
            <a:endParaRPr lang="en-US" b="0" dirty="0"/>
          </a:p>
          <a:p>
            <a:pPr lvl="1" algn="l" eaLnBrk="1" hangingPunct="1">
              <a:lnSpc>
                <a:spcPct val="80000"/>
              </a:lnSpc>
              <a:spcBef>
                <a:spcPts val="600"/>
              </a:spcBef>
              <a:buFont typeface="Wingdings" charset="0"/>
              <a:buChar char="Ø"/>
            </a:pPr>
            <a:r>
              <a:rPr lang="en-US" sz="2000" b="0" dirty="0"/>
              <a:t>Clear gas kinematic signs of strong gravitational interaction (tidal bridges/tails) =&gt; merging gas rich galaxies </a:t>
            </a:r>
          </a:p>
          <a:p>
            <a:pPr lvl="1" algn="l" eaLnBrk="1" hangingPunct="1">
              <a:lnSpc>
                <a:spcPct val="80000"/>
              </a:lnSpc>
              <a:spcBef>
                <a:spcPts val="600"/>
              </a:spcBef>
              <a:buFont typeface="Wingdings" charset="0"/>
              <a:buChar char="Ø"/>
            </a:pPr>
            <a:r>
              <a:rPr lang="en-US" sz="2000" b="0" dirty="0"/>
              <a:t>Also cases of large, clumpy, rotating disks ~ 10kpc, </a:t>
            </a:r>
            <a:r>
              <a:rPr lang="en-US" sz="2000" b="0" dirty="0" err="1"/>
              <a:t>v</a:t>
            </a:r>
            <a:r>
              <a:rPr lang="en-US" sz="2000" b="0" baseline="-25000" dirty="0" err="1"/>
              <a:t>rot</a:t>
            </a:r>
            <a:r>
              <a:rPr lang="en-US" sz="2000" b="0" dirty="0"/>
              <a:t> ~ 300 km/s</a:t>
            </a:r>
          </a:p>
          <a:p>
            <a:pPr lvl="1" algn="l" eaLnBrk="1" hangingPunct="1">
              <a:lnSpc>
                <a:spcPct val="80000"/>
              </a:lnSpc>
              <a:spcBef>
                <a:spcPts val="600"/>
              </a:spcBef>
              <a:buFont typeface="Wingdings" charset="0"/>
              <a:buChar char="Ø"/>
            </a:pPr>
            <a:r>
              <a:rPr lang="en-US" sz="2000" b="0" dirty="0" err="1"/>
              <a:t>kpc</a:t>
            </a:r>
            <a:r>
              <a:rPr lang="en-US" sz="2000" b="0" dirty="0"/>
              <a:t>-resolution =&gt; self gravitating super-GMCs?</a:t>
            </a:r>
          </a:p>
          <a:p>
            <a:pPr lvl="1" algn="l" eaLnBrk="1" hangingPunct="1">
              <a:lnSpc>
                <a:spcPct val="80000"/>
              </a:lnSpc>
              <a:spcBef>
                <a:spcPts val="600"/>
              </a:spcBef>
              <a:buFont typeface="Wingdings" charset="0"/>
              <a:buChar char="Ø"/>
            </a:pPr>
            <a:r>
              <a:rPr lang="en-US" sz="2000" b="0" dirty="0"/>
              <a:t>Possible evidence for AGN outflows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 Normal SF galaxies  (LAE/LBG) also easily detected in [CII], often w/o </a:t>
            </a:r>
            <a:r>
              <a:rPr lang="en-US" b="0" dirty="0" err="1"/>
              <a:t>submm</a:t>
            </a:r>
            <a:r>
              <a:rPr lang="en-US" b="0" dirty="0"/>
              <a:t> continuum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 dirty="0"/>
              <a:t> Discover lower luminosity companion galaxies via line emission</a:t>
            </a:r>
          </a:p>
        </p:txBody>
      </p:sp>
      <p:grpSp>
        <p:nvGrpSpPr>
          <p:cNvPr id="47107" name="Group 1"/>
          <p:cNvGrpSpPr>
            <a:grpSpLocks/>
          </p:cNvGrpSpPr>
          <p:nvPr/>
        </p:nvGrpSpPr>
        <p:grpSpPr bwMode="auto">
          <a:xfrm>
            <a:off x="685800" y="4646613"/>
            <a:ext cx="7315200" cy="2135187"/>
            <a:chOff x="685800" y="4646763"/>
            <a:chExt cx="7315200" cy="2135037"/>
          </a:xfrm>
        </p:grpSpPr>
        <p:pic>
          <p:nvPicPr>
            <p:cNvPr id="47108" name="Picture 12" descr="Screen shot 2012-12-09 at 4.56.0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646763"/>
              <a:ext cx="7315200" cy="213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09" name="Rectangle 13"/>
            <p:cNvSpPr>
              <a:spLocks noChangeArrowheads="1"/>
            </p:cNvSpPr>
            <p:nvPr/>
          </p:nvSpPr>
          <p:spPr bwMode="auto">
            <a:xfrm>
              <a:off x="685800" y="4659463"/>
              <a:ext cx="914400" cy="38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0" name="Rectangle 14"/>
            <p:cNvSpPr>
              <a:spLocks noChangeArrowheads="1"/>
            </p:cNvSpPr>
            <p:nvPr/>
          </p:nvSpPr>
          <p:spPr bwMode="auto">
            <a:xfrm>
              <a:off x="3124200" y="4659463"/>
              <a:ext cx="914400" cy="38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1" name="Rectangle 15"/>
            <p:cNvSpPr>
              <a:spLocks noChangeArrowheads="1"/>
            </p:cNvSpPr>
            <p:nvPr/>
          </p:nvSpPr>
          <p:spPr bwMode="auto">
            <a:xfrm>
              <a:off x="5638800" y="4659463"/>
              <a:ext cx="914400" cy="381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1" descr="Screen shot 2011-05-18 at 4.1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47323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4" descr="Screen shot 2011-05-18 at 4.4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76200"/>
            <a:ext cx="3051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-76200"/>
            <a:ext cx="6092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en-US" b="0"/>
              <a:t>EVLA detects CO in same 1</a:t>
            </a:r>
            <a:r>
              <a:rPr lang="ja-JP" altLang="en-US" b="0"/>
              <a:t>’</a:t>
            </a:r>
            <a:r>
              <a:rPr lang="en-US" altLang="ja-JP" b="0"/>
              <a:t> field, 256MHz band, from 3 z=4 SMGs + sBzK at z=1.5</a:t>
            </a:r>
            <a:endParaRPr lang="en-US" b="0"/>
          </a:p>
        </p:txBody>
      </p:sp>
      <p:cxnSp>
        <p:nvCxnSpPr>
          <p:cNvPr id="49156" name="Straight Arrow Connector 6"/>
          <p:cNvCxnSpPr>
            <a:cxnSpLocks noChangeShapeType="1"/>
          </p:cNvCxnSpPr>
          <p:nvPr/>
        </p:nvCxnSpPr>
        <p:spPr bwMode="auto">
          <a:xfrm>
            <a:off x="3200400" y="1397000"/>
            <a:ext cx="3886200" cy="23177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57" name="TextBox 8"/>
          <p:cNvSpPr txBox="1">
            <a:spLocks noChangeArrowheads="1"/>
          </p:cNvSpPr>
          <p:nvPr/>
        </p:nvSpPr>
        <p:spPr bwMode="auto">
          <a:xfrm>
            <a:off x="7845425" y="522288"/>
            <a:ext cx="1219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z=1.5</a:t>
            </a:r>
          </a:p>
        </p:txBody>
      </p:sp>
      <p:sp>
        <p:nvSpPr>
          <p:cNvPr id="49158" name="TextBox 9"/>
          <p:cNvSpPr txBox="1">
            <a:spLocks noChangeArrowheads="1"/>
          </p:cNvSpPr>
          <p:nvPr/>
        </p:nvSpPr>
        <p:spPr bwMode="auto">
          <a:xfrm>
            <a:off x="7772400" y="152400"/>
            <a:ext cx="1292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CO1-0</a:t>
            </a:r>
          </a:p>
        </p:txBody>
      </p:sp>
      <p:cxnSp>
        <p:nvCxnSpPr>
          <p:cNvPr id="49159" name="Straight Connector 11"/>
          <p:cNvCxnSpPr>
            <a:cxnSpLocks noChangeShapeType="1"/>
          </p:cNvCxnSpPr>
          <p:nvPr/>
        </p:nvCxnSpPr>
        <p:spPr bwMode="auto">
          <a:xfrm>
            <a:off x="8686800" y="56388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49160" name="Group 4"/>
          <p:cNvGrpSpPr>
            <a:grpSpLocks/>
          </p:cNvGrpSpPr>
          <p:nvPr/>
        </p:nvGrpSpPr>
        <p:grpSpPr bwMode="auto">
          <a:xfrm>
            <a:off x="6019800" y="3352800"/>
            <a:ext cx="2971800" cy="2884488"/>
            <a:chOff x="4724400" y="990600"/>
            <a:chExt cx="3419475" cy="3419475"/>
          </a:xfrm>
        </p:grpSpPr>
        <p:pic>
          <p:nvPicPr>
            <p:cNvPr id="49164" name="Picture 12" descr="gn20_overl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066800"/>
              <a:ext cx="3419475" cy="334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5" name="TextBox 17"/>
            <p:cNvSpPr txBox="1">
              <a:spLocks noChangeArrowheads="1"/>
            </p:cNvSpPr>
            <p:nvPr/>
          </p:nvSpPr>
          <p:spPr bwMode="auto">
            <a:xfrm>
              <a:off x="6162676" y="990600"/>
              <a:ext cx="1866900" cy="498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endParaRPr lang="en-US" sz="2000" b="0">
                <a:solidFill>
                  <a:srgbClr val="FFFF00"/>
                </a:solidFill>
              </a:endParaRPr>
            </a:p>
          </p:txBody>
        </p:sp>
      </p:grpSp>
      <p:cxnSp>
        <p:nvCxnSpPr>
          <p:cNvPr id="49161" name="Straight Arrow Connector 15"/>
          <p:cNvCxnSpPr>
            <a:cxnSpLocks noChangeShapeType="1"/>
          </p:cNvCxnSpPr>
          <p:nvPr/>
        </p:nvCxnSpPr>
        <p:spPr bwMode="auto">
          <a:xfrm>
            <a:off x="2590800" y="3352800"/>
            <a:ext cx="3581400" cy="99060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2" name="TextBox 16"/>
          <p:cNvSpPr txBox="1">
            <a:spLocks noChangeArrowheads="1"/>
          </p:cNvSpPr>
          <p:nvPr/>
        </p:nvSpPr>
        <p:spPr bwMode="auto">
          <a:xfrm>
            <a:off x="7848600" y="3406775"/>
            <a:ext cx="1347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CO2-1 z=4.0</a:t>
            </a:r>
          </a:p>
        </p:txBody>
      </p:sp>
      <p:sp>
        <p:nvSpPr>
          <p:cNvPr id="49163" name="TextBox 13"/>
          <p:cNvSpPr txBox="1">
            <a:spLocks noChangeArrowheads="1"/>
          </p:cNvSpPr>
          <p:nvPr/>
        </p:nvSpPr>
        <p:spPr bwMode="auto">
          <a:xfrm>
            <a:off x="152400" y="5429250"/>
            <a:ext cx="5751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/>
              <a:t>Serendipity will become the norm!</a:t>
            </a:r>
          </a:p>
          <a:p>
            <a:pPr algn="l" eaLnBrk="1" hangingPunct="1"/>
            <a:r>
              <a:rPr lang="en-US" b="0"/>
              <a:t>Every observation with JVLA at ≥ 20GHz, w. 8 GHz BW will detect CO in distant galaxies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2"/>
          <p:cNvSpPr txBox="1">
            <a:spLocks noChangeArrowheads="1"/>
          </p:cNvSpPr>
          <p:nvPr/>
        </p:nvSpPr>
        <p:spPr bwMode="auto">
          <a:xfrm>
            <a:off x="152400" y="933450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>
                <a:solidFill>
                  <a:srgbClr val="FFFFFF"/>
                </a:solidFill>
              </a:rPr>
              <a:t>HST</a:t>
            </a: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50178" name="Text Box 19"/>
          <p:cNvSpPr txBox="1">
            <a:spLocks noChangeArrowheads="1"/>
          </p:cNvSpPr>
          <p:nvPr/>
        </p:nvSpPr>
        <p:spPr bwMode="auto">
          <a:xfrm>
            <a:off x="76200" y="-76200"/>
            <a:ext cx="906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0"/>
              <a:t>Color selected galaxies: gas dominated disks during EGA </a:t>
            </a:r>
            <a:endParaRPr lang="en-US" sz="2000" b="0"/>
          </a:p>
        </p:txBody>
      </p:sp>
      <p:sp>
        <p:nvSpPr>
          <p:cNvPr id="50179" name="Text Box 18"/>
          <p:cNvSpPr txBox="1">
            <a:spLocks noChangeArrowheads="1"/>
          </p:cNvSpPr>
          <p:nvPr/>
        </p:nvSpPr>
        <p:spPr bwMode="auto">
          <a:xfrm>
            <a:off x="152400" y="4678363"/>
            <a:ext cx="8839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color-selection:  identify thousands z~1–3 star forming galaxies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SFR ~ 10 to 100 M</a:t>
            </a:r>
            <a:r>
              <a:rPr lang="en-US" b="0" baseline="-25000"/>
              <a:t>o</a:t>
            </a:r>
            <a:r>
              <a:rPr lang="en-US" b="0"/>
              <a:t>/yr,   M</a:t>
            </a:r>
            <a:r>
              <a:rPr lang="en-US" b="0" baseline="-25000"/>
              <a:t>*</a:t>
            </a:r>
            <a:r>
              <a:rPr lang="en-US" b="0"/>
              <a:t> ~ 10</a:t>
            </a:r>
            <a:r>
              <a:rPr lang="en-US" b="0" baseline="30000"/>
              <a:t>10</a:t>
            </a:r>
            <a:r>
              <a:rPr lang="en-US" b="0"/>
              <a:t> M</a:t>
            </a:r>
            <a:r>
              <a:rPr lang="en-US" b="0" baseline="-25000"/>
              <a:t>o  </a:t>
            </a:r>
            <a:r>
              <a:rPr lang="en-US" b="0"/>
              <a:t>   </a:t>
            </a:r>
            <a:endParaRPr lang="en-US" altLang="ja-JP" b="0"/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altLang="ja-JP" b="0"/>
              <a:t> ‘typical z~2 SF galaxies</a:t>
            </a:r>
            <a:r>
              <a:rPr lang="ja-JP" altLang="en-US" b="0"/>
              <a:t>’</a:t>
            </a:r>
            <a:r>
              <a:rPr lang="en-US" altLang="ja-JP" b="0"/>
              <a:t> </a:t>
            </a:r>
          </a:p>
        </p:txBody>
      </p:sp>
      <p:sp>
        <p:nvSpPr>
          <p:cNvPr id="50180" name="TextBox 1"/>
          <p:cNvSpPr txBox="1">
            <a:spLocks noChangeArrowheads="1"/>
          </p:cNvSpPr>
          <p:nvPr/>
        </p:nvSpPr>
        <p:spPr bwMode="auto">
          <a:xfrm>
            <a:off x="9220200" y="4876800"/>
            <a:ext cx="184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pic>
        <p:nvPicPr>
          <p:cNvPr id="50181" name="Picture 4" descr="594px-HubbleDeepField.8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85788"/>
            <a:ext cx="3644900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2" name="Group 26"/>
          <p:cNvGrpSpPr>
            <a:grpSpLocks/>
          </p:cNvGrpSpPr>
          <p:nvPr/>
        </p:nvGrpSpPr>
        <p:grpSpPr bwMode="auto">
          <a:xfrm>
            <a:off x="4648200" y="609600"/>
            <a:ext cx="3886200" cy="3581400"/>
            <a:chOff x="-174" y="672"/>
            <a:chExt cx="2958" cy="2634"/>
          </a:xfrm>
        </p:grpSpPr>
        <p:pic>
          <p:nvPicPr>
            <p:cNvPr id="50183" name="Picture 11" descr="Picture 10"/>
            <p:cNvPicPr>
              <a:picLocks noChangeAspect="1" noChangeArrowheads="1"/>
            </p:cNvPicPr>
            <p:nvPr/>
          </p:nvPicPr>
          <p:blipFill>
            <a:blip r:embed="rId4">
              <a:lum bright="-40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72"/>
              <a:ext cx="2784" cy="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4" name="Text Box 22"/>
            <p:cNvSpPr txBox="1">
              <a:spLocks noChangeArrowheads="1"/>
            </p:cNvSpPr>
            <p:nvPr/>
          </p:nvSpPr>
          <p:spPr bwMode="auto">
            <a:xfrm>
              <a:off x="986" y="1961"/>
              <a:ext cx="96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0"/>
                <a:t>4000A</a:t>
              </a:r>
              <a:endParaRPr lang="en-US"/>
            </a:p>
          </p:txBody>
        </p:sp>
        <p:sp>
          <p:nvSpPr>
            <p:cNvPr id="50185" name="Text Box 23"/>
            <p:cNvSpPr txBox="1">
              <a:spLocks noChangeArrowheads="1"/>
            </p:cNvSpPr>
            <p:nvPr/>
          </p:nvSpPr>
          <p:spPr bwMode="auto">
            <a:xfrm>
              <a:off x="-174" y="2676"/>
              <a:ext cx="1172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0"/>
                <a:t>Ly-break</a:t>
              </a:r>
              <a:endParaRPr lang="en-US"/>
            </a:p>
          </p:txBody>
        </p:sp>
        <p:sp>
          <p:nvSpPr>
            <p:cNvPr id="50186" name="Text Box 24"/>
            <p:cNvSpPr txBox="1">
              <a:spLocks noChangeArrowheads="1"/>
            </p:cNvSpPr>
            <p:nvPr/>
          </p:nvSpPr>
          <p:spPr bwMode="auto">
            <a:xfrm>
              <a:off x="1218" y="1064"/>
              <a:ext cx="6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0"/>
                <a:t>z=1.7</a:t>
              </a:r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9"/>
          <p:cNvSpPr txBox="1">
            <a:spLocks noChangeArrowheads="1"/>
          </p:cNvSpPr>
          <p:nvPr/>
        </p:nvSpPr>
        <p:spPr bwMode="auto">
          <a:xfrm>
            <a:off x="76200" y="-762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/>
              <a:t>Color selected galaxies</a:t>
            </a:r>
            <a:endParaRPr lang="en-US" sz="2000" b="0"/>
          </a:p>
        </p:txBody>
      </p:sp>
      <p:sp>
        <p:nvSpPr>
          <p:cNvPr id="52226" name="Text Box 18"/>
          <p:cNvSpPr txBox="1">
            <a:spLocks noChangeArrowheads="1"/>
          </p:cNvSpPr>
          <p:nvPr/>
        </p:nvSpPr>
        <p:spPr bwMode="auto">
          <a:xfrm>
            <a:off x="304800" y="4267200"/>
            <a:ext cx="8610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HST =&gt; clumpy disk, sizes ~ 1</a:t>
            </a:r>
            <a:r>
              <a:rPr lang="ja-JP" altLang="en-US" b="0"/>
              <a:t>”</a:t>
            </a:r>
            <a:r>
              <a:rPr lang="en-US" altLang="ja-JP" b="0"/>
              <a:t>, punctuated by massive SF regions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Define a ‘main sequence’ in M</a:t>
            </a:r>
            <a:r>
              <a:rPr lang="en-US" b="0" baseline="-25000"/>
              <a:t>star</a:t>
            </a:r>
            <a:r>
              <a:rPr lang="en-US" b="0"/>
              <a:t> – SFR, clearly delineated from SMGs (‘starburst’)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Common ~ 5 arcmin</a:t>
            </a:r>
            <a:r>
              <a:rPr lang="en-US" b="0" baseline="30000"/>
              <a:t>-2</a:t>
            </a:r>
            <a:r>
              <a:rPr lang="en-US" b="0"/>
              <a:t> ~ 100x SMG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endParaRPr lang="en-US" b="0"/>
          </a:p>
        </p:txBody>
      </p:sp>
      <p:pic>
        <p:nvPicPr>
          <p:cNvPr id="52227" name="Picture 8" descr="Screen shot 2012-05-03 at 1.34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42672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28" name="Straight Arrow Connector 8"/>
          <p:cNvCxnSpPr>
            <a:cxnSpLocks noChangeShapeType="1"/>
          </p:cNvCxnSpPr>
          <p:nvPr/>
        </p:nvCxnSpPr>
        <p:spPr bwMode="auto">
          <a:xfrm>
            <a:off x="774700" y="3046413"/>
            <a:ext cx="762000" cy="158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29" name="TextBox 10"/>
          <p:cNvSpPr txBox="1">
            <a:spLocks noChangeArrowheads="1"/>
          </p:cNvSpPr>
          <p:nvPr/>
        </p:nvSpPr>
        <p:spPr bwMode="auto">
          <a:xfrm>
            <a:off x="685800" y="26670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10kpc</a:t>
            </a:r>
          </a:p>
        </p:txBody>
      </p:sp>
      <p:sp>
        <p:nvSpPr>
          <p:cNvPr id="52230" name="TextBox 1"/>
          <p:cNvSpPr txBox="1">
            <a:spLocks noChangeArrowheads="1"/>
          </p:cNvSpPr>
          <p:nvPr/>
        </p:nvSpPr>
        <p:spPr bwMode="auto">
          <a:xfrm>
            <a:off x="9220200" y="4876800"/>
            <a:ext cx="184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52231" name="TextBox 2"/>
          <p:cNvSpPr txBox="1">
            <a:spLocks noChangeArrowheads="1"/>
          </p:cNvSpPr>
          <p:nvPr/>
        </p:nvSpPr>
        <p:spPr bwMode="auto">
          <a:xfrm>
            <a:off x="76200" y="3276600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sBzK/BX/BM – ‘main sequence’</a:t>
            </a:r>
          </a:p>
        </p:txBody>
      </p:sp>
      <p:pic>
        <p:nvPicPr>
          <p:cNvPr id="52232" name="Picture 1" descr="elbaz_fig6_lookback_time_4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76288"/>
            <a:ext cx="48768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Box 2"/>
          <p:cNvSpPr txBox="1">
            <a:spLocks noChangeArrowheads="1"/>
          </p:cNvSpPr>
          <p:nvPr/>
        </p:nvSpPr>
        <p:spPr bwMode="auto">
          <a:xfrm>
            <a:off x="5257800" y="8382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Elbaz ea</a:t>
            </a:r>
          </a:p>
        </p:txBody>
      </p:sp>
      <p:sp>
        <p:nvSpPr>
          <p:cNvPr id="52234" name="TextBox 3"/>
          <p:cNvSpPr txBox="1">
            <a:spLocks noChangeArrowheads="1"/>
          </p:cNvSpPr>
          <p:nvPr/>
        </p:nvSpPr>
        <p:spPr bwMode="auto">
          <a:xfrm>
            <a:off x="7467600" y="604838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SMGs</a:t>
            </a:r>
          </a:p>
        </p:txBody>
      </p:sp>
      <p:sp>
        <p:nvSpPr>
          <p:cNvPr id="52235" name="TextBox 4"/>
          <p:cNvSpPr txBox="1">
            <a:spLocks noChangeArrowheads="1"/>
          </p:cNvSpPr>
          <p:nvPr/>
        </p:nvSpPr>
        <p:spPr bwMode="auto">
          <a:xfrm>
            <a:off x="7543800" y="381000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~M</a:t>
            </a:r>
            <a:r>
              <a:rPr lang="en-US" sz="2000" b="0" baseline="-25000"/>
              <a:t>star</a:t>
            </a:r>
            <a:endParaRPr lang="en-US" sz="2000" b="0"/>
          </a:p>
        </p:txBody>
      </p:sp>
      <p:sp>
        <p:nvSpPr>
          <p:cNvPr id="52236" name="TextBox 5"/>
          <p:cNvSpPr txBox="1">
            <a:spLocks noChangeArrowheads="1"/>
          </p:cNvSpPr>
          <p:nvPr/>
        </p:nvSpPr>
        <p:spPr bwMode="auto">
          <a:xfrm>
            <a:off x="4191000" y="112395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~SFR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Picture 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0"/>
            <a:ext cx="485616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6200" y="0"/>
            <a:ext cx="449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 dirty="0" err="1"/>
              <a:t>Daddi</a:t>
            </a:r>
            <a:r>
              <a:rPr lang="en-US" b="0" dirty="0"/>
              <a:t> </a:t>
            </a:r>
            <a:r>
              <a:rPr lang="en-US" b="0" dirty="0" err="1"/>
              <a:t>ea</a:t>
            </a:r>
            <a:r>
              <a:rPr lang="en-US" b="0" dirty="0"/>
              <a:t> (2010):  </a:t>
            </a:r>
            <a:r>
              <a:rPr lang="en-US" b="0" dirty="0" err="1"/>
              <a:t>Bure</a:t>
            </a:r>
            <a:r>
              <a:rPr lang="en-US" b="0" dirty="0"/>
              <a:t> CO </a:t>
            </a:r>
            <a:r>
              <a:rPr lang="en-US" b="0" dirty="0" err="1"/>
              <a:t>obs</a:t>
            </a:r>
            <a:r>
              <a:rPr lang="en-US" b="0" dirty="0"/>
              <a:t> of 6 z~1.5 CSG/‘MS’ </a:t>
            </a:r>
            <a:r>
              <a:rPr lang="en-US" b="0" dirty="0" smtClean="0"/>
              <a:t>galaxies, z~1.5</a:t>
            </a:r>
            <a:endParaRPr lang="en-US" sz="2000" dirty="0"/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0" y="1447800"/>
            <a:ext cx="4572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6 of 6 sBzK detected in CO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CO luminosities approaching SMGs  but,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FIR (SFR) ≤ 10% SMGs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Char char=""/>
            </a:pPr>
            <a:r>
              <a:rPr lang="en-US" b="0"/>
              <a:t> Massive gas reservoirs without hyper-starbursts</a:t>
            </a:r>
            <a:endParaRPr lang="en-US" b="0" baseline="-250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5" descr="Screen shot 2011-03-03 at 2.1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0"/>
            <a:ext cx="58261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0" y="192088"/>
            <a:ext cx="33178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/>
              <a:t>CSG: PdBI imaging (Tacconi ea 10,13)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CO galaxy size ~10 kpc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Clear rotation: v</a:t>
            </a:r>
            <a:r>
              <a:rPr lang="en-US" b="0" baseline="-25000"/>
              <a:t>rot</a:t>
            </a:r>
            <a:r>
              <a:rPr lang="en-US" b="0"/>
              <a:t> ~ 200 km/s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SF clump physics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 Giant clumps ~ 1 kpc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 M</a:t>
            </a:r>
            <a:r>
              <a:rPr lang="en-US" sz="2000" b="0" baseline="-25000"/>
              <a:t>gas</a:t>
            </a:r>
            <a:r>
              <a:rPr lang="en-US" sz="2000" b="0"/>
              <a:t> ~ 10</a:t>
            </a:r>
            <a:r>
              <a:rPr lang="en-US" sz="2000" b="0" baseline="30000"/>
              <a:t>9</a:t>
            </a:r>
            <a:r>
              <a:rPr lang="en-US" sz="2000" b="0"/>
              <a:t>M</a:t>
            </a:r>
            <a:r>
              <a:rPr lang="en-US" sz="2000" b="0" baseline="-25000"/>
              <a:t>o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Turbulent: σ</a:t>
            </a:r>
            <a:r>
              <a:rPr lang="en-US" sz="2000" b="0" baseline="-25000"/>
              <a:t>v</a:t>
            </a:r>
            <a:r>
              <a:rPr lang="en-US" sz="2000" b="0"/>
              <a:t> &gt; 20 km/s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tresmontosas2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524000" y="-12700"/>
            <a:ext cx="5638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0">
                <a:solidFill>
                  <a:srgbClr val="FFFFFF"/>
                </a:solidFill>
              </a:rPr>
              <a:t>Cool gas in the distant Universe</a:t>
            </a:r>
            <a:endParaRPr lang="en-US" sz="2800" b="0">
              <a:solidFill>
                <a:srgbClr val="FFFFFF"/>
              </a:solidFill>
            </a:endParaRPr>
          </a:p>
          <a:p>
            <a:pPr eaLnBrk="1" hangingPunct="1"/>
            <a:r>
              <a:rPr lang="en-US" b="0">
                <a:solidFill>
                  <a:srgbClr val="FFFFFF"/>
                </a:solidFill>
              </a:rPr>
              <a:t>Chris Carilli,  Arizona, February 2013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0" y="990600"/>
            <a:ext cx="89916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b="0" dirty="0" smtClean="0">
                <a:solidFill>
                  <a:schemeClr val="bg1"/>
                </a:solidFill>
              </a:rPr>
              <a:t>Introduction: general concepts and the JVLA/ALMA revolution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b="0" dirty="0" smtClean="0">
                <a:solidFill>
                  <a:schemeClr val="bg1"/>
                </a:solidFill>
              </a:rPr>
              <a:t> Epoch of galaxy assembly (z~1 to 5): cm to </a:t>
            </a:r>
            <a:r>
              <a:rPr lang="en-US" b="0" dirty="0" err="1" smtClean="0">
                <a:solidFill>
                  <a:schemeClr val="bg1"/>
                </a:solidFill>
              </a:rPr>
              <a:t>submm</a:t>
            </a:r>
            <a:r>
              <a:rPr lang="en-US" b="0" dirty="0" smtClean="0">
                <a:solidFill>
                  <a:schemeClr val="bg1"/>
                </a:solidFill>
              </a:rPr>
              <a:t> line </a:t>
            </a:r>
            <a:r>
              <a:rPr lang="en-US" b="0" dirty="0" err="1" smtClean="0">
                <a:solidFill>
                  <a:schemeClr val="bg1"/>
                </a:solidFill>
              </a:rPr>
              <a:t>obs</a:t>
            </a:r>
            <a:endParaRPr lang="en-US" b="0" dirty="0" smtClean="0">
              <a:solidFill>
                <a:schemeClr val="bg1"/>
              </a:solidFill>
            </a:endParaRPr>
          </a:p>
          <a:p>
            <a:pPr lvl="1" algn="l" eaLnBrk="1" hangingPunct="1">
              <a:buFont typeface="Wingdings" charset="0"/>
              <a:buChar char="Ø"/>
              <a:defRPr/>
            </a:pPr>
            <a:r>
              <a:rPr lang="en-US" b="0" dirty="0" smtClean="0">
                <a:solidFill>
                  <a:schemeClr val="bg1"/>
                </a:solidFill>
              </a:rPr>
              <a:t> Massive galaxy formation: imaging hyper-starbursts  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  <a:defRPr/>
            </a:pP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smtClean="0">
                <a:solidFill>
                  <a:schemeClr val="bg1"/>
                </a:solidFill>
              </a:rPr>
              <a:t>Color selected galaxies: gas dominated ‘main sequence’ disks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b="0" dirty="0" smtClean="0">
                <a:solidFill>
                  <a:schemeClr val="bg1"/>
                </a:solidFill>
              </a:rPr>
              <a:t> First light and cosmic </a:t>
            </a:r>
            <a:r>
              <a:rPr lang="en-US" b="0" dirty="0" err="1" smtClean="0">
                <a:solidFill>
                  <a:schemeClr val="bg1"/>
                </a:solidFill>
              </a:rPr>
              <a:t>reionization</a:t>
            </a:r>
            <a:r>
              <a:rPr lang="en-US" b="0" dirty="0" smtClean="0">
                <a:solidFill>
                  <a:schemeClr val="bg1"/>
                </a:solidFill>
              </a:rPr>
              <a:t> (z&gt;6)</a:t>
            </a:r>
          </a:p>
          <a:p>
            <a:pPr marL="800100" lvl="1" indent="-342900" algn="l" eaLnBrk="1" hangingPunct="1">
              <a:lnSpc>
                <a:spcPct val="80000"/>
              </a:lnSpc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b="0" dirty="0" smtClean="0">
                <a:solidFill>
                  <a:schemeClr val="bg1"/>
                </a:solidFill>
              </a:rPr>
              <a:t>z &gt; 6 quasar host galaxies </a:t>
            </a:r>
          </a:p>
          <a:p>
            <a:pPr marL="800100" lvl="1" indent="-342900" algn="l" eaLnBrk="1" hangingPunct="1">
              <a:lnSpc>
                <a:spcPct val="80000"/>
              </a:lnSpc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b="0" dirty="0" smtClean="0">
                <a:solidFill>
                  <a:schemeClr val="bg1"/>
                </a:solidFill>
              </a:rPr>
              <a:t>The crucial role of [CII] for spectroscopic redshifts</a:t>
            </a:r>
          </a:p>
          <a:p>
            <a:pPr marL="800100" lvl="1" indent="-342900" algn="l" eaLnBrk="1" hangingPunct="1">
              <a:lnSpc>
                <a:spcPct val="80000"/>
              </a:lnSpc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b="0" dirty="0" smtClean="0">
                <a:solidFill>
                  <a:schemeClr val="bg1"/>
                </a:solidFill>
              </a:rPr>
              <a:t> Imaging the neutral IGM using the HI 21cm line: PAPER </a:t>
            </a:r>
          </a:p>
        </p:txBody>
      </p:sp>
      <p:sp>
        <p:nvSpPr>
          <p:cNvPr id="18437" name="TextBox 11"/>
          <p:cNvSpPr txBox="1">
            <a:spLocks noChangeArrowheads="1"/>
          </p:cNvSpPr>
          <p:nvPr/>
        </p:nvSpPr>
        <p:spPr bwMode="auto">
          <a:xfrm>
            <a:off x="76200" y="6073775"/>
            <a:ext cx="853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 i="1">
                <a:solidFill>
                  <a:srgbClr val="FFFFFF"/>
                </a:solidFill>
              </a:rPr>
              <a:t>Collaborators: F. Walter, D. Riechers, E. Daddi, R. Wang, X. Fan, M. Aravena, L. Lentati, J. Wagg,I Stefan, J. Hodge, R. Decarli, K. Menten, F. Bertoldi, P. Cox</a:t>
            </a: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152400" y="4552950"/>
            <a:ext cx="739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 i="1">
                <a:solidFill>
                  <a:schemeClr val="bg1"/>
                </a:solidFill>
              </a:rPr>
              <a:t>Carilli &amp; Walter 2013, ARAA, arXiv:1301.0371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2"/>
          <p:cNvSpPr txBox="1">
            <a:spLocks noChangeArrowheads="1"/>
          </p:cNvSpPr>
          <p:nvPr/>
        </p:nvSpPr>
        <p:spPr bwMode="auto">
          <a:xfrm>
            <a:off x="76200" y="685800"/>
            <a:ext cx="472440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M</a:t>
            </a:r>
            <a:r>
              <a:rPr lang="en-US" b="0" baseline="-25000"/>
              <a:t>dyn</a:t>
            </a:r>
            <a:r>
              <a:rPr lang="en-US" b="0"/>
              <a:t>:  using CO imaging,  w. norm. factors from simulations 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/>
              <a:t> Subtract M</a:t>
            </a:r>
            <a:r>
              <a:rPr lang="en-US" b="0" baseline="-25000"/>
              <a:t>*</a:t>
            </a:r>
            <a:r>
              <a:rPr lang="en-US" b="0"/>
              <a:t>, M</a:t>
            </a:r>
            <a:r>
              <a:rPr lang="en-US" b="0" baseline="-25000"/>
              <a:t>DM</a:t>
            </a:r>
            <a:r>
              <a:rPr lang="en-US" b="0"/>
              <a:t> , assume rest is M</a:t>
            </a:r>
            <a:r>
              <a:rPr lang="en-US" b="0" baseline="-25000"/>
              <a:t>gas </a:t>
            </a:r>
            <a:r>
              <a:rPr lang="en-US" b="0"/>
              <a:t>=&gt;</a:t>
            </a:r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b="0" baseline="-25000"/>
              <a:t> </a:t>
            </a:r>
            <a:r>
              <a:rPr lang="en-US" b="0"/>
              <a:t>CSG: α</a:t>
            </a:r>
            <a:r>
              <a:rPr lang="en-US" b="0" baseline="-25000"/>
              <a:t> CO</a:t>
            </a:r>
            <a:r>
              <a:rPr lang="en-US" b="0"/>
              <a:t> ~ 4 ~ MW GMCs</a:t>
            </a:r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b="0"/>
              <a:t> SMG:  α</a:t>
            </a:r>
            <a:r>
              <a:rPr lang="en-US" b="0" baseline="-25000"/>
              <a:t>CO</a:t>
            </a:r>
            <a:r>
              <a:rPr lang="en-US" b="0"/>
              <a:t> ~ 0.8 ~ nuc. SB</a:t>
            </a:r>
          </a:p>
        </p:txBody>
      </p:sp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-12700" y="-6350"/>
            <a:ext cx="5270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Conversion factor: L</a:t>
            </a:r>
            <a:r>
              <a:rPr lang="ja-JP" altLang="en-US" sz="2800" b="0"/>
              <a:t>’</a:t>
            </a:r>
            <a:r>
              <a:rPr lang="en-US" altLang="ja-JP" sz="2800" b="0" baseline="-25000"/>
              <a:t>CO</a:t>
            </a:r>
            <a:r>
              <a:rPr lang="en-US" altLang="ja-JP" sz="2800" b="0"/>
              <a:t> = α M</a:t>
            </a:r>
            <a:r>
              <a:rPr lang="en-US" altLang="ja-JP" sz="2800" b="0" baseline="-25000"/>
              <a:t>H2</a:t>
            </a:r>
            <a:endParaRPr lang="en-US" b="0" baseline="-25000"/>
          </a:p>
        </p:txBody>
      </p:sp>
      <p:sp>
        <p:nvSpPr>
          <p:cNvPr id="57347" name="TextBox 10"/>
          <p:cNvSpPr txBox="1">
            <a:spLocks noChangeArrowheads="1"/>
          </p:cNvSpPr>
          <p:nvPr/>
        </p:nvSpPr>
        <p:spPr bwMode="auto">
          <a:xfrm>
            <a:off x="76200" y="3708400"/>
            <a:ext cx="4572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/>
              <a:t>Consistent with: </a:t>
            </a:r>
          </a:p>
          <a:p>
            <a:pPr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 Analysis based on SF laws (Genzel)</a:t>
            </a:r>
          </a:p>
          <a:p>
            <a:pPr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 Analysis of dust-to-gas ratio vs. metallicity (Magdis ea)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/>
              <a:t> Radiative transfer modeling (Ivison)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sz="2000" b="0"/>
              <a:t> Likely increases w. decreasing metalicity (Tacconi, Genzel)  </a:t>
            </a:r>
            <a:endParaRPr lang="en-US" b="0"/>
          </a:p>
        </p:txBody>
      </p:sp>
      <p:sp>
        <p:nvSpPr>
          <p:cNvPr id="57348" name="TextBox 12"/>
          <p:cNvSpPr txBox="1">
            <a:spLocks noChangeArrowheads="1"/>
          </p:cNvSpPr>
          <p:nvPr/>
        </p:nvSpPr>
        <p:spPr bwMode="auto">
          <a:xfrm>
            <a:off x="6305550" y="6477000"/>
            <a:ext cx="194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Tacconi ea. 2010</a:t>
            </a:r>
          </a:p>
        </p:txBody>
      </p:sp>
      <p:grpSp>
        <p:nvGrpSpPr>
          <p:cNvPr id="57349" name="Group 16"/>
          <p:cNvGrpSpPr>
            <a:grpSpLocks/>
          </p:cNvGrpSpPr>
          <p:nvPr/>
        </p:nvGrpSpPr>
        <p:grpSpPr bwMode="auto">
          <a:xfrm>
            <a:off x="4800600" y="76200"/>
            <a:ext cx="4419600" cy="3500438"/>
            <a:chOff x="5029200" y="1524000"/>
            <a:chExt cx="4191000" cy="3352800"/>
          </a:xfrm>
        </p:grpSpPr>
        <p:grpSp>
          <p:nvGrpSpPr>
            <p:cNvPr id="57354" name="Group 11"/>
            <p:cNvGrpSpPr>
              <a:grpSpLocks/>
            </p:cNvGrpSpPr>
            <p:nvPr/>
          </p:nvGrpSpPr>
          <p:grpSpPr bwMode="auto">
            <a:xfrm>
              <a:off x="5029200" y="1524000"/>
              <a:ext cx="4191000" cy="3352800"/>
              <a:chOff x="4656138" y="228600"/>
              <a:chExt cx="4570971" cy="3581400"/>
            </a:xfrm>
          </p:grpSpPr>
          <p:pic>
            <p:nvPicPr>
              <p:cNvPr id="57357" name="Picture 7" descr="Screen shot 2012-01-18 at 4.55.13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138" y="228600"/>
                <a:ext cx="4487862" cy="358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7358" name="Straight Connector 6"/>
              <p:cNvCxnSpPr>
                <a:cxnSpLocks noChangeShapeType="1"/>
              </p:cNvCxnSpPr>
              <p:nvPr/>
            </p:nvCxnSpPr>
            <p:spPr bwMode="auto">
              <a:xfrm rot="5400000">
                <a:off x="5043046" y="1734487"/>
                <a:ext cx="1219200" cy="15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359" name="TextBox 8"/>
              <p:cNvSpPr txBox="1">
                <a:spLocks noChangeArrowheads="1"/>
              </p:cNvSpPr>
              <p:nvPr/>
            </p:nvSpPr>
            <p:spPr bwMode="auto">
              <a:xfrm>
                <a:off x="5557896" y="1449532"/>
                <a:ext cx="760413" cy="346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0"/>
                  <a:t>7kpc </a:t>
                </a:r>
              </a:p>
            </p:txBody>
          </p:sp>
          <p:sp>
            <p:nvSpPr>
              <p:cNvPr id="57360" name="TextBox 7"/>
              <p:cNvSpPr txBox="1">
                <a:spLocks noChangeArrowheads="1"/>
              </p:cNvSpPr>
              <p:nvPr/>
            </p:nvSpPr>
            <p:spPr bwMode="auto">
              <a:xfrm>
                <a:off x="7689704" y="2751859"/>
                <a:ext cx="1537405" cy="409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0">
                    <a:solidFill>
                      <a:srgbClr val="E40000"/>
                    </a:solidFill>
                  </a:rPr>
                  <a:t>+</a:t>
                </a:r>
                <a:r>
                  <a:rPr lang="en-US" sz="1800" b="0">
                    <a:solidFill>
                      <a:srgbClr val="E40000"/>
                    </a:solidFill>
                  </a:rPr>
                  <a:t>300 km/s</a:t>
                </a:r>
                <a:endParaRPr lang="en-US" sz="1800" b="0"/>
              </a:p>
            </p:txBody>
          </p:sp>
          <p:sp>
            <p:nvSpPr>
              <p:cNvPr id="57361" name="TextBox 7"/>
              <p:cNvSpPr txBox="1">
                <a:spLocks noChangeArrowheads="1"/>
              </p:cNvSpPr>
              <p:nvPr/>
            </p:nvSpPr>
            <p:spPr bwMode="auto">
              <a:xfrm>
                <a:off x="7357167" y="304800"/>
                <a:ext cx="1371600" cy="377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0">
                    <a:solidFill>
                      <a:srgbClr val="0000FF"/>
                    </a:solidFill>
                  </a:rPr>
                  <a:t>-300 km/s</a:t>
                </a:r>
              </a:p>
            </p:txBody>
          </p:sp>
        </p:grpSp>
        <p:sp>
          <p:nvSpPr>
            <p:cNvPr id="57355" name="TextBox 18"/>
            <p:cNvSpPr txBox="1">
              <a:spLocks noChangeArrowheads="1"/>
            </p:cNvSpPr>
            <p:nvPr/>
          </p:nvSpPr>
          <p:spPr bwMode="auto">
            <a:xfrm>
              <a:off x="5847573" y="3849469"/>
              <a:ext cx="1963022" cy="619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1800" b="0"/>
                <a:t>GN20 z=4.0 </a:t>
              </a:r>
            </a:p>
            <a:p>
              <a:pPr algn="l" eaLnBrk="1" hangingPunct="1"/>
              <a:r>
                <a:rPr lang="en-US" sz="1800" b="0"/>
                <a:t>M</a:t>
              </a:r>
              <a:r>
                <a:rPr lang="en-US" sz="1800" b="0" baseline="-25000"/>
                <a:t>dyn</a:t>
              </a:r>
              <a:r>
                <a:rPr lang="en-US" sz="1800" b="0"/>
                <a:t> = 5.4 10</a:t>
              </a:r>
              <a:r>
                <a:rPr lang="en-US" sz="1800" b="0" baseline="30000"/>
                <a:t>11</a:t>
              </a:r>
              <a:r>
                <a:rPr lang="en-US" sz="1800" b="0"/>
                <a:t> M</a:t>
              </a:r>
              <a:r>
                <a:rPr lang="en-US" sz="1800" b="0" baseline="-25000"/>
                <a:t>o</a:t>
              </a:r>
              <a:endParaRPr lang="en-US" sz="1800" b="0"/>
            </a:p>
          </p:txBody>
        </p:sp>
        <p:sp>
          <p:nvSpPr>
            <p:cNvPr id="57356" name="TextBox 13"/>
            <p:cNvSpPr txBox="1">
              <a:spLocks noChangeArrowheads="1"/>
            </p:cNvSpPr>
            <p:nvPr/>
          </p:nvSpPr>
          <p:spPr bwMode="auto">
            <a:xfrm>
              <a:off x="5562600" y="1524000"/>
              <a:ext cx="1714500" cy="353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Hodge ea. </a:t>
              </a:r>
            </a:p>
          </p:txBody>
        </p:sp>
      </p:grpSp>
      <p:pic>
        <p:nvPicPr>
          <p:cNvPr id="57350" name="Picture 15" descr="Screen shot 2012-09-20 at 11.24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087813"/>
            <a:ext cx="234950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7" descr="Screen shot 2012-09-20 at 11.21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4078288"/>
            <a:ext cx="236855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18"/>
          <p:cNvSpPr txBox="1">
            <a:spLocks noChangeArrowheads="1"/>
          </p:cNvSpPr>
          <p:nvPr/>
        </p:nvSpPr>
        <p:spPr bwMode="auto">
          <a:xfrm>
            <a:off x="7180263" y="3821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/>
              <a:t>M</a:t>
            </a:r>
            <a:r>
              <a:rPr lang="en-US" sz="1800" b="0" baseline="-25000"/>
              <a:t>dyn</a:t>
            </a:r>
            <a:r>
              <a:rPr lang="en-US" sz="1800" b="0"/>
              <a:t> = 2 10</a:t>
            </a:r>
            <a:r>
              <a:rPr lang="en-US" sz="1800" b="0" baseline="30000"/>
              <a:t>11</a:t>
            </a:r>
            <a:r>
              <a:rPr lang="en-US" sz="1800" b="0"/>
              <a:t> M</a:t>
            </a:r>
            <a:r>
              <a:rPr lang="en-US" sz="1800" b="0" baseline="-25000"/>
              <a:t>o</a:t>
            </a:r>
            <a:endParaRPr lang="en-US" sz="1800" b="0"/>
          </a:p>
        </p:txBody>
      </p:sp>
      <p:sp>
        <p:nvSpPr>
          <p:cNvPr id="57353" name="TextBox 17"/>
          <p:cNvSpPr txBox="1">
            <a:spLocks noChangeArrowheads="1"/>
          </p:cNvSpPr>
          <p:nvPr/>
        </p:nvSpPr>
        <p:spPr bwMode="auto">
          <a:xfrm>
            <a:off x="6172200" y="6019800"/>
            <a:ext cx="647700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rgbClr val="FFFFFF"/>
                </a:solidFill>
              </a:rPr>
              <a:t>z=1.1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Screen shot 2012-09-18 at 11.14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4500"/>
            <a:ext cx="81534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685800" y="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/>
              <a:t>Star formation </a:t>
            </a:r>
            <a:r>
              <a:rPr lang="ja-JP" altLang="en-US" sz="2800" b="0"/>
              <a:t>‘</a:t>
            </a:r>
            <a:r>
              <a:rPr lang="en-US" altLang="ja-JP" sz="2800" b="0"/>
              <a:t>laws’: relating gas to star formation</a:t>
            </a:r>
            <a:endParaRPr lang="en-US" sz="2800" b="0"/>
          </a:p>
        </p:txBody>
      </p:sp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1371600" y="4525963"/>
            <a:ext cx="7543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Overall, PL index = 1.4, or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Possibly 2 sequences: t</a:t>
            </a:r>
            <a:r>
              <a:rPr lang="en-US" b="0" baseline="-25000"/>
              <a:t>d</a:t>
            </a:r>
            <a:r>
              <a:rPr lang="en-US" b="0"/>
              <a:t> = M</a:t>
            </a:r>
            <a:r>
              <a:rPr lang="en-US" b="0" baseline="-25000"/>
              <a:t>gas</a:t>
            </a:r>
            <a:r>
              <a:rPr lang="en-US" b="0"/>
              <a:t>/SFR</a:t>
            </a:r>
            <a:endParaRPr lang="en-US" b="0" baseline="-25000"/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b="0"/>
              <a:t> starburst:  t</a:t>
            </a:r>
            <a:r>
              <a:rPr lang="en-US" b="0" baseline="-25000"/>
              <a:t>d </a:t>
            </a:r>
            <a:r>
              <a:rPr lang="en-US" b="0"/>
              <a:t>~ few (α/0.8) x 10</a:t>
            </a:r>
            <a:r>
              <a:rPr lang="en-US" b="0" baseline="30000"/>
              <a:t>7</a:t>
            </a:r>
            <a:r>
              <a:rPr lang="en-US" b="0"/>
              <a:t> yrs  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b="0"/>
              <a:t> disk: t</a:t>
            </a:r>
            <a:r>
              <a:rPr lang="en-US" b="0" baseline="-25000"/>
              <a:t>d</a:t>
            </a:r>
            <a:r>
              <a:rPr lang="en-US" b="0"/>
              <a:t> ~ few (α/4) x 10</a:t>
            </a:r>
            <a:r>
              <a:rPr lang="en-US" b="0" baseline="30000"/>
              <a:t>8</a:t>
            </a:r>
            <a:r>
              <a:rPr lang="en-US" b="0"/>
              <a:t> yrs </a:t>
            </a:r>
          </a:p>
        </p:txBody>
      </p:sp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8229600" y="11414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E40000"/>
                </a:solidFill>
              </a:rPr>
              <a:t>α=0.8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3400" y="481013"/>
            <a:ext cx="762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en-US" sz="1800" b="0" dirty="0" err="1">
                <a:solidFill>
                  <a:srgbClr val="262699"/>
                </a:solidFill>
                <a:ea typeface="+mn-ea"/>
                <a:cs typeface="+mn-cs"/>
              </a:rPr>
              <a:t>α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=4</a:t>
            </a:r>
          </a:p>
        </p:txBody>
      </p:sp>
      <p:sp>
        <p:nvSpPr>
          <p:cNvPr id="58374" name="TextBox 6"/>
          <p:cNvSpPr txBox="1">
            <a:spLocks noChangeArrowheads="1"/>
          </p:cNvSpPr>
          <p:nvPr/>
        </p:nvSpPr>
        <p:spPr bwMode="auto">
          <a:xfrm>
            <a:off x="3352800" y="8509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0000"/>
                </a:solidFill>
              </a:rPr>
              <a:t>SB</a:t>
            </a:r>
          </a:p>
        </p:txBody>
      </p:sp>
      <p:sp>
        <p:nvSpPr>
          <p:cNvPr id="58375" name="TextBox 7"/>
          <p:cNvSpPr txBox="1">
            <a:spLocks noChangeArrowheads="1"/>
          </p:cNvSpPr>
          <p:nvPr/>
        </p:nvSpPr>
        <p:spPr bwMode="auto">
          <a:xfrm>
            <a:off x="6324600" y="104775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0000"/>
                </a:solidFill>
              </a:rPr>
              <a:t>SB</a:t>
            </a:r>
          </a:p>
        </p:txBody>
      </p:sp>
      <p:sp>
        <p:nvSpPr>
          <p:cNvPr id="58376" name="TextBox 8"/>
          <p:cNvSpPr txBox="1">
            <a:spLocks noChangeArrowheads="1"/>
          </p:cNvSpPr>
          <p:nvPr/>
        </p:nvSpPr>
        <p:spPr bwMode="auto">
          <a:xfrm>
            <a:off x="3048000" y="22860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3AF7FF"/>
                </a:solidFill>
              </a:rPr>
              <a:t>CSG</a:t>
            </a:r>
          </a:p>
        </p:txBody>
      </p: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6324600" y="249555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3AF7FF"/>
                </a:solidFill>
              </a:rPr>
              <a:t>CSG</a:t>
            </a:r>
          </a:p>
        </p:txBody>
      </p:sp>
      <p:cxnSp>
        <p:nvCxnSpPr>
          <p:cNvPr id="58378" name="Straight Connector 2"/>
          <p:cNvCxnSpPr>
            <a:cxnSpLocks noChangeShapeType="1"/>
          </p:cNvCxnSpPr>
          <p:nvPr/>
        </p:nvCxnSpPr>
        <p:spPr bwMode="auto">
          <a:xfrm flipH="1">
            <a:off x="1447800" y="1047750"/>
            <a:ext cx="2971800" cy="2914650"/>
          </a:xfrm>
          <a:prstGeom prst="line">
            <a:avLst/>
          </a:prstGeom>
          <a:noFill/>
          <a:ln w="19050">
            <a:solidFill>
              <a:srgbClr val="3AF7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6"/>
          <p:cNvSpPr txBox="1">
            <a:spLocks noChangeArrowheads="1"/>
          </p:cNvSpPr>
          <p:nvPr/>
        </p:nvSpPr>
        <p:spPr bwMode="auto">
          <a:xfrm>
            <a:off x="85725" y="685800"/>
            <a:ext cx="349567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  <a:defRPr/>
            </a:pPr>
            <a:r>
              <a:rPr lang="en-US" b="0" dirty="0" smtClean="0"/>
              <a:t> quasars ~ constant T</a:t>
            </a:r>
            <a:r>
              <a:rPr lang="en-US" b="0" baseline="-25000" dirty="0" smtClean="0"/>
              <a:t>b</a:t>
            </a:r>
            <a:r>
              <a:rPr lang="en-US" b="0" dirty="0" smtClean="0"/>
              <a:t> to high order ~ </a:t>
            </a:r>
            <a:r>
              <a:rPr lang="en-US" b="0" dirty="0" smtClean="0"/>
              <a:t>Arp220</a:t>
            </a:r>
            <a:r>
              <a:rPr lang="en-US" b="0" dirty="0" smtClean="0"/>
              <a:t> </a:t>
            </a:r>
            <a:r>
              <a:rPr lang="en-US" b="0" dirty="0" err="1" smtClean="0"/>
              <a:t>nucl</a:t>
            </a:r>
            <a:r>
              <a:rPr lang="en-US" b="0" dirty="0" smtClean="0"/>
              <a:t>. ~ GMC SF core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  <a:defRPr/>
            </a:pPr>
            <a:r>
              <a:rPr lang="en-US" b="0" dirty="0" smtClean="0"/>
              <a:t> SMGs: intermediate between </a:t>
            </a:r>
            <a:r>
              <a:rPr lang="en-US" b="0" dirty="0" err="1" smtClean="0"/>
              <a:t>nuc</a:t>
            </a:r>
            <a:r>
              <a:rPr lang="en-US" b="0" dirty="0" smtClean="0"/>
              <a:t>. SB and MW </a:t>
            </a:r>
          </a:p>
          <a:p>
            <a:pPr algn="l" eaLnBrk="1" hangingPunct="1">
              <a:spcBef>
                <a:spcPct val="50000"/>
              </a:spcBef>
              <a:buFont typeface="Symbol" charset="0"/>
              <a:buChar char=""/>
              <a:defRPr/>
            </a:pPr>
            <a:r>
              <a:rPr lang="en-US" b="0" dirty="0" smtClean="0"/>
              <a:t> Often large, cooler gas component</a:t>
            </a:r>
          </a:p>
          <a:p>
            <a:pPr marL="342900" indent="-342900" algn="l" eaLnBrk="1" hangingPunct="1">
              <a:spcBef>
                <a:spcPct val="50000"/>
              </a:spcBef>
              <a:buFont typeface="Wingdings" charset="2"/>
              <a:buChar char="§"/>
              <a:defRPr/>
            </a:pPr>
            <a:r>
              <a:rPr lang="en-US" b="0" dirty="0" smtClean="0"/>
              <a:t>CSG ~ MW excitation (1 case)  </a:t>
            </a:r>
          </a:p>
        </p:txBody>
      </p:sp>
      <p:sp>
        <p:nvSpPr>
          <p:cNvPr id="59394" name="TextBox 7"/>
          <p:cNvSpPr txBox="1">
            <a:spLocks noChangeArrowheads="1"/>
          </p:cNvSpPr>
          <p:nvPr/>
        </p:nvSpPr>
        <p:spPr bwMode="auto">
          <a:xfrm>
            <a:off x="152400" y="85725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CO excitation</a:t>
            </a:r>
            <a:endParaRPr lang="en-US" b="0" i="1">
              <a:solidFill>
                <a:srgbClr val="FF0000"/>
              </a:solidFill>
            </a:endParaRPr>
          </a:p>
        </p:txBody>
      </p:sp>
      <p:pic>
        <p:nvPicPr>
          <p:cNvPr id="59395" name="Picture 6" descr="Screen shot 2012-09-19 at 9.00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547528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4953000" y="762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E40000"/>
                </a:solidFill>
              </a:rPr>
              <a:t>quasars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600200"/>
            <a:ext cx="1828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charset="2"/>
              <a:buNone/>
              <a:defRPr/>
            </a:pPr>
            <a:r>
              <a:rPr lang="en-US" sz="2000" b="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Arp220</a:t>
            </a:r>
            <a:endParaRPr lang="en-US" sz="2000" b="0" dirty="0">
              <a:solidFill>
                <a:schemeClr val="bg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59398" name="TextBox 9"/>
          <p:cNvSpPr txBox="1">
            <a:spLocks noChangeArrowheads="1"/>
          </p:cNvSpPr>
          <p:nvPr/>
        </p:nvSpPr>
        <p:spPr bwMode="auto">
          <a:xfrm>
            <a:off x="7010400" y="2509838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5B53A"/>
                </a:solidFill>
              </a:rPr>
              <a:t>SMGs</a:t>
            </a:r>
          </a:p>
        </p:txBody>
      </p:sp>
      <p:sp>
        <p:nvSpPr>
          <p:cNvPr id="59399" name="TextBox 10"/>
          <p:cNvSpPr txBox="1">
            <a:spLocks noChangeArrowheads="1"/>
          </p:cNvSpPr>
          <p:nvPr/>
        </p:nvSpPr>
        <p:spPr bwMode="auto">
          <a:xfrm>
            <a:off x="6172200" y="3652838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MW</a:t>
            </a:r>
          </a:p>
        </p:txBody>
      </p:sp>
      <p:sp>
        <p:nvSpPr>
          <p:cNvPr id="59400" name="TextBox 11"/>
          <p:cNvSpPr txBox="1">
            <a:spLocks noChangeArrowheads="1"/>
          </p:cNvSpPr>
          <p:nvPr/>
        </p:nvSpPr>
        <p:spPr bwMode="auto">
          <a:xfrm>
            <a:off x="6172200" y="762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A0A0A0"/>
                </a:solidFill>
              </a:rPr>
              <a:t>ν</a:t>
            </a:r>
            <a:r>
              <a:rPr lang="en-US" b="0" baseline="30000">
                <a:solidFill>
                  <a:srgbClr val="A0A0A0"/>
                </a:solidFill>
              </a:rPr>
              <a:t>2</a:t>
            </a:r>
          </a:p>
        </p:txBody>
      </p:sp>
      <p:sp>
        <p:nvSpPr>
          <p:cNvPr id="59401" name="TextBox 4"/>
          <p:cNvSpPr txBox="1">
            <a:spLocks noChangeArrowheads="1"/>
          </p:cNvSpPr>
          <p:nvPr/>
        </p:nvSpPr>
        <p:spPr bwMode="auto">
          <a:xfrm>
            <a:off x="4889500" y="2705100"/>
            <a:ext cx="76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9402" name="TextBox 14"/>
          <p:cNvSpPr txBox="1">
            <a:spLocks noChangeArrowheads="1"/>
          </p:cNvSpPr>
          <p:nvPr/>
        </p:nvSpPr>
        <p:spPr bwMode="auto">
          <a:xfrm>
            <a:off x="5245100" y="2505075"/>
            <a:ext cx="76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9403" name="TextBox 10"/>
          <p:cNvSpPr txBox="1">
            <a:spLocks noChangeArrowheads="1"/>
          </p:cNvSpPr>
          <p:nvPr/>
        </p:nvSpPr>
        <p:spPr bwMode="auto">
          <a:xfrm>
            <a:off x="4495800" y="3581400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FF"/>
                </a:solidFill>
              </a:rPr>
              <a:t>CSG</a:t>
            </a:r>
          </a:p>
        </p:txBody>
      </p:sp>
      <p:sp>
        <p:nvSpPr>
          <p:cNvPr id="59404" name="TextBox 1"/>
          <p:cNvSpPr txBox="1">
            <a:spLocks noChangeArrowheads="1"/>
          </p:cNvSpPr>
          <p:nvPr/>
        </p:nvSpPr>
        <p:spPr bwMode="auto">
          <a:xfrm>
            <a:off x="3505200" y="5334000"/>
            <a:ext cx="54864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b="0" dirty="0"/>
              <a:t>MW ~ GMC (30 pc),  T ~ 20K, </a:t>
            </a:r>
            <a:r>
              <a:rPr lang="en-US" sz="2000" b="0" dirty="0" err="1"/>
              <a:t>n</a:t>
            </a:r>
            <a:r>
              <a:rPr lang="en-US" sz="2000" b="0" baseline="-25000" dirty="0" err="1"/>
              <a:t>GMC</a:t>
            </a:r>
            <a:r>
              <a:rPr lang="en-US" sz="2000" b="0" dirty="0"/>
              <a:t> ~ 10</a:t>
            </a:r>
            <a:r>
              <a:rPr lang="en-US" sz="2000" b="0" baseline="30000" dirty="0"/>
              <a:t>2 </a:t>
            </a:r>
            <a:r>
              <a:rPr lang="en-US" sz="2000" b="0" dirty="0"/>
              <a:t>cm</a:t>
            </a:r>
            <a:r>
              <a:rPr lang="en-US" sz="2000" b="0" baseline="30000" dirty="0"/>
              <a:t>-3</a:t>
            </a:r>
            <a:r>
              <a:rPr lang="en-US" sz="2000" b="0" dirty="0"/>
              <a:t> 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b="0" dirty="0" smtClean="0"/>
              <a:t>Arp220</a:t>
            </a:r>
            <a:r>
              <a:rPr lang="en-US" sz="2000" b="0" dirty="0" smtClean="0"/>
              <a:t> </a:t>
            </a:r>
            <a:r>
              <a:rPr lang="en-US" sz="2000" b="0" dirty="0"/>
              <a:t>~ SF cores (1pc),  </a:t>
            </a:r>
            <a:r>
              <a:rPr lang="en-US" sz="2000" b="0" dirty="0" err="1"/>
              <a:t>n</a:t>
            </a:r>
            <a:r>
              <a:rPr lang="en-US" sz="2000" b="0" baseline="-25000" dirty="0" err="1"/>
              <a:t>core</a:t>
            </a:r>
            <a:r>
              <a:rPr lang="en-US" sz="2000" b="0" dirty="0"/>
              <a:t> &gt; 10</a:t>
            </a:r>
            <a:r>
              <a:rPr lang="en-US" sz="2000" b="0" baseline="30000" dirty="0"/>
              <a:t>4</a:t>
            </a:r>
            <a:r>
              <a:rPr lang="en-US" sz="2000" b="0" dirty="0"/>
              <a:t> cm</a:t>
            </a:r>
            <a:r>
              <a:rPr lang="en-US" sz="2000" b="0" baseline="30000" dirty="0"/>
              <a:t>-3</a:t>
            </a:r>
            <a:r>
              <a:rPr lang="en-US" sz="2000" b="0" dirty="0"/>
              <a:t> , T &gt; 50K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rgbClr val="000000"/>
                </a:solidFill>
              </a:rPr>
              <a:t>CSG: Baryon fraction is dominated by cool gas, not stars </a:t>
            </a:r>
          </a:p>
        </p:txBody>
      </p:sp>
      <p:pic>
        <p:nvPicPr>
          <p:cNvPr id="61442" name="Picture 5" descr="Screen shot 2010-11-15 at 11.05.50 AM.png"/>
          <p:cNvPicPr>
            <a:picLocks noChangeAspect="1"/>
          </p:cNvPicPr>
          <p:nvPr/>
        </p:nvPicPr>
        <p:blipFill>
          <a:blip r:embed="rId3">
            <a:lum bright="-28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57150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6"/>
          <p:cNvSpPr txBox="1">
            <a:spLocks noChangeArrowheads="1"/>
          </p:cNvSpPr>
          <p:nvPr/>
        </p:nvSpPr>
        <p:spPr bwMode="auto">
          <a:xfrm>
            <a:off x="2971800" y="2060575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sBzK z~1.5</a:t>
            </a:r>
          </a:p>
        </p:txBody>
      </p:sp>
      <p:sp>
        <p:nvSpPr>
          <p:cNvPr id="61444" name="TextBox 7"/>
          <p:cNvSpPr txBox="1">
            <a:spLocks noChangeArrowheads="1"/>
          </p:cNvSpPr>
          <p:nvPr/>
        </p:nvSpPr>
        <p:spPr bwMode="auto">
          <a:xfrm>
            <a:off x="3581400" y="4498975"/>
            <a:ext cx="304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/>
              <a:t>z~0 spirals </a:t>
            </a:r>
            <a:endParaRPr lang="en-US" sz="2000" b="0" baseline="-25000"/>
          </a:p>
        </p:txBody>
      </p:sp>
      <p:cxnSp>
        <p:nvCxnSpPr>
          <p:cNvPr id="61445" name="Straight Connector 7"/>
          <p:cNvCxnSpPr>
            <a:cxnSpLocks noChangeShapeType="1"/>
          </p:cNvCxnSpPr>
          <p:nvPr/>
        </p:nvCxnSpPr>
        <p:spPr bwMode="auto">
          <a:xfrm>
            <a:off x="9448800" y="47244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61446" name="TextBox 7"/>
          <p:cNvSpPr txBox="1">
            <a:spLocks noChangeArrowheads="1"/>
          </p:cNvSpPr>
          <p:nvPr/>
        </p:nvSpPr>
        <p:spPr bwMode="auto">
          <a:xfrm>
            <a:off x="3200400" y="11430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Daddi ea 2010</a:t>
            </a:r>
          </a:p>
        </p:txBody>
      </p:sp>
      <p:sp>
        <p:nvSpPr>
          <p:cNvPr id="61447" name="TextBox 1"/>
          <p:cNvSpPr txBox="1">
            <a:spLocks noChangeArrowheads="1"/>
          </p:cNvSpPr>
          <p:nvPr/>
        </p:nvSpPr>
        <p:spPr bwMode="auto">
          <a:xfrm>
            <a:off x="2819400" y="5756275"/>
            <a:ext cx="6019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algn="l" eaLnBrk="1" hangingPunct="1">
              <a:lnSpc>
                <a:spcPct val="110000"/>
              </a:lnSpc>
            </a:pPr>
            <a:r>
              <a:rPr lang="en-US" b="0" dirty="0"/>
              <a:t>Possibly increases with decreasing </a:t>
            </a:r>
            <a:r>
              <a:rPr lang="en-US" b="0" dirty="0" err="1"/>
              <a:t>M</a:t>
            </a:r>
            <a:r>
              <a:rPr lang="en-US" b="0" baseline="-25000" dirty="0" err="1"/>
              <a:t>star</a:t>
            </a:r>
            <a:endParaRPr lang="en-US" b="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486400" y="990600"/>
            <a:ext cx="3581400" cy="4427538"/>
            <a:chOff x="5486400" y="990600"/>
            <a:chExt cx="3581400" cy="4427538"/>
          </a:xfrm>
        </p:grpSpPr>
        <p:pic>
          <p:nvPicPr>
            <p:cNvPr id="61448" name="Picture 1" descr="ta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990600"/>
              <a:ext cx="3581400" cy="442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9" name="TextBox 7"/>
            <p:cNvSpPr txBox="1">
              <a:spLocks noChangeArrowheads="1"/>
            </p:cNvSpPr>
            <p:nvPr/>
          </p:nvSpPr>
          <p:spPr bwMode="auto">
            <a:xfrm>
              <a:off x="6705600" y="1066800"/>
              <a:ext cx="22860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/>
                <a:t>Tacconi ea 2013</a:t>
              </a: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6781800" y="1905000"/>
              <a:ext cx="533400" cy="1066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604000" y="2895600"/>
              <a:ext cx="1143000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162800" y="3733800"/>
              <a:ext cx="1524000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315200" y="3352800"/>
              <a:ext cx="8382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781800" y="1524000"/>
              <a:ext cx="1524000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620000" y="3505200"/>
              <a:ext cx="8382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3" descr="Screen shot 2011-03-04 at 2.4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38100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4" descr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43434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76200" y="0"/>
            <a:ext cx="8610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0"/>
              <a:t>Emerging paradigm in galaxy formation: cold mode accretion (Keres, Dekel…)</a:t>
            </a:r>
            <a:endParaRPr lang="en-US"/>
          </a:p>
        </p:txBody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0" y="1073150"/>
            <a:ext cx="5105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Galaxies smoothly accrete cool gas from filamentary IGM onto disk at ~ 100 M</a:t>
            </a:r>
            <a:r>
              <a:rPr lang="en-US" b="0" baseline="-25000"/>
              <a:t>o</a:t>
            </a:r>
            <a:r>
              <a:rPr lang="en-US" b="0"/>
              <a:t>/yr  (high density allows cooling w/o shock heating)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Fuels steady star formation for ~ 1Gyr</a:t>
            </a:r>
            <a:endParaRPr lang="en-US"/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/>
              <a:t> Form turbulent, rotating disks with kpc-scale star forming regions, which migrate inward over ~ 1  Gyr to bulge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b="0"/>
              <a:t> </a:t>
            </a:r>
          </a:p>
          <a:p>
            <a:pPr algn="l" eaLnBrk="1" hangingPunct="1">
              <a:spcBef>
                <a:spcPct val="50000"/>
              </a:spcBef>
            </a:pPr>
            <a:r>
              <a:rPr lang="ja-JP" altLang="en-US"/>
              <a:t>‘</a:t>
            </a:r>
            <a:r>
              <a:rPr lang="en-US" altLang="ja-JP"/>
              <a:t>Dominant mode of star formation in Universe</a:t>
            </a:r>
            <a:r>
              <a:rPr lang="ja-JP" altLang="en-US"/>
              <a:t>’</a:t>
            </a:r>
            <a:endParaRPr lang="en-US"/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5105400" y="4038600"/>
            <a:ext cx="289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</a:rPr>
              <a:t>Cerverino + Dekel</a:t>
            </a:r>
            <a:endParaRPr lang="en-US" sz="2000" b="0"/>
          </a:p>
        </p:txBody>
      </p:sp>
      <p:sp>
        <p:nvSpPr>
          <p:cNvPr id="63494" name="TextBox 6"/>
          <p:cNvSpPr txBox="1">
            <a:spLocks noChangeArrowheads="1"/>
          </p:cNvSpPr>
          <p:nvPr/>
        </p:nvSpPr>
        <p:spPr bwMode="auto">
          <a:xfrm>
            <a:off x="5943600" y="3333750"/>
            <a:ext cx="2667000" cy="400050"/>
          </a:xfrm>
          <a:prstGeom prst="rect">
            <a:avLst/>
          </a:prstGeom>
          <a:solidFill>
            <a:srgbClr val="0E15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T&lt;10</a:t>
            </a:r>
            <a:r>
              <a:rPr lang="en-US" sz="2000" baseline="30000">
                <a:solidFill>
                  <a:schemeClr val="bg1"/>
                </a:solidFill>
              </a:rPr>
              <a:t>5</a:t>
            </a:r>
            <a:r>
              <a:rPr lang="en-US" sz="2000">
                <a:solidFill>
                  <a:schemeClr val="bg1"/>
                </a:solidFill>
              </a:rPr>
              <a:t>K, N&gt;10</a:t>
            </a:r>
            <a:r>
              <a:rPr lang="en-US" sz="2000" baseline="30000">
                <a:solidFill>
                  <a:schemeClr val="bg1"/>
                </a:solidFill>
              </a:rPr>
              <a:t>20</a:t>
            </a:r>
            <a:r>
              <a:rPr lang="en-US" sz="2000">
                <a:solidFill>
                  <a:schemeClr val="bg1"/>
                </a:solidFill>
              </a:rPr>
              <a:t> cm</a:t>
            </a:r>
            <a:r>
              <a:rPr lang="en-US" sz="2000" baseline="30000">
                <a:solidFill>
                  <a:schemeClr val="bg1"/>
                </a:solidFill>
              </a:rPr>
              <a:t>-2</a:t>
            </a:r>
          </a:p>
        </p:txBody>
      </p:sp>
      <p:cxnSp>
        <p:nvCxnSpPr>
          <p:cNvPr id="63495" name="Straight Arrow Connector 8"/>
          <p:cNvCxnSpPr>
            <a:cxnSpLocks noChangeShapeType="1"/>
          </p:cNvCxnSpPr>
          <p:nvPr/>
        </p:nvCxnSpPr>
        <p:spPr bwMode="auto">
          <a:xfrm rot="16200000" flipV="1">
            <a:off x="5800725" y="3114675"/>
            <a:ext cx="285750" cy="1524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Screen Shot 2013-02-07 at 4.4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609600"/>
            <a:ext cx="57959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2"/>
          <p:cNvSpPr txBox="1">
            <a:spLocks noChangeArrowheads="1"/>
          </p:cNvSpPr>
          <p:nvPr/>
        </p:nvSpPr>
        <p:spPr bwMode="auto">
          <a:xfrm>
            <a:off x="1219200" y="0"/>
            <a:ext cx="739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Evolution of gas fraction: epoch of peak cosmic SF rate density (z~2) = epoch of gas-dominated disks</a:t>
            </a: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990600" y="5797550"/>
            <a:ext cx="7620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All star forming disk galaxies w.  M</a:t>
            </a:r>
            <a:r>
              <a:rPr lang="en-US" b="0" baseline="-25000"/>
              <a:t>*  </a:t>
            </a:r>
            <a:r>
              <a:rPr lang="en-US" b="0"/>
              <a:t>≥ 10</a:t>
            </a:r>
            <a:r>
              <a:rPr lang="en-US" b="0" baseline="30000"/>
              <a:t>10</a:t>
            </a:r>
            <a:r>
              <a:rPr lang="en-US" b="0"/>
              <a:t> M</a:t>
            </a:r>
            <a:r>
              <a:rPr lang="en-US" b="0" baseline="-25000"/>
              <a:t>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All points assume α~ 4 =&gt; empirical ratio ~ L</a:t>
            </a:r>
            <a:r>
              <a:rPr lang="ja-JP" altLang="en-US" b="0"/>
              <a:t>’</a:t>
            </a:r>
            <a:r>
              <a:rPr lang="en-US" altLang="ja-JP" b="0" baseline="-25000"/>
              <a:t>CO</a:t>
            </a:r>
            <a:r>
              <a:rPr lang="en-US" altLang="ja-JP" b="0"/>
              <a:t>/R</a:t>
            </a:r>
            <a:r>
              <a:rPr lang="en-US" altLang="ja-JP" b="0" baseline="-25000"/>
              <a:t>rest</a:t>
            </a: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562600" y="1504950"/>
            <a:ext cx="1382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43FF05"/>
                </a:solidFill>
              </a:rPr>
              <a:t>(1+z)</a:t>
            </a:r>
            <a:r>
              <a:rPr lang="en-US" sz="2000" b="0" baseline="30000">
                <a:solidFill>
                  <a:srgbClr val="43FF05"/>
                </a:solidFill>
              </a:rPr>
              <a:t>2</a:t>
            </a:r>
          </a:p>
        </p:txBody>
      </p:sp>
      <p:sp>
        <p:nvSpPr>
          <p:cNvPr id="66565" name="TextBox 5"/>
          <p:cNvSpPr txBox="1">
            <a:spLocks noChangeArrowheads="1"/>
          </p:cNvSpPr>
          <p:nvPr/>
        </p:nvSpPr>
        <p:spPr bwMode="auto">
          <a:xfrm>
            <a:off x="533400" y="15240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~ L</a:t>
            </a:r>
            <a:r>
              <a:rPr lang="ja-JP" altLang="en-US" b="0"/>
              <a:t>’</a:t>
            </a:r>
            <a:r>
              <a:rPr lang="en-US" altLang="ja-JP" b="0" baseline="-25000"/>
              <a:t>CO</a:t>
            </a:r>
            <a:r>
              <a:rPr lang="en-US" altLang="ja-JP" b="0"/>
              <a:t>/R</a:t>
            </a:r>
            <a:r>
              <a:rPr lang="en-US" altLang="ja-JP" b="0" baseline="-25000"/>
              <a:t>rest</a:t>
            </a:r>
            <a:endParaRPr lang="en-US" b="0" baseline="-250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5"/>
          <p:cNvSpPr txBox="1">
            <a:spLocks noChangeArrowheads="1"/>
          </p:cNvSpPr>
          <p:nvPr/>
        </p:nvSpPr>
        <p:spPr bwMode="auto">
          <a:xfrm>
            <a:off x="228600" y="0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Good news for molecular deep fields: PdBI pilot search</a:t>
            </a:r>
          </a:p>
        </p:txBody>
      </p:sp>
      <p:pic>
        <p:nvPicPr>
          <p:cNvPr id="65538" name="Picture 6" descr="Screen shot 2012-01-19 at 4.18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533400"/>
            <a:ext cx="3675063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7"/>
          <p:cNvSpPr txBox="1">
            <a:spLocks noChangeArrowheads="1"/>
          </p:cNvSpPr>
          <p:nvPr/>
        </p:nvSpPr>
        <p:spPr bwMode="auto">
          <a:xfrm>
            <a:off x="3810000" y="833438"/>
            <a:ext cx="49530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Spectral scan: 80 to 115GHz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Detect 5 candidate CO galaxies  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HDF 850.1: z = 5.2 (finally!)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‘Mark Dickinson’s favorite galaxy’: CSG  z = 1.78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JVLA/ALMA searches in progress</a:t>
            </a:r>
          </a:p>
        </p:txBody>
      </p:sp>
      <p:cxnSp>
        <p:nvCxnSpPr>
          <p:cNvPr id="65540" name="Straight Connector 10"/>
          <p:cNvCxnSpPr>
            <a:cxnSpLocks noChangeShapeType="1"/>
          </p:cNvCxnSpPr>
          <p:nvPr/>
        </p:nvCxnSpPr>
        <p:spPr bwMode="auto">
          <a:xfrm>
            <a:off x="152400" y="685800"/>
            <a:ext cx="0" cy="2879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1" name="TextBox 11"/>
          <p:cNvSpPr txBox="1">
            <a:spLocks noChangeArrowheads="1"/>
          </p:cNvSpPr>
          <p:nvPr/>
        </p:nvSpPr>
        <p:spPr bwMode="auto">
          <a:xfrm>
            <a:off x="76200" y="1828800"/>
            <a:ext cx="608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1</a:t>
            </a:r>
            <a:r>
              <a:rPr lang="ja-JP" altLang="en-US"/>
              <a:t>’</a:t>
            </a:r>
            <a:endParaRPr lang="en-US"/>
          </a:p>
        </p:txBody>
      </p:sp>
      <p:pic>
        <p:nvPicPr>
          <p:cNvPr id="65542" name="Picture 1" descr="Screen shot 2012-01-20 at 10.20.20 AM.png"/>
          <p:cNvPicPr>
            <a:picLocks noChangeAspect="1"/>
          </p:cNvPicPr>
          <p:nvPr/>
        </p:nvPicPr>
        <p:blipFill>
          <a:blip r:embed="rId3">
            <a:lum bright="-28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733800"/>
            <a:ext cx="3327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3" name="Group 11"/>
          <p:cNvGrpSpPr>
            <a:grpSpLocks/>
          </p:cNvGrpSpPr>
          <p:nvPr/>
        </p:nvGrpSpPr>
        <p:grpSpPr bwMode="auto">
          <a:xfrm>
            <a:off x="3276600" y="3962400"/>
            <a:ext cx="2819400" cy="2590800"/>
            <a:chOff x="152400" y="842963"/>
            <a:chExt cx="4495800" cy="4262437"/>
          </a:xfrm>
        </p:grpSpPr>
        <p:pic>
          <p:nvPicPr>
            <p:cNvPr id="65548" name="Picture 7" descr="Screen shot 2012-01-20 at 10.40.56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842963"/>
              <a:ext cx="4495800" cy="4262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9" name="TextBox 9"/>
            <p:cNvSpPr txBox="1">
              <a:spLocks noChangeArrowheads="1"/>
            </p:cNvSpPr>
            <p:nvPr/>
          </p:nvSpPr>
          <p:spPr bwMode="auto">
            <a:xfrm>
              <a:off x="2590801" y="1720524"/>
              <a:ext cx="1814382" cy="607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/>
                <a:t>z</a:t>
              </a:r>
              <a:r>
                <a:rPr lang="en-US" sz="1800" b="0" baseline="-25000"/>
                <a:t>ph</a:t>
              </a:r>
              <a:r>
                <a:rPr lang="en-US" sz="1800" b="0"/>
                <a:t> = 1.78</a:t>
              </a:r>
            </a:p>
          </p:txBody>
        </p:sp>
        <p:cxnSp>
          <p:nvCxnSpPr>
            <p:cNvPr id="65550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2593181" y="2364582"/>
              <a:ext cx="376237" cy="2286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5544" name="Picture 4" descr="Screen shot 2012-01-20 at 10.40.4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3810000"/>
            <a:ext cx="30337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5545" name="Straight Arrow Connector 5"/>
          <p:cNvCxnSpPr>
            <a:cxnSpLocks noChangeShapeType="1"/>
          </p:cNvCxnSpPr>
          <p:nvPr/>
        </p:nvCxnSpPr>
        <p:spPr bwMode="auto">
          <a:xfrm>
            <a:off x="990600" y="2209800"/>
            <a:ext cx="609600" cy="17526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546" name="Straight Arrow Connector 25"/>
          <p:cNvCxnSpPr>
            <a:cxnSpLocks noChangeShapeType="1"/>
          </p:cNvCxnSpPr>
          <p:nvPr/>
        </p:nvCxnSpPr>
        <p:spPr bwMode="auto">
          <a:xfrm>
            <a:off x="2514600" y="2819400"/>
            <a:ext cx="1752600" cy="1524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47" name="TextBox 7"/>
          <p:cNvSpPr txBox="1">
            <a:spLocks noChangeArrowheads="1"/>
          </p:cNvSpPr>
          <p:nvPr/>
        </p:nvSpPr>
        <p:spPr bwMode="auto">
          <a:xfrm>
            <a:off x="533400" y="3697288"/>
            <a:ext cx="91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/>
              <a:t>850.1 z=</a:t>
            </a:r>
            <a:r>
              <a:rPr lang="en-US" sz="1800" b="0" dirty="0" smtClean="0"/>
              <a:t>5.2</a:t>
            </a:r>
            <a:endParaRPr lang="en-US" sz="18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676400"/>
            <a:ext cx="992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FF0000"/>
                </a:solidFill>
              </a:rPr>
              <a:t>850.1</a:t>
            </a:r>
            <a:endParaRPr lang="en-US" sz="2000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13-02-07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 descr="Screen Shot 2013-02-07 at 11.3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41600"/>
            <a:ext cx="2314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066800" y="0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/>
              <a:t>Cool Gas History of the Universe</a:t>
            </a:r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304800" y="4724400"/>
            <a:ext cx="86106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SFHU[environment, luminosity, stellar mass] has been delineated in remarkable detail back to reionization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SF laws =&gt; SFHU is reflection of CGHU: study of galaxy evolution is shifting to CGHU (source vs sink)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Epoch of galaxy assembly = epoch of gas dominated disks</a:t>
            </a:r>
          </a:p>
        </p:txBody>
      </p:sp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4038600" y="2819400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67590" name="Straight Arrow Connector 4"/>
          <p:cNvCxnSpPr>
            <a:cxnSpLocks noChangeShapeType="1"/>
          </p:cNvCxnSpPr>
          <p:nvPr/>
        </p:nvCxnSpPr>
        <p:spPr bwMode="auto">
          <a:xfrm flipH="1">
            <a:off x="4953000" y="2286000"/>
            <a:ext cx="1079500" cy="60960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12"/>
          <p:cNvCxnSpPr>
            <a:cxnSpLocks noChangeShapeType="1"/>
          </p:cNvCxnSpPr>
          <p:nvPr/>
        </p:nvCxnSpPr>
        <p:spPr bwMode="auto">
          <a:xfrm flipH="1" flipV="1">
            <a:off x="2971800" y="2228850"/>
            <a:ext cx="1231900" cy="66675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667000" y="3505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SFR</a:t>
            </a:r>
            <a:endParaRPr lang="en-US" sz="1800" b="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419600" y="4278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M</a:t>
            </a:r>
            <a:r>
              <a:rPr lang="en-US" sz="1800" b="0" baseline="-25000" dirty="0" err="1" smtClean="0"/>
              <a:t>gas</a:t>
            </a:r>
            <a:endParaRPr lang="en-US" sz="1800" b="0" baseline="-25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4" descr="Screen shot 2010-03-22 at 11.08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40592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b="0"/>
              <a:t>Big Bang  f(HI) ~ 0</a:t>
            </a: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457200" y="1219200"/>
            <a:ext cx="28956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b="0">
                <a:solidFill>
                  <a:schemeClr val="bg1"/>
                </a:solidFill>
              </a:rPr>
              <a:t>Dark Ages </a:t>
            </a:r>
          </a:p>
          <a:p>
            <a:r>
              <a:rPr lang="en-US" b="0">
                <a:solidFill>
                  <a:schemeClr val="bg1"/>
                </a:solidFill>
              </a:rPr>
              <a:t>f(HI) ~ 1</a:t>
            </a:r>
          </a:p>
        </p:txBody>
      </p:sp>
      <p:sp>
        <p:nvSpPr>
          <p:cNvPr id="68613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b="0">
                <a:solidFill>
                  <a:schemeClr val="bg1"/>
                </a:solidFill>
              </a:rPr>
              <a:t>f(HI) ~ 10</a:t>
            </a:r>
            <a:r>
              <a:rPr lang="en-US" b="0" baseline="3000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68614" name="TextBox 6"/>
          <p:cNvSpPr txBox="1">
            <a:spLocks noChangeArrowheads="1"/>
          </p:cNvSpPr>
          <p:nvPr/>
        </p:nvSpPr>
        <p:spPr bwMode="auto">
          <a:xfrm>
            <a:off x="4059238" y="-20638"/>
            <a:ext cx="5084762" cy="52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solidFill>
                  <a:schemeClr val="bg1"/>
                </a:solidFill>
              </a:rPr>
              <a:t>First light and cosmic reionization</a:t>
            </a:r>
            <a:endParaRPr lang="en-US" sz="2800" b="0">
              <a:solidFill>
                <a:srgbClr val="000000"/>
              </a:solidFill>
            </a:endParaRPr>
          </a:p>
        </p:txBody>
      </p:sp>
      <p:sp>
        <p:nvSpPr>
          <p:cNvPr id="68615" name="TextBox 27"/>
          <p:cNvSpPr txBox="1">
            <a:spLocks noChangeArrowheads="1"/>
          </p:cNvSpPr>
          <p:nvPr/>
        </p:nvSpPr>
        <p:spPr bwMode="auto">
          <a:xfrm>
            <a:off x="381000" y="528638"/>
            <a:ext cx="3276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Recombination z~1000</a:t>
            </a:r>
          </a:p>
        </p:txBody>
      </p:sp>
      <p:sp>
        <p:nvSpPr>
          <p:cNvPr id="68616" name="TextBox 28"/>
          <p:cNvSpPr txBox="1">
            <a:spLocks noChangeArrowheads="1"/>
          </p:cNvSpPr>
          <p:nvPr/>
        </p:nvSpPr>
        <p:spPr bwMode="auto">
          <a:xfrm>
            <a:off x="512763" y="2895600"/>
            <a:ext cx="29162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Reionization z~6-14</a:t>
            </a:r>
          </a:p>
          <a:p>
            <a:pPr eaLnBrk="1" hangingPunct="1"/>
            <a:r>
              <a:rPr lang="en-US" b="0">
                <a:solidFill>
                  <a:srgbClr val="FFFFFF"/>
                </a:solidFill>
              </a:rPr>
              <a:t>t</a:t>
            </a:r>
            <a:r>
              <a:rPr lang="en-US" b="0" baseline="-25000">
                <a:solidFill>
                  <a:srgbClr val="FFFFFF"/>
                </a:solidFill>
              </a:rPr>
              <a:t>univ</a:t>
            </a:r>
            <a:r>
              <a:rPr lang="en-US" b="0">
                <a:solidFill>
                  <a:srgbClr val="FFFFFF"/>
                </a:solidFill>
              </a:rPr>
              <a:t> &lt; 1Gyr</a:t>
            </a:r>
          </a:p>
        </p:txBody>
      </p:sp>
      <p:sp>
        <p:nvSpPr>
          <p:cNvPr id="68617" name="Text Box 8"/>
          <p:cNvSpPr txBox="1">
            <a:spLocks noChangeArrowheads="1"/>
          </p:cNvSpPr>
          <p:nvPr/>
        </p:nvSpPr>
        <p:spPr bwMode="auto">
          <a:xfrm>
            <a:off x="4200525" y="3441700"/>
            <a:ext cx="501967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70000"/>
              </a:lnSpc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 Last phase of cosmic evolution to be tested and explored</a:t>
            </a:r>
          </a:p>
          <a:p>
            <a:pPr algn="l" eaLnBrk="1" hangingPunct="1">
              <a:lnSpc>
                <a:spcPct val="70000"/>
              </a:lnSpc>
              <a:buFont typeface="Arial" charset="0"/>
              <a:buChar char="•"/>
            </a:pPr>
            <a:endParaRPr lang="en-US" b="0">
              <a:solidFill>
                <a:schemeClr val="bg1"/>
              </a:solidFill>
            </a:endParaRPr>
          </a:p>
          <a:p>
            <a:pPr algn="l" eaLnBrk="1" hangingPunct="1">
              <a:lnSpc>
                <a:spcPct val="7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pPr algn="l" eaLnBrk="1" hangingPunct="1">
              <a:lnSpc>
                <a:spcPct val="70000"/>
              </a:lnSpc>
              <a:spcAft>
                <a:spcPts val="1800"/>
              </a:spcAft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 F(HI): HI 21cm experiments</a:t>
            </a:r>
          </a:p>
        </p:txBody>
      </p:sp>
      <p:sp>
        <p:nvSpPr>
          <p:cNvPr id="68618" name="TextBox 8"/>
          <p:cNvSpPr txBox="1">
            <a:spLocks noChangeArrowheads="1"/>
          </p:cNvSpPr>
          <p:nvPr/>
        </p:nvSpPr>
        <p:spPr bwMode="auto">
          <a:xfrm>
            <a:off x="3657600" y="1484312"/>
            <a:ext cx="312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 dirty="0" err="1">
                <a:solidFill>
                  <a:srgbClr val="FFFFFF"/>
                </a:solidFill>
              </a:rPr>
              <a:t>Universum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>
                <a:solidFill>
                  <a:srgbClr val="FFFFFF"/>
                </a:solidFill>
              </a:rPr>
              <a:t>incognitus</a:t>
            </a:r>
            <a:endParaRPr lang="en-US" sz="2800" b="0" dirty="0">
              <a:solidFill>
                <a:srgbClr val="FFFFFF"/>
              </a:solidFill>
            </a:endParaRPr>
          </a:p>
        </p:txBody>
      </p:sp>
      <p:pic>
        <p:nvPicPr>
          <p:cNvPr id="68619" name="Picture 9" descr="terra_incognita1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877888"/>
            <a:ext cx="254793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620" name="Straight Arrow Connector 12"/>
          <p:cNvCxnSpPr>
            <a:cxnSpLocks noChangeShapeType="1"/>
          </p:cNvCxnSpPr>
          <p:nvPr/>
        </p:nvCxnSpPr>
        <p:spPr bwMode="auto">
          <a:xfrm rot="10800000">
            <a:off x="3200400" y="3586163"/>
            <a:ext cx="923925" cy="30003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9" descr="Screen shot 2011-11-07 at 9.51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17" descr="F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5867400" y="152400"/>
            <a:ext cx="33861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b="0">
                <a:solidFill>
                  <a:schemeClr val="bg1"/>
                </a:solidFill>
              </a:rPr>
              <a:t>Lower bound: Gunn-Peterson effect</a:t>
            </a:r>
            <a:endParaRPr lang="en-US" sz="2800" b="0">
              <a:solidFill>
                <a:schemeClr val="folHlink"/>
              </a:solidFill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 rot="-4406">
            <a:off x="5715000" y="5781675"/>
            <a:ext cx="304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2000" b="0">
                <a:solidFill>
                  <a:schemeClr val="bg1"/>
                </a:solidFill>
                <a:latin typeface="Courier New" charset="0"/>
              </a:rPr>
              <a:t>SDSS quasars</a:t>
            </a:r>
          </a:p>
          <a:p>
            <a:pPr algn="l" eaLnBrk="1" hangingPunct="1">
              <a:buFontTx/>
              <a:buNone/>
            </a:pPr>
            <a:r>
              <a:rPr lang="en-US" sz="2000" b="0">
                <a:solidFill>
                  <a:schemeClr val="bg1"/>
                </a:solidFill>
                <a:latin typeface="Courier New" charset="0"/>
              </a:rPr>
              <a:t>Fan et al 2006</a:t>
            </a:r>
            <a:endParaRPr lang="en-US" sz="2000" b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70661" name="Line 18"/>
          <p:cNvSpPr>
            <a:spLocks noChangeShapeType="1"/>
          </p:cNvSpPr>
          <p:nvPr/>
        </p:nvSpPr>
        <p:spPr bwMode="auto">
          <a:xfrm flipH="1" flipV="1">
            <a:off x="3733800" y="685800"/>
            <a:ext cx="2024063" cy="9144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2" name="TextBox 12"/>
          <p:cNvSpPr txBox="1">
            <a:spLocks noChangeArrowheads="1"/>
          </p:cNvSpPr>
          <p:nvPr/>
        </p:nvSpPr>
        <p:spPr bwMode="auto">
          <a:xfrm>
            <a:off x="-152400" y="60198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5.7</a:t>
            </a:r>
          </a:p>
        </p:txBody>
      </p:sp>
      <p:sp>
        <p:nvSpPr>
          <p:cNvPr id="70663" name="TextBox 13"/>
          <p:cNvSpPr txBox="1">
            <a:spLocks noChangeArrowheads="1"/>
          </p:cNvSpPr>
          <p:nvPr/>
        </p:nvSpPr>
        <p:spPr bwMode="auto">
          <a:xfrm>
            <a:off x="-152400" y="3048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6.4</a:t>
            </a:r>
          </a:p>
        </p:txBody>
      </p:sp>
      <p:sp>
        <p:nvSpPr>
          <p:cNvPr id="70664" name="Text Box 14"/>
          <p:cNvSpPr txBox="1">
            <a:spLocks noChangeArrowheads="1"/>
          </p:cNvSpPr>
          <p:nvPr/>
        </p:nvSpPr>
        <p:spPr bwMode="auto">
          <a:xfrm>
            <a:off x="5715000" y="1100138"/>
            <a:ext cx="3429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SDSS z~6 quasars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Resonant Lya scat. by IGM: Opaque (τ  &gt; 5) at z&gt;6 =&gt; pushing into reionization?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F(HI) &gt; 10</a:t>
            </a:r>
            <a:r>
              <a:rPr lang="en-US" b="0" baseline="30000">
                <a:solidFill>
                  <a:schemeClr val="bg1"/>
                </a:solidFill>
              </a:rPr>
              <a:t>-4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9" descr="Screen shot 2010-09-02 at 9.26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87425"/>
            <a:ext cx="81534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0" y="14288"/>
            <a:ext cx="7772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>
                <a:solidFill>
                  <a:schemeClr val="bg1"/>
                </a:solidFill>
              </a:rPr>
              <a:t>Star formation history of the Universe: fundamental result from cosmological deep fields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38200" y="6005513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-612775" y="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667000" y="3611563"/>
            <a:ext cx="274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b="0"/>
              <a:t>‘</a:t>
            </a:r>
            <a:r>
              <a:rPr lang="en-US" altLang="ja-JP" b="0"/>
              <a:t>epoch of galaxy assembly</a:t>
            </a:r>
            <a:r>
              <a:rPr lang="ja-JP" altLang="en-US" b="0"/>
              <a:t>’</a:t>
            </a:r>
            <a:endParaRPr lang="en-US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895600" y="4357688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/>
              <a:t>~50% of present day stellar mass produced between z~1 to 3</a:t>
            </a:r>
            <a:endParaRPr lang="en-US" sz="2000"/>
          </a:p>
        </p:txBody>
      </p: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6400800" y="6005513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Bouwens + </a:t>
            </a:r>
          </a:p>
        </p:txBody>
      </p:sp>
      <p:sp>
        <p:nvSpPr>
          <p:cNvPr id="20489" name="Rectangle 16"/>
          <p:cNvSpPr>
            <a:spLocks noChangeArrowheads="1"/>
          </p:cNvSpPr>
          <p:nvPr/>
        </p:nvSpPr>
        <p:spPr bwMode="auto">
          <a:xfrm>
            <a:off x="5562600" y="1905000"/>
            <a:ext cx="2209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0490" name="Straight Arrow Connector 11"/>
          <p:cNvCxnSpPr>
            <a:cxnSpLocks noChangeShapeType="1"/>
          </p:cNvCxnSpPr>
          <p:nvPr/>
        </p:nvCxnSpPr>
        <p:spPr bwMode="auto">
          <a:xfrm>
            <a:off x="5943600" y="2436813"/>
            <a:ext cx="609600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1" name="Straight Arrow Connector 15"/>
          <p:cNvCxnSpPr>
            <a:cxnSpLocks noChangeShapeType="1"/>
          </p:cNvCxnSpPr>
          <p:nvPr/>
        </p:nvCxnSpPr>
        <p:spPr bwMode="auto">
          <a:xfrm>
            <a:off x="3124200" y="3611563"/>
            <a:ext cx="1066800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2" name="TextBox 10"/>
          <p:cNvSpPr txBox="1">
            <a:spLocks noChangeArrowheads="1"/>
          </p:cNvSpPr>
          <p:nvPr/>
        </p:nvSpPr>
        <p:spPr bwMode="auto">
          <a:xfrm>
            <a:off x="5791200" y="1600200"/>
            <a:ext cx="281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/>
              <a:t>First light + cosmic reionization </a:t>
            </a:r>
            <a:endParaRPr lang="en-US" sz="2000" b="0"/>
          </a:p>
        </p:txBody>
      </p:sp>
      <p:sp>
        <p:nvSpPr>
          <p:cNvPr id="20493" name="TextBox 12"/>
          <p:cNvSpPr txBox="1">
            <a:spLocks noChangeArrowheads="1"/>
          </p:cNvSpPr>
          <p:nvPr/>
        </p:nvSpPr>
        <p:spPr bwMode="auto">
          <a:xfrm>
            <a:off x="685800" y="5029200"/>
            <a:ext cx="213360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Cosmic demise</a:t>
            </a:r>
          </a:p>
        </p:txBody>
      </p:sp>
      <p:sp>
        <p:nvSpPr>
          <p:cNvPr id="20494" name="TextBox 14"/>
          <p:cNvSpPr txBox="1">
            <a:spLocks noChangeArrowheads="1"/>
          </p:cNvSpPr>
          <p:nvPr/>
        </p:nvSpPr>
        <p:spPr bwMode="auto">
          <a:xfrm>
            <a:off x="6858000" y="5715000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Bowens +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3"/>
          <p:cNvSpPr txBox="1">
            <a:spLocks noChangeArrowheads="1"/>
          </p:cNvSpPr>
          <p:nvPr/>
        </p:nvSpPr>
        <p:spPr bwMode="auto">
          <a:xfrm>
            <a:off x="76200" y="0"/>
            <a:ext cx="5638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Pushing to edge of reionization: cm-submm obs of quasar host galaxies at z = 6 to 7</a:t>
            </a:r>
          </a:p>
        </p:txBody>
      </p:sp>
      <p:sp>
        <p:nvSpPr>
          <p:cNvPr id="72706" name="TextBox 4"/>
          <p:cNvSpPr txBox="1">
            <a:spLocks noChangeArrowheads="1"/>
          </p:cNvSpPr>
          <p:nvPr/>
        </p:nvSpPr>
        <p:spPr bwMode="auto">
          <a:xfrm>
            <a:off x="0" y="1431925"/>
            <a:ext cx="5791200" cy="461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 b="0" dirty="0"/>
              <a:t> Why quasar hosts?</a:t>
            </a:r>
          </a:p>
          <a:p>
            <a:pPr lvl="1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sz="2000" b="0" dirty="0"/>
              <a:t>Rapidly increasing samples (~40) </a:t>
            </a:r>
          </a:p>
          <a:p>
            <a:pPr lvl="1"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2000" b="0" dirty="0"/>
              <a:t> Spectroscopic redshifts</a:t>
            </a:r>
          </a:p>
          <a:p>
            <a:pPr lvl="1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000" b="0" dirty="0"/>
              <a:t> Massive galaxies</a:t>
            </a:r>
          </a:p>
          <a:p>
            <a:pPr algn="l" eaLnBrk="1" hangingPunct="1">
              <a:lnSpc>
                <a:spcPct val="130000"/>
              </a:lnSpc>
              <a:buFont typeface="Wingdings" charset="0"/>
              <a:buChar char="Ø"/>
            </a:pPr>
            <a:r>
              <a:rPr lang="en-US" b="0" dirty="0"/>
              <a:t>13 Dust detections (~ 30%): FIR ~ 10</a:t>
            </a:r>
            <a:r>
              <a:rPr lang="en-US" b="0" baseline="30000" dirty="0"/>
              <a:t>13</a:t>
            </a:r>
            <a:r>
              <a:rPr lang="en-US" b="0" dirty="0"/>
              <a:t> </a:t>
            </a:r>
            <a:r>
              <a:rPr lang="en-US" b="0" dirty="0" smtClean="0"/>
              <a:t>L</a:t>
            </a:r>
            <a:r>
              <a:rPr lang="en-US" b="0" baseline="-25000" dirty="0" smtClean="0"/>
              <a:t>o </a:t>
            </a:r>
            <a:r>
              <a:rPr lang="en-US" b="0" dirty="0" smtClean="0"/>
              <a:t>(SFR ~ 10</a:t>
            </a:r>
            <a:r>
              <a:rPr lang="en-US" b="0" baseline="30000" dirty="0" smtClean="0"/>
              <a:t>3</a:t>
            </a:r>
            <a:r>
              <a:rPr lang="en-US" b="0" dirty="0" smtClean="0"/>
              <a:t> M</a:t>
            </a:r>
            <a:r>
              <a:rPr lang="en-US" b="0" baseline="-25000" dirty="0" smtClean="0"/>
              <a:t>o</a:t>
            </a:r>
            <a:r>
              <a:rPr lang="en-US" b="0" dirty="0" smtClean="0"/>
              <a:t>/</a:t>
            </a:r>
            <a:r>
              <a:rPr lang="en-US" b="0" dirty="0" err="1" smtClean="0"/>
              <a:t>yr</a:t>
            </a:r>
            <a:r>
              <a:rPr lang="en-US" b="0" dirty="0" smtClean="0"/>
              <a:t>)</a:t>
            </a:r>
            <a:endParaRPr lang="en-US" b="0" dirty="0"/>
          </a:p>
          <a:p>
            <a:pPr algn="l" eaLnBrk="1" hangingPunct="1">
              <a:lnSpc>
                <a:spcPct val="130000"/>
              </a:lnSpc>
              <a:buFont typeface="Wingdings" charset="0"/>
              <a:buChar char="Ø"/>
            </a:pPr>
            <a:r>
              <a:rPr lang="en-US" b="0" dirty="0"/>
              <a:t>11 CO detections: </a:t>
            </a:r>
            <a:r>
              <a:rPr lang="en-US" b="0" dirty="0" err="1"/>
              <a:t>M</a:t>
            </a:r>
            <a:r>
              <a:rPr lang="en-US" b="0" baseline="-25000" dirty="0" err="1"/>
              <a:t>gas</a:t>
            </a:r>
            <a:r>
              <a:rPr lang="en-US" b="0" baseline="-25000" dirty="0"/>
              <a:t> </a:t>
            </a:r>
            <a:r>
              <a:rPr lang="en-US" b="0" dirty="0"/>
              <a:t>~ few x10</a:t>
            </a:r>
            <a:r>
              <a:rPr lang="en-US" b="0" baseline="30000" dirty="0"/>
              <a:t>10</a:t>
            </a:r>
            <a:r>
              <a:rPr lang="en-US" b="0" dirty="0"/>
              <a:t> M</a:t>
            </a:r>
            <a:r>
              <a:rPr lang="en-US" b="0" baseline="-25000" dirty="0"/>
              <a:t>o</a:t>
            </a:r>
            <a:r>
              <a:rPr lang="en-US" b="0" dirty="0"/>
              <a:t> </a:t>
            </a:r>
          </a:p>
          <a:p>
            <a:pPr algn="l" eaLnBrk="1" hangingPunct="1">
              <a:lnSpc>
                <a:spcPct val="130000"/>
              </a:lnSpc>
              <a:buFont typeface="Wingdings" charset="0"/>
              <a:buChar char="Ø"/>
            </a:pPr>
            <a:r>
              <a:rPr lang="en-US" b="0" dirty="0" smtClean="0"/>
              <a:t>Coeval </a:t>
            </a:r>
            <a:r>
              <a:rPr lang="en-US" b="0" dirty="0"/>
              <a:t>formation of SMBHs and host galaxies at </a:t>
            </a:r>
            <a:r>
              <a:rPr lang="en-US" b="0" dirty="0" err="1"/>
              <a:t>t</a:t>
            </a:r>
            <a:r>
              <a:rPr lang="en-US" b="0" baseline="-25000" dirty="0" err="1"/>
              <a:t>univ</a:t>
            </a:r>
            <a:r>
              <a:rPr lang="en-US" b="0" dirty="0"/>
              <a:t> </a:t>
            </a:r>
            <a:r>
              <a:rPr lang="en-US" b="0" dirty="0" smtClean="0"/>
              <a:t>&lt; 1Gyr</a:t>
            </a:r>
            <a:endParaRPr lang="en-US" sz="2800" b="0" baseline="-25000" dirty="0"/>
          </a:p>
          <a:p>
            <a:pPr algn="l" eaLnBrk="1" hangingPunct="1">
              <a:lnSpc>
                <a:spcPct val="130000"/>
              </a:lnSpc>
              <a:buFont typeface="Wingdings" charset="0"/>
              <a:buChar char="Ø"/>
            </a:pPr>
            <a:endParaRPr lang="en-US" b="0" dirty="0"/>
          </a:p>
        </p:txBody>
      </p:sp>
      <p:pic>
        <p:nvPicPr>
          <p:cNvPr id="72707" name="Picture 2" descr="j1148-3c-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10"/>
          <p:cNvSpPr txBox="1">
            <a:spLocks noChangeArrowheads="1"/>
          </p:cNvSpPr>
          <p:nvPr/>
        </p:nvSpPr>
        <p:spPr bwMode="auto">
          <a:xfrm>
            <a:off x="6705600" y="0"/>
            <a:ext cx="2743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>
                <a:solidFill>
                  <a:schemeClr val="bg1"/>
                </a:solidFill>
              </a:rPr>
              <a:t>SDSS J1148+5251 z=6.42</a:t>
            </a:r>
          </a:p>
        </p:txBody>
      </p:sp>
      <p:cxnSp>
        <p:nvCxnSpPr>
          <p:cNvPr id="72709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6854031" y="1037432"/>
            <a:ext cx="693737" cy="3048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2710" name="Picture 12" descr="11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4290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TextBox 15"/>
          <p:cNvSpPr txBox="1">
            <a:spLocks noChangeArrowheads="1"/>
          </p:cNvSpPr>
          <p:nvPr/>
        </p:nvSpPr>
        <p:spPr bwMode="auto">
          <a:xfrm>
            <a:off x="7467600" y="3505200"/>
            <a:ext cx="167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b="0">
                <a:solidFill>
                  <a:schemeClr val="bg1"/>
                </a:solidFill>
              </a:rPr>
              <a:t>Host galaxy CO 3-2 VLA</a:t>
            </a:r>
          </a:p>
        </p:txBody>
      </p:sp>
      <p:cxnSp>
        <p:nvCxnSpPr>
          <p:cNvPr id="72712" name="Straight Connector 10"/>
          <p:cNvCxnSpPr>
            <a:cxnSpLocks noChangeShapeType="1"/>
          </p:cNvCxnSpPr>
          <p:nvPr/>
        </p:nvCxnSpPr>
        <p:spPr bwMode="auto">
          <a:xfrm rot="5400000">
            <a:off x="8610601" y="5029200"/>
            <a:ext cx="912812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713" name="TextBox 11"/>
          <p:cNvSpPr txBox="1">
            <a:spLocks noChangeArrowheads="1"/>
          </p:cNvSpPr>
          <p:nvPr/>
        </p:nvSpPr>
        <p:spPr bwMode="auto">
          <a:xfrm>
            <a:off x="8002588" y="4800600"/>
            <a:ext cx="11414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chemeClr val="bg1"/>
                </a:solidFill>
              </a:rPr>
              <a:t>1</a:t>
            </a:r>
            <a:r>
              <a:rPr lang="ja-JP" altLang="en-US" sz="1600" b="0">
                <a:solidFill>
                  <a:schemeClr val="bg1"/>
                </a:solidFill>
              </a:rPr>
              <a:t>”</a:t>
            </a:r>
            <a:r>
              <a:rPr lang="en-US" altLang="ja-JP" sz="1600" b="0">
                <a:solidFill>
                  <a:schemeClr val="bg1"/>
                </a:solidFill>
              </a:rPr>
              <a:t>=5.5kpc</a:t>
            </a:r>
            <a:endParaRPr lang="en-US" sz="1600" b="0">
              <a:solidFill>
                <a:schemeClr val="bg1"/>
              </a:solidFill>
            </a:endParaRPr>
          </a:p>
        </p:txBody>
      </p:sp>
      <p:sp>
        <p:nvSpPr>
          <p:cNvPr id="72714" name="TextBox 1"/>
          <p:cNvSpPr txBox="1">
            <a:spLocks noChangeArrowheads="1"/>
          </p:cNvSpPr>
          <p:nvPr/>
        </p:nvSpPr>
        <p:spPr bwMode="auto">
          <a:xfrm>
            <a:off x="6324600" y="624840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Walter ea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Screen Shot 2013-02-07 at 11.50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038" y="0"/>
            <a:ext cx="96980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3" descr="Screen Shot 2012-12-06 at 3.29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01" y="2743200"/>
            <a:ext cx="276479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8"/>
          <p:cNvSpPr txBox="1">
            <a:spLocks noChangeArrowheads="1"/>
          </p:cNvSpPr>
          <p:nvPr/>
        </p:nvSpPr>
        <p:spPr bwMode="auto">
          <a:xfrm>
            <a:off x="7124700" y="16002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+300 km/s</a:t>
            </a:r>
          </a:p>
        </p:txBody>
      </p:sp>
      <p:sp>
        <p:nvSpPr>
          <p:cNvPr id="73732" name="TextBox 9"/>
          <p:cNvSpPr txBox="1">
            <a:spLocks noChangeArrowheads="1"/>
          </p:cNvSpPr>
          <p:nvPr/>
        </p:nvSpPr>
        <p:spPr bwMode="auto">
          <a:xfrm>
            <a:off x="6553200" y="773112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>
                <a:solidFill>
                  <a:srgbClr val="3366FF"/>
                </a:solidFill>
              </a:rPr>
              <a:t>-200 km/s</a:t>
            </a:r>
          </a:p>
        </p:txBody>
      </p:sp>
      <p:sp>
        <p:nvSpPr>
          <p:cNvPr id="73733" name="TextBox 10"/>
          <p:cNvSpPr txBox="1">
            <a:spLocks noChangeArrowheads="1"/>
          </p:cNvSpPr>
          <p:nvPr/>
        </p:nvSpPr>
        <p:spPr bwMode="auto">
          <a:xfrm>
            <a:off x="112712" y="3008312"/>
            <a:ext cx="651668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</a:pPr>
            <a:r>
              <a:rPr lang="en-US" b="0" dirty="0"/>
              <a:t>ALMA Cycle 0: 5/5 detected [CII] + dust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0" dirty="0"/>
              <a:t> Sizes ~ 2-3kpc, clear velocity gradients  </a:t>
            </a:r>
          </a:p>
          <a:p>
            <a:pPr algn="l"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M</a:t>
            </a:r>
            <a:r>
              <a:rPr lang="en-US" b="0" baseline="-25000" dirty="0" err="1"/>
              <a:t>dyn</a:t>
            </a:r>
            <a:r>
              <a:rPr lang="en-US" b="0" dirty="0"/>
              <a:t> ~ </a:t>
            </a:r>
            <a:r>
              <a:rPr lang="en-US" b="0" dirty="0" smtClean="0"/>
              <a:t>5e10 M</a:t>
            </a:r>
            <a:r>
              <a:rPr lang="en-US" b="0" baseline="-25000" dirty="0" smtClean="0"/>
              <a:t>o</a:t>
            </a:r>
            <a:r>
              <a:rPr lang="en-US" b="0" baseline="-25000" dirty="0"/>
              <a:t>,</a:t>
            </a:r>
            <a:r>
              <a:rPr lang="en-US" b="0" dirty="0" smtClean="0"/>
              <a:t> </a:t>
            </a:r>
            <a:r>
              <a:rPr lang="en-US" b="0" dirty="0"/>
              <a:t>M</a:t>
            </a:r>
            <a:r>
              <a:rPr lang="en-US" b="0" baseline="-25000" dirty="0"/>
              <a:t>H2</a:t>
            </a:r>
            <a:r>
              <a:rPr lang="en-US" b="0" dirty="0"/>
              <a:t> ~ 3e10 (α/0.8</a:t>
            </a:r>
            <a:r>
              <a:rPr lang="en-US" b="0" dirty="0"/>
              <a:t>) M</a:t>
            </a:r>
            <a:r>
              <a:rPr lang="en-US" b="0" baseline="-25000" dirty="0"/>
              <a:t>o</a:t>
            </a:r>
            <a:endParaRPr lang="en-US" b="0" dirty="0"/>
          </a:p>
        </p:txBody>
      </p:sp>
      <p:sp>
        <p:nvSpPr>
          <p:cNvPr id="73734" name="TextBox 2"/>
          <p:cNvSpPr txBox="1">
            <a:spLocks noChangeArrowheads="1"/>
          </p:cNvSpPr>
          <p:nvPr/>
        </p:nvSpPr>
        <p:spPr bwMode="auto">
          <a:xfrm>
            <a:off x="152400" y="1803400"/>
            <a:ext cx="2133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3AF7FF"/>
                </a:solidFill>
              </a:rPr>
              <a:t>300GHz, 0.5</a:t>
            </a:r>
            <a:r>
              <a:rPr lang="ja-JP" altLang="en-US" sz="1800" b="0">
                <a:solidFill>
                  <a:srgbClr val="3AF7FF"/>
                </a:solidFill>
              </a:rPr>
              <a:t>”</a:t>
            </a:r>
            <a:r>
              <a:rPr lang="en-US" altLang="ja-JP" sz="1800" b="0">
                <a:solidFill>
                  <a:srgbClr val="3AF7FF"/>
                </a:solidFill>
              </a:rPr>
              <a:t> res</a:t>
            </a:r>
          </a:p>
          <a:p>
            <a:pPr eaLnBrk="1" hangingPunct="1"/>
            <a:r>
              <a:rPr lang="en-US" altLang="ja-JP" sz="1800" b="0">
                <a:solidFill>
                  <a:srgbClr val="3AF7FF"/>
                </a:solidFill>
              </a:rPr>
              <a:t>1hr, 17ant</a:t>
            </a:r>
          </a:p>
          <a:p>
            <a:pPr eaLnBrk="1" hangingPunct="1"/>
            <a:endParaRPr lang="en-US">
              <a:solidFill>
                <a:srgbClr val="3AF7FF"/>
              </a:solidFill>
            </a:endParaRPr>
          </a:p>
        </p:txBody>
      </p:sp>
      <p:sp>
        <p:nvSpPr>
          <p:cNvPr id="73735" name="TextBox 10"/>
          <p:cNvSpPr txBox="1">
            <a:spLocks noChangeArrowheads="1"/>
          </p:cNvSpPr>
          <p:nvPr/>
        </p:nvSpPr>
        <p:spPr bwMode="auto">
          <a:xfrm>
            <a:off x="201613" y="369888"/>
            <a:ext cx="2084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0" dirty="0" smtClean="0">
                <a:solidFill>
                  <a:schemeClr val="bg1"/>
                </a:solidFill>
              </a:rPr>
              <a:t>Dust         Wang </a:t>
            </a:r>
            <a:r>
              <a:rPr lang="en-US" altLang="ja-JP" sz="1800" b="0" dirty="0" err="1" smtClean="0">
                <a:solidFill>
                  <a:schemeClr val="bg1"/>
                </a:solidFill>
              </a:rPr>
              <a:t>ea</a:t>
            </a:r>
            <a:r>
              <a:rPr lang="en-US" altLang="ja-JP" sz="1800" b="0" dirty="0" smtClean="0">
                <a:solidFill>
                  <a:schemeClr val="bg1"/>
                </a:solidFill>
              </a:rPr>
              <a:t>  </a:t>
            </a:r>
            <a:endParaRPr lang="en-US" altLang="ja-JP" sz="1800" b="0" dirty="0">
              <a:solidFill>
                <a:schemeClr val="bg1"/>
              </a:solidFill>
            </a:endParaRPr>
          </a:p>
        </p:txBody>
      </p:sp>
      <p:sp>
        <p:nvSpPr>
          <p:cNvPr id="73736" name="TextBox 11"/>
          <p:cNvSpPr txBox="1">
            <a:spLocks noChangeArrowheads="1"/>
          </p:cNvSpPr>
          <p:nvPr/>
        </p:nvSpPr>
        <p:spPr bwMode="auto">
          <a:xfrm>
            <a:off x="3124200" y="304800"/>
            <a:ext cx="95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b="0">
                <a:solidFill>
                  <a:schemeClr val="bg1"/>
                </a:solidFill>
              </a:rPr>
              <a:t>Gas</a:t>
            </a:r>
          </a:p>
        </p:txBody>
      </p:sp>
      <p:sp>
        <p:nvSpPr>
          <p:cNvPr id="73737" name="TextBox 3"/>
          <p:cNvSpPr txBox="1">
            <a:spLocks noChangeArrowheads="1"/>
          </p:cNvSpPr>
          <p:nvPr/>
        </p:nvSpPr>
        <p:spPr bwMode="auto">
          <a:xfrm>
            <a:off x="9448800" y="12065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700" y="4921240"/>
            <a:ext cx="8991600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  <a:defRPr/>
            </a:pPr>
            <a:r>
              <a:rPr lang="en-US" b="0" dirty="0"/>
              <a:t> </a:t>
            </a:r>
            <a:r>
              <a:rPr lang="en-US" b="0" dirty="0">
                <a:latin typeface="+mn-lt"/>
              </a:rPr>
              <a:t>Maximal SB disk: </a:t>
            </a:r>
            <a:r>
              <a:rPr lang="en-US" b="0" dirty="0" smtClean="0">
                <a:latin typeface="+mn-lt"/>
              </a:rPr>
              <a:t>SFR</a:t>
            </a:r>
            <a:r>
              <a:rPr lang="en-US" b="0" dirty="0">
                <a:latin typeface="+mn-lt"/>
              </a:rPr>
              <a:t>/area ~ 1000 M</a:t>
            </a:r>
            <a:r>
              <a:rPr lang="en-US" b="0" baseline="-25000" dirty="0">
                <a:latin typeface="+mn-lt"/>
              </a:rPr>
              <a:t>o</a:t>
            </a:r>
            <a:r>
              <a:rPr lang="en-US" b="0" dirty="0">
                <a:latin typeface="+mn-lt"/>
              </a:rPr>
              <a:t> yr</a:t>
            </a:r>
            <a:r>
              <a:rPr lang="en-US" b="0" baseline="30000" dirty="0">
                <a:latin typeface="+mn-lt"/>
              </a:rPr>
              <a:t>-1</a:t>
            </a:r>
            <a:r>
              <a:rPr lang="en-US" b="0" dirty="0">
                <a:latin typeface="+mn-lt"/>
              </a:rPr>
              <a:t> kpc</a:t>
            </a:r>
            <a:r>
              <a:rPr lang="en-US" b="0" baseline="30000" dirty="0">
                <a:latin typeface="+mn-lt"/>
              </a:rPr>
              <a:t>-2 </a:t>
            </a:r>
            <a:r>
              <a:rPr lang="en-US" sz="2000" b="0" dirty="0">
                <a:latin typeface="+mn-lt"/>
              </a:rPr>
              <a:t>(Thompson </a:t>
            </a:r>
            <a:r>
              <a:rPr lang="en-US" sz="2000" b="0" dirty="0" err="1">
                <a:latin typeface="+mn-lt"/>
              </a:rPr>
              <a:t>ea</a:t>
            </a:r>
            <a:r>
              <a:rPr lang="en-US" sz="2000" b="0" dirty="0">
                <a:latin typeface="+mn-lt"/>
              </a:rPr>
              <a:t> 2005)</a:t>
            </a:r>
          </a:p>
          <a:p>
            <a:pPr lvl="1" algn="l">
              <a:spcBef>
                <a:spcPct val="50000"/>
              </a:spcBef>
              <a:buFont typeface="Wingdings" charset="0"/>
              <a:buChar char="Ø"/>
              <a:defRPr/>
            </a:pPr>
            <a:r>
              <a:rPr lang="en-US" sz="1800" b="0" dirty="0">
                <a:latin typeface="+mn-lt"/>
              </a:rPr>
              <a:t> Self-gravitating gas disk, support by radiation pressure on dust grains </a:t>
            </a:r>
          </a:p>
          <a:p>
            <a:pPr lvl="1" algn="l">
              <a:spcBef>
                <a:spcPct val="50000"/>
              </a:spcBef>
              <a:buFont typeface="Wingdings" charset="0"/>
              <a:buChar char="Ø"/>
              <a:defRPr/>
            </a:pPr>
            <a:r>
              <a:rPr lang="ja-JP" altLang="en-US" sz="1800" b="0" dirty="0">
                <a:latin typeface="+mn-lt"/>
              </a:rPr>
              <a:t>‘</a:t>
            </a:r>
            <a:r>
              <a:rPr lang="en-US" altLang="ja-JP" sz="1800" b="0" dirty="0" err="1">
                <a:latin typeface="+mn-lt"/>
              </a:rPr>
              <a:t>Eddington</a:t>
            </a:r>
            <a:r>
              <a:rPr lang="en-US" altLang="ja-JP" sz="1800" b="0" dirty="0">
                <a:latin typeface="+mn-lt"/>
              </a:rPr>
              <a:t> limited</a:t>
            </a:r>
            <a:r>
              <a:rPr lang="ja-JP" altLang="en-US" sz="1800" b="0" dirty="0">
                <a:latin typeface="+mn-lt"/>
              </a:rPr>
              <a:t>’</a:t>
            </a:r>
            <a:r>
              <a:rPr lang="en-US" altLang="ja-JP" sz="1800" b="0" dirty="0">
                <a:latin typeface="+mn-lt"/>
              </a:rPr>
              <a:t> SFR/area ~ 1000 M</a:t>
            </a:r>
            <a:r>
              <a:rPr lang="en-US" altLang="ja-JP" sz="1800" b="0" baseline="-25000" dirty="0">
                <a:latin typeface="+mn-lt"/>
              </a:rPr>
              <a:t>o</a:t>
            </a:r>
            <a:r>
              <a:rPr lang="en-US" altLang="ja-JP" sz="1800" b="0" dirty="0">
                <a:latin typeface="+mn-lt"/>
              </a:rPr>
              <a:t> yr</a:t>
            </a:r>
            <a:r>
              <a:rPr lang="en-US" altLang="ja-JP" sz="1800" b="0" baseline="30000" dirty="0">
                <a:latin typeface="+mn-lt"/>
              </a:rPr>
              <a:t>-1</a:t>
            </a:r>
            <a:r>
              <a:rPr lang="en-US" altLang="ja-JP" sz="1800" b="0" dirty="0">
                <a:latin typeface="+mn-lt"/>
              </a:rPr>
              <a:t> kpc</a:t>
            </a:r>
            <a:r>
              <a:rPr lang="en-US" altLang="ja-JP" sz="1800" b="0" baseline="30000" dirty="0">
                <a:latin typeface="+mn-lt"/>
              </a:rPr>
              <a:t>-2</a:t>
            </a:r>
          </a:p>
          <a:p>
            <a:pPr lvl="1" algn="l">
              <a:spcBef>
                <a:spcPct val="50000"/>
              </a:spcBef>
              <a:buFont typeface="Wingdings" charset="0"/>
              <a:buChar char="Ø"/>
              <a:defRPr/>
            </a:pPr>
            <a:r>
              <a:rPr lang="en-US" sz="1800" b="0" dirty="0">
                <a:latin typeface="+mn-lt"/>
              </a:rPr>
              <a:t> </a:t>
            </a:r>
            <a:r>
              <a:rPr lang="en-US" sz="1800" b="0" dirty="0" err="1">
                <a:latin typeface="+mn-lt"/>
              </a:rPr>
              <a:t>eg</a:t>
            </a:r>
            <a:r>
              <a:rPr lang="en-US" sz="1800" b="0" dirty="0">
                <a:latin typeface="+mn-lt"/>
              </a:rPr>
              <a:t>. Arp 220 on 100pc scale, Orion &lt; 1pc </a:t>
            </a:r>
            <a:r>
              <a:rPr lang="en-US" sz="1800" b="0" dirty="0" smtClean="0">
                <a:latin typeface="+mn-lt"/>
              </a:rPr>
              <a:t>scale</a:t>
            </a:r>
            <a:endParaRPr lang="en-US" sz="2800" b="0" baseline="-250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2"/>
          <p:cNvSpPr txBox="1">
            <a:spLocks noChangeArrowheads="1"/>
          </p:cNvSpPr>
          <p:nvPr/>
        </p:nvSpPr>
        <p:spPr bwMode="auto">
          <a:xfrm>
            <a:off x="0" y="3825875"/>
            <a:ext cx="90678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GP effect: damped profile of neutral IGM wipes-out </a:t>
            </a:r>
            <a:r>
              <a:rPr lang="en-US" b="0" dirty="0" err="1"/>
              <a:t>Lya</a:t>
            </a:r>
            <a:r>
              <a:rPr lang="en-US" b="0" dirty="0"/>
              <a:t> line: </a:t>
            </a:r>
            <a:r>
              <a:rPr lang="en-US" b="0" dirty="0" err="1"/>
              <a:t>τ</a:t>
            </a:r>
            <a:r>
              <a:rPr lang="en-US" b="0" baseline="-25000" dirty="0" err="1"/>
              <a:t>IGM</a:t>
            </a:r>
            <a:r>
              <a:rPr lang="en-US" b="0" dirty="0"/>
              <a:t> &gt;  5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 smtClean="0"/>
              <a:t> </a:t>
            </a:r>
            <a:r>
              <a:rPr lang="en-US" b="0" dirty="0"/>
              <a:t>[CII] and dust detected with </a:t>
            </a:r>
            <a:r>
              <a:rPr lang="en-US" b="0" dirty="0" err="1"/>
              <a:t>Bure</a:t>
            </a:r>
            <a:r>
              <a:rPr lang="en-US" b="0" dirty="0"/>
              <a:t> =&gt; SFR ~ 300 Mo/</a:t>
            </a:r>
            <a:r>
              <a:rPr lang="en-US" b="0" dirty="0" err="1"/>
              <a:t>yr</a:t>
            </a:r>
            <a:r>
              <a:rPr lang="en-US" b="0" dirty="0"/>
              <a:t> 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ISM of host galaxy substantially enriched (but not IGM; Simcoe ea.)</a:t>
            </a:r>
          </a:p>
        </p:txBody>
      </p:sp>
      <p:pic>
        <p:nvPicPr>
          <p:cNvPr id="74754" name="Picture 4" descr="Screen Shot 2012-12-07 at 2.47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1993900" y="381000"/>
            <a:ext cx="3424238" cy="830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J1120+0641: z=7.084</a:t>
            </a:r>
          </a:p>
          <a:p>
            <a:pPr eaLnBrk="1" hangingPunct="1"/>
            <a:r>
              <a:rPr lang="en-US" b="0"/>
              <a:t>Most distant z</a:t>
            </a:r>
            <a:r>
              <a:rPr lang="en-US" b="0" baseline="-25000"/>
              <a:t>spec</a:t>
            </a:r>
          </a:p>
        </p:txBody>
      </p:sp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6019800" y="3200400"/>
            <a:ext cx="3386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Mortlock ea;Venemans ea.</a:t>
            </a:r>
          </a:p>
        </p:txBody>
      </p:sp>
      <p:pic>
        <p:nvPicPr>
          <p:cNvPr id="74757" name="Picture 1" descr="Screen Shot 2013-02-07 at 12.02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304800"/>
            <a:ext cx="338613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2"/>
          <p:cNvSpPr txBox="1">
            <a:spLocks noChangeArrowheads="1"/>
          </p:cNvSpPr>
          <p:nvPr/>
        </p:nvSpPr>
        <p:spPr bwMode="auto">
          <a:xfrm>
            <a:off x="0" y="2133600"/>
            <a:ext cx="56388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Drop-out technique</a:t>
            </a:r>
            <a:r>
              <a:rPr lang="en-US" b="0" dirty="0" smtClean="0"/>
              <a:t>: </a:t>
            </a:r>
            <a:r>
              <a:rPr lang="en-US" b="0" dirty="0"/>
              <a:t>z~9 </a:t>
            </a:r>
            <a:r>
              <a:rPr lang="en-US" b="0" dirty="0" smtClean="0"/>
              <a:t>galaxies?</a:t>
            </a:r>
            <a:endParaRPr lang="en-US" b="0" dirty="0"/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SFR ~ few to ten M</a:t>
            </a:r>
            <a:r>
              <a:rPr lang="en-US" b="0" baseline="-25000" dirty="0"/>
              <a:t>o</a:t>
            </a:r>
            <a:r>
              <a:rPr lang="en-US" b="0" dirty="0"/>
              <a:t>/</a:t>
            </a:r>
            <a:r>
              <a:rPr lang="en-US" b="0" dirty="0" err="1" smtClean="0"/>
              <a:t>yr</a:t>
            </a:r>
            <a:r>
              <a:rPr lang="en-US" b="0" dirty="0" smtClean="0"/>
              <a:t>:</a:t>
            </a:r>
            <a:r>
              <a:rPr lang="en-US" b="0" dirty="0" smtClean="0"/>
              <a:t> </a:t>
            </a:r>
            <a:r>
              <a:rPr lang="en-US" b="0" dirty="0"/>
              <a:t>low </a:t>
            </a:r>
            <a:r>
              <a:rPr lang="en-US" b="0" dirty="0" smtClean="0"/>
              <a:t>SFR</a:t>
            </a:r>
            <a:r>
              <a:rPr lang="en-US" b="0" dirty="0" smtClean="0"/>
              <a:t> </a:t>
            </a:r>
            <a:r>
              <a:rPr lang="en-US" b="0" dirty="0"/>
              <a:t>galaxies that </a:t>
            </a:r>
            <a:r>
              <a:rPr lang="en-US" b="0" dirty="0" err="1"/>
              <a:t>reionize</a:t>
            </a:r>
            <a:r>
              <a:rPr lang="en-US" b="0" dirty="0"/>
              <a:t> the Universe (for </a:t>
            </a:r>
            <a:r>
              <a:rPr lang="en-US" b="0" dirty="0" err="1"/>
              <a:t>f</a:t>
            </a:r>
            <a:r>
              <a:rPr lang="en-US" b="0" baseline="-25000" dirty="0" err="1"/>
              <a:t>esc</a:t>
            </a:r>
            <a:r>
              <a:rPr lang="en-US" b="0" dirty="0"/>
              <a:t> &gt;0.2; C&lt;</a:t>
            </a:r>
            <a:r>
              <a:rPr lang="en-US" b="0" dirty="0" smtClean="0"/>
              <a:t>10; Robertson &amp; Ellis)?</a:t>
            </a:r>
            <a:endParaRPr lang="en-US" b="0" dirty="0"/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Difficulty: confirming </a:t>
            </a:r>
            <a:r>
              <a:rPr lang="en-US" b="0" dirty="0" smtClean="0"/>
              <a:t>redshifts (no </a:t>
            </a:r>
            <a:r>
              <a:rPr lang="en-US" b="0" dirty="0" err="1" smtClean="0"/>
              <a:t>Lya</a:t>
            </a:r>
            <a:r>
              <a:rPr lang="en-US" b="0" dirty="0" smtClean="0"/>
              <a:t>!)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 smtClean="0"/>
              <a:t>ALMA: </a:t>
            </a:r>
            <a:r>
              <a:rPr lang="en-US" b="0" dirty="0"/>
              <a:t>[CII] from 5M</a:t>
            </a:r>
            <a:r>
              <a:rPr lang="en-US" b="0" baseline="-25000" dirty="0"/>
              <a:t>o</a:t>
            </a:r>
            <a:r>
              <a:rPr lang="en-US" b="0" dirty="0"/>
              <a:t>/</a:t>
            </a:r>
            <a:r>
              <a:rPr lang="en-US" b="0" dirty="0" err="1"/>
              <a:t>yr</a:t>
            </a:r>
            <a:r>
              <a:rPr lang="en-US" b="0" dirty="0"/>
              <a:t> at z=7 in </a:t>
            </a:r>
            <a:r>
              <a:rPr lang="en-US" b="0" dirty="0" smtClean="0"/>
              <a:t>1hr; 8GHz </a:t>
            </a:r>
            <a:r>
              <a:rPr lang="en-US" b="0" dirty="0"/>
              <a:t>BW =&gt; </a:t>
            </a:r>
            <a:r>
              <a:rPr lang="en-US" b="0" dirty="0" err="1"/>
              <a:t>Δz</a:t>
            </a:r>
            <a:r>
              <a:rPr lang="en-US" b="0" dirty="0"/>
              <a:t> ~ 0.3 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/>
              <a:t>Low </a:t>
            </a:r>
            <a:r>
              <a:rPr lang="en-US" b="0" dirty="0" err="1" smtClean="0"/>
              <a:t>Metalicities</a:t>
            </a:r>
            <a:r>
              <a:rPr lang="en-US" b="0" dirty="0"/>
              <a:t> </a:t>
            </a:r>
            <a:r>
              <a:rPr lang="en-US" b="0" dirty="0" smtClean="0"/>
              <a:t>=&gt; </a:t>
            </a:r>
            <a:r>
              <a:rPr lang="en-US" b="0" dirty="0"/>
              <a:t>[CII]/FIR </a:t>
            </a:r>
            <a:r>
              <a:rPr lang="en-US" b="0" dirty="0" smtClean="0"/>
              <a:t>increases!</a:t>
            </a:r>
            <a:endParaRPr lang="en-US" b="0" dirty="0"/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/>
              <a:t>Band 5 (z=8 to 11) under </a:t>
            </a:r>
            <a:r>
              <a:rPr lang="en-US" b="0" dirty="0" smtClean="0"/>
              <a:t>development</a:t>
            </a:r>
            <a:endParaRPr lang="en-US" b="0" dirty="0"/>
          </a:p>
        </p:txBody>
      </p:sp>
      <p:pic>
        <p:nvPicPr>
          <p:cNvPr id="75778" name="Picture 5" descr="Screen Shot 2012-12-07 at 3.04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6"/>
          <p:cNvSpPr txBox="1">
            <a:spLocks noChangeArrowheads="1"/>
          </p:cNvSpPr>
          <p:nvPr/>
        </p:nvSpPr>
        <p:spPr bwMode="auto">
          <a:xfrm>
            <a:off x="5384800" y="1539875"/>
            <a:ext cx="3429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 err="1"/>
              <a:t>Bouwens</a:t>
            </a:r>
            <a:r>
              <a:rPr lang="en-US" sz="2000" b="0" dirty="0"/>
              <a:t> et al. 2012</a:t>
            </a:r>
          </a:p>
        </p:txBody>
      </p:sp>
      <p:sp>
        <p:nvSpPr>
          <p:cNvPr id="75782" name="TextBox 6"/>
          <p:cNvSpPr txBox="1">
            <a:spLocks noChangeArrowheads="1"/>
          </p:cNvSpPr>
          <p:nvPr/>
        </p:nvSpPr>
        <p:spPr bwMode="auto">
          <a:xfrm>
            <a:off x="838200" y="0"/>
            <a:ext cx="762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Pushing further into reionization: z~9 near-IR dropouts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03200" y="24511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3" descr="Screen Shot 2012-12-07 at 2.4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2400"/>
            <a:ext cx="35131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7315200" y="42672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z=7.1 quasar</a:t>
            </a:r>
          </a:p>
        </p:txBody>
      </p:sp>
      <p:pic>
        <p:nvPicPr>
          <p:cNvPr id="3" name="Picture 2" descr="Screen Shot 2013-02-09 at 9.50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4850"/>
            <a:ext cx="2654247" cy="21399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0" descr="Screen shot 2011-11-07 at 9.5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4" descr="Screen shot 2010-12-03 at 9.47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3963"/>
            <a:ext cx="480060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50800" y="-39688"/>
            <a:ext cx="4521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>
                <a:solidFill>
                  <a:schemeClr val="bg1"/>
                </a:solidFill>
              </a:rPr>
              <a:t>Precision Array to Probe Epoch of Reionization </a:t>
            </a:r>
          </a:p>
        </p:txBody>
      </p:sp>
      <p:sp>
        <p:nvSpPr>
          <p:cNvPr id="77828" name="TextBox 6"/>
          <p:cNvSpPr txBox="1">
            <a:spLocks noChangeArrowheads="1"/>
          </p:cNvSpPr>
          <p:nvPr/>
        </p:nvSpPr>
        <p:spPr bwMode="auto">
          <a:xfrm>
            <a:off x="0" y="1143000"/>
            <a:ext cx="5181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Ultimate study of cool gas in the distant Universe: direct imaging of neutral IGM using the HI 21cm line (120 to 180MHz)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‘Inverse view of Universe’</a:t>
            </a:r>
          </a:p>
        </p:txBody>
      </p:sp>
      <p:sp>
        <p:nvSpPr>
          <p:cNvPr id="77829" name="TextBox 8"/>
          <p:cNvSpPr txBox="1">
            <a:spLocks noChangeArrowheads="1"/>
          </p:cNvSpPr>
          <p:nvPr/>
        </p:nvSpPr>
        <p:spPr bwMode="auto">
          <a:xfrm>
            <a:off x="-12700" y="3668713"/>
            <a:ext cx="466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Berkeley, NRAO, Penn, SKA/South Africa</a:t>
            </a:r>
          </a:p>
        </p:txBody>
      </p:sp>
      <p:pic>
        <p:nvPicPr>
          <p:cNvPr id="77830" name="Picture 3" descr="2011-06-25_11-20-18_8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63963"/>
            <a:ext cx="43688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Box 6"/>
          <p:cNvSpPr txBox="1">
            <a:spLocks noChangeArrowheads="1"/>
          </p:cNvSpPr>
          <p:nvPr/>
        </p:nvSpPr>
        <p:spPr bwMode="auto">
          <a:xfrm>
            <a:off x="4800600" y="3721100"/>
            <a:ext cx="4343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>
                <a:solidFill>
                  <a:schemeClr val="bg1"/>
                </a:solidFill>
              </a:rPr>
              <a:t>Build-out to 128 element science array in Karoo, South Africa in 2013 </a:t>
            </a:r>
          </a:p>
          <a:p>
            <a:pPr eaLnBrk="1" hangingPunct="1"/>
            <a:endParaRPr lang="en-US"/>
          </a:p>
        </p:txBody>
      </p:sp>
      <p:pic>
        <p:nvPicPr>
          <p:cNvPr id="77832" name="Picture 1" descr="Screen Shot 2013-02-07 at 2.17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-11113"/>
            <a:ext cx="3757612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833" name="Straight Arrow Connector 2"/>
          <p:cNvCxnSpPr>
            <a:cxnSpLocks noChangeShapeType="1"/>
          </p:cNvCxnSpPr>
          <p:nvPr/>
        </p:nvCxnSpPr>
        <p:spPr bwMode="auto">
          <a:xfrm>
            <a:off x="7848600" y="2503488"/>
            <a:ext cx="0" cy="1230312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34" name="TextBox 3"/>
          <p:cNvSpPr txBox="1">
            <a:spLocks noChangeArrowheads="1"/>
          </p:cNvSpPr>
          <p:nvPr/>
        </p:nvSpPr>
        <p:spPr bwMode="auto">
          <a:xfrm>
            <a:off x="7010400" y="29718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8cMpc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creen Shot 2013-02-07 at 11.30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 descr="Screen Shot 2013-02-07 at 11.30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41600"/>
            <a:ext cx="23145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2"/>
          <p:cNvSpPr txBox="1">
            <a:spLocks noChangeArrowheads="1"/>
          </p:cNvSpPr>
          <p:nvPr/>
        </p:nvSpPr>
        <p:spPr bwMode="auto">
          <a:xfrm>
            <a:off x="1066800" y="0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/>
              <a:t>Cool Gas History of the Universe</a:t>
            </a:r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304800" y="4883259"/>
            <a:ext cx="861060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 smtClean="0"/>
              <a:t> Massive galaxy formation: major mergers of gas rich galaxies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 smtClean="0"/>
              <a:t> Main sequence galaxies: Epoch </a:t>
            </a:r>
            <a:r>
              <a:rPr lang="en-US" b="0" dirty="0"/>
              <a:t>of galaxy assembly = epoch of gas dominated </a:t>
            </a:r>
            <a:r>
              <a:rPr lang="en-US" b="0" dirty="0" smtClean="0"/>
              <a:t>disks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smtClean="0"/>
              <a:t>[CII] is proving a key dynamical tracer, and redshift determinant</a:t>
            </a:r>
            <a:endParaRPr lang="en-US" b="0" dirty="0"/>
          </a:p>
        </p:txBody>
      </p:sp>
      <p:sp>
        <p:nvSpPr>
          <p:cNvPr id="67589" name="TextBox 12"/>
          <p:cNvSpPr txBox="1">
            <a:spLocks noChangeArrowheads="1"/>
          </p:cNvSpPr>
          <p:nvPr/>
        </p:nvSpPr>
        <p:spPr bwMode="auto">
          <a:xfrm>
            <a:off x="4038600" y="2819400"/>
            <a:ext cx="977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FF"/>
                </a:solidFill>
              </a:rPr>
              <a:t>SF Law</a:t>
            </a:r>
          </a:p>
        </p:txBody>
      </p:sp>
      <p:cxnSp>
        <p:nvCxnSpPr>
          <p:cNvPr id="67590" name="Straight Arrow Connector 4"/>
          <p:cNvCxnSpPr>
            <a:cxnSpLocks noChangeShapeType="1"/>
          </p:cNvCxnSpPr>
          <p:nvPr/>
        </p:nvCxnSpPr>
        <p:spPr bwMode="auto">
          <a:xfrm flipH="1">
            <a:off x="4953000" y="2286000"/>
            <a:ext cx="1079500" cy="60960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1" name="Straight Arrow Connector 12"/>
          <p:cNvCxnSpPr>
            <a:cxnSpLocks noChangeShapeType="1"/>
          </p:cNvCxnSpPr>
          <p:nvPr/>
        </p:nvCxnSpPr>
        <p:spPr bwMode="auto">
          <a:xfrm flipH="1" flipV="1">
            <a:off x="2971800" y="2228850"/>
            <a:ext cx="1231900" cy="666750"/>
          </a:xfrm>
          <a:prstGeom prst="straightConnector1">
            <a:avLst/>
          </a:prstGeom>
          <a:noFill/>
          <a:ln w="19050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28582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_MG_52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8" descr="Screen shot 2011-11-07 at 9.51.2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10" descr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</a:rPr>
              <a:t>Signal end-game: HI 21cm ‘tomography’ of IGM </a:t>
            </a:r>
            <a:endParaRPr lang="en-US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z= 12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ν</a:t>
            </a:r>
            <a:r>
              <a:rPr lang="en-US" sz="1800" baseline="-25000"/>
              <a:t>21</a:t>
            </a:r>
            <a:r>
              <a:rPr lang="en-US" sz="1800"/>
              <a:t>= 109 MHz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0902" name="TextBox 7"/>
          <p:cNvSpPr txBox="1">
            <a:spLocks noChangeArrowheads="1"/>
          </p:cNvSpPr>
          <p:nvPr/>
        </p:nvSpPr>
        <p:spPr bwMode="auto">
          <a:xfrm>
            <a:off x="0" y="5924550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Furlanetto ea 2004</a:t>
            </a:r>
          </a:p>
        </p:txBody>
      </p:sp>
      <p:graphicFrame>
        <p:nvGraphicFramePr>
          <p:cNvPr id="80903" name="Object 2"/>
          <p:cNvGraphicFramePr>
            <a:graphicFrameLocks noChangeAspect="1"/>
          </p:cNvGraphicFramePr>
          <p:nvPr/>
        </p:nvGraphicFramePr>
        <p:xfrm>
          <a:off x="5186363" y="949325"/>
          <a:ext cx="39211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5" name="Equation" r:id="rId6" imgW="2095500" imgH="393700" progId="Equation.3">
                  <p:embed/>
                </p:oleObj>
              </mc:Choice>
              <mc:Fallback>
                <p:oleObj name="Equation" r:id="rId6" imgW="20955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6363" y="949325"/>
                        <a:ext cx="3921125" cy="736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4" name="Text Box 13"/>
          <p:cNvSpPr txBox="1">
            <a:spLocks noChangeArrowheads="1"/>
          </p:cNvSpPr>
          <p:nvPr/>
        </p:nvSpPr>
        <p:spPr bwMode="auto">
          <a:xfrm>
            <a:off x="5151438" y="1981200"/>
            <a:ext cx="39925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‘</a:t>
            </a:r>
            <a:r>
              <a:rPr lang="en-US" altLang="ja-JP" b="0">
                <a:solidFill>
                  <a:schemeClr val="bg1"/>
                </a:solidFill>
              </a:rPr>
              <a:t>Richest of all cosmological data sets</a:t>
            </a:r>
            <a:r>
              <a:rPr lang="en-US" b="0">
                <a:solidFill>
                  <a:schemeClr val="bg1"/>
                </a:solidFill>
              </a:rPr>
              <a:t>’</a:t>
            </a:r>
            <a:r>
              <a:rPr lang="en-US" altLang="ja-JP" b="0">
                <a:solidFill>
                  <a:schemeClr val="bg1"/>
                </a:solidFill>
              </a:rPr>
              <a:t> (Loeb &amp; Barkana)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>
                <a:solidFill>
                  <a:schemeClr val="bg1"/>
                </a:solidFill>
              </a:rPr>
              <a:t> cosmic density, </a:t>
            </a:r>
            <a:r>
              <a:rPr lang="en-US" b="0">
                <a:solidFill>
                  <a:schemeClr val="bg1"/>
                </a:solidFill>
                <a:latin typeface="Symbol" charset="0"/>
                <a:sym typeface="Symbol" charset="0"/>
              </a:rPr>
              <a:t></a:t>
            </a:r>
            <a:endParaRPr lang="en-US" b="0">
              <a:solidFill>
                <a:schemeClr val="bg1"/>
              </a:solidFill>
              <a:latin typeface="Symbol" charset="0"/>
            </a:endParaRP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>
                <a:solidFill>
                  <a:schemeClr val="bg1"/>
                </a:solidFill>
              </a:rPr>
              <a:t> neutral fraction, f(HI) </a:t>
            </a:r>
          </a:p>
          <a:p>
            <a:pPr algn="l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 b="0">
                <a:solidFill>
                  <a:schemeClr val="bg1"/>
                </a:solidFill>
              </a:rPr>
              <a:t> Temp: T</a:t>
            </a:r>
            <a:r>
              <a:rPr lang="en-US" b="0" baseline="-25000">
                <a:solidFill>
                  <a:schemeClr val="bg1"/>
                </a:solidFill>
              </a:rPr>
              <a:t>CMB</a:t>
            </a:r>
            <a:r>
              <a:rPr lang="en-US" b="0">
                <a:solidFill>
                  <a:schemeClr val="bg1"/>
                </a:solidFill>
              </a:rPr>
              <a:t>, T</a:t>
            </a:r>
            <a:r>
              <a:rPr lang="en-US" sz="2800" b="0" baseline="-25000">
                <a:solidFill>
                  <a:schemeClr val="bg1"/>
                </a:solidFill>
              </a:rPr>
              <a:t>spin</a:t>
            </a:r>
            <a:r>
              <a:rPr lang="en-US" sz="1800" b="0">
                <a:solidFill>
                  <a:schemeClr val="bg1"/>
                </a:solidFill>
              </a:rPr>
              <a:t> </a:t>
            </a:r>
            <a:r>
              <a:rPr lang="en-US" b="0">
                <a:solidFill>
                  <a:schemeClr val="bg1"/>
                </a:solidFill>
              </a:rPr>
              <a:t>[T</a:t>
            </a:r>
            <a:r>
              <a:rPr lang="en-US" b="0" baseline="-25000">
                <a:solidFill>
                  <a:schemeClr val="bg1"/>
                </a:solidFill>
              </a:rPr>
              <a:t>K</a:t>
            </a:r>
            <a:r>
              <a:rPr lang="en-US" b="0">
                <a:solidFill>
                  <a:schemeClr val="bg1"/>
                </a:solidFill>
              </a:rPr>
              <a:t>, T</a:t>
            </a:r>
            <a:r>
              <a:rPr lang="en-US" b="0" baseline="-25000">
                <a:solidFill>
                  <a:schemeClr val="bg1"/>
                </a:solidFill>
              </a:rPr>
              <a:t>lya</a:t>
            </a:r>
            <a:r>
              <a:rPr lang="en-US" b="0">
                <a:solidFill>
                  <a:schemeClr val="bg1"/>
                </a:solidFill>
              </a:rPr>
              <a:t>]</a:t>
            </a:r>
            <a:endParaRPr lang="en-US" sz="1800" b="0">
              <a:solidFill>
                <a:schemeClr val="bg1"/>
              </a:solidFill>
            </a:endParaRPr>
          </a:p>
        </p:txBody>
      </p:sp>
      <p:cxnSp>
        <p:nvCxnSpPr>
          <p:cNvPr id="80905" name="Straight Arrow Connector 12"/>
          <p:cNvCxnSpPr>
            <a:cxnSpLocks noChangeShapeType="1"/>
          </p:cNvCxnSpPr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6" name="TextBox 14"/>
          <p:cNvSpPr txBox="1">
            <a:spLocks noChangeArrowheads="1"/>
          </p:cNvSpPr>
          <p:nvPr/>
        </p:nvSpPr>
        <p:spPr bwMode="auto">
          <a:xfrm>
            <a:off x="3581400" y="54864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10cMpc = 4’</a:t>
            </a:r>
          </a:p>
        </p:txBody>
      </p:sp>
      <p:sp>
        <p:nvSpPr>
          <p:cNvPr id="80907" name="Text Box 4"/>
          <p:cNvSpPr txBox="1">
            <a:spLocks noChangeArrowheads="1"/>
          </p:cNvSpPr>
          <p:nvPr/>
        </p:nvSpPr>
        <p:spPr bwMode="auto">
          <a:xfrm>
            <a:off x="1676400" y="4244975"/>
            <a:ext cx="1828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z=7.6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ν</a:t>
            </a:r>
            <a:r>
              <a:rPr lang="en-US" sz="1800" baseline="-25000">
                <a:solidFill>
                  <a:schemeClr val="bg1"/>
                </a:solidFill>
              </a:rPr>
              <a:t>21</a:t>
            </a:r>
            <a:r>
              <a:rPr lang="en-US" sz="1800">
                <a:solidFill>
                  <a:schemeClr val="bg1"/>
                </a:solidFill>
              </a:rPr>
              <a:t>= 165 MHz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8" descr="Screen shot 2011-11-07 at 9.51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10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z= 12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/>
              <a:t>ν</a:t>
            </a:r>
            <a:r>
              <a:rPr lang="en-US" sz="1800" baseline="-25000"/>
              <a:t>21</a:t>
            </a:r>
            <a:r>
              <a:rPr lang="en-US" sz="1800"/>
              <a:t>= 109 MHz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2950" name="Text Box 7"/>
          <p:cNvSpPr txBox="1">
            <a:spLocks noChangeArrowheads="1"/>
          </p:cNvSpPr>
          <p:nvPr/>
        </p:nvSpPr>
        <p:spPr bwMode="auto">
          <a:xfrm>
            <a:off x="5105400" y="914400"/>
            <a:ext cx="3962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>
                <a:solidFill>
                  <a:schemeClr val="bg1"/>
                </a:solidFill>
              </a:rPr>
              <a:t>Imaging of typical structures requires full Square Kilometer Array</a:t>
            </a:r>
            <a:r>
              <a:rPr lang="en-US" b="0">
                <a:solidFill>
                  <a:schemeClr val="bg1"/>
                </a:solidFill>
                <a:latin typeface="Symbol" charset="0"/>
                <a:sym typeface="Symbol" charset="0"/>
              </a:rPr>
              <a:t> 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  <a:latin typeface="Symbol" charset="0"/>
                <a:sym typeface="Symbol" charset="0"/>
              </a:rPr>
              <a:t> </a:t>
            </a:r>
            <a:r>
              <a:rPr lang="en-US" b="0">
                <a:solidFill>
                  <a:schemeClr val="bg1"/>
                </a:solidFill>
              </a:rPr>
              <a:t>T</a:t>
            </a:r>
            <a:r>
              <a:rPr lang="en-US" sz="1600" b="0">
                <a:solidFill>
                  <a:schemeClr val="bg1"/>
                </a:solidFill>
              </a:rPr>
              <a:t>B</a:t>
            </a:r>
            <a:r>
              <a:rPr lang="en-US" b="0">
                <a:solidFill>
                  <a:schemeClr val="bg1"/>
                </a:solidFill>
              </a:rPr>
              <a:t>(2’) ~ 20 mK ~ 8uJy </a:t>
            </a:r>
          </a:p>
          <a:p>
            <a:pPr algn="l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b="0">
                <a:solidFill>
                  <a:schemeClr val="bg1"/>
                </a:solidFill>
              </a:rPr>
              <a:t> SKA rms ~ 4mK</a:t>
            </a:r>
            <a:endParaRPr lang="en-US" b="0"/>
          </a:p>
        </p:txBody>
      </p:sp>
      <p:sp>
        <p:nvSpPr>
          <p:cNvPr id="82951" name="TextBox 7"/>
          <p:cNvSpPr txBox="1">
            <a:spLocks noChangeArrowheads="1"/>
          </p:cNvSpPr>
          <p:nvPr/>
        </p:nvSpPr>
        <p:spPr bwMode="auto">
          <a:xfrm>
            <a:off x="0" y="5924550"/>
            <a:ext cx="365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Furlanetto ea 2004</a:t>
            </a:r>
          </a:p>
        </p:txBody>
      </p:sp>
      <p:cxnSp>
        <p:nvCxnSpPr>
          <p:cNvPr id="82952" name="Straight Arrow Connector 12"/>
          <p:cNvCxnSpPr>
            <a:cxnSpLocks noChangeShapeType="1"/>
          </p:cNvCxnSpPr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53" name="TextBox 14"/>
          <p:cNvSpPr txBox="1">
            <a:spLocks noChangeArrowheads="1"/>
          </p:cNvSpPr>
          <p:nvPr/>
        </p:nvSpPr>
        <p:spPr bwMode="auto">
          <a:xfrm>
            <a:off x="3581400" y="54864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10cMpc = 4’</a:t>
            </a:r>
          </a:p>
        </p:txBody>
      </p:sp>
      <p:sp>
        <p:nvSpPr>
          <p:cNvPr id="82954" name="Text Box 4"/>
          <p:cNvSpPr txBox="1">
            <a:spLocks noChangeArrowheads="1"/>
          </p:cNvSpPr>
          <p:nvPr/>
        </p:nvSpPr>
        <p:spPr bwMode="auto">
          <a:xfrm>
            <a:off x="1676400" y="4244975"/>
            <a:ext cx="1828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z=7.6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ν</a:t>
            </a:r>
            <a:r>
              <a:rPr lang="en-US" sz="1800" baseline="-25000">
                <a:solidFill>
                  <a:schemeClr val="bg1"/>
                </a:solidFill>
              </a:rPr>
              <a:t>21</a:t>
            </a:r>
            <a:r>
              <a:rPr lang="en-US" sz="1800">
                <a:solidFill>
                  <a:schemeClr val="bg1"/>
                </a:solidFill>
              </a:rPr>
              <a:t>= 165 MHz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0" descr="Screen shot 2011-11-07 at 9.51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9" descr="Screen shot 2010-03-31 at 7.21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5964238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066800" y="0"/>
            <a:ext cx="7391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Near-term Reionization: Pathfinder science goals 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3D power spectrum in 21cm line</a:t>
            </a:r>
            <a:endParaRPr lang="en-US"/>
          </a:p>
        </p:txBody>
      </p:sp>
      <p:sp>
        <p:nvSpPr>
          <p:cNvPr id="84996" name="TextBox 12"/>
          <p:cNvSpPr txBox="1">
            <a:spLocks noChangeArrowheads="1"/>
          </p:cNvSpPr>
          <p:nvPr/>
        </p:nvSpPr>
        <p:spPr bwMode="auto">
          <a:xfrm>
            <a:off x="5029200" y="17526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BDBD64"/>
                </a:solidFill>
              </a:rPr>
              <a:t>z==12, f(HI) = 0.9</a:t>
            </a:r>
          </a:p>
        </p:txBody>
      </p:sp>
      <p:sp>
        <p:nvSpPr>
          <p:cNvPr id="84997" name="TextBox 14"/>
          <p:cNvSpPr txBox="1">
            <a:spLocks noChangeArrowheads="1"/>
          </p:cNvSpPr>
          <p:nvPr/>
        </p:nvSpPr>
        <p:spPr bwMode="auto">
          <a:xfrm>
            <a:off x="5257800" y="4857750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z=7, f(HI) = 0.02</a:t>
            </a:r>
          </a:p>
        </p:txBody>
      </p:sp>
      <p:sp>
        <p:nvSpPr>
          <p:cNvPr id="84998" name="TextBox 8"/>
          <p:cNvSpPr txBox="1">
            <a:spLocks noChangeArrowheads="1"/>
          </p:cNvSpPr>
          <p:nvPr/>
        </p:nvSpPr>
        <p:spPr bwMode="auto">
          <a:xfrm>
            <a:off x="5943600" y="6392863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Barkana 2009</a:t>
            </a:r>
          </a:p>
        </p:txBody>
      </p:sp>
      <p:cxnSp>
        <p:nvCxnSpPr>
          <p:cNvPr id="84999" name="Straight Arrow Connector 17"/>
          <p:cNvCxnSpPr>
            <a:cxnSpLocks noChangeShapeType="1"/>
          </p:cNvCxnSpPr>
          <p:nvPr/>
        </p:nvCxnSpPr>
        <p:spPr bwMode="auto">
          <a:xfrm rot="16200000" flipH="1">
            <a:off x="3276600" y="2427288"/>
            <a:ext cx="533400" cy="3810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00" name="TextBox 18"/>
          <p:cNvSpPr txBox="1">
            <a:spLocks noChangeArrowheads="1"/>
          </p:cNvSpPr>
          <p:nvPr/>
        </p:nvSpPr>
        <p:spPr bwMode="auto">
          <a:xfrm>
            <a:off x="2819400" y="1719263"/>
            <a:ext cx="220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characteristic bubble scale</a:t>
            </a:r>
          </a:p>
        </p:txBody>
      </p:sp>
      <p:cxnSp>
        <p:nvCxnSpPr>
          <p:cNvPr id="85001" name="Straight Connector 13"/>
          <p:cNvCxnSpPr>
            <a:cxnSpLocks noChangeShapeType="1"/>
          </p:cNvCxnSpPr>
          <p:nvPr/>
        </p:nvCxnSpPr>
        <p:spPr bwMode="auto">
          <a:xfrm rot="5400000">
            <a:off x="2933701" y="3835400"/>
            <a:ext cx="381000" cy="317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85002" name="Straight Connector 20"/>
          <p:cNvCxnSpPr>
            <a:cxnSpLocks noChangeShapeType="1"/>
          </p:cNvCxnSpPr>
          <p:nvPr/>
        </p:nvCxnSpPr>
        <p:spPr bwMode="auto">
          <a:xfrm rot="5400000">
            <a:off x="3377406" y="3467894"/>
            <a:ext cx="5349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3" name="Straight Connector 21"/>
          <p:cNvCxnSpPr>
            <a:cxnSpLocks noChangeShapeType="1"/>
          </p:cNvCxnSpPr>
          <p:nvPr/>
        </p:nvCxnSpPr>
        <p:spPr bwMode="auto">
          <a:xfrm rot="16200000" flipH="1">
            <a:off x="2925763" y="3978275"/>
            <a:ext cx="450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04" name="TextBox 15"/>
          <p:cNvSpPr txBox="1">
            <a:spLocks noChangeArrowheads="1"/>
          </p:cNvSpPr>
          <p:nvPr/>
        </p:nvSpPr>
        <p:spPr bwMode="auto">
          <a:xfrm>
            <a:off x="2819400" y="41910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PAPER z=10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Screen shot 2011-03-04 at 8.19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674688"/>
            <a:ext cx="5410200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2400" y="85725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/>
              <a:t>Star formation history as a function of L</a:t>
            </a:r>
            <a:r>
              <a:rPr lang="en-US" sz="2800" b="0" baseline="-25000"/>
              <a:t>FIR</a:t>
            </a:r>
            <a:r>
              <a:rPr lang="en-US" sz="2800" b="0"/>
              <a:t> (~ SFR)</a:t>
            </a:r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-612775" y="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371600" y="6172200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6705600" y="990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0"/>
              <a:t>Murphy ea</a:t>
            </a:r>
            <a:endParaRPr lang="en-US"/>
          </a:p>
        </p:txBody>
      </p:sp>
      <p:pic>
        <p:nvPicPr>
          <p:cNvPr id="22534" name="Picture 12" descr="Screen shot 2011-03-04 at 8.16.34 AM.png"/>
          <p:cNvPicPr>
            <a:picLocks noChangeAspect="1"/>
          </p:cNvPicPr>
          <p:nvPr/>
        </p:nvPicPr>
        <p:blipFill>
          <a:blip r:embed="rId4">
            <a:lum bright="-34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758950"/>
            <a:ext cx="67468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3" descr="Screen shot 2011-03-04 at 8.16.42 AM.png"/>
          <p:cNvPicPr>
            <a:picLocks noChangeAspect="1"/>
          </p:cNvPicPr>
          <p:nvPr/>
        </p:nvPicPr>
        <p:blipFill>
          <a:blip r:embed="rId5">
            <a:lum bright="-32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450" y="1676400"/>
            <a:ext cx="4889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18"/>
          <p:cNvSpPr txBox="1">
            <a:spLocks noChangeArrowheads="1"/>
          </p:cNvSpPr>
          <p:nvPr/>
        </p:nvSpPr>
        <p:spPr bwMode="auto">
          <a:xfrm>
            <a:off x="5607050" y="29718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B23A"/>
                </a:solidFill>
              </a:rPr>
              <a:t>SFR &lt; 30 M</a:t>
            </a:r>
            <a:r>
              <a:rPr lang="en-US" sz="1800" baseline="-25000">
                <a:solidFill>
                  <a:srgbClr val="FFB23A"/>
                </a:solidFill>
              </a:rPr>
              <a:t>o</a:t>
            </a:r>
            <a:r>
              <a:rPr lang="en-US" sz="1800">
                <a:solidFill>
                  <a:srgbClr val="FFB23A"/>
                </a:solidFill>
              </a:rPr>
              <a:t>/yr</a:t>
            </a:r>
          </a:p>
        </p:txBody>
      </p:sp>
      <p:sp>
        <p:nvSpPr>
          <p:cNvPr id="22537" name="TextBox 19"/>
          <p:cNvSpPr txBox="1">
            <a:spLocks noChangeArrowheads="1"/>
          </p:cNvSpPr>
          <p:nvPr/>
        </p:nvSpPr>
        <p:spPr bwMode="auto">
          <a:xfrm>
            <a:off x="4387850" y="4002088"/>
            <a:ext cx="194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SFR &gt; 300 M</a:t>
            </a:r>
            <a:r>
              <a:rPr lang="en-US" sz="1800" baseline="-25000">
                <a:solidFill>
                  <a:srgbClr val="FF0000"/>
                </a:solidFill>
              </a:rPr>
              <a:t>o</a:t>
            </a:r>
            <a:r>
              <a:rPr lang="en-US" sz="1800">
                <a:solidFill>
                  <a:srgbClr val="FF0000"/>
                </a:solidFill>
              </a:rPr>
              <a:t>/yr  FIR &gt; 10</a:t>
            </a:r>
            <a:r>
              <a:rPr lang="en-US" sz="1800" baseline="30000">
                <a:solidFill>
                  <a:srgbClr val="FF0000"/>
                </a:solidFill>
              </a:rPr>
              <a:t>12</a:t>
            </a:r>
            <a:r>
              <a:rPr lang="en-US" sz="1800">
                <a:solidFill>
                  <a:srgbClr val="FF0000"/>
                </a:solidFill>
              </a:rPr>
              <a:t>L</a:t>
            </a:r>
            <a:r>
              <a:rPr lang="en-US" sz="1800" baseline="-25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2538" name="TextBox 19"/>
          <p:cNvSpPr txBox="1">
            <a:spLocks noChangeArrowheads="1"/>
          </p:cNvSpPr>
          <p:nvPr/>
        </p:nvSpPr>
        <p:spPr bwMode="auto">
          <a:xfrm>
            <a:off x="882650" y="3802063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5922"/>
                </a:solidFill>
              </a:rPr>
              <a:t>SFR ~ 100 M</a:t>
            </a:r>
            <a:r>
              <a:rPr lang="en-US" sz="1800" baseline="-25000">
                <a:solidFill>
                  <a:srgbClr val="FF5922"/>
                </a:solidFill>
              </a:rPr>
              <a:t>o</a:t>
            </a:r>
            <a:r>
              <a:rPr lang="en-US" sz="1800">
                <a:solidFill>
                  <a:srgbClr val="FF5922"/>
                </a:solidFill>
              </a:rPr>
              <a:t>/yr </a:t>
            </a:r>
          </a:p>
        </p:txBody>
      </p:sp>
      <p:sp>
        <p:nvSpPr>
          <p:cNvPr id="22539" name="TextBox 1"/>
          <p:cNvSpPr txBox="1">
            <a:spLocks noChangeArrowheads="1"/>
          </p:cNvSpPr>
          <p:nvPr/>
        </p:nvSpPr>
        <p:spPr bwMode="auto">
          <a:xfrm>
            <a:off x="152400" y="5257800"/>
            <a:ext cx="9144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b="0"/>
              <a:t>SFRD shifts to higher SFR galaxies with redshift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b="0"/>
              <a:t>Massive galaxies form most stars quickly and early (eg. Renzini)</a:t>
            </a:r>
          </a:p>
          <a:p>
            <a:pPr lvl="1" algn="l" eaLnBrk="1" hangingPunct="1">
              <a:buFont typeface="Wingdings" charset="0"/>
              <a:buChar char="Ø"/>
            </a:pPr>
            <a:r>
              <a:rPr lang="en-US" sz="2000" b="0"/>
              <a:t>Stellar populations at z=0 </a:t>
            </a:r>
          </a:p>
          <a:p>
            <a:pPr lvl="1" algn="l" eaLnBrk="1" hangingPunct="1">
              <a:buFont typeface="Wingdings" charset="0"/>
              <a:buChar char="Ø"/>
            </a:pPr>
            <a:r>
              <a:rPr lang="en-US" sz="2000" b="0"/>
              <a:t>Old, red galaxies at z~2 to 3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9" descr="Screen shot 2011-11-07 at 9.5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3" descr="2011-06-25_11-20-18_8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6400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 descr="Screen shot 2010-12-03 at 11.4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5563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6"/>
          <p:cNvSpPr txBox="1">
            <a:spLocks noChangeArrowheads="1"/>
          </p:cNvSpPr>
          <p:nvPr/>
        </p:nvSpPr>
        <p:spPr bwMode="auto">
          <a:xfrm>
            <a:off x="3048000" y="2895600"/>
            <a:ext cx="6096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Build-out to 128 (256?) science array in Karoo, South Africa in 2012  [currently 64 stations]</a:t>
            </a:r>
          </a:p>
          <a:p>
            <a:pPr eaLnBrk="1" hangingPunct="1"/>
            <a:endParaRPr lang="en-US"/>
          </a:p>
        </p:txBody>
      </p:sp>
      <p:sp>
        <p:nvSpPr>
          <p:cNvPr id="87045" name="TextBox 7"/>
          <p:cNvSpPr txBox="1">
            <a:spLocks noChangeArrowheads="1"/>
          </p:cNvSpPr>
          <p:nvPr/>
        </p:nvSpPr>
        <p:spPr bwMode="auto">
          <a:xfrm>
            <a:off x="2895600" y="-4763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 </a:t>
            </a:r>
            <a:r>
              <a:rPr lang="en-US"/>
              <a:t>32 station engineering array in Greenbank, WV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2743200" cy="349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800" dirty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accent3"/>
                </a:solidFill>
              </a:rPr>
              <a:t> Freq = 115 to 190 MHz (</a:t>
            </a:r>
            <a:r>
              <a:rPr lang="en-US" dirty="0" err="1">
                <a:solidFill>
                  <a:schemeClr val="accent3"/>
                </a:solidFill>
              </a:rPr>
              <a:t>z</a:t>
            </a:r>
            <a:r>
              <a:rPr lang="en-US" dirty="0">
                <a:solidFill>
                  <a:schemeClr val="accent3"/>
                </a:solidFill>
              </a:rPr>
              <a:t>= 6.5 to 11)</a:t>
            </a: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accent3"/>
                </a:solidFill>
              </a:rPr>
              <a:t> Single dipole elements + ‘flaps’ =&gt; </a:t>
            </a:r>
            <a:r>
              <a:rPr lang="en-US" dirty="0" err="1">
                <a:solidFill>
                  <a:schemeClr val="accent3"/>
                </a:solidFill>
              </a:rPr>
              <a:t>FoV</a:t>
            </a:r>
            <a:r>
              <a:rPr lang="en-US" baseline="-25000" dirty="0" err="1">
                <a:solidFill>
                  <a:schemeClr val="accent3"/>
                </a:solidFill>
              </a:rPr>
              <a:t>FWHM</a:t>
            </a:r>
            <a:r>
              <a:rPr lang="en-US" dirty="0">
                <a:solidFill>
                  <a:schemeClr val="accent3"/>
                </a:solidFill>
              </a:rPr>
              <a:t> ~ 40</a:t>
            </a:r>
            <a:r>
              <a:rPr lang="en-US" baseline="30000" dirty="0">
                <a:solidFill>
                  <a:schemeClr val="accent3"/>
                </a:solidFill>
              </a:rPr>
              <a:t>o</a:t>
            </a:r>
            <a:endParaRPr lang="en-US" dirty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  <a:defRPr/>
            </a:pPr>
            <a:r>
              <a:rPr lang="en-US" dirty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8" descr="Screen shot 2011-11-07 at 9.5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3" descr="Screen shot 2010-12-03 at 11.37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7013"/>
            <a:ext cx="7434263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4" descr="Screen shot 2010-12-03 at 11.4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342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5"/>
          <p:cNvSpPr txBox="1">
            <a:spLocks noChangeArrowheads="1"/>
          </p:cNvSpPr>
          <p:nvPr/>
        </p:nvSpPr>
        <p:spPr bwMode="auto">
          <a:xfrm>
            <a:off x="93663" y="1143000"/>
            <a:ext cx="56975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Minimum redundancy array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maximize u,v coverage =&gt; imaging</a:t>
            </a:r>
          </a:p>
        </p:txBody>
      </p:sp>
      <p:sp>
        <p:nvSpPr>
          <p:cNvPr id="88069" name="TextBox 6"/>
          <p:cNvSpPr txBox="1">
            <a:spLocks noChangeArrowheads="1"/>
          </p:cNvSpPr>
          <p:nvPr/>
        </p:nvSpPr>
        <p:spPr bwMode="auto">
          <a:xfrm>
            <a:off x="119063" y="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</a:rPr>
              <a:t>Reconfigurable =&gt; optimize for science goal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8070" name="TextBox 7"/>
          <p:cNvSpPr txBox="1">
            <a:spLocks noChangeArrowheads="1"/>
          </p:cNvSpPr>
          <p:nvPr/>
        </p:nvSpPr>
        <p:spPr bwMode="auto">
          <a:xfrm>
            <a:off x="76200" y="3981450"/>
            <a:ext cx="6057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Delay spectrum analysis (Parsons): pile-up measurements in few u,v cells</a:t>
            </a:r>
            <a:r>
              <a:rPr lang="en-US">
                <a:solidFill>
                  <a:schemeClr val="bg1"/>
                </a:solidFill>
              </a:rPr>
              <a:t> =&gt; coherently add spectra for PS analysis in freq = z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88071" name="Rectangle 10"/>
          <p:cNvSpPr>
            <a:spLocks noChangeArrowheads="1"/>
          </p:cNvSpPr>
          <p:nvPr/>
        </p:nvSpPr>
        <p:spPr bwMode="auto">
          <a:xfrm>
            <a:off x="2705100" y="2794000"/>
            <a:ext cx="3200400" cy="482600"/>
          </a:xfrm>
          <a:prstGeom prst="rect">
            <a:avLst/>
          </a:prstGeom>
          <a:solidFill>
            <a:srgbClr val="7FBD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 sz="2000" b="0">
              <a:solidFill>
                <a:srgbClr val="7DBAF9"/>
              </a:solidFill>
            </a:endParaRPr>
          </a:p>
        </p:txBody>
      </p:sp>
      <p:pic>
        <p:nvPicPr>
          <p:cNvPr id="88072" name="Picture 9" descr="DSC0089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27416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8" descr="Screen shot 2011-11-07 at 9.5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1" descr="Screen shot 2010-03-23 at 8.26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6482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 descr="Screen shot 2010-03-23 at 8.36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84300"/>
            <a:ext cx="4191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4"/>
          <p:cNvSpPr txBox="1">
            <a:spLocks noChangeArrowheads="1"/>
          </p:cNvSpPr>
          <p:nvPr/>
        </p:nvSpPr>
        <p:spPr bwMode="auto">
          <a:xfrm>
            <a:off x="5562600" y="838200"/>
            <a:ext cx="342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PAPER South Africa</a:t>
            </a:r>
          </a:p>
        </p:txBody>
      </p:sp>
      <p:sp>
        <p:nvSpPr>
          <p:cNvPr id="89093" name="TextBox 5"/>
          <p:cNvSpPr txBox="1">
            <a:spLocks noChangeArrowheads="1"/>
          </p:cNvSpPr>
          <p:nvPr/>
        </p:nvSpPr>
        <p:spPr bwMode="auto">
          <a:xfrm>
            <a:off x="76200" y="4987925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100MHz</a:t>
            </a:r>
          </a:p>
        </p:txBody>
      </p:sp>
      <p:sp>
        <p:nvSpPr>
          <p:cNvPr id="89094" name="TextBox 6"/>
          <p:cNvSpPr txBox="1">
            <a:spLocks noChangeArrowheads="1"/>
          </p:cNvSpPr>
          <p:nvPr/>
        </p:nvSpPr>
        <p:spPr bwMode="auto">
          <a:xfrm>
            <a:off x="3657600" y="49641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200MHz</a:t>
            </a:r>
          </a:p>
        </p:txBody>
      </p:sp>
      <p:sp>
        <p:nvSpPr>
          <p:cNvPr id="89095" name="TextBox 7"/>
          <p:cNvSpPr txBox="1">
            <a:spLocks noChangeArrowheads="1"/>
          </p:cNvSpPr>
          <p:nvPr/>
        </p:nvSpPr>
        <p:spPr bwMode="auto">
          <a:xfrm>
            <a:off x="8229600" y="50149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200MHz</a:t>
            </a:r>
          </a:p>
        </p:txBody>
      </p:sp>
      <p:sp>
        <p:nvSpPr>
          <p:cNvPr id="89096" name="TextBox 8"/>
          <p:cNvSpPr txBox="1">
            <a:spLocks noChangeArrowheads="1"/>
          </p:cNvSpPr>
          <p:nvPr/>
        </p:nvSpPr>
        <p:spPr bwMode="auto">
          <a:xfrm>
            <a:off x="4864100" y="5000625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100MHz</a:t>
            </a:r>
          </a:p>
        </p:txBody>
      </p:sp>
      <p:sp>
        <p:nvSpPr>
          <p:cNvPr id="89097" name="TextBox 10"/>
          <p:cNvSpPr txBox="1">
            <a:spLocks noChangeArrowheads="1"/>
          </p:cNvSpPr>
          <p:nvPr/>
        </p:nvSpPr>
        <p:spPr bwMode="auto">
          <a:xfrm>
            <a:off x="6946900" y="3284538"/>
            <a:ext cx="1219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OrbComm</a:t>
            </a:r>
          </a:p>
        </p:txBody>
      </p:sp>
      <p:cxnSp>
        <p:nvCxnSpPr>
          <p:cNvPr id="89098" name="Straight Arrow Connector 15"/>
          <p:cNvCxnSpPr>
            <a:cxnSpLocks noChangeShapeType="1"/>
          </p:cNvCxnSpPr>
          <p:nvPr/>
        </p:nvCxnSpPr>
        <p:spPr bwMode="auto">
          <a:xfrm rot="10800000">
            <a:off x="6616700" y="3192463"/>
            <a:ext cx="381000" cy="2365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9" name="TextBox 16"/>
          <p:cNvSpPr txBox="1">
            <a:spLocks noChangeArrowheads="1"/>
          </p:cNvSpPr>
          <p:nvPr/>
        </p:nvSpPr>
        <p:spPr bwMode="auto">
          <a:xfrm>
            <a:off x="2286000" y="4267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OrbComm</a:t>
            </a:r>
          </a:p>
        </p:txBody>
      </p:sp>
      <p:cxnSp>
        <p:nvCxnSpPr>
          <p:cNvPr id="89100" name="Straight Arrow Connector 17"/>
          <p:cNvCxnSpPr>
            <a:cxnSpLocks noChangeShapeType="1"/>
          </p:cNvCxnSpPr>
          <p:nvPr/>
        </p:nvCxnSpPr>
        <p:spPr bwMode="auto">
          <a:xfrm rot="10800000">
            <a:off x="2133600" y="4114800"/>
            <a:ext cx="381000" cy="2365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1" name="TextBox 14"/>
          <p:cNvSpPr txBox="1">
            <a:spLocks noChangeArrowheads="1"/>
          </p:cNvSpPr>
          <p:nvPr/>
        </p:nvSpPr>
        <p:spPr bwMode="auto">
          <a:xfrm>
            <a:off x="2590800" y="76200"/>
            <a:ext cx="473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0">
                <a:solidFill>
                  <a:schemeClr val="bg1"/>
                </a:solidFill>
              </a:rPr>
              <a:t>Solution: location!</a:t>
            </a:r>
          </a:p>
        </p:txBody>
      </p:sp>
      <p:sp>
        <p:nvSpPr>
          <p:cNvPr id="89102" name="TextBox 19"/>
          <p:cNvSpPr txBox="1">
            <a:spLocks noChangeArrowheads="1"/>
          </p:cNvSpPr>
          <p:nvPr/>
        </p:nvSpPr>
        <p:spPr bwMode="auto">
          <a:xfrm>
            <a:off x="7035800" y="4122738"/>
            <a:ext cx="1219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ISS</a:t>
            </a:r>
          </a:p>
        </p:txBody>
      </p:sp>
      <p:sp>
        <p:nvSpPr>
          <p:cNvPr id="89103" name="TextBox 20"/>
          <p:cNvSpPr txBox="1">
            <a:spLocks noChangeArrowheads="1"/>
          </p:cNvSpPr>
          <p:nvPr/>
        </p:nvSpPr>
        <p:spPr bwMode="auto">
          <a:xfrm>
            <a:off x="5397500" y="36703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624263"/>
            <a:ext cx="292100" cy="84137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934200" y="4094163"/>
            <a:ext cx="292100" cy="84137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106" name="TextBox 23"/>
          <p:cNvSpPr txBox="1">
            <a:spLocks noChangeArrowheads="1"/>
          </p:cNvSpPr>
          <p:nvPr/>
        </p:nvSpPr>
        <p:spPr bwMode="auto">
          <a:xfrm>
            <a:off x="914400" y="57912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US ‘radio quiet zone’</a:t>
            </a:r>
          </a:p>
        </p:txBody>
      </p:sp>
      <p:sp>
        <p:nvSpPr>
          <p:cNvPr id="89107" name="TextBox 24"/>
          <p:cNvSpPr txBox="1">
            <a:spLocks noChangeArrowheads="1"/>
          </p:cNvSpPr>
          <p:nvPr/>
        </p:nvSpPr>
        <p:spPr bwMode="auto">
          <a:xfrm>
            <a:off x="5715000" y="57912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ZA ‘radio quiet zone’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203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0"/>
            <a:ext cx="663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Box 3"/>
          <p:cNvSpPr txBox="1">
            <a:spLocks noChangeArrowheads="1"/>
          </p:cNvSpPr>
          <p:nvPr/>
        </p:nvSpPr>
        <p:spPr bwMode="auto">
          <a:xfrm>
            <a:off x="0" y="609600"/>
            <a:ext cx="2057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>
                <a:solidFill>
                  <a:srgbClr val="FFFFFF"/>
                </a:solidFill>
              </a:rPr>
              <a:t>PSA64, July 2011</a:t>
            </a:r>
          </a:p>
          <a:p>
            <a:pPr algn="l" eaLnBrk="1" hangingPunct="1"/>
            <a:r>
              <a:rPr lang="en-US" sz="2000" b="0">
                <a:solidFill>
                  <a:srgbClr val="FFFFFF"/>
                </a:solidFill>
              </a:rPr>
              <a:t>10min snapshots</a:t>
            </a:r>
          </a:p>
          <a:p>
            <a:pPr algn="l" eaLnBrk="1" hangingPunct="1"/>
            <a:r>
              <a:rPr lang="en-US" sz="2000" b="0">
                <a:solidFill>
                  <a:srgbClr val="FFFFFF"/>
                </a:solidFill>
              </a:rPr>
              <a:t>BW = 60MHz </a:t>
            </a:r>
          </a:p>
          <a:p>
            <a:pPr algn="l" eaLnBrk="1" hangingPunct="1"/>
            <a:r>
              <a:rPr lang="en-US" sz="2000" b="0">
                <a:solidFill>
                  <a:srgbClr val="FFFFFF"/>
                </a:solidFill>
              </a:rPr>
              <a:t>DNR ~ 1000</a:t>
            </a:r>
          </a:p>
          <a:p>
            <a:pPr algn="l" eaLnBrk="1" hangingPunct="1"/>
            <a:r>
              <a:rPr lang="en-US" sz="2000" b="0">
                <a:solidFill>
                  <a:srgbClr val="FFFFFF"/>
                </a:solidFill>
              </a:rPr>
              <a:t>Weakest src ~ 1Jy</a:t>
            </a:r>
          </a:p>
        </p:txBody>
      </p:sp>
      <p:cxnSp>
        <p:nvCxnSpPr>
          <p:cNvPr id="90116" name="Straight Arrow Connector 5"/>
          <p:cNvCxnSpPr>
            <a:cxnSpLocks noChangeShapeType="1"/>
          </p:cNvCxnSpPr>
          <p:nvPr/>
        </p:nvCxnSpPr>
        <p:spPr bwMode="auto">
          <a:xfrm rot="5400000">
            <a:off x="7367588" y="2720975"/>
            <a:ext cx="960438" cy="1587"/>
          </a:xfrm>
          <a:prstGeom prst="straightConnector1">
            <a:avLst/>
          </a:prstGeom>
          <a:noFill/>
          <a:ln w="9525">
            <a:solidFill>
              <a:srgbClr val="FFFF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117" name="TextBox 6"/>
          <p:cNvSpPr txBox="1">
            <a:spLocks noChangeArrowheads="1"/>
          </p:cNvSpPr>
          <p:nvPr/>
        </p:nvSpPr>
        <p:spPr bwMode="auto">
          <a:xfrm>
            <a:off x="7772400" y="2438400"/>
            <a:ext cx="1101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FFFFFF"/>
                </a:solidFill>
              </a:rPr>
              <a:t>10</a:t>
            </a:r>
            <a:r>
              <a:rPr lang="en-US" b="0" baseline="30000">
                <a:solidFill>
                  <a:srgbClr val="FFFFFF"/>
                </a:solidFill>
              </a:rPr>
              <a:t>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224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0"/>
            <a:ext cx="647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24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0"/>
            <a:ext cx="644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265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0"/>
            <a:ext cx="658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366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0"/>
            <a:ext cx="663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495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0"/>
            <a:ext cx="6677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 descr="Screen Shot 2013-01-05 at 9.23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23813"/>
            <a:ext cx="9144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Box 2"/>
          <p:cNvSpPr txBox="1">
            <a:spLocks noChangeArrowheads="1"/>
          </p:cNvSpPr>
          <p:nvPr/>
        </p:nvSpPr>
        <p:spPr bwMode="auto">
          <a:xfrm>
            <a:off x="1066800" y="304800"/>
            <a:ext cx="3810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>
                <a:solidFill>
                  <a:srgbClr val="FFFFFF"/>
                </a:solidFill>
              </a:rPr>
              <a:t>Centaurus A  (Stefan ea)</a:t>
            </a:r>
          </a:p>
          <a:p>
            <a:pPr algn="l" eaLnBrk="1" hangingPunct="1"/>
            <a:r>
              <a:rPr lang="en-US" b="0">
                <a:solidFill>
                  <a:srgbClr val="FFFFFF"/>
                </a:solidFill>
              </a:rPr>
              <a:t>Closest giant radio galaxy  </a:t>
            </a:r>
          </a:p>
          <a:p>
            <a:pPr algn="l" eaLnBrk="1" hangingPunct="1"/>
            <a:r>
              <a:rPr lang="en-US" b="0">
                <a:solidFill>
                  <a:srgbClr val="FFFFFF"/>
                </a:solidFill>
              </a:rPr>
              <a:t>4days x 3hrs/day </a:t>
            </a:r>
          </a:p>
          <a:p>
            <a:pPr algn="l" eaLnBrk="1" hangingPunct="1"/>
            <a:r>
              <a:rPr lang="en-US" b="0">
                <a:solidFill>
                  <a:srgbClr val="FFFFFF"/>
                </a:solidFill>
              </a:rPr>
              <a:t>rms=0.5Jy</a:t>
            </a:r>
          </a:p>
        </p:txBody>
      </p:sp>
      <p:sp>
        <p:nvSpPr>
          <p:cNvPr id="96259" name="TextBox 3"/>
          <p:cNvSpPr txBox="1">
            <a:spLocks noChangeArrowheads="1"/>
          </p:cNvSpPr>
          <p:nvPr/>
        </p:nvSpPr>
        <p:spPr bwMode="auto">
          <a:xfrm>
            <a:off x="685800" y="440055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 b="0">
                <a:solidFill>
                  <a:schemeClr val="bg1"/>
                </a:solidFill>
              </a:rPr>
              <a:t>10</a:t>
            </a:r>
            <a:r>
              <a:rPr lang="en-US" sz="2000" b="0" baseline="30000">
                <a:solidFill>
                  <a:schemeClr val="bg1"/>
                </a:solidFill>
              </a:rPr>
              <a:t>o </a:t>
            </a:r>
            <a:r>
              <a:rPr lang="en-US" sz="2000" b="0">
                <a:solidFill>
                  <a:schemeClr val="bg1"/>
                </a:solidFill>
              </a:rPr>
              <a:t>~ 600 kpc</a:t>
            </a:r>
            <a:endParaRPr lang="en-US" sz="2000" b="0" baseline="30000">
              <a:solidFill>
                <a:schemeClr val="bg1"/>
              </a:solidFill>
            </a:endParaRPr>
          </a:p>
        </p:txBody>
      </p:sp>
      <p:cxnSp>
        <p:nvCxnSpPr>
          <p:cNvPr id="96260" name="Straight Arrow Connector 5"/>
          <p:cNvCxnSpPr>
            <a:cxnSpLocks noChangeShapeType="1"/>
          </p:cNvCxnSpPr>
          <p:nvPr/>
        </p:nvCxnSpPr>
        <p:spPr bwMode="auto">
          <a:xfrm flipV="1">
            <a:off x="685800" y="3733800"/>
            <a:ext cx="0" cy="1676400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 descr="Screen shot 2010-09-02 at 9.26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44000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219200" y="14288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/>
              <a:t>Limitation 1: Dust</a:t>
            </a:r>
            <a:endParaRPr lang="en-US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838200" y="5929313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-612775" y="1809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4581" name="TextBox 10"/>
          <p:cNvSpPr txBox="1">
            <a:spLocks noChangeArrowheads="1"/>
          </p:cNvSpPr>
          <p:nvPr/>
        </p:nvSpPr>
        <p:spPr bwMode="auto">
          <a:xfrm>
            <a:off x="6400800" y="5929313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Bouwens + </a:t>
            </a:r>
          </a:p>
        </p:txBody>
      </p:sp>
      <p:cxnSp>
        <p:nvCxnSpPr>
          <p:cNvPr id="24582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3047207" y="2270919"/>
            <a:ext cx="914400" cy="1587"/>
          </a:xfrm>
          <a:prstGeom prst="straightConnector1">
            <a:avLst/>
          </a:prstGeom>
          <a:noFill/>
          <a:ln w="28575">
            <a:solidFill>
              <a:srgbClr val="6600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3" name="Rectangle 16"/>
          <p:cNvSpPr>
            <a:spLocks noChangeArrowheads="1"/>
          </p:cNvSpPr>
          <p:nvPr/>
        </p:nvSpPr>
        <p:spPr bwMode="auto">
          <a:xfrm>
            <a:off x="5562600" y="1890713"/>
            <a:ext cx="2209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4584" name="Straight Arrow Connector 19"/>
          <p:cNvCxnSpPr>
            <a:cxnSpLocks noChangeShapeType="1"/>
          </p:cNvCxnSpPr>
          <p:nvPr/>
        </p:nvCxnSpPr>
        <p:spPr bwMode="auto">
          <a:xfrm rot="10800000" flipV="1">
            <a:off x="3581400" y="2057400"/>
            <a:ext cx="1600200" cy="228600"/>
          </a:xfrm>
          <a:prstGeom prst="straightConnector1">
            <a:avLst/>
          </a:prstGeom>
          <a:noFill/>
          <a:ln w="19050">
            <a:solidFill>
              <a:srgbClr val="66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105400" y="1369317"/>
            <a:ext cx="3733800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buFont typeface="Wingdings" charset="2"/>
              <a:buNone/>
              <a:defRPr/>
            </a:pPr>
            <a:r>
              <a:rPr lang="en-US" sz="2800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Dust correction in UV</a:t>
            </a:r>
          </a:p>
          <a:p>
            <a:pPr algn="l">
              <a:buFont typeface="Arial"/>
              <a:buChar char="•"/>
              <a:defRPr/>
            </a:pPr>
            <a:r>
              <a:rPr lang="en-US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 Factor 5 at </a:t>
            </a:r>
            <a:r>
              <a:rPr lang="en-US" b="0" dirty="0" err="1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z</a:t>
            </a:r>
            <a:r>
              <a:rPr lang="en-US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 &lt; 4</a:t>
            </a:r>
          </a:p>
          <a:p>
            <a:pPr algn="l">
              <a:buFont typeface="Arial"/>
              <a:buChar char="•"/>
              <a:defRPr/>
            </a:pPr>
            <a:r>
              <a:rPr lang="en-US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 No correction at </a:t>
            </a:r>
            <a:r>
              <a:rPr lang="en-US" b="0" dirty="0" err="1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z</a:t>
            </a:r>
            <a:r>
              <a:rPr lang="en-US" b="0" dirty="0">
                <a:ln>
                  <a:solidFill>
                    <a:srgbClr val="660066"/>
                  </a:solidFill>
                </a:ln>
                <a:ea typeface="+mn-ea"/>
                <a:cs typeface="+mn-cs"/>
              </a:rPr>
              <a:t> &gt; 6 ? </a:t>
            </a:r>
          </a:p>
        </p:txBody>
      </p:sp>
      <p:cxnSp>
        <p:nvCxnSpPr>
          <p:cNvPr id="24586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5932487" y="2794001"/>
            <a:ext cx="860425" cy="533400"/>
          </a:xfrm>
          <a:prstGeom prst="straightConnector1">
            <a:avLst/>
          </a:prstGeom>
          <a:noFill/>
          <a:ln w="28575">
            <a:solidFill>
              <a:srgbClr val="66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Screen shot 2011-11-07 at 9.5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3" descr="437998main_CenA_radio_optical_gamma_composite_unlabe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08125"/>
            <a:ext cx="25146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4"/>
          <p:cNvSpPr txBox="1">
            <a:spLocks noChangeArrowheads="1"/>
          </p:cNvSpPr>
          <p:nvPr/>
        </p:nvSpPr>
        <p:spPr bwMode="auto">
          <a:xfrm>
            <a:off x="990600" y="0"/>
            <a:ext cx="815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solidFill>
                  <a:schemeClr val="bg1"/>
                </a:solidFill>
              </a:rPr>
              <a:t>Cen A: imaging and spectra </a:t>
            </a:r>
          </a:p>
        </p:txBody>
      </p:sp>
      <p:sp>
        <p:nvSpPr>
          <p:cNvPr id="97284" name="TextBox 5"/>
          <p:cNvSpPr txBox="1">
            <a:spLocks noChangeArrowheads="1"/>
          </p:cNvSpPr>
          <p:nvPr/>
        </p:nvSpPr>
        <p:spPr bwMode="auto">
          <a:xfrm>
            <a:off x="6477000" y="4800600"/>
            <a:ext cx="274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Parkes: 1.4 GHz</a:t>
            </a:r>
          </a:p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(Feain ea)</a:t>
            </a:r>
            <a:endParaRPr lang="en-US" sz="2000" b="0"/>
          </a:p>
        </p:txBody>
      </p:sp>
      <p:sp>
        <p:nvSpPr>
          <p:cNvPr id="97285" name="TextBox 6"/>
          <p:cNvSpPr txBox="1">
            <a:spLocks noChangeArrowheads="1"/>
          </p:cNvSpPr>
          <p:nvPr/>
        </p:nvSpPr>
        <p:spPr bwMode="auto">
          <a:xfrm>
            <a:off x="1295400" y="6167438"/>
            <a:ext cx="42672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PAPER: 120 to 180MHz</a:t>
            </a:r>
          </a:p>
        </p:txBody>
      </p:sp>
      <p:sp>
        <p:nvSpPr>
          <p:cNvPr id="97286" name="TextBox 11"/>
          <p:cNvSpPr txBox="1">
            <a:spLocks noChangeArrowheads="1"/>
          </p:cNvSpPr>
          <p:nvPr/>
        </p:nvSpPr>
        <p:spPr bwMode="auto">
          <a:xfrm>
            <a:off x="6248400" y="6229350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chemeClr val="bg1"/>
                </a:solidFill>
              </a:rPr>
              <a:t>Stefan ea 2012</a:t>
            </a:r>
          </a:p>
        </p:txBody>
      </p:sp>
      <p:pic>
        <p:nvPicPr>
          <p:cNvPr id="97287" name="Picture 7" descr="Screen Shot 2013-01-05 at 9.23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863"/>
            <a:ext cx="6477000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Screen Shot 2013-01-05 at 9.24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800"/>
            <a:ext cx="33528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4"/>
          <p:cNvSpPr txBox="1">
            <a:spLocks noChangeArrowheads="1"/>
          </p:cNvSpPr>
          <p:nvPr/>
        </p:nvSpPr>
        <p:spPr bwMode="auto">
          <a:xfrm>
            <a:off x="762000" y="5791200"/>
            <a:ext cx="8013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Spectral flattening in regions of ‘heavy weather’: Vortices shells, rings, waves (Feain ea) =&gt; local particle acceleration</a:t>
            </a:r>
          </a:p>
        </p:txBody>
      </p:sp>
      <p:pic>
        <p:nvPicPr>
          <p:cNvPr id="98308" name="Picture 6" descr="Screen Shot 2013-01-05 at 9.39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3273425"/>
            <a:ext cx="39306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7" descr="Screen Shot 2013-01-05 at 9.38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50800"/>
            <a:ext cx="3957637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310" name="Straight Arrow Connector 9"/>
          <p:cNvCxnSpPr>
            <a:cxnSpLocks noChangeShapeType="1"/>
          </p:cNvCxnSpPr>
          <p:nvPr/>
        </p:nvCxnSpPr>
        <p:spPr bwMode="auto">
          <a:xfrm flipV="1">
            <a:off x="2438400" y="990600"/>
            <a:ext cx="3581400" cy="762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11" name="Straight Arrow Connector 10"/>
          <p:cNvCxnSpPr>
            <a:cxnSpLocks noChangeShapeType="1"/>
          </p:cNvCxnSpPr>
          <p:nvPr/>
        </p:nvCxnSpPr>
        <p:spPr bwMode="auto">
          <a:xfrm flipV="1">
            <a:off x="2438400" y="4038600"/>
            <a:ext cx="4191000" cy="1524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12" name="Straight Arrow Connector 12"/>
          <p:cNvCxnSpPr>
            <a:cxnSpLocks noChangeShapeType="1"/>
          </p:cNvCxnSpPr>
          <p:nvPr/>
        </p:nvCxnSpPr>
        <p:spPr bwMode="auto">
          <a:xfrm flipV="1">
            <a:off x="1676400" y="4800600"/>
            <a:ext cx="4191000" cy="1524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13" name="TextBox 2"/>
          <p:cNvSpPr txBox="1">
            <a:spLocks noChangeArrowheads="1"/>
          </p:cNvSpPr>
          <p:nvPr/>
        </p:nvSpPr>
        <p:spPr bwMode="auto">
          <a:xfrm>
            <a:off x="838200" y="3810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SI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Screen Shot 2013-01-05 at 9.2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2" descr="Screen Shot 2013-01-05 at 9.24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4572000"/>
            <a:ext cx="4419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b="0" dirty="0" err="1">
                <a:solidFill>
                  <a:srgbClr val="FFFFFF"/>
                </a:solidFill>
              </a:rPr>
              <a:t>Xray</a:t>
            </a:r>
            <a:r>
              <a:rPr lang="en-US" sz="2000" b="0" dirty="0">
                <a:solidFill>
                  <a:srgbClr val="FFFFFF"/>
                </a:solidFill>
              </a:rPr>
              <a:t>: correlations (and anti-correlations)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</a:rPr>
              <a:t>‘Cavity in North’?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</a:rPr>
              <a:t>Knots in South = IC:  B ~ 1 </a:t>
            </a:r>
            <a:r>
              <a:rPr lang="en-US" sz="2000" b="0" dirty="0" err="1">
                <a:solidFill>
                  <a:srgbClr val="FFFFFF"/>
                </a:solidFill>
              </a:rPr>
              <a:t>uG</a:t>
            </a:r>
            <a:r>
              <a:rPr lang="en-US" sz="2000" b="0" dirty="0">
                <a:solidFill>
                  <a:srgbClr val="FFFFFF"/>
                </a:solidFill>
              </a:rPr>
              <a:t> ~ B</a:t>
            </a:r>
            <a:r>
              <a:rPr lang="en-US" sz="2000" b="0" baseline="-25000" dirty="0">
                <a:solidFill>
                  <a:srgbClr val="FFFFFF"/>
                </a:solidFill>
              </a:rPr>
              <a:t>MP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000" b="0" baseline="-25000" dirty="0">
                <a:solidFill>
                  <a:srgbClr val="FFFFFF"/>
                </a:solidFill>
              </a:rPr>
              <a:t> </a:t>
            </a:r>
            <a:r>
              <a:rPr lang="en-US" sz="2000" b="0" dirty="0">
                <a:solidFill>
                  <a:srgbClr val="FFFFFF"/>
                </a:solidFill>
              </a:rPr>
              <a:t>Lobe press.~ IGM ~ 10</a:t>
            </a:r>
            <a:r>
              <a:rPr lang="en-US" sz="2000" b="0" baseline="30000" dirty="0">
                <a:solidFill>
                  <a:srgbClr val="FFFFFF"/>
                </a:solidFill>
              </a:rPr>
              <a:t>-13 </a:t>
            </a:r>
            <a:r>
              <a:rPr lang="en-US" sz="2000" b="0" dirty="0" err="1">
                <a:solidFill>
                  <a:srgbClr val="FFFFFF"/>
                </a:solidFill>
              </a:rPr>
              <a:t>dyn</a:t>
            </a:r>
            <a:r>
              <a:rPr lang="en-US" sz="2000" b="0" dirty="0">
                <a:solidFill>
                  <a:srgbClr val="FFFFFF"/>
                </a:solidFill>
              </a:rPr>
              <a:t> cm</a:t>
            </a:r>
            <a:r>
              <a:rPr lang="en-US" sz="2000" b="0" baseline="30000" dirty="0">
                <a:solidFill>
                  <a:srgbClr val="FFFFFF"/>
                </a:solidFill>
              </a:rPr>
              <a:t>-2</a:t>
            </a:r>
            <a:endParaRPr lang="en-US" b="0" baseline="30000" dirty="0">
              <a:solidFill>
                <a:srgbClr val="FFFFFF"/>
              </a:solidFill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838200" y="2286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Rosat All Sky Survey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 descr="G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0"/>
            <a:ext cx="8604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354" name="Straight Arrow Connector 6"/>
          <p:cNvCxnSpPr>
            <a:cxnSpLocks noChangeShapeType="1"/>
          </p:cNvCxnSpPr>
          <p:nvPr/>
        </p:nvCxnSpPr>
        <p:spPr bwMode="auto">
          <a:xfrm>
            <a:off x="3429000" y="2895600"/>
            <a:ext cx="228600" cy="2286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55" name="Straight Arrow Connector 9"/>
          <p:cNvCxnSpPr>
            <a:cxnSpLocks noChangeShapeType="1"/>
          </p:cNvCxnSpPr>
          <p:nvPr/>
        </p:nvCxnSpPr>
        <p:spPr bwMode="auto">
          <a:xfrm rot="5400000">
            <a:off x="4572000" y="2870200"/>
            <a:ext cx="381000" cy="2286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56" name="TextBox 14"/>
          <p:cNvSpPr txBox="1">
            <a:spLocks noChangeArrowheads="1"/>
          </p:cNvSpPr>
          <p:nvPr/>
        </p:nvSpPr>
        <p:spPr bwMode="auto">
          <a:xfrm>
            <a:off x="2133600" y="2557463"/>
            <a:ext cx="266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</a:rPr>
              <a:t>W28-SNR + M8-HII</a:t>
            </a:r>
          </a:p>
        </p:txBody>
      </p:sp>
      <p:sp>
        <p:nvSpPr>
          <p:cNvPr id="100357" name="TextBox 15"/>
          <p:cNvSpPr txBox="1">
            <a:spLocks noChangeArrowheads="1"/>
          </p:cNvSpPr>
          <p:nvPr/>
        </p:nvSpPr>
        <p:spPr bwMode="auto">
          <a:xfrm>
            <a:off x="4495800" y="2481263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</a:rPr>
              <a:t>SgrA*</a:t>
            </a:r>
          </a:p>
        </p:txBody>
      </p:sp>
      <p:sp>
        <p:nvSpPr>
          <p:cNvPr id="100358" name="TextBox 17"/>
          <p:cNvSpPr txBox="1">
            <a:spLocks noChangeArrowheads="1"/>
          </p:cNvSpPr>
          <p:nvPr/>
        </p:nvSpPr>
        <p:spPr bwMode="auto">
          <a:xfrm>
            <a:off x="5562600" y="37846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FF00"/>
                </a:solidFill>
              </a:rPr>
              <a:t>CTB37-SNR</a:t>
            </a:r>
          </a:p>
        </p:txBody>
      </p:sp>
      <p:cxnSp>
        <p:nvCxnSpPr>
          <p:cNvPr id="100359" name="Straight Arrow Connector 20"/>
          <p:cNvCxnSpPr>
            <a:cxnSpLocks noChangeShapeType="1"/>
          </p:cNvCxnSpPr>
          <p:nvPr/>
        </p:nvCxnSpPr>
        <p:spPr bwMode="auto">
          <a:xfrm rot="16200000" flipV="1">
            <a:off x="5896769" y="3521869"/>
            <a:ext cx="347662" cy="2286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60" name="TextBox 31"/>
          <p:cNvSpPr txBox="1">
            <a:spLocks noChangeArrowheads="1"/>
          </p:cNvSpPr>
          <p:nvPr/>
        </p:nvSpPr>
        <p:spPr bwMode="auto">
          <a:xfrm>
            <a:off x="609600" y="0"/>
            <a:ext cx="8610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chemeClr val="bg1"/>
                </a:solidFill>
              </a:rPr>
              <a:t>Galactic studies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0">
                <a:solidFill>
                  <a:schemeClr val="bg1"/>
                </a:solidFill>
              </a:rPr>
              <a:t> SNR searches, spectra, imaging: find the missing large SNR?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sz="2000" b="0">
                <a:solidFill>
                  <a:schemeClr val="bg1"/>
                </a:solidFill>
              </a:rPr>
              <a:t> Galactic HII regions: free-free abs =&gt; 3D study of thermal/nonthermal ISM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0" y="3744913"/>
            <a:ext cx="990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b="0" dirty="0">
                <a:solidFill>
                  <a:schemeClr val="accent3"/>
                </a:solidFill>
              </a:rPr>
              <a:t>10</a:t>
            </a:r>
            <a:r>
              <a:rPr lang="en-US" sz="1800" b="0" baseline="30000" dirty="0">
                <a:solidFill>
                  <a:schemeClr val="accent3"/>
                </a:solidFill>
              </a:rPr>
              <a:t>o</a:t>
            </a:r>
          </a:p>
        </p:txBody>
      </p:sp>
      <p:cxnSp>
        <p:nvCxnSpPr>
          <p:cNvPr id="100362" name="Straight Arrow Connector 5"/>
          <p:cNvCxnSpPr>
            <a:cxnSpLocks noChangeShapeType="1"/>
          </p:cNvCxnSpPr>
          <p:nvPr/>
        </p:nvCxnSpPr>
        <p:spPr bwMode="auto">
          <a:xfrm>
            <a:off x="762000" y="3352800"/>
            <a:ext cx="0" cy="1066800"/>
          </a:xfrm>
          <a:prstGeom prst="straightConnector1">
            <a:avLst/>
          </a:prstGeom>
          <a:noFill/>
          <a:ln w="19050">
            <a:solidFill>
              <a:srgbClr val="FFFFFF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PSA.G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-152400"/>
            <a:ext cx="45815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1" descr="GB.S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192463"/>
            <a:ext cx="45974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2" descr="GB.G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45989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848100"/>
            <a:ext cx="4294188" cy="2524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defRPr/>
            </a:pPr>
            <a:r>
              <a:rPr lang="en-US" b="0" dirty="0">
                <a:solidFill>
                  <a:srgbClr val="FFFFFF"/>
                </a:solidFill>
              </a:rPr>
              <a:t>Galactic center: free-free abs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</a:rPr>
              <a:t>GBT 1.4GHz: clear GC peak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</a:rPr>
              <a:t>PAPER 150MHz: ‘flat’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</a:rPr>
              <a:t>GC: inverted spectrum = FF abs: </a:t>
            </a:r>
            <a:r>
              <a:rPr lang="en-US" sz="2000" b="0" dirty="0">
                <a:solidFill>
                  <a:schemeClr val="bg1"/>
                </a:solidFill>
              </a:rPr>
              <a:t>EM &gt; 10</a:t>
            </a:r>
            <a:r>
              <a:rPr lang="en-US" sz="2000" b="0" baseline="30000" dirty="0">
                <a:solidFill>
                  <a:schemeClr val="bg1"/>
                </a:solidFill>
              </a:rPr>
              <a:t>4</a:t>
            </a:r>
            <a:r>
              <a:rPr lang="en-US" sz="2000" b="0" dirty="0">
                <a:solidFill>
                  <a:schemeClr val="bg1"/>
                </a:solidFill>
              </a:rPr>
              <a:t> pc cm</a:t>
            </a:r>
            <a:r>
              <a:rPr lang="en-US" sz="2000" b="0" baseline="30000" dirty="0">
                <a:solidFill>
                  <a:schemeClr val="bg1"/>
                </a:solidFill>
              </a:rPr>
              <a:t>-6</a:t>
            </a:r>
            <a:endParaRPr lang="en-US" sz="2000" b="0" baseline="30000" dirty="0">
              <a:solidFill>
                <a:srgbClr val="FFFFFF"/>
              </a:solidFill>
            </a:endParaRPr>
          </a:p>
          <a:p>
            <a:pPr marL="342900" indent="-342900" algn="l">
              <a:lnSpc>
                <a:spcPct val="110000"/>
              </a:lnSpc>
              <a:buFont typeface="Arial"/>
              <a:buChar char="•"/>
              <a:defRPr/>
            </a:pPr>
            <a:r>
              <a:rPr lang="en-US" sz="2000" b="0" dirty="0">
                <a:solidFill>
                  <a:srgbClr val="FFFFFF"/>
                </a:solidFill>
              </a:rPr>
              <a:t>‘Funnel’ to SE = thermal outflow: </a:t>
            </a:r>
            <a:r>
              <a:rPr lang="en-US" sz="2000" b="0" dirty="0">
                <a:solidFill>
                  <a:schemeClr val="bg1"/>
                </a:solidFill>
              </a:rPr>
              <a:t> n</a:t>
            </a:r>
            <a:r>
              <a:rPr lang="en-US" sz="2000" b="0" baseline="-25000" dirty="0">
                <a:solidFill>
                  <a:schemeClr val="bg1"/>
                </a:solidFill>
              </a:rPr>
              <a:t>e</a:t>
            </a:r>
            <a:r>
              <a:rPr lang="en-US" sz="2000" b="0" dirty="0">
                <a:solidFill>
                  <a:schemeClr val="bg1"/>
                </a:solidFill>
              </a:rPr>
              <a:t> &gt; 10 cm</a:t>
            </a:r>
            <a:r>
              <a:rPr lang="en-US" sz="2000" b="0" baseline="30000" dirty="0">
                <a:solidFill>
                  <a:schemeClr val="bg1"/>
                </a:solidFill>
              </a:rPr>
              <a:t>-3 </a:t>
            </a:r>
            <a:r>
              <a:rPr lang="en-US" sz="2000" b="0" dirty="0">
                <a:solidFill>
                  <a:srgbClr val="FFFFFF"/>
                </a:solidFill>
              </a:rPr>
              <a:t>(or foreground HII)?</a:t>
            </a:r>
          </a:p>
        </p:txBody>
      </p:sp>
      <p:sp>
        <p:nvSpPr>
          <p:cNvPr id="101382" name="TextBox 5"/>
          <p:cNvSpPr txBox="1">
            <a:spLocks noChangeArrowheads="1"/>
          </p:cNvSpPr>
          <p:nvPr/>
        </p:nvSpPr>
        <p:spPr bwMode="auto">
          <a:xfrm>
            <a:off x="5181600" y="39624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rgbClr val="FFFFFF"/>
                </a:solidFill>
              </a:rPr>
              <a:t>SI: 1.4 – 0.15GHz</a:t>
            </a:r>
          </a:p>
        </p:txBody>
      </p:sp>
      <p:sp>
        <p:nvSpPr>
          <p:cNvPr id="101383" name="TextBox 6"/>
          <p:cNvSpPr txBox="1">
            <a:spLocks noChangeArrowheads="1"/>
          </p:cNvSpPr>
          <p:nvPr/>
        </p:nvSpPr>
        <p:spPr bwMode="auto">
          <a:xfrm>
            <a:off x="5029200" y="381000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PAPER 0.15GHz</a:t>
            </a:r>
          </a:p>
        </p:txBody>
      </p:sp>
      <p:sp>
        <p:nvSpPr>
          <p:cNvPr id="101384" name="TextBox 7"/>
          <p:cNvSpPr txBox="1">
            <a:spLocks noChangeArrowheads="1"/>
          </p:cNvSpPr>
          <p:nvPr/>
        </p:nvSpPr>
        <p:spPr bwMode="auto">
          <a:xfrm>
            <a:off x="533400" y="381000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GBT 1.4 GHz (Zadeh ea)</a:t>
            </a:r>
          </a:p>
        </p:txBody>
      </p:sp>
      <p:cxnSp>
        <p:nvCxnSpPr>
          <p:cNvPr id="101385" name="Straight Arrow Connector 9"/>
          <p:cNvCxnSpPr>
            <a:cxnSpLocks noChangeShapeType="1"/>
          </p:cNvCxnSpPr>
          <p:nvPr/>
        </p:nvCxnSpPr>
        <p:spPr bwMode="auto">
          <a:xfrm>
            <a:off x="609600" y="2286000"/>
            <a:ext cx="0" cy="533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386" name="TextBox 11"/>
          <p:cNvSpPr txBox="1">
            <a:spLocks noChangeArrowheads="1"/>
          </p:cNvSpPr>
          <p:nvPr/>
        </p:nvSpPr>
        <p:spPr bwMode="auto">
          <a:xfrm>
            <a:off x="609600" y="2343150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1</a:t>
            </a:r>
            <a:r>
              <a:rPr lang="en-US" baseline="30000">
                <a:solidFill>
                  <a:srgbClr val="FF0000"/>
                </a:solidFill>
              </a:rPr>
              <a:t>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6" descr="Screen Shot 2012-12-06 at 4.3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685800"/>
            <a:ext cx="44465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Box 2"/>
          <p:cNvSpPr txBox="1">
            <a:spLocks noChangeArrowheads="1"/>
          </p:cNvSpPr>
          <p:nvPr/>
        </p:nvSpPr>
        <p:spPr bwMode="auto">
          <a:xfrm>
            <a:off x="76200" y="76200"/>
            <a:ext cx="895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Constraints on neutral fraction z~7: Quasar near zones</a:t>
            </a:r>
          </a:p>
        </p:txBody>
      </p:sp>
      <p:sp>
        <p:nvSpPr>
          <p:cNvPr id="103427" name="TextBox 3"/>
          <p:cNvSpPr txBox="1">
            <a:spLocks noChangeArrowheads="1"/>
          </p:cNvSpPr>
          <p:nvPr/>
        </p:nvSpPr>
        <p:spPr bwMode="auto">
          <a:xfrm>
            <a:off x="152400" y="2627313"/>
            <a:ext cx="46482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>
                <a:solidFill>
                  <a:srgbClr val="000000"/>
                </a:solidFill>
              </a:rPr>
              <a:t> Time bounded Stromgren sphere ionized by quasar</a:t>
            </a:r>
          </a:p>
          <a:p>
            <a:pPr algn="l" eaLnBrk="1" hangingPunct="1">
              <a:spcAft>
                <a:spcPts val="1800"/>
              </a:spcAft>
              <a:buFont typeface="Arial" charset="0"/>
              <a:buChar char="•"/>
            </a:pPr>
            <a:r>
              <a:rPr lang="en-US" b="0">
                <a:solidFill>
                  <a:srgbClr val="000000"/>
                </a:solidFill>
              </a:rPr>
              <a:t> Difference in z</a:t>
            </a:r>
            <a:r>
              <a:rPr lang="en-US" b="0" baseline="-25000">
                <a:solidFill>
                  <a:srgbClr val="000000"/>
                </a:solidFill>
              </a:rPr>
              <a:t>host</a:t>
            </a:r>
            <a:r>
              <a:rPr lang="en-US" b="0">
                <a:solidFill>
                  <a:srgbClr val="000000"/>
                </a:solidFill>
              </a:rPr>
              <a:t> and z</a:t>
            </a:r>
            <a:r>
              <a:rPr lang="en-US" b="0" baseline="-25000">
                <a:solidFill>
                  <a:srgbClr val="000000"/>
                </a:solidFill>
              </a:rPr>
              <a:t>GP</a:t>
            </a:r>
            <a:r>
              <a:rPr lang="en-US" b="0">
                <a:solidFill>
                  <a:srgbClr val="000000"/>
                </a:solidFill>
              </a:rPr>
              <a:t> =&gt;</a:t>
            </a:r>
          </a:p>
          <a:p>
            <a:pPr algn="l" eaLnBrk="1" hangingPunct="1">
              <a:spcAft>
                <a:spcPts val="2400"/>
              </a:spcAft>
            </a:pPr>
            <a:r>
              <a:rPr lang="en-US" b="0">
                <a:solidFill>
                  <a:srgbClr val="000000"/>
                </a:solidFill>
              </a:rPr>
              <a:t> R</a:t>
            </a:r>
            <a:r>
              <a:rPr lang="en-US" b="0" baseline="-25000">
                <a:solidFill>
                  <a:srgbClr val="000000"/>
                </a:solidFill>
              </a:rPr>
              <a:t>NZ</a:t>
            </a:r>
            <a:r>
              <a:rPr lang="en-US" b="0">
                <a:solidFill>
                  <a:srgbClr val="000000"/>
                </a:solidFill>
              </a:rPr>
              <a:t> =2Mpc ~ [L</a:t>
            </a:r>
            <a:r>
              <a:rPr lang="en-US" b="0" baseline="-25000">
                <a:solidFill>
                  <a:srgbClr val="000000"/>
                </a:solidFill>
              </a:rPr>
              <a:t>γ</a:t>
            </a:r>
            <a:r>
              <a:rPr lang="en-US" b="0">
                <a:solidFill>
                  <a:srgbClr val="000000"/>
                </a:solidFill>
              </a:rPr>
              <a:t> t</a:t>
            </a:r>
            <a:r>
              <a:rPr lang="en-US" b="0" baseline="-25000">
                <a:solidFill>
                  <a:srgbClr val="000000"/>
                </a:solidFill>
              </a:rPr>
              <a:t>Q</a:t>
            </a:r>
            <a:r>
              <a:rPr lang="en-US" b="0">
                <a:solidFill>
                  <a:srgbClr val="000000"/>
                </a:solidFill>
              </a:rPr>
              <a:t>/F</a:t>
            </a:r>
            <a:r>
              <a:rPr lang="en-US" b="0" baseline="-25000">
                <a:solidFill>
                  <a:srgbClr val="000000"/>
                </a:solidFill>
              </a:rPr>
              <a:t>HI</a:t>
            </a:r>
            <a:r>
              <a:rPr lang="en-US" b="0">
                <a:solidFill>
                  <a:srgbClr val="000000"/>
                </a:solidFill>
              </a:rPr>
              <a:t>]</a:t>
            </a:r>
            <a:r>
              <a:rPr lang="en-US" b="0" baseline="30000">
                <a:solidFill>
                  <a:srgbClr val="000000"/>
                </a:solidFill>
              </a:rPr>
              <a:t>1/3 </a:t>
            </a:r>
            <a:r>
              <a:rPr lang="en-US" b="0">
                <a:solidFill>
                  <a:srgbClr val="000000"/>
                </a:solidFill>
              </a:rPr>
              <a:t>(1+z)</a:t>
            </a:r>
            <a:r>
              <a:rPr lang="en-US" b="0" baseline="30000">
                <a:solidFill>
                  <a:srgbClr val="000000"/>
                </a:solidFill>
              </a:rPr>
              <a:t>-1</a:t>
            </a:r>
          </a:p>
          <a:p>
            <a:pPr algn="l" eaLnBrk="1" hangingPunct="1">
              <a:spcAft>
                <a:spcPts val="2400"/>
              </a:spcAft>
              <a:buFont typeface="Arial" charset="0"/>
              <a:buChar char="•"/>
            </a:pPr>
            <a:r>
              <a:rPr lang="en-US" b="0"/>
              <a:t> [CII] and CO: key to determining accurate host galaxy redshifts</a:t>
            </a:r>
          </a:p>
        </p:txBody>
      </p:sp>
      <p:sp>
        <p:nvSpPr>
          <p:cNvPr id="103428" name="Text Box 5"/>
          <p:cNvSpPr txBox="1">
            <a:spLocks noChangeArrowheads="1"/>
          </p:cNvSpPr>
          <p:nvPr/>
        </p:nvSpPr>
        <p:spPr bwMode="auto">
          <a:xfrm>
            <a:off x="161925" y="762000"/>
            <a:ext cx="42576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/>
              <a:t> </a:t>
            </a:r>
            <a:r>
              <a:rPr lang="en-US" b="0"/>
              <a:t>Accurate host galaxy redshift from [CII]: z=7.0842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Quasar Lya spectrum =&gt; photons leaking down to z=7.041</a:t>
            </a:r>
          </a:p>
        </p:txBody>
      </p:sp>
      <p:grpSp>
        <p:nvGrpSpPr>
          <p:cNvPr id="103429" name="Group 7"/>
          <p:cNvGrpSpPr>
            <a:grpSpLocks/>
          </p:cNvGrpSpPr>
          <p:nvPr/>
        </p:nvGrpSpPr>
        <p:grpSpPr bwMode="auto">
          <a:xfrm>
            <a:off x="4648200" y="4038600"/>
            <a:ext cx="4311650" cy="2819400"/>
            <a:chOff x="381000" y="381000"/>
            <a:chExt cx="8229600" cy="5416550"/>
          </a:xfrm>
        </p:grpSpPr>
        <p:pic>
          <p:nvPicPr>
            <p:cNvPr id="103431" name="Picture 16" descr="Lyahalos"/>
            <p:cNvPicPr>
              <a:picLocks noChangeAspect="1" noChangeArrowheads="1"/>
            </p:cNvPicPr>
            <p:nvPr/>
          </p:nvPicPr>
          <p:blipFill>
            <a:blip r:embed="rId3">
              <a:lum bright="-28000" contras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81000"/>
              <a:ext cx="8229600" cy="541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32" name="Text Box 3"/>
            <p:cNvSpPr txBox="1">
              <a:spLocks noChangeArrowheads="1"/>
            </p:cNvSpPr>
            <p:nvPr/>
          </p:nvSpPr>
          <p:spPr bwMode="auto">
            <a:xfrm>
              <a:off x="5867400" y="990600"/>
              <a:ext cx="106680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03433" name="Text Box 4"/>
            <p:cNvSpPr txBox="1">
              <a:spLocks noChangeArrowheads="1"/>
            </p:cNvSpPr>
            <p:nvPr/>
          </p:nvSpPr>
          <p:spPr bwMode="auto">
            <a:xfrm>
              <a:off x="5867400" y="1828800"/>
              <a:ext cx="106680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800"/>
            </a:p>
          </p:txBody>
        </p:sp>
        <p:sp>
          <p:nvSpPr>
            <p:cNvPr id="103434" name="Text Box 5"/>
            <p:cNvSpPr txBox="1">
              <a:spLocks noChangeArrowheads="1"/>
            </p:cNvSpPr>
            <p:nvPr/>
          </p:nvSpPr>
          <p:spPr bwMode="auto">
            <a:xfrm flipV="1">
              <a:off x="5181600" y="1828800"/>
              <a:ext cx="45720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800"/>
            </a:p>
          </p:txBody>
        </p:sp>
      </p:grpSp>
      <p:cxnSp>
        <p:nvCxnSpPr>
          <p:cNvPr id="12" name="Straight Connector 11"/>
          <p:cNvCxnSpPr/>
          <p:nvPr/>
        </p:nvCxnSpPr>
        <p:spPr bwMode="auto">
          <a:xfrm rot="5400000">
            <a:off x="5231607" y="2247106"/>
            <a:ext cx="2590800" cy="1587"/>
          </a:xfrm>
          <a:prstGeom prst="line">
            <a:avLst/>
          </a:prstGeom>
          <a:noFill/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7" descr="Screen shot 2011-11-07 at 9.51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TextBox 11"/>
          <p:cNvSpPr txBox="1">
            <a:spLocks noChangeArrowheads="1"/>
          </p:cNvSpPr>
          <p:nvPr/>
        </p:nvSpPr>
        <p:spPr bwMode="auto">
          <a:xfrm>
            <a:off x="152400" y="71438"/>
            <a:ext cx="754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>
                <a:solidFill>
                  <a:srgbClr val="FFFFFF"/>
                </a:solidFill>
              </a:rPr>
              <a:t>Quasar Near-Zones: 28 GP quasars at z=5.7 to 7.1 </a:t>
            </a:r>
            <a:endParaRPr lang="en-US" sz="2800" b="0" baseline="-25000">
              <a:solidFill>
                <a:srgbClr val="FFFFFF"/>
              </a:solidFill>
            </a:endParaRPr>
          </a:p>
        </p:txBody>
      </p:sp>
      <p:sp>
        <p:nvSpPr>
          <p:cNvPr id="104451" name="TextBox 7"/>
          <p:cNvSpPr txBox="1">
            <a:spLocks noChangeArrowheads="1"/>
          </p:cNvSpPr>
          <p:nvPr/>
        </p:nvSpPr>
        <p:spPr bwMode="auto">
          <a:xfrm>
            <a:off x="381000" y="5181600"/>
            <a:ext cx="80010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Wingdings" charset="0"/>
              <a:buChar char="ü"/>
            </a:pPr>
            <a:r>
              <a:rPr lang="en-US" sz="2800" b="0">
                <a:solidFill>
                  <a:srgbClr val="FFFFFF"/>
                </a:solidFill>
              </a:rPr>
              <a:t> No correlation of UV luminosity with redshift</a:t>
            </a:r>
          </a:p>
          <a:p>
            <a:pPr algn="l" eaLnBrk="1" hangingPunct="1">
              <a:spcAft>
                <a:spcPts val="1200"/>
              </a:spcAft>
              <a:buFont typeface="Wingdings" charset="0"/>
              <a:buChar char="ü"/>
            </a:pPr>
            <a:r>
              <a:rPr lang="en-US" sz="2800" b="0">
                <a:solidFill>
                  <a:srgbClr val="FFFFFF"/>
                </a:solidFill>
              </a:rPr>
              <a:t> Correlation of R</a:t>
            </a:r>
            <a:r>
              <a:rPr lang="en-US" sz="2800" b="0" baseline="-25000">
                <a:solidFill>
                  <a:srgbClr val="FFFFFF"/>
                </a:solidFill>
              </a:rPr>
              <a:t>NZ</a:t>
            </a:r>
            <a:r>
              <a:rPr lang="en-US" sz="2800" b="0">
                <a:solidFill>
                  <a:srgbClr val="FFFFFF"/>
                </a:solidFill>
              </a:rPr>
              <a:t> with UV luminosity</a:t>
            </a:r>
          </a:p>
          <a:p>
            <a:pPr algn="l" eaLnBrk="1" hangingPunct="1">
              <a:spcAft>
                <a:spcPts val="1200"/>
              </a:spcAft>
            </a:pPr>
            <a:r>
              <a:rPr lang="en-US" b="0">
                <a:solidFill>
                  <a:srgbClr val="FFFFFF"/>
                </a:solidFill>
              </a:rPr>
              <a:t>Note: significant intrinsic scatter due to local environ., t</a:t>
            </a:r>
            <a:r>
              <a:rPr lang="en-US" b="0" baseline="-25000">
                <a:solidFill>
                  <a:srgbClr val="FFFFFF"/>
                </a:solidFill>
              </a:rPr>
              <a:t>q</a:t>
            </a:r>
          </a:p>
        </p:txBody>
      </p:sp>
      <p:grpSp>
        <p:nvGrpSpPr>
          <p:cNvPr id="104452" name="Group 14"/>
          <p:cNvGrpSpPr>
            <a:grpSpLocks/>
          </p:cNvGrpSpPr>
          <p:nvPr/>
        </p:nvGrpSpPr>
        <p:grpSpPr bwMode="auto">
          <a:xfrm>
            <a:off x="4597400" y="609600"/>
            <a:ext cx="4546600" cy="4270375"/>
            <a:chOff x="-51289" y="660400"/>
            <a:chExt cx="4547089" cy="4270375"/>
          </a:xfrm>
        </p:grpSpPr>
        <p:pic>
          <p:nvPicPr>
            <p:cNvPr id="104458" name="Picture 11" descr="Screen shot 2010-07-08 at 8.04.30 AM.png"/>
            <p:cNvPicPr>
              <a:picLocks noChangeAspect="1"/>
            </p:cNvPicPr>
            <p:nvPr/>
          </p:nvPicPr>
          <p:blipFill>
            <a:blip r:embed="rId4">
              <a:lum bright="-32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459" name="Group 13"/>
            <p:cNvGrpSpPr>
              <a:grpSpLocks/>
            </p:cNvGrpSpPr>
            <p:nvPr/>
          </p:nvGrpSpPr>
          <p:grpSpPr bwMode="auto">
            <a:xfrm>
              <a:off x="685390" y="2774890"/>
              <a:ext cx="1365250" cy="461665"/>
              <a:chOff x="2914240" y="1593790"/>
              <a:chExt cx="1365250" cy="461665"/>
            </a:xfrm>
          </p:grpSpPr>
          <p:sp>
            <p:nvSpPr>
              <p:cNvPr id="104461" name="TextBox 11"/>
              <p:cNvSpPr txBox="1">
                <a:spLocks noChangeArrowheads="1"/>
              </p:cNvSpPr>
              <p:nvPr/>
            </p:nvSpPr>
            <p:spPr bwMode="auto">
              <a:xfrm>
                <a:off x="2914240" y="1593790"/>
                <a:ext cx="136525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R</a:t>
                </a:r>
                <a:r>
                  <a:rPr lang="en-US"/>
                  <a:t>    </a:t>
                </a:r>
                <a:r>
                  <a:rPr lang="en-US" sz="1800"/>
                  <a:t> L</a:t>
                </a:r>
                <a:r>
                  <a:rPr lang="en-US" sz="1800" baseline="-25000"/>
                  <a:t>γ</a:t>
                </a:r>
                <a:r>
                  <a:rPr lang="en-US" sz="1800" baseline="30000"/>
                  <a:t>1/3</a:t>
                </a:r>
              </a:p>
            </p:txBody>
          </p:sp>
          <p:pic>
            <p:nvPicPr>
              <p:cNvPr id="104462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4700" y="1727200"/>
                <a:ext cx="33020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4460" name="TextBox 10"/>
            <p:cNvSpPr txBox="1">
              <a:spLocks noChangeArrowheads="1"/>
            </p:cNvSpPr>
            <p:nvPr/>
          </p:nvSpPr>
          <p:spPr bwMode="auto">
            <a:xfrm>
              <a:off x="3048000" y="4495800"/>
              <a:ext cx="1066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L</a:t>
              </a:r>
              <a:r>
                <a:rPr lang="en-US" baseline="-25000"/>
                <a:t>UV</a:t>
              </a:r>
            </a:p>
          </p:txBody>
        </p:sp>
      </p:grpSp>
      <p:grpSp>
        <p:nvGrpSpPr>
          <p:cNvPr id="104453" name="Group 16"/>
          <p:cNvGrpSpPr>
            <a:grpSpLocks/>
          </p:cNvGrpSpPr>
          <p:nvPr/>
        </p:nvGrpSpPr>
        <p:grpSpPr bwMode="auto">
          <a:xfrm>
            <a:off x="-152400" y="609600"/>
            <a:ext cx="4648200" cy="4410075"/>
            <a:chOff x="4343400" y="609600"/>
            <a:chExt cx="4648200" cy="4410103"/>
          </a:xfrm>
        </p:grpSpPr>
        <p:pic>
          <p:nvPicPr>
            <p:cNvPr id="104456" name="Picture 15" descr="Screen shot 2011-07-12 at 3.55.26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609600"/>
              <a:ext cx="4495800" cy="4410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57" name="TextBox 11"/>
            <p:cNvSpPr txBox="1">
              <a:spLocks noChangeArrowheads="1"/>
            </p:cNvSpPr>
            <p:nvPr/>
          </p:nvSpPr>
          <p:spPr bwMode="auto">
            <a:xfrm>
              <a:off x="4343400" y="1219204"/>
              <a:ext cx="1066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L</a:t>
              </a:r>
              <a:r>
                <a:rPr lang="en-US" baseline="-25000"/>
                <a:t>UV</a:t>
              </a:r>
            </a:p>
          </p:txBody>
        </p:sp>
      </p:grpSp>
      <p:sp>
        <p:nvSpPr>
          <p:cNvPr id="104454" name="Rectangle 18"/>
          <p:cNvSpPr>
            <a:spLocks noChangeArrowheads="1"/>
          </p:cNvSpPr>
          <p:nvPr/>
        </p:nvSpPr>
        <p:spPr bwMode="auto">
          <a:xfrm>
            <a:off x="5492750" y="990600"/>
            <a:ext cx="2432050" cy="704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 sz="2000" b="0"/>
          </a:p>
        </p:txBody>
      </p:sp>
      <p:sp>
        <p:nvSpPr>
          <p:cNvPr id="104455" name="TextBox 1"/>
          <p:cNvSpPr txBox="1">
            <a:spLocks noChangeArrowheads="1"/>
          </p:cNvSpPr>
          <p:nvPr/>
        </p:nvSpPr>
        <p:spPr bwMode="auto">
          <a:xfrm>
            <a:off x="5105400" y="819150"/>
            <a:ext cx="189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Carilli ea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0" descr="Screen shot 2011-11-07 at 9.5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3" descr="Screen shot 2011-07-12 at 3.5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6769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2" descr="Screen shot 2011-07-12 at 4.07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66700"/>
            <a:ext cx="3205162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Rectangle 5"/>
          <p:cNvSpPr>
            <a:spLocks noChangeArrowheads="1"/>
          </p:cNvSpPr>
          <p:nvPr/>
        </p:nvSpPr>
        <p:spPr bwMode="auto">
          <a:xfrm>
            <a:off x="1257300" y="2895600"/>
            <a:ext cx="1676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 sz="2000" b="0"/>
          </a:p>
        </p:txBody>
      </p:sp>
      <p:sp>
        <p:nvSpPr>
          <p:cNvPr id="106501" name="Rectangle 6"/>
          <p:cNvSpPr>
            <a:spLocks noChangeArrowheads="1"/>
          </p:cNvSpPr>
          <p:nvPr/>
        </p:nvSpPr>
        <p:spPr bwMode="auto">
          <a:xfrm>
            <a:off x="2908300" y="2984500"/>
            <a:ext cx="3048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 sz="2000" b="0"/>
          </a:p>
        </p:txBody>
      </p:sp>
      <p:sp>
        <p:nvSpPr>
          <p:cNvPr id="106502" name="Rectangle 7"/>
          <p:cNvSpPr>
            <a:spLocks noChangeArrowheads="1"/>
          </p:cNvSpPr>
          <p:nvPr/>
        </p:nvSpPr>
        <p:spPr bwMode="auto">
          <a:xfrm>
            <a:off x="952500" y="2667000"/>
            <a:ext cx="8382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 sz="2000" b="0"/>
          </a:p>
        </p:txBody>
      </p:sp>
      <p:sp>
        <p:nvSpPr>
          <p:cNvPr id="106503" name="Rectangle 8"/>
          <p:cNvSpPr>
            <a:spLocks noChangeArrowheads="1"/>
          </p:cNvSpPr>
          <p:nvPr/>
        </p:nvSpPr>
        <p:spPr bwMode="auto">
          <a:xfrm>
            <a:off x="876300" y="457200"/>
            <a:ext cx="457200" cy="60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 sz="2000" b="0"/>
          </a:p>
        </p:txBody>
      </p:sp>
      <p:sp>
        <p:nvSpPr>
          <p:cNvPr id="106504" name="TextBox 9"/>
          <p:cNvSpPr txBox="1">
            <a:spLocks noChangeArrowheads="1"/>
          </p:cNvSpPr>
          <p:nvPr/>
        </p:nvSpPr>
        <p:spPr bwMode="auto">
          <a:xfrm>
            <a:off x="838200" y="4572000"/>
            <a:ext cx="76200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800" b="0">
                <a:solidFill>
                  <a:srgbClr val="FFFFFF"/>
                </a:solidFill>
              </a:rPr>
              <a:t>Decreasing NZ size with z =&gt; significant increase neutral fraction of IGM from z ~ 5.7 to 7.1 </a:t>
            </a:r>
          </a:p>
          <a:p>
            <a:pPr eaLnBrk="1" hangingPunct="1">
              <a:spcAft>
                <a:spcPts val="600"/>
              </a:spcAft>
            </a:pPr>
            <a:r>
              <a:rPr lang="en-US" b="0">
                <a:solidFill>
                  <a:srgbClr val="FFFFFF"/>
                </a:solidFill>
              </a:rPr>
              <a:t>[factor 4 NZ size =&gt; factor 64 f(HI)] </a:t>
            </a:r>
          </a:p>
        </p:txBody>
      </p:sp>
      <p:sp>
        <p:nvSpPr>
          <p:cNvPr id="106505" name="TextBox 12"/>
          <p:cNvSpPr txBox="1">
            <a:spLocks noChangeArrowheads="1"/>
          </p:cNvSpPr>
          <p:nvPr/>
        </p:nvSpPr>
        <p:spPr bwMode="auto">
          <a:xfrm>
            <a:off x="6121400" y="16383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>
                <a:solidFill>
                  <a:schemeClr val="accent2"/>
                </a:solidFill>
              </a:rPr>
              <a:t>z ≤ </a:t>
            </a:r>
            <a:r>
              <a:rPr lang="en-US" b="0">
                <a:solidFill>
                  <a:srgbClr val="FF0000"/>
                </a:solidFill>
              </a:rPr>
              <a:t>6.4</a:t>
            </a:r>
          </a:p>
        </p:txBody>
      </p:sp>
      <p:sp>
        <p:nvSpPr>
          <p:cNvPr id="106506" name="TextBox 13"/>
          <p:cNvSpPr txBox="1">
            <a:spLocks noChangeArrowheads="1"/>
          </p:cNvSpPr>
          <p:nvPr/>
        </p:nvSpPr>
        <p:spPr bwMode="auto">
          <a:xfrm>
            <a:off x="7848600" y="22479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z=7.1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4" descr="Screen shot 2011-11-07 at 9.51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2" name="Picture 26" descr="Screen shot 2012-02-28 at 9.08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3894" y="-824706"/>
            <a:ext cx="5154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17"/>
          <p:cNvSpPr txBox="1">
            <a:spLocks noChangeArrowheads="1"/>
          </p:cNvSpPr>
          <p:nvPr/>
        </p:nvSpPr>
        <p:spPr bwMode="auto">
          <a:xfrm>
            <a:off x="4038600" y="22860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</a:rPr>
              <a:t>QNZ</a:t>
            </a:r>
          </a:p>
        </p:txBody>
      </p:sp>
      <p:sp>
        <p:nvSpPr>
          <p:cNvPr id="107524" name="TextBox 22"/>
          <p:cNvSpPr txBox="1">
            <a:spLocks noChangeArrowheads="1"/>
          </p:cNvSpPr>
          <p:nvPr/>
        </p:nvSpPr>
        <p:spPr bwMode="auto">
          <a:xfrm>
            <a:off x="4191000" y="89535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FB4D"/>
                </a:solidFill>
              </a:rPr>
              <a:t>Q-DLA</a:t>
            </a:r>
          </a:p>
        </p:txBody>
      </p:sp>
      <p:cxnSp>
        <p:nvCxnSpPr>
          <p:cNvPr id="107525" name="Straight Connector 9"/>
          <p:cNvCxnSpPr>
            <a:cxnSpLocks noChangeShapeType="1"/>
          </p:cNvCxnSpPr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07526" name="Straight Connector 11"/>
          <p:cNvCxnSpPr>
            <a:cxnSpLocks noChangeShapeType="1"/>
          </p:cNvCxnSpPr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27" name="Straight Arrow Connector 15"/>
          <p:cNvCxnSpPr>
            <a:cxnSpLocks noChangeShapeType="1"/>
          </p:cNvCxnSpPr>
          <p:nvPr/>
        </p:nvCxnSpPr>
        <p:spPr bwMode="auto">
          <a:xfrm rot="5400000" flipH="1" flipV="1">
            <a:off x="3771107" y="3199606"/>
            <a:ext cx="53340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528" name="Straight Connector 20"/>
          <p:cNvCxnSpPr>
            <a:cxnSpLocks noChangeShapeType="1"/>
          </p:cNvCxnSpPr>
          <p:nvPr/>
        </p:nvCxnSpPr>
        <p:spPr bwMode="auto">
          <a:xfrm rot="10800000" flipV="1">
            <a:off x="3962400" y="3467100"/>
            <a:ext cx="1524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29" name="TextBox 24"/>
          <p:cNvSpPr txBox="1">
            <a:spLocks noChangeArrowheads="1"/>
          </p:cNvSpPr>
          <p:nvPr/>
        </p:nvSpPr>
        <p:spPr bwMode="auto">
          <a:xfrm>
            <a:off x="5486400" y="5334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CMB</a:t>
            </a:r>
            <a:r>
              <a:rPr lang="en-US" sz="1800" baseline="-25000">
                <a:solidFill>
                  <a:srgbClr val="FF0000"/>
                </a:solidFill>
              </a:rPr>
              <a:t>pol</a:t>
            </a:r>
          </a:p>
        </p:txBody>
      </p:sp>
      <p:sp>
        <p:nvSpPr>
          <p:cNvPr id="107530" name="TextBox 25"/>
          <p:cNvSpPr txBox="1">
            <a:spLocks noChangeArrowheads="1"/>
          </p:cNvSpPr>
          <p:nvPr/>
        </p:nvSpPr>
        <p:spPr bwMode="auto">
          <a:xfrm>
            <a:off x="3009900" y="387191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GP</a:t>
            </a:r>
          </a:p>
        </p:txBody>
      </p:sp>
      <p:sp>
        <p:nvSpPr>
          <p:cNvPr id="107531" name="TextBox 12"/>
          <p:cNvSpPr txBox="1">
            <a:spLocks noChangeArrowheads="1"/>
          </p:cNvSpPr>
          <p:nvPr/>
        </p:nvSpPr>
        <p:spPr bwMode="auto">
          <a:xfrm>
            <a:off x="1066800" y="5181600"/>
            <a:ext cx="7848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>
                <a:solidFill>
                  <a:srgbClr val="FFFFFF"/>
                </a:solidFill>
              </a:rPr>
              <a:t> z&gt;6 quasars =&gt; rapid change in IGM neutral fraction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>
                <a:solidFill>
                  <a:srgbClr val="FFFFFF"/>
                </a:solidFill>
              </a:rPr>
              <a:t> ‘Cosmic phase transition’: z~7 to 10 critical for 1</a:t>
            </a:r>
            <a:r>
              <a:rPr lang="en-US" b="0" baseline="30000">
                <a:solidFill>
                  <a:srgbClr val="FFFFFF"/>
                </a:solidFill>
              </a:rPr>
              <a:t>st</a:t>
            </a:r>
            <a:r>
              <a:rPr lang="en-US" b="0">
                <a:solidFill>
                  <a:srgbClr val="FFFFFF"/>
                </a:solidFill>
              </a:rPr>
              <a:t> galaxies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>
                <a:solidFill>
                  <a:srgbClr val="FFFF00"/>
                </a:solidFill>
              </a:rPr>
              <a:t> Band 5 is hypercritical to cover [CII] during reionization </a:t>
            </a:r>
          </a:p>
        </p:txBody>
      </p:sp>
      <p:sp>
        <p:nvSpPr>
          <p:cNvPr id="107532" name="TextBox 16"/>
          <p:cNvSpPr txBox="1">
            <a:spLocks noChangeArrowheads="1"/>
          </p:cNvSpPr>
          <p:nvPr/>
        </p:nvSpPr>
        <p:spPr bwMode="auto">
          <a:xfrm>
            <a:off x="3619500" y="0"/>
            <a:ext cx="876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0.95</a:t>
            </a:r>
          </a:p>
        </p:txBody>
      </p:sp>
      <p:sp>
        <p:nvSpPr>
          <p:cNvPr id="107533" name="TextBox 19"/>
          <p:cNvSpPr txBox="1">
            <a:spLocks noChangeArrowheads="1"/>
          </p:cNvSpPr>
          <p:nvPr/>
        </p:nvSpPr>
        <p:spPr bwMode="auto">
          <a:xfrm>
            <a:off x="4381500" y="4763"/>
            <a:ext cx="876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0.65</a:t>
            </a:r>
          </a:p>
        </p:txBody>
      </p:sp>
      <p:sp>
        <p:nvSpPr>
          <p:cNvPr id="107534" name="TextBox 21"/>
          <p:cNvSpPr txBox="1">
            <a:spLocks noChangeArrowheads="1"/>
          </p:cNvSpPr>
          <p:nvPr/>
        </p:nvSpPr>
        <p:spPr bwMode="auto">
          <a:xfrm>
            <a:off x="5105400" y="0"/>
            <a:ext cx="876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0.48</a:t>
            </a:r>
          </a:p>
        </p:txBody>
      </p:sp>
      <p:sp>
        <p:nvSpPr>
          <p:cNvPr id="107535" name="TextBox 23"/>
          <p:cNvSpPr txBox="1">
            <a:spLocks noChangeArrowheads="1"/>
          </p:cNvSpPr>
          <p:nvPr/>
        </p:nvSpPr>
        <p:spPr bwMode="auto">
          <a:xfrm>
            <a:off x="5905500" y="4763"/>
            <a:ext cx="1181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0.38Gyr</a:t>
            </a:r>
          </a:p>
        </p:txBody>
      </p:sp>
      <p:sp>
        <p:nvSpPr>
          <p:cNvPr id="107536" name="TextBox 27"/>
          <p:cNvSpPr txBox="1">
            <a:spLocks noChangeArrowheads="1"/>
          </p:cNvSpPr>
          <p:nvPr/>
        </p:nvSpPr>
        <p:spPr bwMode="auto">
          <a:xfrm>
            <a:off x="2019300" y="0"/>
            <a:ext cx="876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3.34</a:t>
            </a:r>
          </a:p>
        </p:txBody>
      </p:sp>
      <p:sp>
        <p:nvSpPr>
          <p:cNvPr id="107537" name="TextBox 28"/>
          <p:cNvSpPr txBox="1">
            <a:spLocks noChangeArrowheads="1"/>
          </p:cNvSpPr>
          <p:nvPr/>
        </p:nvSpPr>
        <p:spPr bwMode="auto">
          <a:xfrm>
            <a:off x="2819400" y="144780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Gnedin &amp; Fan model</a:t>
            </a:r>
          </a:p>
        </p:txBody>
      </p:sp>
      <p:cxnSp>
        <p:nvCxnSpPr>
          <p:cNvPr id="107538" name="Straight Arrow Connector 3"/>
          <p:cNvCxnSpPr>
            <a:cxnSpLocks noChangeShapeType="1"/>
          </p:cNvCxnSpPr>
          <p:nvPr/>
        </p:nvCxnSpPr>
        <p:spPr bwMode="auto">
          <a:xfrm>
            <a:off x="4559300" y="4419600"/>
            <a:ext cx="1155700" cy="0"/>
          </a:xfrm>
          <a:prstGeom prst="straightConnector1">
            <a:avLst/>
          </a:prstGeom>
          <a:noFill/>
          <a:ln w="28575">
            <a:solidFill>
              <a:srgbClr val="E4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539" name="TextBox 5"/>
          <p:cNvSpPr txBox="1">
            <a:spLocks noChangeArrowheads="1"/>
          </p:cNvSpPr>
          <p:nvPr/>
        </p:nvSpPr>
        <p:spPr bwMode="auto">
          <a:xfrm>
            <a:off x="3873500" y="3962400"/>
            <a:ext cx="2527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0000"/>
                </a:solidFill>
              </a:rPr>
              <a:t>ALMA Band 5 [CII]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6" descr="tresmontosas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TextBox 2"/>
          <p:cNvSpPr txBox="1">
            <a:spLocks noChangeArrowheads="1"/>
          </p:cNvSpPr>
          <p:nvPr/>
        </p:nvSpPr>
        <p:spPr bwMode="auto">
          <a:xfrm>
            <a:off x="533400" y="15240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solidFill>
                  <a:schemeClr val="bg1"/>
                </a:solidFill>
              </a:rPr>
              <a:t>Cosmic reionization and first galaxies with ALMA</a:t>
            </a:r>
          </a:p>
        </p:txBody>
      </p:sp>
      <p:sp>
        <p:nvSpPr>
          <p:cNvPr id="109571" name="TextBox 3"/>
          <p:cNvSpPr txBox="1">
            <a:spLocks noChangeArrowheads="1"/>
          </p:cNvSpPr>
          <p:nvPr/>
        </p:nvSpPr>
        <p:spPr bwMode="auto">
          <a:xfrm>
            <a:off x="381000" y="885825"/>
            <a:ext cx="80772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>
                <a:solidFill>
                  <a:srgbClr val="FFFFFF"/>
                </a:solidFill>
              </a:rPr>
              <a:t> Cool gas and dust: fuel for star formation, ISM physics…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>
                <a:solidFill>
                  <a:srgbClr val="FFFFFF"/>
                </a:solidFill>
              </a:rPr>
              <a:t> [CII] key gas dynamical tracer: anatomy of mergers, rotation, masses…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>
                <a:solidFill>
                  <a:srgbClr val="FFFFFF"/>
                </a:solidFill>
              </a:rPr>
              <a:t> [CII]: Key redshift determinant at z&gt;7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>
                <a:solidFill>
                  <a:srgbClr val="FFFFFF"/>
                </a:solidFill>
              </a:rPr>
              <a:t> FSL: physical diagnostics 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b="0">
                <a:solidFill>
                  <a:srgbClr val="FFFFFF"/>
                </a:solidFill>
              </a:rPr>
              <a:t> z&gt;6 quasar spectra: powerful probe of f(HI) vs. 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4"/>
          <p:cNvSpPr txBox="1">
            <a:spLocks noChangeArrowheads="1"/>
          </p:cNvSpPr>
          <p:nvPr/>
        </p:nvSpPr>
        <p:spPr bwMode="auto">
          <a:xfrm>
            <a:off x="457200" y="71438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Dust obscured galaxy formation: HDF</a:t>
            </a:r>
          </a:p>
        </p:txBody>
      </p:sp>
      <p:pic>
        <p:nvPicPr>
          <p:cNvPr id="26626" name="Picture 2" descr="HDF_scub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685800"/>
            <a:ext cx="3686175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594px-HubbleDeepField.8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3633788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04788" y="4503738"/>
            <a:ext cx="34528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0"/>
              <a:t>10</a:t>
            </a:r>
            <a:r>
              <a:rPr lang="en-US" b="0" baseline="30000"/>
              <a:t>3</a:t>
            </a:r>
            <a:r>
              <a:rPr lang="en-US" b="0"/>
              <a:t> galaxies: disks + ellipticals z=0 to 8</a:t>
            </a: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581525" y="4419600"/>
            <a:ext cx="45624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5 sources w. S</a:t>
            </a:r>
            <a:r>
              <a:rPr lang="en-US" b="0" baseline="-25000"/>
              <a:t>350</a:t>
            </a:r>
            <a:r>
              <a:rPr lang="en-US" b="0"/>
              <a:t> &gt; 2mJy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submm galaxies: high z, extreme starbursts (FIR ~ 10</a:t>
            </a:r>
            <a:r>
              <a:rPr lang="en-US" b="0" baseline="30000"/>
              <a:t>13</a:t>
            </a:r>
            <a:r>
              <a:rPr lang="en-US" b="0"/>
              <a:t> L</a:t>
            </a:r>
            <a:r>
              <a:rPr lang="en-US" b="0" baseline="-25000"/>
              <a:t>o</a:t>
            </a:r>
            <a:r>
              <a:rPr lang="en-US" b="0"/>
              <a:t>, SFR ~ 10</a:t>
            </a:r>
            <a:r>
              <a:rPr lang="en-US" b="0" baseline="30000"/>
              <a:t>3</a:t>
            </a:r>
            <a:r>
              <a:rPr lang="en-US" b="0"/>
              <a:t> M</a:t>
            </a:r>
            <a:r>
              <a:rPr lang="en-US" b="0" baseline="-25000"/>
              <a:t>o</a:t>
            </a:r>
            <a:r>
              <a:rPr lang="en-US" b="0"/>
              <a:t>/yr), but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Still no opt ID or z for 850.1  </a:t>
            </a:r>
          </a:p>
        </p:txBody>
      </p:sp>
      <p:cxnSp>
        <p:nvCxnSpPr>
          <p:cNvPr id="26630" name="Straight Arrow Connector 7"/>
          <p:cNvCxnSpPr>
            <a:cxnSpLocks noChangeShapeType="1"/>
          </p:cNvCxnSpPr>
          <p:nvPr/>
        </p:nvCxnSpPr>
        <p:spPr bwMode="auto">
          <a:xfrm>
            <a:off x="4352925" y="4267200"/>
            <a:ext cx="3686175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5829300" y="388620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2.5</a:t>
            </a:r>
            <a:r>
              <a:rPr lang="ja-JP" altLang="en-US" sz="2000" b="0">
                <a:solidFill>
                  <a:schemeClr val="bg1"/>
                </a:solidFill>
              </a:rPr>
              <a:t>’</a:t>
            </a:r>
            <a:endParaRPr lang="en-US" sz="2000" b="0">
              <a:solidFill>
                <a:schemeClr val="bg1"/>
              </a:solidFill>
            </a:endParaRPr>
          </a:p>
        </p:txBody>
      </p:sp>
      <p:sp>
        <p:nvSpPr>
          <p:cNvPr id="26632" name="TextBox 8"/>
          <p:cNvSpPr txBox="1">
            <a:spLocks noChangeArrowheads="1"/>
          </p:cNvSpPr>
          <p:nvPr/>
        </p:nvSpPr>
        <p:spPr bwMode="auto">
          <a:xfrm>
            <a:off x="152400" y="57912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Total SFR SCUBA ~ HST </a:t>
            </a:r>
          </a:p>
        </p:txBody>
      </p:sp>
      <p:pic>
        <p:nvPicPr>
          <p:cNvPr id="26633" name="Picture 9" descr="Screen shot 2012-01-21 at 8.27.14 AM.png"/>
          <p:cNvPicPr>
            <a:picLocks noChangeAspect="1"/>
          </p:cNvPicPr>
          <p:nvPr/>
        </p:nvPicPr>
        <p:blipFill>
          <a:blip r:embed="rId4">
            <a:lum bright="-34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0"/>
            <a:ext cx="23241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4" name="Straight Connector 11"/>
          <p:cNvCxnSpPr>
            <a:cxnSpLocks noChangeShapeType="1"/>
          </p:cNvCxnSpPr>
          <p:nvPr/>
        </p:nvCxnSpPr>
        <p:spPr bwMode="auto">
          <a:xfrm rot="5400000" flipH="1" flipV="1">
            <a:off x="5181601" y="376237"/>
            <a:ext cx="1985962" cy="1376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5" name="Straight Connector 12"/>
          <p:cNvCxnSpPr>
            <a:cxnSpLocks noChangeShapeType="1"/>
          </p:cNvCxnSpPr>
          <p:nvPr/>
        </p:nvCxnSpPr>
        <p:spPr bwMode="auto">
          <a:xfrm flipV="1">
            <a:off x="5981700" y="2209800"/>
            <a:ext cx="29337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438400" y="685800"/>
            <a:ext cx="9906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1" charset="2"/>
              <a:buNone/>
              <a:defRPr/>
            </a:pPr>
            <a:r>
              <a:rPr lang="en-US" b="0" dirty="0">
                <a:solidFill>
                  <a:schemeClr val="accent3"/>
                </a:solidFill>
                <a:latin typeface="Times New Roman" pitchFamily="1" charset="0"/>
                <a:ea typeface="+mn-ea"/>
                <a:cs typeface="+mn-cs"/>
              </a:rPr>
              <a:t>HST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7200" y="609600"/>
            <a:ext cx="16383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1" charset="2"/>
              <a:buNone/>
              <a:defRPr/>
            </a:pPr>
            <a:r>
              <a:rPr lang="en-US" sz="2000" b="0" dirty="0">
                <a:solidFill>
                  <a:schemeClr val="accent3"/>
                </a:solidFill>
                <a:latin typeface="Times New Roman" pitchFamily="1" charset="0"/>
                <a:ea typeface="+mn-ea"/>
                <a:cs typeface="+mn-cs"/>
              </a:rPr>
              <a:t>SCUBA Hughes ea 98</a:t>
            </a:r>
          </a:p>
        </p:txBody>
      </p:sp>
      <p:sp>
        <p:nvSpPr>
          <p:cNvPr id="26638" name="TextBox 16"/>
          <p:cNvSpPr txBox="1">
            <a:spLocks noChangeArrowheads="1"/>
          </p:cNvSpPr>
          <p:nvPr/>
        </p:nvSpPr>
        <p:spPr bwMode="auto">
          <a:xfrm>
            <a:off x="6819900" y="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HDF850.1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Screen shot 2012-01-19 at 3.58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0"/>
            <a:ext cx="24606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2" descr="Screen shot 2012-01-19 at 3.59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6289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4" descr="Screen shot 2012-01-19 at 3.59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209800"/>
            <a:ext cx="2527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5" descr="Screen shot 2012-01-19 at 4.00.1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362200"/>
            <a:ext cx="23225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6" descr="Screen shot 2012-01-19 at 4.00.2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81250"/>
            <a:ext cx="24479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8" descr="Screen shot 2012-01-19 at 4.00.5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4525963"/>
            <a:ext cx="259715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9" descr="Screen shot 2012-01-19 at 4.01.21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611688"/>
            <a:ext cx="215265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2" name="Picture 10" descr="Screen shot 2012-01-19 at 4.01.3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00" y="4495800"/>
            <a:ext cx="2654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3" name="TextBox 11"/>
          <p:cNvSpPr txBox="1">
            <a:spLocks noChangeArrowheads="1"/>
          </p:cNvSpPr>
          <p:nvPr/>
        </p:nvSpPr>
        <p:spPr bwMode="auto">
          <a:xfrm>
            <a:off x="76200" y="76200"/>
            <a:ext cx="4351338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/>
              <a:t>Blind CO searches: 5 best 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b="0"/>
              <a:t> MultiNEST: </a:t>
            </a:r>
            <a:r>
              <a:rPr lang="en-US" sz="2000" b="0"/>
              <a:t>Baysian UV and image plane with multiple spatial/spectral models (Lentati)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sz="2000" b="0"/>
              <a:t> Standard sigma-clip search (SERCH AIPS)  </a:t>
            </a:r>
          </a:p>
        </p:txBody>
      </p:sp>
      <p:pic>
        <p:nvPicPr>
          <p:cNvPr id="118794" name="Picture 7" descr="Screen shot 2012-01-19 at 4.00.44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5500"/>
            <a:ext cx="22034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5" name="Picture 3" descr="Screen shot 2012-01-19 at 3.59.38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2311400"/>
            <a:ext cx="237331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6" name="TextBox 12"/>
          <p:cNvSpPr txBox="1">
            <a:spLocks noChangeArrowheads="1"/>
          </p:cNvSpPr>
          <p:nvPr/>
        </p:nvSpPr>
        <p:spPr bwMode="auto">
          <a:xfrm>
            <a:off x="7239000" y="36195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z=1.78</a:t>
            </a:r>
          </a:p>
        </p:txBody>
      </p:sp>
      <p:sp>
        <p:nvSpPr>
          <p:cNvPr id="118797" name="TextBox 13"/>
          <p:cNvSpPr txBox="1">
            <a:spLocks noChangeArrowheads="1"/>
          </p:cNvSpPr>
          <p:nvPr/>
        </p:nvSpPr>
        <p:spPr bwMode="auto">
          <a:xfrm>
            <a:off x="7315200" y="76200"/>
            <a:ext cx="914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chemeClr val="bg1"/>
                </a:solidFill>
              </a:rPr>
              <a:t>sBzK</a:t>
            </a:r>
          </a:p>
        </p:txBody>
      </p:sp>
      <p:sp>
        <p:nvSpPr>
          <p:cNvPr id="118798" name="TextBox 14"/>
          <p:cNvSpPr txBox="1">
            <a:spLocks noChangeArrowheads="1"/>
          </p:cNvSpPr>
          <p:nvPr/>
        </p:nvSpPr>
        <p:spPr bwMode="auto">
          <a:xfrm>
            <a:off x="7239000" y="22860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FFFF"/>
                </a:solidFill>
              </a:rPr>
              <a:t>HDF850.1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5" descr="Screen shot 2012-01-20 at 10.22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TextBox 6"/>
          <p:cNvSpPr txBox="1">
            <a:spLocks noChangeArrowheads="1"/>
          </p:cNvSpPr>
          <p:nvPr/>
        </p:nvSpPr>
        <p:spPr bwMode="auto">
          <a:xfrm>
            <a:off x="914400" y="5105400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HDF850.1 is part of large scale structure at z=5.15 to 5.22  in GOODS North</a:t>
            </a:r>
          </a:p>
        </p:txBody>
      </p:sp>
      <p:sp>
        <p:nvSpPr>
          <p:cNvPr id="119811" name="TextBox 3"/>
          <p:cNvSpPr txBox="1">
            <a:spLocks noChangeArrowheads="1"/>
          </p:cNvSpPr>
          <p:nvPr/>
        </p:nvSpPr>
        <p:spPr bwMode="auto">
          <a:xfrm>
            <a:off x="6629400" y="68580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z</a:t>
            </a:r>
            <a:r>
              <a:rPr lang="en-US" sz="2000" b="0" baseline="-25000"/>
              <a:t>sp</a:t>
            </a:r>
            <a:r>
              <a:rPr lang="en-US" sz="2000" b="0"/>
              <a:t> =5.15 to 5.22</a:t>
            </a:r>
          </a:p>
        </p:txBody>
      </p:sp>
      <p:sp>
        <p:nvSpPr>
          <p:cNvPr id="119812" name="TextBox 4"/>
          <p:cNvSpPr txBox="1">
            <a:spLocks noChangeArrowheads="1"/>
          </p:cNvSpPr>
          <p:nvPr/>
        </p:nvSpPr>
        <p:spPr bwMode="auto">
          <a:xfrm>
            <a:off x="1676400" y="19812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/>
              <a:t>z</a:t>
            </a:r>
            <a:r>
              <a:rPr lang="en-US" sz="2800" b="0" baseline="-25000"/>
              <a:t>sp</a:t>
            </a:r>
            <a:r>
              <a:rPr lang="en-US" sz="2000" b="0"/>
              <a:t> </a:t>
            </a:r>
          </a:p>
        </p:txBody>
      </p:sp>
      <p:sp>
        <p:nvSpPr>
          <p:cNvPr id="119813" name="TextBox 5"/>
          <p:cNvSpPr txBox="1">
            <a:spLocks noChangeArrowheads="1"/>
          </p:cNvSpPr>
          <p:nvPr/>
        </p:nvSpPr>
        <p:spPr bwMode="auto">
          <a:xfrm>
            <a:off x="5181600" y="285750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Stern, Dickinson</a:t>
            </a:r>
          </a:p>
        </p:txBody>
      </p:sp>
      <p:sp>
        <p:nvSpPr>
          <p:cNvPr id="119814" name="TextBox 6"/>
          <p:cNvSpPr txBox="1">
            <a:spLocks noChangeArrowheads="1"/>
          </p:cNvSpPr>
          <p:nvPr/>
        </p:nvSpPr>
        <p:spPr bwMode="auto">
          <a:xfrm>
            <a:off x="6934200" y="226695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HDF</a:t>
            </a:r>
          </a:p>
        </p:txBody>
      </p:sp>
      <p:sp>
        <p:nvSpPr>
          <p:cNvPr id="119815" name="TextBox 7"/>
          <p:cNvSpPr txBox="1">
            <a:spLocks noChangeArrowheads="1"/>
          </p:cNvSpPr>
          <p:nvPr/>
        </p:nvSpPr>
        <p:spPr bwMode="auto">
          <a:xfrm>
            <a:off x="5638800" y="106680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GOODS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6" descr="Screen Shot 2012-12-06 at 4.3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-76200"/>
            <a:ext cx="41370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8" descr="Screen Shot 2012-12-06 at 4.29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986213"/>
            <a:ext cx="544830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9" descr="Screen Shot 2012-12-06 at 4.29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3048000"/>
            <a:ext cx="3338512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TextBox 1"/>
          <p:cNvSpPr txBox="1">
            <a:spLocks noChangeArrowheads="1"/>
          </p:cNvSpPr>
          <p:nvPr/>
        </p:nvSpPr>
        <p:spPr bwMode="auto">
          <a:xfrm>
            <a:off x="76200" y="204788"/>
            <a:ext cx="49149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/>
              <a:t>Extremely metal-poor gas just outside galaxy:</a:t>
            </a:r>
            <a:r>
              <a:rPr lang="en-US"/>
              <a:t> </a:t>
            </a:r>
            <a:r>
              <a:rPr lang="en-US" b="0"/>
              <a:t>[Z/H] &lt; 10</a:t>
            </a:r>
            <a:r>
              <a:rPr lang="en-US" b="0" baseline="30000"/>
              <a:t>-4 </a:t>
            </a:r>
            <a:r>
              <a:rPr lang="en-US" b="0"/>
              <a:t>solar </a:t>
            </a:r>
          </a:p>
          <a:p>
            <a:pPr lvl="1" algn="l" eaLnBrk="1" hangingPunct="1">
              <a:spcAft>
                <a:spcPts val="600"/>
              </a:spcAft>
              <a:buFont typeface="Symbol" charset="0"/>
              <a:buChar char=""/>
            </a:pPr>
            <a:r>
              <a:rPr lang="en-US" b="0"/>
              <a:t> enriched ISM in host, but pristine IGM within 2Mpc</a:t>
            </a:r>
          </a:p>
          <a:p>
            <a:pPr lvl="1" algn="l" eaLnBrk="1" hangingPunct="1">
              <a:spcAft>
                <a:spcPts val="600"/>
              </a:spcAft>
              <a:buFont typeface="Symbol" charset="0"/>
              <a:buChar char=""/>
            </a:pPr>
            <a:r>
              <a:rPr lang="en-US" b="0"/>
              <a:t> Highly inhomogeneous IGM as expected during reionization?</a:t>
            </a:r>
          </a:p>
        </p:txBody>
      </p:sp>
      <p:sp>
        <p:nvSpPr>
          <p:cNvPr id="120837" name="TextBox 5"/>
          <p:cNvSpPr txBox="1">
            <a:spLocks noChangeArrowheads="1"/>
          </p:cNvSpPr>
          <p:nvPr/>
        </p:nvSpPr>
        <p:spPr bwMode="auto">
          <a:xfrm>
            <a:off x="6400800" y="2876550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Simcoe ea.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 descr="Screen shot 2012-01-18 at 10.05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0"/>
            <a:ext cx="561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TextBox 5"/>
          <p:cNvSpPr txBox="1">
            <a:spLocks noChangeArrowheads="1"/>
          </p:cNvSpPr>
          <p:nvPr/>
        </p:nvSpPr>
        <p:spPr bwMode="auto">
          <a:xfrm>
            <a:off x="228600" y="762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b="0"/>
              <a:t>Star formation rates</a:t>
            </a:r>
          </a:p>
        </p:txBody>
      </p:sp>
      <p:sp>
        <p:nvSpPr>
          <p:cNvPr id="121859" name="TextBox 6"/>
          <p:cNvSpPr txBox="1">
            <a:spLocks noChangeArrowheads="1"/>
          </p:cNvSpPr>
          <p:nvPr/>
        </p:nvSpPr>
        <p:spPr bwMode="auto">
          <a:xfrm>
            <a:off x="0" y="685800"/>
            <a:ext cx="3810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Well characterized SEDs from UV to IR and radio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Use multiple diagnostics: 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b="0"/>
              <a:t> FIR 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b="0"/>
              <a:t> UV – midIR SED</a:t>
            </a:r>
          </a:p>
          <a:p>
            <a:pPr lvl="1" algn="l" eaLnBrk="1" hangingPunct="1">
              <a:spcAft>
                <a:spcPts val="600"/>
              </a:spcAft>
              <a:buFont typeface="Wingdings" charset="0"/>
              <a:buChar char="Ø"/>
            </a:pPr>
            <a:r>
              <a:rPr lang="en-US" b="0"/>
              <a:t> Hα</a:t>
            </a:r>
          </a:p>
          <a:p>
            <a:pPr lvl="1" algn="l" eaLnBrk="1" hangingPunct="1">
              <a:spcAft>
                <a:spcPts val="1200"/>
              </a:spcAft>
              <a:buFont typeface="Wingdings" charset="0"/>
              <a:buChar char="Ø"/>
            </a:pPr>
            <a:r>
              <a:rPr lang="en-US" b="0"/>
              <a:t> Radio </a:t>
            </a:r>
          </a:p>
          <a:p>
            <a:pPr algn="l" eaLnBrk="1" hangingPunct="1">
              <a:spcAft>
                <a:spcPts val="1200"/>
              </a:spcAft>
            </a:pPr>
            <a:r>
              <a:rPr lang="en-US" sz="2000" b="0"/>
              <a:t>(see Kennicutt &amp; Evans 2012)</a:t>
            </a:r>
          </a:p>
        </p:txBody>
      </p:sp>
      <p:sp>
        <p:nvSpPr>
          <p:cNvPr id="121860" name="TextBox 4"/>
          <p:cNvSpPr txBox="1">
            <a:spLocks noChangeArrowheads="1"/>
          </p:cNvSpPr>
          <p:nvPr/>
        </p:nvSpPr>
        <p:spPr bwMode="auto">
          <a:xfrm>
            <a:off x="2514600" y="60960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Magdis ea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5" descr="Screen shot 2012-01-20 at 2.13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76700"/>
            <a:ext cx="27574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2" name="Picture 1" descr="Screen shot 2012-01-20 at 10.20.20 AM.png"/>
          <p:cNvPicPr>
            <a:picLocks noChangeAspect="1"/>
          </p:cNvPicPr>
          <p:nvPr/>
        </p:nvPicPr>
        <p:blipFill>
          <a:blip r:embed="rId3">
            <a:lum bright="-28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0"/>
            <a:ext cx="44640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2" descr="Screen shot 2012-01-20 at 10.20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505200"/>
            <a:ext cx="6430963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Box 3"/>
          <p:cNvSpPr txBox="1">
            <a:spLocks noChangeArrowheads="1"/>
          </p:cNvSpPr>
          <p:nvPr/>
        </p:nvSpPr>
        <p:spPr bwMode="auto">
          <a:xfrm>
            <a:off x="273050" y="76200"/>
            <a:ext cx="47561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en-US" b="0"/>
              <a:t>HDF850.1:  finally!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z = 5.183  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M</a:t>
            </a:r>
            <a:r>
              <a:rPr lang="en-US" b="0" baseline="-25000"/>
              <a:t>H2</a:t>
            </a:r>
            <a:r>
              <a:rPr lang="en-US" b="0"/>
              <a:t> = 4 10</a:t>
            </a:r>
            <a:r>
              <a:rPr lang="en-US" b="0" baseline="30000"/>
              <a:t>10</a:t>
            </a:r>
            <a:r>
              <a:rPr lang="en-US" b="0"/>
              <a:t> (α/0.8) M</a:t>
            </a:r>
            <a:r>
              <a:rPr lang="en-US" b="0" baseline="-25000"/>
              <a:t>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flux in [CII] ~ 40x CO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[CII] size ~ 6 kpc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 Still no optical/nearIR ID</a:t>
            </a:r>
          </a:p>
        </p:txBody>
      </p:sp>
      <p:sp>
        <p:nvSpPr>
          <p:cNvPr id="122885" name="TextBox 5"/>
          <p:cNvSpPr txBox="1">
            <a:spLocks noChangeArrowheads="1"/>
          </p:cNvSpPr>
          <p:nvPr/>
        </p:nvSpPr>
        <p:spPr bwMode="auto">
          <a:xfrm>
            <a:off x="6400800" y="4230688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/>
              <a:t>Intermediate CO excitation ~ GN20</a:t>
            </a:r>
          </a:p>
        </p:txBody>
      </p:sp>
      <p:sp>
        <p:nvSpPr>
          <p:cNvPr id="122886" name="TextBox 6"/>
          <p:cNvSpPr txBox="1">
            <a:spLocks noChangeArrowheads="1"/>
          </p:cNvSpPr>
          <p:nvPr/>
        </p:nvSpPr>
        <p:spPr bwMode="auto">
          <a:xfrm>
            <a:off x="5626100" y="2754313"/>
            <a:ext cx="1612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/>
              <a:t>JVLA 37GHz</a:t>
            </a:r>
          </a:p>
        </p:txBody>
      </p:sp>
      <p:sp>
        <p:nvSpPr>
          <p:cNvPr id="122887" name="TextBox 7"/>
          <p:cNvSpPr txBox="1">
            <a:spLocks noChangeArrowheads="1"/>
          </p:cNvSpPr>
          <p:nvPr/>
        </p:nvSpPr>
        <p:spPr bwMode="auto">
          <a:xfrm>
            <a:off x="5562600" y="87313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/>
              <a:t>Bure 307GHz</a:t>
            </a:r>
          </a:p>
        </p:txBody>
      </p:sp>
      <p:sp>
        <p:nvSpPr>
          <p:cNvPr id="122888" name="TextBox 7"/>
          <p:cNvSpPr txBox="1">
            <a:spLocks noChangeArrowheads="1"/>
          </p:cNvSpPr>
          <p:nvPr/>
        </p:nvSpPr>
        <p:spPr bwMode="auto">
          <a:xfrm>
            <a:off x="5562600" y="1839913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0"/>
              <a:t>Bure 80GHz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Screen shot 2012-09-18 at 10.21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156450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extBox 2"/>
          <p:cNvSpPr txBox="1">
            <a:spLocks noChangeArrowheads="1"/>
          </p:cNvSpPr>
          <p:nvPr/>
        </p:nvSpPr>
        <p:spPr bwMode="auto">
          <a:xfrm>
            <a:off x="381000" y="0"/>
            <a:ext cx="822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Spectroscopic imaging </a:t>
            </a:r>
            <a:r>
              <a:rPr lang="ja-JP" altLang="en-US" b="0"/>
              <a:t>‘</a:t>
            </a:r>
            <a:r>
              <a:rPr lang="en-US" altLang="ja-JP" b="0"/>
              <a:t>n</a:t>
            </a:r>
            <a:r>
              <a:rPr lang="en-US" altLang="ja-JP" b="0" baseline="-25000"/>
              <a:t>ch</a:t>
            </a:r>
            <a:r>
              <a:rPr lang="en-US" altLang="ja-JP" b="0"/>
              <a:t> x 1000 words</a:t>
            </a:r>
            <a:r>
              <a:rPr lang="ja-JP" altLang="en-US" b="0"/>
              <a:t>’</a:t>
            </a:r>
            <a:endParaRPr lang="en-US" b="0"/>
          </a:p>
        </p:txBody>
      </p:sp>
      <p:sp>
        <p:nvSpPr>
          <p:cNvPr id="126979" name="TextBox 3"/>
          <p:cNvSpPr txBox="1">
            <a:spLocks noChangeArrowheads="1"/>
          </p:cNvSpPr>
          <p:nvPr/>
        </p:nvSpPr>
        <p:spPr bwMode="auto">
          <a:xfrm>
            <a:off x="1905000" y="441960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CSG</a:t>
            </a:r>
          </a:p>
        </p:txBody>
      </p:sp>
      <p:sp>
        <p:nvSpPr>
          <p:cNvPr id="126980" name="TextBox 4"/>
          <p:cNvSpPr txBox="1">
            <a:spLocks noChangeArrowheads="1"/>
          </p:cNvSpPr>
          <p:nvPr/>
        </p:nvSpPr>
        <p:spPr bwMode="auto">
          <a:xfrm>
            <a:off x="6553200" y="441960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SMG</a:t>
            </a:r>
          </a:p>
        </p:txBody>
      </p:sp>
      <p:sp>
        <p:nvSpPr>
          <p:cNvPr id="126981" name="TextBox 5"/>
          <p:cNvSpPr txBox="1">
            <a:spLocks noChangeArrowheads="1"/>
          </p:cNvSpPr>
          <p:nvPr/>
        </p:nvSpPr>
        <p:spPr bwMode="auto">
          <a:xfrm>
            <a:off x="4038600" y="441960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FFFFFF"/>
                </a:solidFill>
              </a:rPr>
              <a:t>Quasar</a:t>
            </a:r>
          </a:p>
        </p:txBody>
      </p:sp>
      <p:sp>
        <p:nvSpPr>
          <p:cNvPr id="126982" name="TextBox 6"/>
          <p:cNvSpPr txBox="1">
            <a:spLocks noChangeArrowheads="1"/>
          </p:cNvSpPr>
          <p:nvPr/>
        </p:nvSpPr>
        <p:spPr bwMode="auto">
          <a:xfrm>
            <a:off x="228600" y="5154613"/>
            <a:ext cx="8915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CSG: SFR ≤ 10</a:t>
            </a:r>
            <a:r>
              <a:rPr lang="en-US" sz="2000" b="0" baseline="30000"/>
              <a:t>2</a:t>
            </a:r>
            <a:r>
              <a:rPr lang="en-US" sz="2000" b="0"/>
              <a:t> M</a:t>
            </a:r>
            <a:r>
              <a:rPr lang="en-US" sz="2000" b="0" baseline="-25000"/>
              <a:t>o</a:t>
            </a:r>
            <a:r>
              <a:rPr lang="en-US" sz="2000" b="0"/>
              <a:t>/yr, ρ ≥ 10</a:t>
            </a:r>
            <a:r>
              <a:rPr lang="en-US" sz="2000" b="0" baseline="30000"/>
              <a:t>-4 </a:t>
            </a:r>
            <a:r>
              <a:rPr lang="en-US" sz="2000" b="0"/>
              <a:t>Mpc</a:t>
            </a:r>
            <a:r>
              <a:rPr lang="en-US" sz="2000" b="0" baseline="30000"/>
              <a:t>-3</a:t>
            </a:r>
            <a:r>
              <a:rPr lang="en-US" sz="2000" b="0"/>
              <a:t>, clumpy, turbulent, rotating 10kpc disks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Quasars:SFR ≥ 10</a:t>
            </a:r>
            <a:r>
              <a:rPr lang="en-US" sz="2000" b="0" baseline="30000"/>
              <a:t>3</a:t>
            </a:r>
            <a:r>
              <a:rPr lang="en-US" sz="2000" b="0"/>
              <a:t> M</a:t>
            </a:r>
            <a:r>
              <a:rPr lang="en-US" sz="2000" b="0" baseline="-25000"/>
              <a:t>o</a:t>
            </a:r>
            <a:r>
              <a:rPr lang="en-US" sz="2000" b="0"/>
              <a:t>/yr, ρ ≤ 10</a:t>
            </a:r>
            <a:r>
              <a:rPr lang="en-US" sz="2000" b="0" baseline="30000"/>
              <a:t>-5 </a:t>
            </a:r>
            <a:r>
              <a:rPr lang="en-US" sz="2000" b="0"/>
              <a:t>Mpc</a:t>
            </a:r>
            <a:r>
              <a:rPr lang="en-US" sz="2000" b="0" baseline="30000"/>
              <a:t>-3</a:t>
            </a:r>
            <a:r>
              <a:rPr lang="en-US" sz="2000" b="0"/>
              <a:t>, highly disturbed, chaotic CO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b="0"/>
              <a:t> SMG:  SFR ≥ 10</a:t>
            </a:r>
            <a:r>
              <a:rPr lang="en-US" sz="2000" b="0" baseline="30000"/>
              <a:t>3</a:t>
            </a:r>
            <a:r>
              <a:rPr lang="en-US" sz="2000" b="0"/>
              <a:t> M</a:t>
            </a:r>
            <a:r>
              <a:rPr lang="en-US" sz="2000" b="0" baseline="-25000"/>
              <a:t>o</a:t>
            </a:r>
            <a:r>
              <a:rPr lang="en-US" sz="2000" b="0"/>
              <a:t>/yr, ρ ≤ 10</a:t>
            </a:r>
            <a:r>
              <a:rPr lang="en-US" sz="2000" b="0" baseline="30000"/>
              <a:t>-5 </a:t>
            </a:r>
            <a:r>
              <a:rPr lang="en-US" sz="2000" b="0"/>
              <a:t>Mpc</a:t>
            </a:r>
            <a:r>
              <a:rPr lang="en-US" sz="2000" b="0" baseline="30000"/>
              <a:t>-3</a:t>
            </a:r>
            <a:r>
              <a:rPr lang="en-US" sz="2000" b="0"/>
              <a:t>, Mixed bag: major mergers and large disks</a:t>
            </a:r>
          </a:p>
        </p:txBody>
      </p:sp>
      <p:sp>
        <p:nvSpPr>
          <p:cNvPr id="126983" name="TextBox 7"/>
          <p:cNvSpPr txBox="1">
            <a:spLocks noChangeArrowheads="1"/>
          </p:cNvSpPr>
          <p:nvPr/>
        </p:nvSpPr>
        <p:spPr bwMode="auto">
          <a:xfrm>
            <a:off x="1295400" y="838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bg1"/>
                </a:solidFill>
              </a:rPr>
              <a:t>Bure</a:t>
            </a:r>
          </a:p>
        </p:txBody>
      </p:sp>
      <p:sp>
        <p:nvSpPr>
          <p:cNvPr id="126984" name="TextBox 8"/>
          <p:cNvSpPr txBox="1">
            <a:spLocks noChangeArrowheads="1"/>
          </p:cNvSpPr>
          <p:nvPr/>
        </p:nvSpPr>
        <p:spPr bwMode="auto">
          <a:xfrm>
            <a:off x="3429000" y="838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bg1"/>
                </a:solidFill>
              </a:rPr>
              <a:t>VLA</a:t>
            </a:r>
          </a:p>
        </p:txBody>
      </p:sp>
      <p:sp>
        <p:nvSpPr>
          <p:cNvPr id="126985" name="TextBox 9"/>
          <p:cNvSpPr txBox="1">
            <a:spLocks noChangeArrowheads="1"/>
          </p:cNvSpPr>
          <p:nvPr/>
        </p:nvSpPr>
        <p:spPr bwMode="auto">
          <a:xfrm>
            <a:off x="5486400" y="80486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b="0">
                <a:solidFill>
                  <a:schemeClr val="bg1"/>
                </a:solidFill>
              </a:rPr>
              <a:t>VLA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7" descr="Screen Shot 2012-12-06 at 4.0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"/>
            <a:ext cx="4984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TextBox 1"/>
          <p:cNvSpPr txBox="1">
            <a:spLocks noChangeArrowheads="1"/>
          </p:cNvSpPr>
          <p:nvPr/>
        </p:nvSpPr>
        <p:spPr bwMode="auto">
          <a:xfrm>
            <a:off x="152400" y="762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Black hole-Bulge mass relation in early universe</a:t>
            </a:r>
          </a:p>
        </p:txBody>
      </p:sp>
      <p:sp>
        <p:nvSpPr>
          <p:cNvPr id="128003" name="TextBox 2"/>
          <p:cNvSpPr txBox="1">
            <a:spLocks noChangeArrowheads="1"/>
          </p:cNvSpPr>
          <p:nvPr/>
        </p:nvSpPr>
        <p:spPr bwMode="auto">
          <a:xfrm>
            <a:off x="152400" y="990600"/>
            <a:ext cx="41910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buFont typeface="Wingdings" charset="0"/>
              <a:buChar char="Ø"/>
            </a:pPr>
            <a:r>
              <a:rPr lang="en-US" b="0"/>
              <a:t>Low z: M</a:t>
            </a:r>
            <a:r>
              <a:rPr lang="en-US" b="0" baseline="-25000"/>
              <a:t>BH</a:t>
            </a:r>
            <a:r>
              <a:rPr lang="en-US" b="0"/>
              <a:t> ~ 0.0014 M</a:t>
            </a:r>
            <a:r>
              <a:rPr lang="en-US" b="0" baseline="-25000"/>
              <a:t>bulge</a:t>
            </a:r>
            <a:r>
              <a:rPr lang="en-US" b="0"/>
              <a:t>  </a:t>
            </a:r>
            <a:r>
              <a:rPr lang="en-US" sz="2000" b="0"/>
              <a:t>=&gt; </a:t>
            </a:r>
            <a:r>
              <a:rPr lang="ja-JP" altLang="en-US" sz="2000" b="0"/>
              <a:t>‘</a:t>
            </a:r>
            <a:r>
              <a:rPr lang="en-US" altLang="ja-JP" sz="2000" b="0"/>
              <a:t>causal relation between formation of SMBH and galaxies</a:t>
            </a:r>
            <a:r>
              <a:rPr lang="ja-JP" altLang="en-US" sz="2000" b="0"/>
              <a:t>’</a:t>
            </a:r>
            <a:endParaRPr lang="en-US" altLang="ja-JP" b="0"/>
          </a:p>
          <a:p>
            <a:pPr algn="l" eaLnBrk="1" hangingPunct="1">
              <a:spcBef>
                <a:spcPts val="600"/>
              </a:spcBef>
              <a:buFont typeface="Wingdings" charset="0"/>
              <a:buChar char="Ø"/>
            </a:pPr>
            <a:r>
              <a:rPr lang="en-US" b="0"/>
              <a:t>High z quasars: 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b="0"/>
              <a:t>M</a:t>
            </a:r>
            <a:r>
              <a:rPr lang="en-US" sz="2000" b="0" baseline="-25000"/>
              <a:t>bulge</a:t>
            </a:r>
            <a:r>
              <a:rPr lang="en-US" sz="2000" b="0"/>
              <a:t> from gas dynamics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b="0"/>
              <a:t>M</a:t>
            </a:r>
            <a:r>
              <a:rPr lang="en-US" sz="2000" b="0" baseline="-25000"/>
              <a:t>BH</a:t>
            </a:r>
            <a:r>
              <a:rPr lang="en-US" sz="2000" b="0"/>
              <a:t> from line widths, L</a:t>
            </a:r>
            <a:r>
              <a:rPr lang="en-US" sz="2000" b="0" baseline="-25000"/>
              <a:t>Edd</a:t>
            </a:r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2000" b="0"/>
              <a:t>large scatter, but systematically lower bulge mass than expected by factor ~ 15</a:t>
            </a:r>
          </a:p>
          <a:p>
            <a:pPr algn="l" eaLnBrk="1" hangingPunct="1">
              <a:spcBef>
                <a:spcPts val="600"/>
              </a:spcBef>
              <a:buFont typeface="Wingdings" charset="0"/>
              <a:buChar char="Ø"/>
            </a:pPr>
            <a:r>
              <a:rPr lang="en-US" b="0"/>
              <a:t>Suggests black holes for before host galaxies? (Khandai et al. 2012) </a:t>
            </a:r>
          </a:p>
        </p:txBody>
      </p:sp>
      <p:sp>
        <p:nvSpPr>
          <p:cNvPr id="128004" name="TextBox 1"/>
          <p:cNvSpPr txBox="1">
            <a:spLocks noChangeArrowheads="1"/>
          </p:cNvSpPr>
          <p:nvPr/>
        </p:nvSpPr>
        <p:spPr bwMode="auto">
          <a:xfrm>
            <a:off x="7239000" y="447675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M</a:t>
            </a:r>
            <a:r>
              <a:rPr lang="en-US" sz="2000" b="0" baseline="-25000"/>
              <a:t>bulge</a:t>
            </a:r>
          </a:p>
        </p:txBody>
      </p:sp>
      <p:sp>
        <p:nvSpPr>
          <p:cNvPr id="128005" name="TextBox 5"/>
          <p:cNvSpPr txBox="1">
            <a:spLocks noChangeArrowheads="1"/>
          </p:cNvSpPr>
          <p:nvPr/>
        </p:nvSpPr>
        <p:spPr bwMode="auto">
          <a:xfrm>
            <a:off x="5791200" y="5068888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Wang ea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3"/>
          <p:cNvSpPr txBox="1">
            <a:spLocks noChangeArrowheads="1"/>
          </p:cNvSpPr>
          <p:nvPr/>
        </p:nvSpPr>
        <p:spPr bwMode="auto">
          <a:xfrm>
            <a:off x="0" y="36513"/>
            <a:ext cx="55229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0">
                <a:solidFill>
                  <a:srgbClr val="000000"/>
                </a:solidFill>
              </a:rPr>
              <a:t>Limitation 2: Cool gas = fuel for star formation in galaxies</a:t>
            </a:r>
          </a:p>
          <a:p>
            <a:pPr eaLnBrk="1" hangingPunct="1"/>
            <a:r>
              <a:rPr lang="en-US" b="0">
                <a:solidFill>
                  <a:srgbClr val="000000"/>
                </a:solidFill>
              </a:rPr>
              <a:t>‘Missing half of galaxy formation studies’</a:t>
            </a:r>
            <a:endParaRPr lang="en-US" b="0"/>
          </a:p>
        </p:txBody>
      </p:sp>
      <p:grpSp>
        <p:nvGrpSpPr>
          <p:cNvPr id="27650" name="Group 3"/>
          <p:cNvGrpSpPr>
            <a:grpSpLocks/>
          </p:cNvGrpSpPr>
          <p:nvPr/>
        </p:nvGrpSpPr>
        <p:grpSpPr bwMode="auto">
          <a:xfrm>
            <a:off x="4343400" y="1828800"/>
            <a:ext cx="4800600" cy="4814888"/>
            <a:chOff x="4114800" y="747712"/>
            <a:chExt cx="5105400" cy="4814888"/>
          </a:xfrm>
        </p:grpSpPr>
        <p:pic>
          <p:nvPicPr>
            <p:cNvPr id="27657" name="Picture 5" descr="Screen shot 2010-09-02 at 5.02.05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648" y="747712"/>
              <a:ext cx="5038552" cy="481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8" name="Rectangle 7"/>
            <p:cNvSpPr>
              <a:spLocks noChangeArrowheads="1"/>
            </p:cNvSpPr>
            <p:nvPr/>
          </p:nvSpPr>
          <p:spPr bwMode="auto">
            <a:xfrm>
              <a:off x="5105400" y="1066800"/>
              <a:ext cx="1981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7659" name="Straight Connector 12"/>
            <p:cNvCxnSpPr>
              <a:cxnSpLocks noChangeShapeType="1"/>
            </p:cNvCxnSpPr>
            <p:nvPr/>
          </p:nvCxnSpPr>
          <p:spPr bwMode="auto">
            <a:xfrm flipV="1">
              <a:off x="5573712" y="1419225"/>
              <a:ext cx="3313113" cy="33861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60" name="TextBox 16"/>
            <p:cNvSpPr txBox="1">
              <a:spLocks noChangeArrowheads="1"/>
            </p:cNvSpPr>
            <p:nvPr/>
          </p:nvSpPr>
          <p:spPr bwMode="auto">
            <a:xfrm>
              <a:off x="5334000" y="3200400"/>
              <a:ext cx="1676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000" b="0">
                  <a:solidFill>
                    <a:srgbClr val="FF0000"/>
                  </a:solidFill>
                </a:rPr>
                <a:t>Index ~ 1.4</a:t>
              </a:r>
            </a:p>
          </p:txBody>
        </p:sp>
        <p:sp>
          <p:nvSpPr>
            <p:cNvPr id="27661" name="TextBox 17"/>
            <p:cNvSpPr txBox="1">
              <a:spLocks noChangeArrowheads="1"/>
            </p:cNvSpPr>
            <p:nvPr/>
          </p:nvSpPr>
          <p:spPr bwMode="auto">
            <a:xfrm>
              <a:off x="4114800" y="1790700"/>
              <a:ext cx="10668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SFR</a:t>
              </a:r>
            </a:p>
          </p:txBody>
        </p:sp>
        <p:sp>
          <p:nvSpPr>
            <p:cNvPr id="27662" name="TextBox 18"/>
            <p:cNvSpPr txBox="1">
              <a:spLocks noChangeArrowheads="1"/>
            </p:cNvSpPr>
            <p:nvPr/>
          </p:nvSpPr>
          <p:spPr bwMode="auto">
            <a:xfrm>
              <a:off x="7620000" y="5029200"/>
              <a:ext cx="1295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M</a:t>
              </a:r>
              <a:r>
                <a:rPr lang="en-US" baseline="-25000"/>
                <a:t>gas</a:t>
              </a:r>
              <a:endParaRPr lang="en-US"/>
            </a:p>
          </p:txBody>
        </p:sp>
        <p:sp>
          <p:nvSpPr>
            <p:cNvPr id="27663" name="TextBox 12"/>
            <p:cNvSpPr txBox="1">
              <a:spLocks noChangeArrowheads="1"/>
            </p:cNvSpPr>
            <p:nvPr/>
          </p:nvSpPr>
          <p:spPr bwMode="auto">
            <a:xfrm>
              <a:off x="4819329" y="976312"/>
              <a:ext cx="280067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0"/>
                <a:t>‘integrated KS law’</a:t>
              </a:r>
            </a:p>
          </p:txBody>
        </p:sp>
      </p:grpSp>
      <p:sp>
        <p:nvSpPr>
          <p:cNvPr id="27651" name="TextBox 12"/>
          <p:cNvSpPr txBox="1">
            <a:spLocks noChangeArrowheads="1"/>
          </p:cNvSpPr>
          <p:nvPr/>
        </p:nvSpPr>
        <p:spPr bwMode="auto">
          <a:xfrm>
            <a:off x="0" y="1817400"/>
            <a:ext cx="43434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>
                <a:solidFill>
                  <a:srgbClr val="FFFFFF"/>
                </a:solidFill>
              </a:rPr>
              <a:t> </a:t>
            </a:r>
            <a:r>
              <a:rPr lang="en-US" b="0" dirty="0"/>
              <a:t>Stars form in Giant Molecular Clouds, best traced by CO (low T</a:t>
            </a:r>
            <a:r>
              <a:rPr lang="en-US" b="0" baseline="-25000" dirty="0"/>
              <a:t>ex</a:t>
            </a:r>
            <a:r>
              <a:rPr lang="en-US" b="0" dirty="0"/>
              <a:t>, abundant</a:t>
            </a:r>
            <a:r>
              <a:rPr lang="en-US" b="0" dirty="0" smtClean="0"/>
              <a:t>)</a:t>
            </a:r>
          </a:p>
          <a:p>
            <a:pPr marL="800100" lvl="1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smtClean="0"/>
              <a:t>GMC </a:t>
            </a:r>
            <a:r>
              <a:rPr lang="en-US" sz="2000" b="0" dirty="0"/>
              <a:t>(30 pc),  T ~ 20K, </a:t>
            </a:r>
            <a:r>
              <a:rPr lang="en-US" sz="2000" b="0" dirty="0" err="1"/>
              <a:t>n</a:t>
            </a:r>
            <a:r>
              <a:rPr lang="en-US" sz="2000" b="0" baseline="-25000" dirty="0" err="1"/>
              <a:t>GMC</a:t>
            </a:r>
            <a:r>
              <a:rPr lang="en-US" sz="2000" b="0" dirty="0"/>
              <a:t> ~ 10</a:t>
            </a:r>
            <a:r>
              <a:rPr lang="en-US" sz="2000" b="0" baseline="30000" dirty="0"/>
              <a:t>2 </a:t>
            </a:r>
            <a:r>
              <a:rPr lang="en-US" sz="2000" b="0" dirty="0"/>
              <a:t>cm</a:t>
            </a:r>
            <a:r>
              <a:rPr lang="en-US" sz="2000" b="0" baseline="30000" dirty="0"/>
              <a:t>-3</a:t>
            </a:r>
            <a:r>
              <a:rPr lang="en-US" sz="2000" b="0" dirty="0"/>
              <a:t> </a:t>
            </a:r>
          </a:p>
          <a:p>
            <a:pPr marL="800100" lvl="1" indent="-342900" algn="l" eaLnBrk="1" hangingPunct="1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sz="2000" b="0" dirty="0" smtClean="0"/>
              <a:t>SF </a:t>
            </a:r>
            <a:r>
              <a:rPr lang="en-US" sz="2000" b="0" dirty="0"/>
              <a:t>cores (1pc),  </a:t>
            </a:r>
            <a:r>
              <a:rPr lang="en-US" sz="2000" b="0" dirty="0" err="1"/>
              <a:t>n</a:t>
            </a:r>
            <a:r>
              <a:rPr lang="en-US" sz="2000" b="0" baseline="-25000" dirty="0" err="1"/>
              <a:t>core</a:t>
            </a:r>
            <a:r>
              <a:rPr lang="en-US" sz="2000" b="0" dirty="0"/>
              <a:t> &gt; 10</a:t>
            </a:r>
            <a:r>
              <a:rPr lang="en-US" sz="2000" b="0" baseline="30000" dirty="0"/>
              <a:t>4</a:t>
            </a:r>
            <a:r>
              <a:rPr lang="en-US" sz="2000" b="0" dirty="0"/>
              <a:t> cm</a:t>
            </a:r>
            <a:r>
              <a:rPr lang="en-US" sz="2000" b="0" baseline="30000" dirty="0"/>
              <a:t>-3</a:t>
            </a:r>
            <a:r>
              <a:rPr lang="en-US" sz="2000" b="0" dirty="0"/>
              <a:t> , T &gt; </a:t>
            </a:r>
            <a:r>
              <a:rPr lang="en-US" sz="2000" b="0" dirty="0" smtClean="0"/>
              <a:t>50K</a:t>
            </a:r>
            <a:endParaRPr lang="en-US" sz="2000" b="0" dirty="0"/>
          </a:p>
          <a:p>
            <a:pPr algn="l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b="0" dirty="0"/>
              <a:t> Evidence: correlation between CO-</a:t>
            </a:r>
            <a:r>
              <a:rPr lang="en-US" b="0" dirty="0" smtClean="0"/>
              <a:t>FIR</a:t>
            </a:r>
            <a:endParaRPr lang="en-US" sz="2000" b="0" dirty="0">
              <a:sym typeface="Wingdings" charset="0"/>
            </a:endParaRPr>
          </a:p>
        </p:txBody>
      </p:sp>
      <p:grpSp>
        <p:nvGrpSpPr>
          <p:cNvPr id="27652" name="Group 5"/>
          <p:cNvGrpSpPr>
            <a:grpSpLocks/>
          </p:cNvGrpSpPr>
          <p:nvPr/>
        </p:nvGrpSpPr>
        <p:grpSpPr bwMode="auto">
          <a:xfrm>
            <a:off x="5522913" y="76200"/>
            <a:ext cx="3621087" cy="1752600"/>
            <a:chOff x="5486400" y="5105400"/>
            <a:chExt cx="3621088" cy="1752600"/>
          </a:xfrm>
        </p:grpSpPr>
        <p:pic>
          <p:nvPicPr>
            <p:cNvPr id="27653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8" t="12515" b="8629"/>
            <a:stretch>
              <a:fillRect/>
            </a:stretch>
          </p:blipFill>
          <p:spPr bwMode="auto">
            <a:xfrm>
              <a:off x="7319328" y="5105400"/>
              <a:ext cx="178816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" t="18629" r="80009" b="6882"/>
            <a:stretch>
              <a:fillRect/>
            </a:stretch>
          </p:blipFill>
          <p:spPr bwMode="auto">
            <a:xfrm>
              <a:off x="5486400" y="5105400"/>
              <a:ext cx="179756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5" name="TextBox 5"/>
            <p:cNvSpPr txBox="1">
              <a:spLocks noChangeArrowheads="1"/>
            </p:cNvSpPr>
            <p:nvPr/>
          </p:nvSpPr>
          <p:spPr bwMode="auto">
            <a:xfrm>
              <a:off x="5902309" y="6457890"/>
              <a:ext cx="8130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rgbClr val="FFFFFF"/>
                  </a:solidFill>
                </a:rPr>
                <a:t>CO2-1</a:t>
              </a:r>
            </a:p>
          </p:txBody>
        </p:sp>
        <p:sp>
          <p:nvSpPr>
            <p:cNvPr id="27656" name="TextBox 5"/>
            <p:cNvSpPr txBox="1">
              <a:spLocks noChangeArrowheads="1"/>
            </p:cNvSpPr>
            <p:nvPr/>
          </p:nvSpPr>
          <p:spPr bwMode="auto">
            <a:xfrm>
              <a:off x="7696200" y="6519446"/>
              <a:ext cx="10438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0">
                  <a:solidFill>
                    <a:srgbClr val="FFFFFF"/>
                  </a:solidFill>
                </a:rPr>
                <a:t>Ha/UV/IR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18629" r="80009" b="6882"/>
          <a:stretch>
            <a:fillRect/>
          </a:stretch>
        </p:blipFill>
        <p:spPr bwMode="auto">
          <a:xfrm>
            <a:off x="2819400" y="2120900"/>
            <a:ext cx="17780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5" descr="arp220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82813"/>
            <a:ext cx="2779713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228600" y="0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/>
              <a:t>Molecular gas mass:  M(H</a:t>
            </a:r>
            <a:r>
              <a:rPr lang="en-US" sz="2800" b="0" baseline="-25000"/>
              <a:t>2</a:t>
            </a:r>
            <a:r>
              <a:rPr lang="en-US" sz="2800" b="0"/>
              <a:t>) = </a:t>
            </a:r>
            <a:r>
              <a:rPr lang="en-US" sz="2800" b="0">
                <a:solidFill>
                  <a:srgbClr val="FF0000"/>
                </a:solidFill>
              </a:rPr>
              <a:t>α </a:t>
            </a:r>
            <a:r>
              <a:rPr lang="en-US" sz="2800" b="0"/>
              <a:t>L</a:t>
            </a:r>
            <a:r>
              <a:rPr lang="en-US" sz="2800" b="0" baseline="-25000"/>
              <a:t>CO(1-0)</a:t>
            </a:r>
            <a:endParaRPr lang="en-US" sz="1800" b="0" baseline="-25000"/>
          </a:p>
        </p:txBody>
      </p:sp>
      <p:sp>
        <p:nvSpPr>
          <p:cNvPr id="114692" name="Text Box 3"/>
          <p:cNvSpPr txBox="1">
            <a:spLocks noChangeArrowheads="1"/>
          </p:cNvSpPr>
          <p:nvPr/>
        </p:nvSpPr>
        <p:spPr bwMode="auto">
          <a:xfrm>
            <a:off x="76200" y="609600"/>
            <a:ext cx="495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0"/>
              <a:t>Spirals: </a:t>
            </a:r>
            <a:r>
              <a:rPr lang="en-US" b="0">
                <a:solidFill>
                  <a:srgbClr val="FF0000"/>
                </a:solidFill>
              </a:rPr>
              <a:t>α</a:t>
            </a:r>
            <a:r>
              <a:rPr lang="en-US" b="0" baseline="-25000">
                <a:solidFill>
                  <a:srgbClr val="FF0000"/>
                </a:solidFill>
              </a:rPr>
              <a:t>CO</a:t>
            </a:r>
            <a:r>
              <a:rPr lang="en-US" b="0">
                <a:solidFill>
                  <a:srgbClr val="FF0000"/>
                </a:solidFill>
              </a:rPr>
              <a:t> ~ 4 M</a:t>
            </a:r>
            <a:r>
              <a:rPr lang="en-US" sz="3200" b="0" baseline="-25000">
                <a:solidFill>
                  <a:srgbClr val="FF0000"/>
                </a:solidFill>
              </a:rPr>
              <a:t>o</a:t>
            </a:r>
            <a:r>
              <a:rPr lang="en-US" b="0">
                <a:solidFill>
                  <a:srgbClr val="FF0000"/>
                </a:solidFill>
              </a:rPr>
              <a:t>/(K km/s pc</a:t>
            </a:r>
            <a:r>
              <a:rPr lang="en-US" b="0" baseline="30000">
                <a:solidFill>
                  <a:srgbClr val="FF0000"/>
                </a:solidFill>
              </a:rPr>
              <a:t>2</a:t>
            </a:r>
            <a:r>
              <a:rPr lang="en-US" b="0">
                <a:solidFill>
                  <a:srgbClr val="FF0000"/>
                </a:solidFill>
              </a:rPr>
              <a:t>)</a:t>
            </a:r>
            <a:r>
              <a:rPr lang="en-US" sz="1800" b="0">
                <a:solidFill>
                  <a:srgbClr val="FF0000"/>
                </a:solidFill>
              </a:rPr>
              <a:t>   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495800" y="3870325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0">
                <a:solidFill>
                  <a:schemeClr val="bg1"/>
                </a:solidFill>
              </a:rPr>
              <a:t>Downes + Solomon</a:t>
            </a:r>
          </a:p>
        </p:txBody>
      </p:sp>
      <p:sp>
        <p:nvSpPr>
          <p:cNvPr id="114694" name="Text Box 3"/>
          <p:cNvSpPr txBox="1">
            <a:spLocks noChangeArrowheads="1"/>
          </p:cNvSpPr>
          <p:nvPr/>
        </p:nvSpPr>
        <p:spPr bwMode="auto">
          <a:xfrm>
            <a:off x="4648200" y="604838"/>
            <a:ext cx="434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Nuc. Starburst/merger: </a:t>
            </a:r>
            <a:r>
              <a:rPr lang="en-US" b="0">
                <a:solidFill>
                  <a:srgbClr val="FF0000"/>
                </a:solidFill>
              </a:rPr>
              <a:t>α</a:t>
            </a:r>
            <a:r>
              <a:rPr lang="en-US" b="0" baseline="-25000">
                <a:solidFill>
                  <a:srgbClr val="FF0000"/>
                </a:solidFill>
              </a:rPr>
              <a:t>CO</a:t>
            </a:r>
            <a:r>
              <a:rPr lang="en-US" b="0">
                <a:solidFill>
                  <a:srgbClr val="FF0000"/>
                </a:solidFill>
              </a:rPr>
              <a:t>  ~ 0.8</a:t>
            </a:r>
          </a:p>
        </p:txBody>
      </p:sp>
      <p:pic>
        <p:nvPicPr>
          <p:cNvPr id="114695" name="Picture 4" descr="Screen shot 2012-01-18 at 10.35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2049463"/>
            <a:ext cx="291147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TextBox 17"/>
          <p:cNvSpPr txBox="1">
            <a:spLocks noChangeArrowheads="1"/>
          </p:cNvSpPr>
          <p:nvPr/>
        </p:nvSpPr>
        <p:spPr bwMode="auto">
          <a:xfrm>
            <a:off x="457200" y="2286000"/>
            <a:ext cx="68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M</a:t>
            </a:r>
            <a:r>
              <a:rPr lang="en-US" sz="2000" b="0" baseline="-25000"/>
              <a:t>dyn</a:t>
            </a:r>
          </a:p>
        </p:txBody>
      </p:sp>
      <p:sp>
        <p:nvSpPr>
          <p:cNvPr id="114697" name="TextBox 18"/>
          <p:cNvSpPr txBox="1">
            <a:spLocks noChangeArrowheads="1"/>
          </p:cNvSpPr>
          <p:nvPr/>
        </p:nvSpPr>
        <p:spPr bwMode="auto">
          <a:xfrm>
            <a:off x="1752600" y="36576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/>
              <a:t>L</a:t>
            </a:r>
            <a:r>
              <a:rPr lang="en-US" sz="2000" b="0" baseline="-25000"/>
              <a:t>CO</a:t>
            </a:r>
          </a:p>
        </p:txBody>
      </p:sp>
      <p:cxnSp>
        <p:nvCxnSpPr>
          <p:cNvPr id="114698" name="Straight Connector 20"/>
          <p:cNvCxnSpPr>
            <a:cxnSpLocks noChangeShapeType="1"/>
          </p:cNvCxnSpPr>
          <p:nvPr/>
        </p:nvCxnSpPr>
        <p:spPr bwMode="auto">
          <a:xfrm rot="5400000">
            <a:off x="1584325" y="3781425"/>
            <a:ext cx="6154738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9" name="TextBox 22"/>
          <p:cNvSpPr txBox="1">
            <a:spLocks noChangeArrowheads="1"/>
          </p:cNvSpPr>
          <p:nvPr/>
        </p:nvSpPr>
        <p:spPr bwMode="auto">
          <a:xfrm>
            <a:off x="4724400" y="4524375"/>
            <a:ext cx="4495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Need M</a:t>
            </a:r>
            <a:r>
              <a:rPr lang="en-US" b="0" baseline="-25000"/>
              <a:t>dyn</a:t>
            </a:r>
            <a:r>
              <a:rPr lang="en-US" b="0"/>
              <a:t> &gt; M</a:t>
            </a:r>
            <a:r>
              <a:rPr lang="en-US" b="0" baseline="-25000"/>
              <a:t>gas</a:t>
            </a:r>
            <a:r>
              <a:rPr lang="en-US" b="0"/>
              <a:t>: Radiative transfer + dyn. model 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M(H</a:t>
            </a:r>
            <a:r>
              <a:rPr lang="en-US" b="0" baseline="-25000"/>
              <a:t>2</a:t>
            </a:r>
            <a:r>
              <a:rPr lang="en-US" b="0"/>
              <a:t>) ~ 10</a:t>
            </a:r>
            <a:r>
              <a:rPr lang="en-US" b="0" baseline="30000"/>
              <a:t>9</a:t>
            </a:r>
            <a:r>
              <a:rPr lang="en-US" b="0"/>
              <a:t> M</a:t>
            </a:r>
            <a:r>
              <a:rPr lang="en-US" b="0" baseline="-25000"/>
              <a:t>o </a:t>
            </a:r>
            <a:endParaRPr lang="en-US" b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/>
              <a:t> t</a:t>
            </a:r>
            <a:r>
              <a:rPr lang="en-US" b="0" baseline="-25000"/>
              <a:t>dep</a:t>
            </a:r>
            <a:r>
              <a:rPr lang="en-US" b="0"/>
              <a:t>  &lt; 10</a:t>
            </a:r>
            <a:r>
              <a:rPr lang="en-US" b="0" baseline="30000"/>
              <a:t>7</a:t>
            </a:r>
            <a:r>
              <a:rPr lang="en-US" b="0"/>
              <a:t> yr  (</a:t>
            </a:r>
            <a:r>
              <a:rPr lang="ja-JP" altLang="en-US" b="0"/>
              <a:t>‘</a:t>
            </a:r>
            <a:r>
              <a:rPr lang="en-US" altLang="ja-JP" b="0"/>
              <a:t>starburst</a:t>
            </a:r>
            <a:r>
              <a:rPr lang="ja-JP" altLang="en-US" b="0"/>
              <a:t>’</a:t>
            </a:r>
            <a:r>
              <a:rPr lang="en-US" altLang="ja-JP" b="0"/>
              <a:t>)</a:t>
            </a:r>
            <a:endParaRPr lang="en-US" b="0"/>
          </a:p>
        </p:txBody>
      </p:sp>
      <p:sp>
        <p:nvSpPr>
          <p:cNvPr id="114700" name="TextBox 24"/>
          <p:cNvSpPr txBox="1">
            <a:spLocks noChangeArrowheads="1"/>
          </p:cNvSpPr>
          <p:nvPr/>
        </p:nvSpPr>
        <p:spPr bwMode="auto">
          <a:xfrm>
            <a:off x="762000" y="204946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Solomon ea</a:t>
            </a:r>
          </a:p>
        </p:txBody>
      </p:sp>
      <p:pic>
        <p:nvPicPr>
          <p:cNvPr id="114701" name="Picture 13" descr="Screen shot 2012-01-24 at 10.47.5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2343150"/>
            <a:ext cx="2200275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4702" name="Straight Connector 20"/>
          <p:cNvCxnSpPr>
            <a:cxnSpLocks noChangeShapeType="1"/>
          </p:cNvCxnSpPr>
          <p:nvPr/>
        </p:nvCxnSpPr>
        <p:spPr bwMode="auto">
          <a:xfrm flipV="1">
            <a:off x="6019800" y="2343150"/>
            <a:ext cx="1219200" cy="7540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3" name="Straight Connector 21"/>
          <p:cNvCxnSpPr>
            <a:cxnSpLocks noChangeShapeType="1"/>
          </p:cNvCxnSpPr>
          <p:nvPr/>
        </p:nvCxnSpPr>
        <p:spPr bwMode="auto">
          <a:xfrm>
            <a:off x="6172200" y="3402013"/>
            <a:ext cx="1066800" cy="666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4" name="TextBox 23"/>
          <p:cNvSpPr txBox="1">
            <a:spLocks noChangeArrowheads="1"/>
          </p:cNvSpPr>
          <p:nvPr/>
        </p:nvSpPr>
        <p:spPr bwMode="auto">
          <a:xfrm>
            <a:off x="76200" y="4676775"/>
            <a:ext cx="41910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Self-gravitating GMCs</a:t>
            </a:r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M(H</a:t>
            </a:r>
            <a:r>
              <a:rPr lang="en-US" b="0" baseline="-25000" dirty="0"/>
              <a:t>2</a:t>
            </a:r>
            <a:r>
              <a:rPr lang="en-US" b="0" dirty="0"/>
              <a:t>) ~ 10</a:t>
            </a:r>
            <a:r>
              <a:rPr lang="en-US" b="0" baseline="30000" dirty="0"/>
              <a:t>9</a:t>
            </a:r>
            <a:r>
              <a:rPr lang="en-US" b="0" dirty="0"/>
              <a:t> M</a:t>
            </a:r>
            <a:r>
              <a:rPr lang="en-US" b="0" baseline="-25000" dirty="0"/>
              <a:t>o</a:t>
            </a:r>
            <a:endParaRPr lang="en-US" b="0" dirty="0"/>
          </a:p>
          <a:p>
            <a:pPr algn="l"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b="0" dirty="0"/>
              <a:t> </a:t>
            </a:r>
            <a:r>
              <a:rPr lang="en-US" b="0" dirty="0" err="1"/>
              <a:t>t</a:t>
            </a:r>
            <a:r>
              <a:rPr lang="en-US" b="0" baseline="-25000" dirty="0" err="1"/>
              <a:t>dep</a:t>
            </a:r>
            <a:r>
              <a:rPr lang="en-US" b="0" dirty="0"/>
              <a:t> </a:t>
            </a:r>
            <a:r>
              <a:rPr lang="en-US" b="0" dirty="0" smtClean="0"/>
              <a:t>= </a:t>
            </a:r>
            <a:r>
              <a:rPr lang="en-US" b="0" dirty="0" err="1" smtClean="0"/>
              <a:t>M</a:t>
            </a:r>
            <a:r>
              <a:rPr lang="en-US" b="0" baseline="-25000" dirty="0" err="1" smtClean="0"/>
              <a:t>gas</a:t>
            </a:r>
            <a:r>
              <a:rPr lang="en-US" b="0" dirty="0" smtClean="0"/>
              <a:t>/SFR ~ </a:t>
            </a:r>
            <a:r>
              <a:rPr lang="en-US" b="0" dirty="0"/>
              <a:t>10</a:t>
            </a:r>
            <a:r>
              <a:rPr lang="en-US" b="0" baseline="30000" dirty="0"/>
              <a:t>8</a:t>
            </a:r>
            <a:r>
              <a:rPr lang="en-US" b="0" dirty="0"/>
              <a:t> </a:t>
            </a:r>
            <a:r>
              <a:rPr lang="en-US" b="0" dirty="0" err="1" smtClean="0"/>
              <a:t>yr</a:t>
            </a:r>
            <a:endParaRPr lang="en-US" b="0" dirty="0"/>
          </a:p>
        </p:txBody>
      </p:sp>
      <p:cxnSp>
        <p:nvCxnSpPr>
          <p:cNvPr id="114705" name="Straight Arrow Connector 25"/>
          <p:cNvCxnSpPr>
            <a:cxnSpLocks noChangeShapeType="1"/>
          </p:cNvCxnSpPr>
          <p:nvPr/>
        </p:nvCxnSpPr>
        <p:spPr bwMode="auto">
          <a:xfrm>
            <a:off x="3378200" y="4024313"/>
            <a:ext cx="609600" cy="158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706" name="Straight Arrow Connector 26"/>
          <p:cNvCxnSpPr>
            <a:cxnSpLocks noChangeShapeType="1"/>
          </p:cNvCxnSpPr>
          <p:nvPr/>
        </p:nvCxnSpPr>
        <p:spPr bwMode="auto">
          <a:xfrm>
            <a:off x="7848600" y="3935413"/>
            <a:ext cx="609600" cy="158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707" name="TextBox 29"/>
          <p:cNvSpPr txBox="1">
            <a:spLocks noChangeArrowheads="1"/>
          </p:cNvSpPr>
          <p:nvPr/>
        </p:nvSpPr>
        <p:spPr bwMode="auto">
          <a:xfrm>
            <a:off x="7772400" y="3565525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0.5kpc</a:t>
            </a:r>
          </a:p>
        </p:txBody>
      </p:sp>
      <p:sp>
        <p:nvSpPr>
          <p:cNvPr id="114708" name="TextBox 30"/>
          <p:cNvSpPr txBox="1">
            <a:spLocks noChangeArrowheads="1"/>
          </p:cNvSpPr>
          <p:nvPr/>
        </p:nvSpPr>
        <p:spPr bwMode="auto">
          <a:xfrm>
            <a:off x="3276600" y="3657600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>
                <a:solidFill>
                  <a:srgbClr val="FF0000"/>
                </a:solidFill>
              </a:rPr>
              <a:t>10kpc</a:t>
            </a:r>
          </a:p>
        </p:txBody>
      </p:sp>
      <p:sp>
        <p:nvSpPr>
          <p:cNvPr id="114709" name="TextBox 21"/>
          <p:cNvSpPr txBox="1">
            <a:spLocks noChangeArrowheads="1"/>
          </p:cNvSpPr>
          <p:nvPr/>
        </p:nvSpPr>
        <p:spPr bwMode="auto">
          <a:xfrm>
            <a:off x="228600" y="1290638"/>
            <a:ext cx="426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b="0"/>
              <a:t> SFR ~10 M</a:t>
            </a:r>
            <a:r>
              <a:rPr lang="en-US" b="0" baseline="-25000"/>
              <a:t>o</a:t>
            </a:r>
            <a:r>
              <a:rPr lang="en-US" b="0"/>
              <a:t>/yr in kpc disk</a:t>
            </a:r>
          </a:p>
        </p:txBody>
      </p:sp>
      <p:sp>
        <p:nvSpPr>
          <p:cNvPr id="114710" name="TextBox 22"/>
          <p:cNvSpPr txBox="1">
            <a:spLocks noChangeArrowheads="1"/>
          </p:cNvSpPr>
          <p:nvPr/>
        </p:nvSpPr>
        <p:spPr bwMode="auto">
          <a:xfrm>
            <a:off x="4724400" y="12827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</a:pPr>
            <a:r>
              <a:rPr lang="en-US" b="0"/>
              <a:t>  SFR ~ 100 M</a:t>
            </a:r>
            <a:r>
              <a:rPr lang="en-US" b="0" baseline="-25000"/>
              <a:t>o</a:t>
            </a:r>
            <a:r>
              <a:rPr lang="en-US" b="0"/>
              <a:t>/yr in 100pc disks</a:t>
            </a:r>
          </a:p>
        </p:txBody>
      </p:sp>
    </p:spTree>
    <p:extLst>
      <p:ext uri="{BB962C8B-B14F-4D97-AF65-F5344CB8AC3E}">
        <p14:creationId xmlns:p14="http://schemas.microsoft.com/office/powerpoint/2010/main" val="3754091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37467</TotalTime>
  <Words>4570</Words>
  <Application>Microsoft Macintosh PowerPoint</Application>
  <PresentationFormat>On-screen Show (4:3)</PresentationFormat>
  <Paragraphs>646</Paragraphs>
  <Slides>76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Chris Carilli</cp:lastModifiedBy>
  <cp:revision>617</cp:revision>
  <cp:lastPrinted>2012-05-02T11:15:56Z</cp:lastPrinted>
  <dcterms:created xsi:type="dcterms:W3CDTF">2012-05-28T12:34:36Z</dcterms:created>
  <dcterms:modified xsi:type="dcterms:W3CDTF">2013-02-09T17:33:17Z</dcterms:modified>
</cp:coreProperties>
</file>