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1074" r:id="rId2"/>
    <p:sldId id="927" r:id="rId3"/>
    <p:sldId id="1086" r:id="rId4"/>
    <p:sldId id="1083" r:id="rId5"/>
    <p:sldId id="1085" r:id="rId6"/>
    <p:sldId id="1084" r:id="rId7"/>
    <p:sldId id="1087" r:id="rId8"/>
    <p:sldId id="1065" r:id="rId9"/>
    <p:sldId id="1077" r:id="rId10"/>
    <p:sldId id="1070" r:id="rId11"/>
    <p:sldId id="1091" r:id="rId12"/>
    <p:sldId id="1066" r:id="rId13"/>
    <p:sldId id="1090" r:id="rId14"/>
    <p:sldId id="1089" r:id="rId15"/>
    <p:sldId id="1088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buFont typeface="Wingdings" charset="0"/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buFont typeface="Wingdings" charset="0"/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buFont typeface="Wingdings" charset="0"/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buFont typeface="Wingdings" charset="0"/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buFont typeface="Wingdings" charset="0"/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972E"/>
    <a:srgbClr val="1939C9"/>
    <a:srgbClr val="3AF7FF"/>
    <a:srgbClr val="43FF05"/>
    <a:srgbClr val="E40000"/>
    <a:srgbClr val="E00000"/>
    <a:srgbClr val="030336"/>
    <a:srgbClr val="0000E4"/>
    <a:srgbClr val="2B2DF6"/>
    <a:srgbClr val="FFB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9"/>
    <p:restoredTop sz="97263" autoAdjust="0"/>
  </p:normalViewPr>
  <p:slideViewPr>
    <p:cSldViewPr snapToObjects="1">
      <p:cViewPr>
        <p:scale>
          <a:sx n="125" d="100"/>
          <a:sy n="125" d="100"/>
        </p:scale>
        <p:origin x="8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-107" charset="2"/>
              <a:buNone/>
              <a:defRPr sz="1200">
                <a:solidFill>
                  <a:srgbClr val="FFCC00"/>
                </a:solidFill>
                <a:latin typeface="Symbol" pitchFamily="-107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Wingdings" pitchFamily="-107" charset="2"/>
              <a:buNone/>
              <a:defRPr sz="1200">
                <a:solidFill>
                  <a:srgbClr val="FFCC00"/>
                </a:solidFill>
                <a:latin typeface="Symbol" pitchFamily="-107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-107" charset="2"/>
              <a:buNone/>
              <a:defRPr sz="1200">
                <a:solidFill>
                  <a:srgbClr val="FFCC00"/>
                </a:solidFill>
                <a:latin typeface="Symbol" pitchFamily="-107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  <a:latin typeface="Symbol" charset="0"/>
              </a:defRPr>
            </a:lvl1pPr>
          </a:lstStyle>
          <a:p>
            <a:pPr>
              <a:defRPr/>
            </a:pPr>
            <a:fld id="{E55C9471-B705-E844-B1CB-86B2E98AE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33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A76A003-4DFE-CC4D-9281-5B3A550B9345}" type="slidenum">
              <a:rPr lang="en-US" sz="1200">
                <a:solidFill>
                  <a:srgbClr val="FFCC00"/>
                </a:solidFill>
                <a:latin typeface="Symbol" charset="0"/>
              </a:rPr>
              <a:pPr eaLnBrk="1" hangingPunct="1"/>
              <a:t>2</a:t>
            </a:fld>
            <a:endParaRPr lang="en-US" sz="1200">
              <a:solidFill>
                <a:srgbClr val="FFCC00"/>
              </a:solidFill>
              <a:latin typeface="Symbo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503238"/>
            <a:ext cx="4154488" cy="3116262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5029200" cy="49498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4" tIns="45002" rIns="90004" bIns="45002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2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A76A003-4DFE-CC4D-9281-5B3A550B9345}" type="slidenum">
              <a:rPr lang="en-US" sz="1200">
                <a:solidFill>
                  <a:srgbClr val="FFCC00"/>
                </a:solidFill>
                <a:latin typeface="Symbol" charset="0"/>
              </a:rPr>
              <a:pPr eaLnBrk="1" hangingPunct="1"/>
              <a:t>3</a:t>
            </a:fld>
            <a:endParaRPr lang="en-US" sz="1200">
              <a:solidFill>
                <a:srgbClr val="FFCC00"/>
              </a:solidFill>
              <a:latin typeface="Symbo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503238"/>
            <a:ext cx="4154488" cy="3116262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5029200" cy="49498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4" tIns="45002" rIns="90004" bIns="45002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8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A76A003-4DFE-CC4D-9281-5B3A550B9345}" type="slidenum">
              <a:rPr lang="en-US" sz="1200">
                <a:solidFill>
                  <a:srgbClr val="FFCC00"/>
                </a:solidFill>
                <a:latin typeface="Symbol" charset="0"/>
              </a:rPr>
              <a:pPr eaLnBrk="1" hangingPunct="1"/>
              <a:t>7</a:t>
            </a:fld>
            <a:endParaRPr lang="en-US" sz="1200">
              <a:solidFill>
                <a:srgbClr val="FFCC00"/>
              </a:solidFill>
              <a:latin typeface="Symbo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503238"/>
            <a:ext cx="4154488" cy="3116262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5029200" cy="494982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004" tIns="45002" rIns="90004" bIns="45002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6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7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96F2-27D8-8A44-B246-9AB8BCA43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99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D11EC-F2FD-B24F-8295-917D034F2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544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EE21A-9D4C-4C43-A568-3FC2F5496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98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B61D-4F19-1E4E-BD99-CD2FFD6DE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847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A232-5509-D24F-833E-5D5254DBB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41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BEC3-292F-E945-81B3-A54EF6A28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103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7A6EC-9EEA-224B-A375-2A714E837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898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3563B-7429-D546-8D9F-13DC78582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272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88629-47FF-CA46-9940-30E209CEE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871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C354-AB61-F144-8C91-A62208B7B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48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78BAA-46FC-E64D-BB3F-121FCC3C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993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F9145-AB1B-0A4F-9E05-0B962D966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918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4C39-5D7C-504C-B72A-BCB01DCB1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098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400" b="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b="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b="0"/>
            </a:lvl1pPr>
          </a:lstStyle>
          <a:p>
            <a:pPr>
              <a:defRPr/>
            </a:pPr>
            <a:fld id="{3EA8008F-46B3-2A41-8B66-286F10BD3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19.jp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Screen Shot 2015-07-15 at 2.41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701"/>
            <a:ext cx="4332412" cy="2802951"/>
          </a:xfrm>
          <a:prstGeom prst="rect">
            <a:avLst/>
          </a:prstGeom>
        </p:spPr>
      </p:pic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685800" y="5410200"/>
            <a:ext cx="8072792" cy="11695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l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SFHU has been delineated in remarkable detail back to </a:t>
            </a:r>
            <a:r>
              <a:rPr lang="en-US" sz="2000" b="0" dirty="0" smtClean="0">
                <a:solidFill>
                  <a:schemeClr val="bg1"/>
                </a:solidFill>
              </a:rPr>
              <a:t>reionization</a:t>
            </a:r>
          </a:p>
          <a:p>
            <a:pPr marL="342900" indent="-342900" algn="l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</a:rPr>
              <a:t>SF laws =&gt; SFHU is </a:t>
            </a:r>
            <a:r>
              <a:rPr lang="en-US" sz="2000" b="0" dirty="0" err="1" smtClean="0">
                <a:solidFill>
                  <a:schemeClr val="bg1"/>
                </a:solidFill>
              </a:rPr>
              <a:t>comsequence</a:t>
            </a:r>
            <a:r>
              <a:rPr lang="en-US" sz="2000" b="0" dirty="0" smtClean="0">
                <a:solidFill>
                  <a:schemeClr val="bg1"/>
                </a:solidFill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</a:rPr>
              <a:t>of DGHU</a:t>
            </a:r>
          </a:p>
          <a:p>
            <a:pPr marL="342900" indent="-342900" algn="l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</a:rPr>
              <a:t>ALMA, JVLA, </a:t>
            </a:r>
            <a:r>
              <a:rPr lang="en-US" sz="2000" b="0" dirty="0" err="1" smtClean="0">
                <a:solidFill>
                  <a:schemeClr val="bg1"/>
                </a:solidFill>
              </a:rPr>
              <a:t>Noema</a:t>
            </a:r>
            <a:r>
              <a:rPr lang="en-US" sz="2000" b="0" dirty="0" smtClean="0">
                <a:solidFill>
                  <a:schemeClr val="bg1"/>
                </a:solidFill>
              </a:rPr>
              <a:t>: study of galaxy evolution is shifting to DGHU</a:t>
            </a:r>
            <a:endParaRPr lang="en-US" sz="2000" b="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2200" y="3002976"/>
            <a:ext cx="3426537" cy="2407224"/>
            <a:chOff x="2545639" y="2667000"/>
            <a:chExt cx="3426537" cy="2407224"/>
          </a:xfrm>
        </p:grpSpPr>
        <p:pic>
          <p:nvPicPr>
            <p:cNvPr id="67586" name="Picture 2" descr="Screen Shot 2013-02-07 at 11.30.55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280" y="2819400"/>
              <a:ext cx="2334896" cy="225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TextBox 12"/>
            <p:cNvSpPr txBox="1">
              <a:spLocks noChangeArrowheads="1"/>
            </p:cNvSpPr>
            <p:nvPr/>
          </p:nvSpPr>
          <p:spPr bwMode="auto">
            <a:xfrm>
              <a:off x="3688639" y="3016824"/>
              <a:ext cx="1097558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charset="0"/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charset="0"/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charset="0"/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charset="0"/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0" dirty="0" smtClean="0">
                  <a:solidFill>
                    <a:srgbClr val="0000FF"/>
                  </a:solidFill>
                </a:rPr>
                <a:t>‘SF </a:t>
              </a:r>
              <a:r>
                <a:rPr lang="en-US" sz="1400" b="0" err="1" smtClean="0">
                  <a:solidFill>
                    <a:srgbClr val="0000FF"/>
                  </a:solidFill>
                </a:rPr>
                <a:t>Law</a:t>
              </a:r>
              <a:r>
                <a:rPr lang="en-US" sz="1400" b="0" smtClean="0">
                  <a:solidFill>
                    <a:srgbClr val="0000FF"/>
                  </a:solidFill>
                </a:rPr>
                <a:t>’</a:t>
              </a:r>
            </a:p>
            <a:p>
              <a:pPr eaLnBrk="1" hangingPunct="1"/>
              <a:r>
                <a:rPr lang="en-US" sz="1400" b="0" dirty="0" smtClean="0">
                  <a:solidFill>
                    <a:srgbClr val="0000FF"/>
                  </a:solidFill>
                </a:rPr>
                <a:t>FIR </a:t>
              </a:r>
              <a:r>
                <a:rPr lang="en-US" sz="1400" b="0" dirty="0" smtClean="0">
                  <a:solidFill>
                    <a:srgbClr val="0000FF"/>
                  </a:solidFill>
                </a:rPr>
                <a:t>~ SFR</a:t>
              </a:r>
              <a:endParaRPr lang="en-US" sz="1400" b="0" dirty="0">
                <a:solidFill>
                  <a:srgbClr val="0000FF"/>
                </a:solidFill>
              </a:endParaRPr>
            </a:p>
          </p:txBody>
        </p:sp>
        <p:cxnSp>
          <p:nvCxnSpPr>
            <p:cNvPr id="67591" name="Straight Arrow Connector 12"/>
            <p:cNvCxnSpPr>
              <a:cxnSpLocks noChangeShapeType="1"/>
            </p:cNvCxnSpPr>
            <p:nvPr/>
          </p:nvCxnSpPr>
          <p:spPr bwMode="auto">
            <a:xfrm flipH="1" flipV="1">
              <a:off x="3733800" y="2667000"/>
              <a:ext cx="441679" cy="425027"/>
            </a:xfrm>
            <a:prstGeom prst="straightConnector1">
              <a:avLst/>
            </a:prstGeom>
            <a:noFill/>
            <a:ln w="28575" cmpd="sng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TextBox 1"/>
            <p:cNvSpPr txBox="1"/>
            <p:nvPr/>
          </p:nvSpPr>
          <p:spPr>
            <a:xfrm>
              <a:off x="2545639" y="3777535"/>
              <a:ext cx="1379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smtClean="0"/>
                <a:t>FIR ~ SFR</a:t>
              </a:r>
              <a:endParaRPr lang="en-US" sz="1600" b="0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3400" y="4464624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/>
                <a:t>L</a:t>
              </a:r>
              <a:r>
                <a:rPr lang="en-US" sz="1600" b="0" baseline="-25000" dirty="0" smtClean="0"/>
                <a:t>CO</a:t>
              </a:r>
              <a:r>
                <a:rPr lang="en-US" sz="1600" b="0" dirty="0" smtClean="0"/>
                <a:t> ~ </a:t>
              </a:r>
              <a:r>
                <a:rPr lang="en-US" sz="1600" b="0" dirty="0" err="1" smtClean="0"/>
                <a:t>M</a:t>
              </a:r>
              <a:r>
                <a:rPr lang="en-US" sz="1600" b="0" baseline="-25000" dirty="0" err="1" smtClean="0"/>
                <a:t>gas</a:t>
              </a:r>
              <a:endParaRPr lang="en-US" sz="1600" b="0" baseline="-25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10996" y="0"/>
            <a:ext cx="478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Dense Gas History of the Universe ‘Missing </a:t>
            </a:r>
            <a:r>
              <a:rPr lang="en-US" b="0" dirty="0">
                <a:solidFill>
                  <a:schemeClr val="bg1"/>
                </a:solidFill>
              </a:rPr>
              <a:t>half of galaxy formation</a:t>
            </a:r>
            <a:r>
              <a:rPr lang="en-US" b="0" dirty="0" smtClean="0">
                <a:solidFill>
                  <a:schemeClr val="bg1"/>
                </a:solidFill>
              </a:rPr>
              <a:t>’</a:t>
            </a: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53000" y="990236"/>
            <a:ext cx="4190719" cy="2743564"/>
            <a:chOff x="4953000" y="990236"/>
            <a:chExt cx="4190719" cy="2743564"/>
          </a:xfrm>
        </p:grpSpPr>
        <p:pic>
          <p:nvPicPr>
            <p:cNvPr id="3" name="Picture 2" descr="Screen Shot 2015-07-16 at 8.16.19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990236"/>
              <a:ext cx="4190719" cy="274356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5638800" y="2947096"/>
              <a:ext cx="11430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charset="2"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>
              <a:off x="5105400" y="2819400"/>
              <a:ext cx="1066800" cy="76200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76131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38402" y="457200"/>
            <a:ext cx="6506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Imaging </a:t>
            </a:r>
            <a:r>
              <a:rPr lang="en-US" b="0" dirty="0">
                <a:solidFill>
                  <a:schemeClr val="bg1"/>
                </a:solidFill>
                <a:latin typeface="Times New Roman"/>
                <a:cs typeface="Times New Roman"/>
              </a:rPr>
              <a:t>’fuel for star formation’ during epoch of galaxy assembly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4849" y="4991247"/>
            <a:ext cx="6743878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l">
              <a:spcBef>
                <a:spcPts val="450"/>
              </a:spcBef>
              <a:buFont typeface="Arial"/>
              <a:buChar char="•"/>
            </a:pPr>
            <a:r>
              <a:rPr lang="en-US" sz="1800" b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Resolution </a:t>
            </a:r>
            <a:r>
              <a:rPr lang="en-US" sz="1800" b="0" dirty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lang="en-US" sz="1800" b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0.15” =&gt; 1kpc </a:t>
            </a:r>
            <a:endParaRPr lang="en-US" sz="1800" b="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57175" indent="-257175" algn="l">
              <a:spcBef>
                <a:spcPts val="450"/>
              </a:spcBef>
              <a:buFont typeface="Arial"/>
              <a:buChar char="•"/>
            </a:pPr>
            <a:r>
              <a:rPr lang="en-US" sz="1800" b="0" dirty="0">
                <a:solidFill>
                  <a:schemeClr val="bg1"/>
                </a:solidFill>
                <a:latin typeface="Times New Roman"/>
                <a:cs typeface="Times New Roman"/>
              </a:rPr>
              <a:t>Sensitivity </a:t>
            </a:r>
            <a:r>
              <a:rPr lang="en-US" sz="1800" b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= 12uJy (100 km/s, 10hr) =&gt;  few </a:t>
            </a:r>
            <a:r>
              <a:rPr lang="en-US" sz="1800" b="0" dirty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sz="1800" b="0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r>
              <a:rPr lang="en-US" sz="1800" b="0" dirty="0">
                <a:solidFill>
                  <a:schemeClr val="bg1"/>
                </a:solidFill>
                <a:latin typeface="Times New Roman"/>
                <a:cs typeface="Times New Roman"/>
              </a:rPr>
              <a:t> M</a:t>
            </a:r>
            <a:r>
              <a:rPr lang="en-US" sz="1800" b="0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o  </a:t>
            </a:r>
            <a:r>
              <a:rPr lang="en-US" sz="1800" b="0" dirty="0">
                <a:solidFill>
                  <a:schemeClr val="bg1"/>
                </a:solidFill>
                <a:latin typeface="Times New Roman"/>
                <a:cs typeface="Times New Roman"/>
              </a:rPr>
              <a:t>at z ~ </a:t>
            </a:r>
            <a:r>
              <a:rPr lang="en-US" sz="1800" b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</a:p>
          <a:p>
            <a:pPr marL="257175" indent="-257175" algn="l">
              <a:spcBef>
                <a:spcPts val="450"/>
              </a:spcBef>
              <a:buFont typeface="Arial"/>
              <a:buChar char="•"/>
            </a:pPr>
            <a:r>
              <a:rPr lang="en-US" sz="1800" b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Low order transitions key total gas mass tracer</a:t>
            </a:r>
            <a:r>
              <a:rPr lang="en-US" sz="1800" b="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lang="en-US" sz="1800" b="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01" y="1380515"/>
            <a:ext cx="7315199" cy="3343885"/>
            <a:chOff x="1524001" y="971950"/>
            <a:chExt cx="8974946" cy="3589355"/>
          </a:xfrm>
        </p:grpSpPr>
        <p:grpSp>
          <p:nvGrpSpPr>
            <p:cNvPr id="3" name="Group 2"/>
            <p:cNvGrpSpPr/>
            <p:nvPr/>
          </p:nvGrpSpPr>
          <p:grpSpPr>
            <a:xfrm>
              <a:off x="1524001" y="971950"/>
              <a:ext cx="4598385" cy="3589354"/>
              <a:chOff x="0" y="971950"/>
              <a:chExt cx="4598385" cy="3589354"/>
            </a:xfrm>
          </p:grpSpPr>
          <p:pic>
            <p:nvPicPr>
              <p:cNvPr id="6" name="Picture 5" descr="mod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38" y="971950"/>
                <a:ext cx="4324821" cy="3535314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62138" y="971950"/>
                <a:ext cx="4436247" cy="1628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4269151"/>
                <a:ext cx="4486959" cy="29215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1602" y="971950"/>
                <a:ext cx="378327" cy="3535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729628" y="1323977"/>
                <a:ext cx="0" cy="352064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04261" y="1324529"/>
                <a:ext cx="1097002" cy="297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>
                    <a:solidFill>
                      <a:schemeClr val="bg1"/>
                    </a:solidFill>
                  </a:rPr>
                  <a:t>1” = 7kpc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27584" y="3863852"/>
                <a:ext cx="1859374" cy="297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>
                    <a:solidFill>
                      <a:srgbClr val="FFFFFF"/>
                    </a:solidFill>
                  </a:rPr>
                  <a:t>Narayanan Model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122386" y="1134838"/>
              <a:ext cx="4376561" cy="3426467"/>
              <a:chOff x="4598385" y="1134837"/>
              <a:chExt cx="4376561" cy="3426467"/>
            </a:xfrm>
          </p:grpSpPr>
          <p:pic>
            <p:nvPicPr>
              <p:cNvPr id="7" name="Picture 6" descr="wcotac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8385" y="1134837"/>
                <a:ext cx="4376561" cy="3426467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4945260" y="4269151"/>
                <a:ext cx="3918374" cy="0"/>
              </a:xfrm>
              <a:prstGeom prst="line">
                <a:avLst/>
              </a:prstGeom>
              <a:ln w="317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538995" y="3935193"/>
                <a:ext cx="2435951" cy="297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 err="1" smtClean="0">
                    <a:solidFill>
                      <a:srgbClr val="FFFFFF"/>
                    </a:solidFill>
                  </a:rPr>
                  <a:t>ngVLA</a:t>
                </a:r>
                <a:r>
                  <a:rPr lang="en-US" sz="1200" b="0" dirty="0" smtClean="0">
                    <a:solidFill>
                      <a:srgbClr val="FFFFFF"/>
                    </a:solidFill>
                  </a:rPr>
                  <a:t>, 10hr, 38GHz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8062996" y="1206670"/>
              <a:ext cx="2199028" cy="33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z=2,  CO1-0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42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5-07-15 at 2.41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0" y="727306"/>
            <a:ext cx="4333300" cy="2803525"/>
          </a:xfrm>
          <a:prstGeom prst="rect">
            <a:avLst/>
          </a:prstGeom>
        </p:spPr>
      </p:pic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1029184" y="147935"/>
            <a:ext cx="7104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/>
              <a:t>Next-Gen Synergy: Cosmic Cycle of Gas to Stars</a:t>
            </a:r>
            <a:endParaRPr lang="en-US" b="0" dirty="0"/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588508" y="3914996"/>
            <a:ext cx="3993087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sz="2000" b="0" dirty="0" smtClean="0"/>
              <a:t>JWST/TMT: stars and star formation</a:t>
            </a:r>
            <a:endParaRPr lang="en-US" sz="2000" b="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618682" y="1734131"/>
            <a:ext cx="202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9" y="4493030"/>
            <a:ext cx="2604388" cy="2170323"/>
          </a:xfrm>
          <a:prstGeom prst="rect">
            <a:avLst/>
          </a:prstGeom>
        </p:spPr>
      </p:pic>
      <p:pic>
        <p:nvPicPr>
          <p:cNvPr id="15" name="Picture 14" descr="vlasample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33" y="4747861"/>
            <a:ext cx="3608489" cy="1697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3665" y="3787914"/>
            <a:ext cx="3555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err="1" smtClean="0">
                <a:latin typeface="Times New Roman"/>
                <a:cs typeface="Times New Roman"/>
              </a:rPr>
              <a:t>ngVLA</a:t>
            </a:r>
            <a:r>
              <a:rPr lang="en-US" sz="1800" b="0" dirty="0" smtClean="0">
                <a:latin typeface="Times New Roman"/>
                <a:cs typeface="Times New Roman"/>
              </a:rPr>
              <a:t>: </a:t>
            </a:r>
            <a:r>
              <a:rPr lang="en-US" sz="2000" b="0" dirty="0" smtClean="0">
                <a:latin typeface="Times New Roman"/>
                <a:cs typeface="Times New Roman"/>
              </a:rPr>
              <a:t>cold gas driving cosmic star formation</a:t>
            </a:r>
            <a:endParaRPr lang="en-US" sz="2000" b="0" dirty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00600" y="685800"/>
            <a:ext cx="4298796" cy="3016992"/>
            <a:chOff x="5037399" y="1608792"/>
            <a:chExt cx="3584974" cy="2556040"/>
          </a:xfrm>
        </p:grpSpPr>
        <p:grpSp>
          <p:nvGrpSpPr>
            <p:cNvPr id="11" name="Group 10"/>
            <p:cNvGrpSpPr/>
            <p:nvPr/>
          </p:nvGrpSpPr>
          <p:grpSpPr>
            <a:xfrm>
              <a:off x="5037399" y="1608792"/>
              <a:ext cx="3584974" cy="2556040"/>
              <a:chOff x="6716531" y="1296343"/>
              <a:chExt cx="4779965" cy="340805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6531" y="1296343"/>
                <a:ext cx="4779965" cy="340805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0566399" y="1454466"/>
                <a:ext cx="714704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/>
                  <a:t>Gas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255174" y="3758653"/>
                <a:ext cx="10675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ALMA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432799" y="2851427"/>
                <a:ext cx="10675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8F00"/>
                    </a:solidFill>
                  </a:rPr>
                  <a:t>NGVLA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606966" y="3471446"/>
              <a:ext cx="821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err="1"/>
                <a:t>Decarli</a:t>
              </a:r>
              <a:endParaRPr lang="en-US" sz="16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94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"/>
            <a:ext cx="71628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Times New Roman"/>
                <a:cs typeface="Times New Roman"/>
              </a:rPr>
              <a:t>Next step: Sci. Requirements to Tel. </a:t>
            </a:r>
            <a:r>
              <a:rPr lang="en-US" sz="2100" dirty="0" smtClean="0">
                <a:latin typeface="Times New Roman"/>
                <a:cs typeface="Times New Roman"/>
              </a:rPr>
              <a:t>Specifications and design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1800" b="0" dirty="0" smtClean="0">
                <a:latin typeface="Times New Roman"/>
                <a:cs typeface="Times New Roman"/>
              </a:rPr>
              <a:t>Science and Technical Advisory Committees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1800" b="0" dirty="0">
                <a:latin typeface="Times New Roman"/>
                <a:cs typeface="Times New Roman"/>
              </a:rPr>
              <a:t>Community </a:t>
            </a:r>
            <a:r>
              <a:rPr lang="en-US" sz="1800" b="0" dirty="0" smtClean="0">
                <a:latin typeface="Times New Roman"/>
                <a:cs typeface="Times New Roman"/>
              </a:rPr>
              <a:t>Design Studies</a:t>
            </a:r>
            <a:endParaRPr lang="en-US" sz="1800" b="0" dirty="0">
              <a:latin typeface="Times New Roman"/>
              <a:cs typeface="Times New Roman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1800" b="0" dirty="0" smtClean="0">
                <a:latin typeface="Times New Roman"/>
                <a:cs typeface="Times New Roman"/>
              </a:rPr>
              <a:t>Science </a:t>
            </a:r>
            <a:r>
              <a:rPr lang="en-US" sz="1800" b="0" dirty="0" smtClean="0">
                <a:latin typeface="Times New Roman"/>
                <a:cs typeface="Times New Roman"/>
              </a:rPr>
              <a:t>Working </a:t>
            </a:r>
            <a:r>
              <a:rPr lang="en-US" sz="1800" b="0" dirty="0" smtClean="0">
                <a:latin typeface="Times New Roman"/>
                <a:cs typeface="Times New Roman"/>
              </a:rPr>
              <a:t>group </a:t>
            </a:r>
            <a:r>
              <a:rPr lang="en-US" sz="1800" b="0" dirty="0" smtClean="0">
                <a:latin typeface="Times New Roman"/>
                <a:cs typeface="Times New Roman"/>
              </a:rPr>
              <a:t>reports: </a:t>
            </a:r>
            <a:r>
              <a:rPr lang="en-US" sz="1800" b="0" i="1" dirty="0" smtClean="0">
                <a:solidFill>
                  <a:srgbClr val="1A3ACA"/>
                </a:solidFill>
                <a:latin typeface="Times New Roman"/>
                <a:cs typeface="Times New Roman"/>
              </a:rPr>
              <a:t>http</a:t>
            </a:r>
            <a:r>
              <a:rPr lang="en-US" sz="1800" b="0" i="1" dirty="0">
                <a:solidFill>
                  <a:srgbClr val="1A3ACA"/>
                </a:solidFill>
                <a:latin typeface="Times New Roman"/>
                <a:cs typeface="Times New Roman"/>
              </a:rPr>
              <a:t>://</a:t>
            </a:r>
            <a:r>
              <a:rPr lang="en-US" sz="1800" b="0" i="1" dirty="0" err="1">
                <a:solidFill>
                  <a:srgbClr val="1A3ACA"/>
                </a:solidFill>
                <a:latin typeface="Times New Roman"/>
                <a:cs typeface="Times New Roman"/>
              </a:rPr>
              <a:t>library.nrao.edu</a:t>
            </a:r>
            <a:r>
              <a:rPr lang="en-US" sz="1800" b="0" i="1" dirty="0">
                <a:solidFill>
                  <a:srgbClr val="1A3ACA"/>
                </a:solidFill>
                <a:latin typeface="Times New Roman"/>
                <a:cs typeface="Times New Roman"/>
              </a:rPr>
              <a:t>/</a:t>
            </a:r>
            <a:r>
              <a:rPr lang="en-US" sz="1800" b="0" i="1" dirty="0" err="1">
                <a:solidFill>
                  <a:srgbClr val="1A3ACA"/>
                </a:solidFill>
                <a:latin typeface="Times New Roman"/>
                <a:cs typeface="Times New Roman"/>
              </a:rPr>
              <a:t>ngvla.shtml</a:t>
            </a:r>
            <a:r>
              <a:rPr lang="en-US" sz="1800" b="0" i="1" dirty="0">
                <a:solidFill>
                  <a:srgbClr val="1A3ACA"/>
                </a:solidFill>
                <a:latin typeface="Times New Roman"/>
                <a:cs typeface="Times New Roman"/>
              </a:rPr>
              <a:t> </a:t>
            </a:r>
          </a:p>
          <a:p>
            <a:pPr marL="800100" lvl="1" indent="-342900" algn="l">
              <a:spcBef>
                <a:spcPts val="600"/>
              </a:spcBef>
              <a:buFont typeface="Wingdings" charset="2"/>
              <a:buChar char="Ø"/>
            </a:pPr>
            <a:r>
              <a:rPr lang="en-US" sz="1600" b="0" dirty="0">
                <a:latin typeface="Times New Roman"/>
                <a:cs typeface="Times New Roman"/>
              </a:rPr>
              <a:t>Circle of Life (</a:t>
            </a:r>
            <a:r>
              <a:rPr lang="en-US" sz="1600" b="0" dirty="0" err="1">
                <a:latin typeface="Times New Roman"/>
                <a:cs typeface="Times New Roman"/>
              </a:rPr>
              <a:t>Isella</a:t>
            </a:r>
            <a:r>
              <a:rPr lang="en-US" sz="1600" b="0" dirty="0">
                <a:latin typeface="Times New Roman"/>
                <a:cs typeface="Times New Roman"/>
              </a:rPr>
              <a:t>, </a:t>
            </a:r>
            <a:r>
              <a:rPr lang="en-US" sz="1600" b="0" dirty="0" err="1">
                <a:latin typeface="Times New Roman"/>
                <a:cs typeface="Times New Roman"/>
              </a:rPr>
              <a:t>Moullet</a:t>
            </a:r>
            <a:r>
              <a:rPr lang="en-US" sz="1600" b="0" dirty="0">
                <a:latin typeface="Times New Roman"/>
                <a:cs typeface="Times New Roman"/>
              </a:rPr>
              <a:t>, Hull)</a:t>
            </a:r>
          </a:p>
          <a:p>
            <a:pPr marL="800100" lvl="1" indent="-342900" algn="l">
              <a:spcBef>
                <a:spcPts val="600"/>
              </a:spcBef>
              <a:buFont typeface="Wingdings" charset="2"/>
              <a:buChar char="Ø"/>
            </a:pPr>
            <a:r>
              <a:rPr lang="en-US" sz="1600" b="0" dirty="0">
                <a:latin typeface="Times New Roman"/>
                <a:cs typeface="Times New Roman"/>
              </a:rPr>
              <a:t>Galaxy ecosystems (Murphy, Leroy)</a:t>
            </a:r>
          </a:p>
          <a:p>
            <a:pPr marL="800100" lvl="1" indent="-342900" algn="l">
              <a:spcBef>
                <a:spcPts val="600"/>
              </a:spcBef>
              <a:buFont typeface="Wingdings" charset="2"/>
              <a:buChar char="Ø"/>
            </a:pPr>
            <a:r>
              <a:rPr lang="en-US" sz="1600" b="0" dirty="0">
                <a:latin typeface="Times New Roman"/>
                <a:cs typeface="Times New Roman"/>
              </a:rPr>
              <a:t>Galaxy assembly (Lacy, Casey, Hodge)</a:t>
            </a:r>
          </a:p>
          <a:p>
            <a:pPr marL="800100" lvl="1" indent="-342900" algn="l">
              <a:spcBef>
                <a:spcPts val="600"/>
              </a:spcBef>
              <a:buFont typeface="Wingdings" charset="2"/>
              <a:buChar char="Ø"/>
            </a:pPr>
            <a:r>
              <a:rPr lang="en-US" sz="1600" b="0" dirty="0">
                <a:latin typeface="Times New Roman"/>
                <a:cs typeface="Times New Roman"/>
              </a:rPr>
              <a:t>Time domain, Cosmology, Physics (Bower, Demorest)</a:t>
            </a:r>
          </a:p>
          <a:p>
            <a:pPr marL="342900" indent="-342900" algn="l">
              <a:buFont typeface="Arial" charset="0"/>
              <a:buChar char="•"/>
            </a:pPr>
            <a:endParaRPr lang="en-US" sz="2000" b="0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51611"/>
              </p:ext>
            </p:extLst>
          </p:nvPr>
        </p:nvGraphicFramePr>
        <p:xfrm>
          <a:off x="152400" y="2785567"/>
          <a:ext cx="7292742" cy="407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591"/>
                <a:gridCol w="2882098"/>
                <a:gridCol w="2966053"/>
              </a:tblGrid>
              <a:tr h="285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Goal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Science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Requirement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Array Specification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85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Terrestrial</a:t>
                      </a:r>
                      <a:r>
                        <a:rPr lang="en-US" sz="1400" baseline="0" dirty="0" smtClean="0"/>
                        <a:t> zone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Optically thin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Freq</a:t>
                      </a:r>
                      <a:r>
                        <a:rPr lang="en-US" sz="1400" dirty="0" smtClean="0"/>
                        <a:t> ~</a:t>
                      </a:r>
                      <a:r>
                        <a:rPr lang="en-US" sz="1400" baseline="0" dirty="0" smtClean="0"/>
                        <a:t> 15 to</a:t>
                      </a:r>
                      <a:r>
                        <a:rPr lang="en-US" sz="1400" dirty="0" smtClean="0"/>
                        <a:t> 50GHz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85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planet formation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1AU at 130pc @ 30GHz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 ~ 300km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8545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1K in 10hrs </a:t>
                      </a:r>
                      <a:r>
                        <a:rPr lang="en-US" sz="1400" baseline="0" dirty="0" smtClean="0"/>
                        <a:t>@ 10mas, 30GHz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</a:t>
                      </a:r>
                      <a:r>
                        <a:rPr lang="en-US" sz="1400" baseline="-25000" dirty="0" err="1" smtClean="0"/>
                        <a:t>full</a:t>
                      </a:r>
                      <a:r>
                        <a:rPr lang="en-US" sz="1400" dirty="0" smtClean="0"/>
                        <a:t> ~ 300 x 18m; BW ~ 20GHz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059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Dense</a:t>
                      </a:r>
                      <a:r>
                        <a:rPr lang="en-US" sz="1400" baseline="0" dirty="0" smtClean="0"/>
                        <a:t> gas history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 1-0 to z=8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Freq</a:t>
                      </a:r>
                      <a:r>
                        <a:rPr lang="en-US" sz="1400" dirty="0" smtClean="0"/>
                        <a:t> =</a:t>
                      </a:r>
                      <a:r>
                        <a:rPr lang="en-US" sz="1400" baseline="0" dirty="0" smtClean="0"/>
                        <a:t> 15 to 115GHz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854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 the Universe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</a:t>
                      </a:r>
                      <a:r>
                        <a:rPr lang="en-US" sz="1400" baseline="-25000" dirty="0" err="1" smtClean="0"/>
                        <a:t>gas</a:t>
                      </a:r>
                      <a:r>
                        <a:rPr lang="en-US" sz="1400" dirty="0" smtClean="0"/>
                        <a:t> = 10</a:t>
                      </a:r>
                      <a:r>
                        <a:rPr lang="en-US" sz="1400" baseline="30000" dirty="0" smtClean="0"/>
                        <a:t>9</a:t>
                      </a:r>
                      <a:r>
                        <a:rPr lang="en-US" sz="1400" dirty="0" smtClean="0"/>
                        <a:t> M</a:t>
                      </a:r>
                      <a:r>
                        <a:rPr lang="en-US" sz="1400" baseline="-25000" dirty="0" smtClean="0"/>
                        <a:t>o</a:t>
                      </a:r>
                      <a:r>
                        <a:rPr lang="en-US" sz="1400" dirty="0" smtClean="0"/>
                        <a:t> at z = 3 in 1hr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r>
                        <a:rPr lang="en-US" sz="1400" baseline="-25000" dirty="0" smtClean="0"/>
                        <a:t>mid</a:t>
                      </a:r>
                      <a:r>
                        <a:rPr lang="en-US" sz="1400" dirty="0" smtClean="0"/>
                        <a:t> ~ 70%</a:t>
                      </a:r>
                      <a:r>
                        <a:rPr lang="en-US" sz="1400" baseline="0" dirty="0" smtClean="0"/>
                        <a:t> to B ~ 30km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85459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500pc resolution at z = 3 (60mas)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30km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8545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Large volume</a:t>
                      </a:r>
                      <a:r>
                        <a:rPr lang="en-US" sz="1400" baseline="0" dirty="0" smtClean="0"/>
                        <a:t> surveys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Octave </a:t>
                      </a:r>
                      <a:r>
                        <a:rPr lang="en-US" sz="1400" smtClean="0"/>
                        <a:t>Band</a:t>
                      </a:r>
                      <a:r>
                        <a:rPr lang="en-US" sz="1400" baseline="0" smtClean="0"/>
                        <a:t> Ratio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287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Baryon</a:t>
                      </a:r>
                      <a:r>
                        <a:rPr lang="en-US" sz="1400" baseline="0" dirty="0" smtClean="0"/>
                        <a:t> cycle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baseline="-25000" dirty="0" smtClean="0"/>
                        <a:t>B</a:t>
                      </a:r>
                      <a:r>
                        <a:rPr lang="en-US" sz="1400" dirty="0" smtClean="0"/>
                        <a:t> &lt; 0.2</a:t>
                      </a:r>
                      <a:r>
                        <a:rPr lang="en-US" sz="1400" baseline="0" dirty="0" smtClean="0"/>
                        <a:t>K  (1hr, 10 km/s, 80GHz, 1”)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</a:t>
                      </a:r>
                      <a:r>
                        <a:rPr lang="en-US" sz="1400" baseline="-25000" dirty="0" err="1" smtClean="0"/>
                        <a:t>core</a:t>
                      </a:r>
                      <a:r>
                        <a:rPr lang="en-US" sz="1400" baseline="0" dirty="0" smtClean="0"/>
                        <a:t> ~ 30% to B ~ 2km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8545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Continuum science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Octave BR; Linear</a:t>
                      </a:r>
                      <a:r>
                        <a:rPr lang="en-US" sz="1400" baseline="0" dirty="0" smtClean="0"/>
                        <a:t> pol to 0.1%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241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r>
                        <a:rPr lang="en-US" sz="1400" baseline="0" dirty="0" smtClean="0"/>
                        <a:t> domain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Explosive follow-up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dirty="0" smtClean="0"/>
                        <a:t>GRBs,</a:t>
                      </a:r>
                      <a:r>
                        <a:rPr lang="en-US" sz="1400" baseline="0" dirty="0" smtClean="0"/>
                        <a:t> GW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Minute</a:t>
                      </a:r>
                      <a:r>
                        <a:rPr lang="en-US" sz="1400" baseline="0" dirty="0" smtClean="0"/>
                        <a:t> trigger response time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Blind discoveries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eg</a:t>
                      </a:r>
                      <a:r>
                        <a:rPr lang="en-US" sz="1400" baseline="0" dirty="0" smtClean="0"/>
                        <a:t>. FRBs)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millisec</a:t>
                      </a:r>
                      <a:r>
                        <a:rPr lang="en-US" sz="1400" baseline="0" dirty="0" smtClean="0"/>
                        <a:t> searches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250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Exo</a:t>
                      </a:r>
                      <a:r>
                        <a:rPr lang="en-US" sz="1400" dirty="0" smtClean="0"/>
                        <a:t>-space weather: 1uJy</a:t>
                      </a:r>
                      <a:r>
                        <a:rPr lang="en-US" sz="1400" baseline="0" dirty="0" smtClean="0"/>
                        <a:t> in 1min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Freq</a:t>
                      </a:r>
                      <a:r>
                        <a:rPr lang="en-US" sz="1400" dirty="0" smtClean="0"/>
                        <a:t> ~ 1 to 20GHz</a:t>
                      </a:r>
                    </a:p>
                    <a:p>
                      <a:r>
                        <a:rPr lang="en-US" sz="1400" dirty="0" err="1" smtClean="0"/>
                        <a:t>A</a:t>
                      </a:r>
                      <a:r>
                        <a:rPr lang="en-US" sz="1400" baseline="-25000" dirty="0" err="1" smtClean="0"/>
                        <a:t>full</a:t>
                      </a:r>
                      <a:r>
                        <a:rPr lang="en-US" sz="1400" baseline="-25000" dirty="0" smtClean="0"/>
                        <a:t> </a:t>
                      </a:r>
                      <a:r>
                        <a:rPr lang="en-US" sz="1400" dirty="0" smtClean="0"/>
                        <a:t>~ 300 x </a:t>
                      </a:r>
                      <a:r>
                        <a:rPr lang="en-US" sz="1400" dirty="0" smtClean="0"/>
                        <a:t>18m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660640" y="685800"/>
            <a:ext cx="1244030" cy="4763907"/>
            <a:chOff x="8027600" y="698111"/>
            <a:chExt cx="1122784" cy="4624818"/>
          </a:xfrm>
        </p:grpSpPr>
        <p:pic>
          <p:nvPicPr>
            <p:cNvPr id="12" name="Picture 11" descr="PPD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9425" y="698111"/>
              <a:ext cx="1106358" cy="1138282"/>
            </a:xfrm>
            <a:prstGeom prst="rect">
              <a:avLst/>
            </a:prstGeom>
          </p:spPr>
        </p:pic>
        <p:pic>
          <p:nvPicPr>
            <p:cNvPr id="13" name="Picture 12" descr="wcota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425" y="1863412"/>
              <a:ext cx="1106359" cy="838583"/>
            </a:xfrm>
            <a:prstGeom prst="rect">
              <a:avLst/>
            </a:prstGeom>
          </p:spPr>
        </p:pic>
        <p:pic>
          <p:nvPicPr>
            <p:cNvPr id="14" name="Picture 13" descr="Screen Shot 2015-05-14 at 3.32.1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4674451"/>
              <a:ext cx="1110958" cy="648478"/>
            </a:xfrm>
            <a:prstGeom prst="rect">
              <a:avLst/>
            </a:prstGeom>
          </p:spPr>
        </p:pic>
        <p:pic>
          <p:nvPicPr>
            <p:cNvPr id="15" name="Picture 14" descr="ngc5713.ngvl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816" y="2729013"/>
              <a:ext cx="1120567" cy="1013249"/>
            </a:xfrm>
            <a:prstGeom prst="rect">
              <a:avLst/>
            </a:prstGeom>
          </p:spPr>
        </p:pic>
        <p:pic>
          <p:nvPicPr>
            <p:cNvPr id="16" name="Picture 15" descr="Screen Shot 2015-12-07 at 9.58.38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600" y="3761389"/>
              <a:ext cx="1122784" cy="88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59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4135"/>
            <a:ext cx="535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Times New Roman"/>
                <a:cs typeface="Times New Roman"/>
              </a:rPr>
              <a:t>Imaging Terrestrial zone </a:t>
            </a:r>
            <a:r>
              <a:rPr lang="en-US" sz="2400" b="0" smtClean="0">
                <a:latin typeface="Times New Roman"/>
                <a:cs typeface="Times New Roman"/>
              </a:rPr>
              <a:t>planet formation </a:t>
            </a:r>
            <a:endParaRPr lang="en-US" sz="2400" b="0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4" y="1000194"/>
            <a:ext cx="54980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/>
              <a:buChar char="•"/>
            </a:pPr>
            <a:r>
              <a:rPr lang="en-US" sz="2000" b="0" dirty="0" err="1" smtClean="0">
                <a:latin typeface="Times New Roman"/>
                <a:cs typeface="Times New Roman"/>
              </a:rPr>
              <a:t>Protoplantary</a:t>
            </a:r>
            <a:r>
              <a:rPr lang="en-US" sz="2000" b="0" dirty="0" smtClean="0">
                <a:latin typeface="Times New Roman"/>
                <a:cs typeface="Times New Roman"/>
              </a:rPr>
              <a:t> disks: Inner ~ 20AU optically </a:t>
            </a:r>
            <a:r>
              <a:rPr lang="en-US" sz="2000" b="0" dirty="0">
                <a:latin typeface="Times New Roman"/>
                <a:cs typeface="Times New Roman"/>
              </a:rPr>
              <a:t>thick in mm/</a:t>
            </a:r>
            <a:r>
              <a:rPr lang="en-US" sz="2000" b="0" dirty="0" err="1" smtClean="0">
                <a:latin typeface="Times New Roman"/>
                <a:cs typeface="Times New Roman"/>
              </a:rPr>
              <a:t>submm</a:t>
            </a:r>
            <a:r>
              <a:rPr lang="en-US" sz="2000" b="0" dirty="0" smtClean="0">
                <a:latin typeface="Times New Roman"/>
                <a:cs typeface="Times New Roman"/>
              </a:rPr>
              <a:t> </a:t>
            </a:r>
          </a:p>
          <a:p>
            <a:pPr marL="285750" indent="-285750" algn="l">
              <a:spcBef>
                <a:spcPts val="600"/>
              </a:spcBef>
              <a:buFont typeface="Arial"/>
              <a:buChar char="•"/>
            </a:pPr>
            <a:r>
              <a:rPr lang="en-US" sz="2000" b="0" dirty="0" err="1" smtClean="0">
                <a:latin typeface="Times New Roman"/>
                <a:cs typeface="Times New Roman"/>
              </a:rPr>
              <a:t>ngVLA</a:t>
            </a:r>
            <a:r>
              <a:rPr lang="en-US" sz="2000" b="0" dirty="0" smtClean="0">
                <a:latin typeface="Times New Roman"/>
                <a:cs typeface="Times New Roman"/>
              </a:rPr>
              <a:t> @ 1 cm: Probe 1AU scales at 130pc</a:t>
            </a:r>
          </a:p>
          <a:p>
            <a:pPr marL="742950" lvl="1" indent="-285750" algn="l">
              <a:spcBef>
                <a:spcPts val="600"/>
              </a:spcBef>
              <a:buFont typeface="Wingdings" charset="2"/>
              <a:buChar char="Ø"/>
            </a:pPr>
            <a:r>
              <a:rPr lang="en-US" sz="1800" b="0" dirty="0" smtClean="0">
                <a:latin typeface="Times New Roman"/>
                <a:cs typeface="Times New Roman"/>
              </a:rPr>
              <a:t>Jupiter </a:t>
            </a:r>
            <a:r>
              <a:rPr lang="en-US" sz="1800" b="0" dirty="0">
                <a:latin typeface="Times New Roman"/>
                <a:cs typeface="Times New Roman"/>
              </a:rPr>
              <a:t>at 13AU, Saturn at </a:t>
            </a:r>
            <a:r>
              <a:rPr lang="en-US" sz="1800" b="0" dirty="0" smtClean="0">
                <a:latin typeface="Times New Roman"/>
                <a:cs typeface="Times New Roman"/>
              </a:rPr>
              <a:t>6AU: annual </a:t>
            </a:r>
            <a:r>
              <a:rPr lang="en-US" sz="1800" b="0" dirty="0">
                <a:latin typeface="Times New Roman"/>
                <a:cs typeface="Times New Roman"/>
              </a:rPr>
              <a:t>motions</a:t>
            </a:r>
          </a:p>
          <a:p>
            <a:pPr marL="742950" lvl="1" indent="-285750" algn="l">
              <a:spcBef>
                <a:spcPts val="600"/>
              </a:spcBef>
              <a:buFont typeface="Wingdings" charset="2"/>
              <a:buChar char="Ø"/>
            </a:pPr>
            <a:r>
              <a:rPr lang="en-US" sz="1800" b="0" dirty="0" err="1">
                <a:latin typeface="Times New Roman"/>
                <a:cs typeface="Times New Roman"/>
              </a:rPr>
              <a:t>Circumplanetary</a:t>
            </a:r>
            <a:r>
              <a:rPr lang="en-US" sz="1800" b="0" dirty="0">
                <a:latin typeface="Times New Roman"/>
                <a:cs typeface="Times New Roman"/>
              </a:rPr>
              <a:t> disks</a:t>
            </a:r>
            <a:r>
              <a:rPr lang="en-US" sz="1800" b="0" dirty="0" smtClean="0">
                <a:latin typeface="Times New Roman"/>
                <a:cs typeface="Times New Roman"/>
              </a:rPr>
              <a:t>: planet accretion</a:t>
            </a:r>
            <a:endParaRPr lang="en-US" sz="1800" b="0" dirty="0">
              <a:latin typeface="Times New Roman"/>
              <a:cs typeface="Times New Roman"/>
            </a:endParaRPr>
          </a:p>
          <a:p>
            <a:pPr marL="285750" indent="-285750" algn="l">
              <a:spcBef>
                <a:spcPts val="600"/>
              </a:spcBef>
              <a:buFont typeface="Arial"/>
              <a:buChar char="•"/>
            </a:pPr>
            <a:r>
              <a:rPr lang="en-US" sz="2000" b="0" dirty="0" smtClean="0">
                <a:latin typeface="Times New Roman"/>
                <a:cs typeface="Times New Roman"/>
              </a:rPr>
              <a:t>Pre</a:t>
            </a:r>
            <a:r>
              <a:rPr lang="en-US" sz="2000" b="0" dirty="0">
                <a:latin typeface="Times New Roman"/>
                <a:cs typeface="Times New Roman"/>
              </a:rPr>
              <a:t>-biotic molecules: rich spectra in 0.3cm to 3cm regime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46710" y="27311"/>
            <a:ext cx="3453420" cy="2914292"/>
            <a:chOff x="5874932" y="27311"/>
            <a:chExt cx="3225198" cy="2607134"/>
          </a:xfrm>
        </p:grpSpPr>
        <p:grpSp>
          <p:nvGrpSpPr>
            <p:cNvPr id="2" name="Group 1"/>
            <p:cNvGrpSpPr/>
            <p:nvPr/>
          </p:nvGrpSpPr>
          <p:grpSpPr>
            <a:xfrm>
              <a:off x="5874932" y="27311"/>
              <a:ext cx="3225198" cy="2607134"/>
              <a:chOff x="4054261" y="0"/>
              <a:chExt cx="5089739" cy="4100601"/>
            </a:xfrm>
          </p:grpSpPr>
          <p:pic>
            <p:nvPicPr>
              <p:cNvPr id="7" name="Picture 6" descr="almahltau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4261" y="0"/>
                <a:ext cx="5089739" cy="4100601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>
                <a:off x="4966799" y="1307815"/>
                <a:ext cx="2" cy="1247944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4054888" y="1485902"/>
                <a:ext cx="957612" cy="947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100" b="0" dirty="0" smtClean="0">
                    <a:solidFill>
                      <a:srgbClr val="FFFFFF"/>
                    </a:solidFill>
                  </a:rPr>
                  <a:t>100AU 0.7” at 140pc</a:t>
                </a:r>
                <a:endParaRPr lang="en-US" sz="1100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61084" y="53477"/>
                <a:ext cx="1921551" cy="726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 smtClean="0">
                    <a:solidFill>
                      <a:srgbClr val="FFFFFF"/>
                    </a:solidFill>
                  </a:rPr>
                  <a:t>ALMA 250GHz Brogan ea. 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6782842" y="1445567"/>
              <a:ext cx="513443" cy="8660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674610" y="1202388"/>
              <a:ext cx="1425520" cy="11092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70723" y="2590800"/>
            <a:ext cx="8130491" cy="2741669"/>
            <a:chOff x="254000" y="673164"/>
            <a:chExt cx="8760632" cy="2796162"/>
          </a:xfrm>
        </p:grpSpPr>
        <p:pic>
          <p:nvPicPr>
            <p:cNvPr id="15" name="Picture 14" descr="PPD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09047" y="673164"/>
              <a:ext cx="2673987" cy="275114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66731" y="719871"/>
              <a:ext cx="2547901" cy="311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endParaRPr lang="en-US" sz="12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56315" y="2894739"/>
              <a:ext cx="2484649" cy="53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ngVLA</a:t>
              </a:r>
              <a:r>
                <a:rPr lang="en-US" sz="14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 25GHz @ 10mas </a:t>
              </a:r>
              <a:endParaRPr lang="en-US" sz="12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rms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= 90nJy = 1K</a:t>
              </a:r>
              <a:endParaRPr lang="en-US" sz="14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4000" y="3161549"/>
              <a:ext cx="1497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model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15111" y="3152572"/>
              <a:ext cx="1497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model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3400" y="5298388"/>
            <a:ext cx="8350529" cy="1389049"/>
            <a:chOff x="149686" y="4931140"/>
            <a:chExt cx="8734243" cy="1756297"/>
          </a:xfrm>
        </p:grpSpPr>
        <p:grpSp>
          <p:nvGrpSpPr>
            <p:cNvPr id="24" name="Group 23"/>
            <p:cNvGrpSpPr/>
            <p:nvPr/>
          </p:nvGrpSpPr>
          <p:grpSpPr>
            <a:xfrm>
              <a:off x="149686" y="4931140"/>
              <a:ext cx="8734243" cy="1756297"/>
              <a:chOff x="0" y="3760929"/>
              <a:chExt cx="9144000" cy="2216198"/>
            </a:xfrm>
          </p:grpSpPr>
          <p:pic>
            <p:nvPicPr>
              <p:cNvPr id="31" name="Picture 30" descr="Screen Shot 2015-05-14 at 2.06.32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760929"/>
                <a:ext cx="9144000" cy="2216198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5038007" y="4029817"/>
                <a:ext cx="2296424" cy="582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 smtClean="0"/>
                  <a:t>Glycine </a:t>
                </a:r>
              </a:p>
              <a:p>
                <a:r>
                  <a:rPr lang="en-US" sz="1200" b="0" dirty="0" smtClean="0"/>
                  <a:t>Jimenez-Sierra </a:t>
                </a:r>
                <a:r>
                  <a:rPr lang="en-US" sz="1200" b="0" dirty="0" err="1" smtClean="0"/>
                  <a:t>ea</a:t>
                </a:r>
                <a:r>
                  <a:rPr lang="en-US" sz="1200" b="0" dirty="0" smtClean="0"/>
                  <a:t> 2014</a:t>
                </a:r>
                <a:endParaRPr lang="en-US" sz="1200" b="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59555" y="3950926"/>
                <a:ext cx="346388" cy="15264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2607746" y="5041179"/>
              <a:ext cx="851233" cy="1263759"/>
            </a:xfrm>
            <a:prstGeom prst="rect">
              <a:avLst/>
            </a:prstGeom>
            <a:solidFill>
              <a:srgbClr val="A4AED3">
                <a:alpha val="5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739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77450"/>
            <a:ext cx="6020135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b="0" dirty="0">
                <a:ea typeface="Times New Roman" charset="0"/>
                <a:cs typeface="Times New Roman" charset="0"/>
              </a:rPr>
              <a:t>ng-Synergy: Terrestrial zone exoplanets</a:t>
            </a:r>
          </a:p>
          <a:p>
            <a:pPr>
              <a:spcBef>
                <a:spcPts val="450"/>
              </a:spcBef>
            </a:pPr>
            <a:r>
              <a:rPr lang="en-US" sz="2000" b="0" dirty="0">
                <a:ea typeface="Times New Roman" charset="0"/>
                <a:cs typeface="Times New Roman" charset="0"/>
              </a:rPr>
              <a:t>Full Evolutionary sequence, from birth to maturity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4399174"/>
            <a:ext cx="2912990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450"/>
              </a:spcAft>
            </a:pPr>
            <a:r>
              <a:rPr lang="en-US" sz="2000" b="0" dirty="0" err="1">
                <a:ea typeface="Times New Roman" charset="0"/>
                <a:cs typeface="Times New Roman" charset="0"/>
              </a:rPr>
              <a:t>ngVLA</a:t>
            </a:r>
            <a:endParaRPr lang="en-US" sz="2000" b="0" dirty="0">
              <a:ea typeface="Times New Roman" charset="0"/>
              <a:cs typeface="Times New Roman" charset="0"/>
            </a:endParaRPr>
          </a:p>
          <a:p>
            <a:pPr marL="214313" indent="-214313" algn="l">
              <a:spcAft>
                <a:spcPts val="450"/>
              </a:spcAft>
              <a:buFont typeface="Arial"/>
              <a:buChar char="•"/>
            </a:pPr>
            <a:r>
              <a:rPr lang="en-US" sz="1600" b="0" dirty="0">
                <a:ea typeface="Times New Roman" charset="0"/>
                <a:cs typeface="Times New Roman" charset="0"/>
              </a:rPr>
              <a:t>Imaging </a:t>
            </a:r>
            <a:r>
              <a:rPr lang="en-US" sz="1600" b="0" i="1" dirty="0">
                <a:ea typeface="Times New Roman" charset="0"/>
                <a:cs typeface="Times New Roman" charset="0"/>
              </a:rPr>
              <a:t>formation</a:t>
            </a:r>
            <a:r>
              <a:rPr lang="en-US" sz="1600" b="0" dirty="0">
                <a:ea typeface="Times New Roman" charset="0"/>
                <a:cs typeface="Times New Roman" charset="0"/>
              </a:rPr>
              <a:t> of terrestrial planets</a:t>
            </a:r>
          </a:p>
          <a:p>
            <a:pPr marL="214313" indent="-214313" algn="l">
              <a:spcAft>
                <a:spcPts val="450"/>
              </a:spcAft>
              <a:buFont typeface="Arial"/>
              <a:buChar char="•"/>
            </a:pPr>
            <a:r>
              <a:rPr lang="en-US" sz="1600" b="0" dirty="0">
                <a:ea typeface="Times New Roman" charset="0"/>
                <a:cs typeface="Times New Roman" charset="0"/>
              </a:rPr>
              <a:t>Pre-biotic chemistry</a:t>
            </a:r>
          </a:p>
        </p:txBody>
      </p:sp>
      <p:pic>
        <p:nvPicPr>
          <p:cNvPr id="7" name="Picture 6" descr="vlasampl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77" y="4038600"/>
            <a:ext cx="4879393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664670"/>
            <a:ext cx="4038600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450"/>
              </a:spcBef>
            </a:pPr>
            <a:r>
              <a:rPr lang="en-US" sz="2000" b="0" dirty="0">
                <a:ea typeface="Times New Roman" charset="0"/>
                <a:cs typeface="Times New Roman" charset="0"/>
              </a:rPr>
              <a:t>High Definition Space Telescope Terrestrial planets = top science goal</a:t>
            </a:r>
          </a:p>
          <a:p>
            <a:pPr marL="257175" indent="-257175" algn="l">
              <a:spcBef>
                <a:spcPts val="450"/>
              </a:spcBef>
              <a:buFont typeface="Arial"/>
              <a:buChar char="•"/>
            </a:pPr>
            <a:r>
              <a:rPr lang="en-US" sz="1600" b="0" dirty="0">
                <a:ea typeface="Times New Roman" charset="0"/>
                <a:cs typeface="Times New Roman" charset="0"/>
              </a:rPr>
              <a:t>Direct detection of earth-like planets</a:t>
            </a:r>
          </a:p>
          <a:p>
            <a:pPr marL="257175" indent="-257175" algn="l">
              <a:spcBef>
                <a:spcPts val="450"/>
              </a:spcBef>
              <a:buFont typeface="Arial"/>
              <a:buChar char="•"/>
            </a:pPr>
            <a:r>
              <a:rPr lang="en-US" sz="1600" b="0" dirty="0">
                <a:ea typeface="Times New Roman" charset="0"/>
                <a:cs typeface="Times New Roman" charset="0"/>
              </a:rPr>
              <a:t>Search for atmospheric bio-signatures</a:t>
            </a:r>
          </a:p>
        </p:txBody>
      </p:sp>
      <p:pic>
        <p:nvPicPr>
          <p:cNvPr id="10" name="Picture 9" descr="Screen Shot 2015-05-14 at 2.27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50" y="1309945"/>
            <a:ext cx="3749300" cy="22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6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"/>
            <a:ext cx="6715628" cy="4541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029200"/>
            <a:ext cx="81534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450"/>
              </a:spcBef>
            </a:pPr>
            <a:r>
              <a:rPr lang="en-US" sz="1800" b="0" dirty="0">
                <a:latin typeface="Times New Roman"/>
                <a:cs typeface="Times New Roman"/>
              </a:rPr>
              <a:t>Complementary suite from meter to </a:t>
            </a:r>
            <a:r>
              <a:rPr lang="en-US" sz="1800" b="0" dirty="0" err="1">
                <a:latin typeface="Times New Roman"/>
                <a:cs typeface="Times New Roman"/>
              </a:rPr>
              <a:t>submm</a:t>
            </a:r>
            <a:r>
              <a:rPr lang="en-US" sz="1800" b="0" dirty="0">
                <a:latin typeface="Times New Roman"/>
                <a:cs typeface="Times New Roman"/>
              </a:rPr>
              <a:t>, appropriate for the mid-21</a:t>
            </a:r>
            <a:r>
              <a:rPr lang="en-US" sz="1800" b="0" baseline="30000" dirty="0">
                <a:latin typeface="Times New Roman"/>
                <a:cs typeface="Times New Roman"/>
              </a:rPr>
              <a:t>st</a:t>
            </a:r>
            <a:r>
              <a:rPr lang="en-US" sz="1800" b="0" dirty="0">
                <a:latin typeface="Times New Roman"/>
                <a:cs typeface="Times New Roman"/>
              </a:rPr>
              <a:t> century</a:t>
            </a:r>
          </a:p>
          <a:p>
            <a:pPr marL="214313" indent="-214313" algn="l">
              <a:spcBef>
                <a:spcPts val="450"/>
              </a:spcBef>
              <a:buFont typeface="Arial"/>
              <a:buChar char="•"/>
            </a:pPr>
            <a:r>
              <a:rPr lang="en-US" sz="1600" b="0" dirty="0">
                <a:latin typeface="Times New Roman"/>
                <a:cs typeface="Times New Roman"/>
              </a:rPr>
              <a:t>&lt; 3mm: ALMA 2030 superb for chemistry, dust, fine structure lines</a:t>
            </a:r>
          </a:p>
          <a:p>
            <a:pPr marL="214313" indent="-214313" algn="l">
              <a:spcBef>
                <a:spcPts val="450"/>
              </a:spcBef>
              <a:buFont typeface="Arial"/>
              <a:buChar char="•"/>
            </a:pPr>
            <a:r>
              <a:rPr lang="en-US" sz="1600" b="0" dirty="0">
                <a:latin typeface="Times New Roman"/>
                <a:cs typeface="Times New Roman"/>
              </a:rPr>
              <a:t>3cm to 3mm: </a:t>
            </a:r>
            <a:r>
              <a:rPr lang="en-US" sz="1600" b="0" dirty="0" err="1">
                <a:latin typeface="Times New Roman"/>
                <a:cs typeface="Times New Roman"/>
              </a:rPr>
              <a:t>ngVLA</a:t>
            </a:r>
            <a:r>
              <a:rPr lang="en-US" sz="1600" b="0" dirty="0">
                <a:latin typeface="Times New Roman"/>
                <a:cs typeface="Times New Roman"/>
              </a:rPr>
              <a:t> superb for terrestrial planet formation, dense gas history of Universe, baryon cycle</a:t>
            </a:r>
          </a:p>
          <a:p>
            <a:pPr marL="214313" indent="-214313" algn="l">
              <a:spcBef>
                <a:spcPts val="450"/>
              </a:spcBef>
              <a:buFont typeface="Arial"/>
              <a:buChar char="•"/>
            </a:pPr>
            <a:r>
              <a:rPr lang="en-US" sz="1600" b="0" dirty="0">
                <a:latin typeface="Times New Roman"/>
                <a:cs typeface="Times New Roman"/>
              </a:rPr>
              <a:t>&gt; 3cm: SKA  superb for pulsars, reionization, HI surveys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65283"/>
            <a:ext cx="5188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Times New Roman"/>
                <a:cs typeface="Times New Roman"/>
              </a:rPr>
              <a:t>Radio facilities @ 2030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5795" y="4089400"/>
            <a:ext cx="520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88428" y="533400"/>
            <a:ext cx="404850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1939C9"/>
                </a:solidFill>
                <a:ea typeface="Times New Roman" charset="0"/>
                <a:cs typeface="Times New Roman" charset="0"/>
              </a:rPr>
              <a:t>https://</a:t>
            </a:r>
            <a:r>
              <a:rPr lang="en-US" sz="1800" i="1" dirty="0" err="1">
                <a:solidFill>
                  <a:srgbClr val="1939C9"/>
                </a:solidFill>
                <a:ea typeface="Times New Roman" charset="0"/>
                <a:cs typeface="Times New Roman" charset="0"/>
              </a:rPr>
              <a:t>science.nrao.edu</a:t>
            </a:r>
            <a:r>
              <a:rPr lang="en-US" sz="1800" i="1" dirty="0">
                <a:solidFill>
                  <a:srgbClr val="1939C9"/>
                </a:solidFill>
                <a:ea typeface="Times New Roman" charset="0"/>
                <a:cs typeface="Times New Roman" charset="0"/>
              </a:rPr>
              <a:t>/futures/</a:t>
            </a:r>
            <a:r>
              <a:rPr lang="en-US" sz="1800" i="1" dirty="0" err="1">
                <a:solidFill>
                  <a:srgbClr val="1939C9"/>
                </a:solidFill>
                <a:ea typeface="Times New Roman" charset="0"/>
                <a:cs typeface="Times New Roman" charset="0"/>
              </a:rPr>
              <a:t>ngvla</a:t>
            </a:r>
            <a:endParaRPr lang="en-US" sz="1800" i="1" dirty="0">
              <a:solidFill>
                <a:srgbClr val="1939C9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26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560" y="76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ALMA Spectral Line Survey in UDF (ASPECS-I)</a:t>
            </a:r>
          </a:p>
          <a:p>
            <a:pPr>
              <a:spcBef>
                <a:spcPts val="600"/>
              </a:spcBef>
            </a:pPr>
            <a:r>
              <a:rPr lang="en-US" sz="2000" b="0" dirty="0" smtClean="0"/>
              <a:t>1</a:t>
            </a:r>
            <a:r>
              <a:rPr lang="en-US" sz="2000" b="0" baseline="30000" dirty="0" smtClean="0"/>
              <a:t>st</a:t>
            </a:r>
            <a:r>
              <a:rPr lang="en-US" sz="2000" b="0" dirty="0" smtClean="0"/>
              <a:t> </a:t>
            </a:r>
            <a:r>
              <a:rPr lang="en-US" sz="2000" b="0" dirty="0" smtClean="0"/>
              <a:t>volumetric </a:t>
            </a:r>
            <a:r>
              <a:rPr lang="en-US" sz="2000" b="0" dirty="0" smtClean="0"/>
              <a:t>‘molecular deep field’ </a:t>
            </a:r>
          </a:p>
          <a:p>
            <a:pPr>
              <a:spcBef>
                <a:spcPts val="600"/>
              </a:spcBef>
            </a:pPr>
            <a:r>
              <a:rPr lang="en-US" sz="1800" b="0" dirty="0" smtClean="0"/>
              <a:t>PI Walter, </a:t>
            </a:r>
            <a:r>
              <a:rPr lang="en-US" sz="1800" b="0" dirty="0" err="1" smtClean="0"/>
              <a:t>Decarli</a:t>
            </a:r>
            <a:r>
              <a:rPr lang="en-US" sz="1800" b="0" dirty="0" smtClean="0"/>
              <a:t> (EU), Co-PI </a:t>
            </a:r>
            <a:r>
              <a:rPr lang="en-US" sz="1800" b="0" dirty="0" err="1" smtClean="0"/>
              <a:t>Aravena</a:t>
            </a:r>
            <a:r>
              <a:rPr lang="en-US" sz="1800" b="0" dirty="0" smtClean="0"/>
              <a:t> (Chile), Co-PI Carilli (USA) </a:t>
            </a:r>
            <a:endParaRPr lang="en-US" sz="18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006068"/>
            <a:ext cx="75921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charset="0"/>
              <a:buChar char="•"/>
            </a:pPr>
            <a:r>
              <a:rPr lang="en-US" sz="1800" b="0" dirty="0" smtClean="0"/>
              <a:t>Bands 3 and 6: 20hr/band, 35ants;  </a:t>
            </a:r>
            <a:r>
              <a:rPr lang="en-US" sz="1800" b="0" dirty="0"/>
              <a:t>line </a:t>
            </a:r>
            <a:r>
              <a:rPr lang="en-US" sz="1800" b="0" dirty="0" err="1"/>
              <a:t>rms</a:t>
            </a:r>
            <a:r>
              <a:rPr lang="en-US" sz="1800" b="0" dirty="0"/>
              <a:t> ~</a:t>
            </a:r>
            <a:r>
              <a:rPr lang="en-US" sz="1800" b="0" dirty="0" smtClean="0"/>
              <a:t> 0.3mJy, </a:t>
            </a:r>
            <a:r>
              <a:rPr lang="en-US" sz="1800" b="0" dirty="0"/>
              <a:t>cont. </a:t>
            </a:r>
            <a:r>
              <a:rPr lang="en-US" sz="1800" b="0" dirty="0" err="1"/>
              <a:t>rms</a:t>
            </a:r>
            <a:r>
              <a:rPr lang="en-US" sz="1800" b="0" dirty="0"/>
              <a:t> </a:t>
            </a:r>
            <a:r>
              <a:rPr lang="en-US" sz="1800" b="0" dirty="0" smtClean="0"/>
              <a:t>~ 10uJy</a:t>
            </a:r>
          </a:p>
          <a:p>
            <a:pPr marL="285750" indent="-285750" algn="l">
              <a:spcBef>
                <a:spcPts val="600"/>
              </a:spcBef>
              <a:buFont typeface="Arial" charset="0"/>
              <a:buChar char="•"/>
            </a:pPr>
            <a:r>
              <a:rPr lang="en-US" sz="1800" b="0" dirty="0" smtClean="0"/>
              <a:t>1arcmin</a:t>
            </a:r>
            <a:r>
              <a:rPr lang="en-US" sz="1800" b="0" baseline="30000" dirty="0" smtClean="0"/>
              <a:t>2 </a:t>
            </a:r>
            <a:r>
              <a:rPr lang="en-US" sz="1800" b="0" dirty="0" smtClean="0"/>
              <a:t>in UDF: best multi-𝜆 field</a:t>
            </a:r>
          </a:p>
          <a:p>
            <a:pPr marL="800100" lvl="1" indent="-342900" algn="l">
              <a:spcBef>
                <a:spcPts val="600"/>
              </a:spcBef>
              <a:buFont typeface="Wingdings" charset="2"/>
              <a:buChar char="Ø"/>
            </a:pPr>
            <a:r>
              <a:rPr lang="en-US" sz="1600" b="0" dirty="0" smtClean="0"/>
              <a:t>Molecular gas </a:t>
            </a:r>
            <a:r>
              <a:rPr lang="en-US" sz="1600" b="0" dirty="0"/>
              <a:t>masses </a:t>
            </a:r>
            <a:r>
              <a:rPr lang="en-US" sz="1600" b="0" dirty="0" smtClean="0"/>
              <a:t>to </a:t>
            </a:r>
            <a:r>
              <a:rPr lang="en-US" sz="1600" b="0" dirty="0"/>
              <a:t>‘knee’ mass </a:t>
            </a:r>
            <a:r>
              <a:rPr lang="en-US" sz="1600" b="0" dirty="0" smtClean="0"/>
              <a:t>function </a:t>
            </a:r>
            <a:r>
              <a:rPr lang="en-US" sz="1600" b="0" dirty="0"/>
              <a:t>~ few x 10</a:t>
            </a:r>
            <a:r>
              <a:rPr lang="en-US" sz="1600" b="0" baseline="30000" dirty="0"/>
              <a:t>9</a:t>
            </a:r>
            <a:r>
              <a:rPr lang="en-US" sz="1600" b="0" dirty="0"/>
              <a:t> M</a:t>
            </a:r>
            <a:r>
              <a:rPr lang="en-US" sz="1600" b="0" baseline="-25000" dirty="0"/>
              <a:t>o</a:t>
            </a:r>
          </a:p>
          <a:p>
            <a:pPr marL="800100" lvl="1" indent="-342900" algn="l">
              <a:spcBef>
                <a:spcPts val="600"/>
              </a:spcBef>
              <a:buFont typeface="Wingdings" charset="2"/>
              <a:buChar char="Ø"/>
            </a:pPr>
            <a:r>
              <a:rPr lang="en-US" sz="1600" b="0" dirty="0"/>
              <a:t>Dust continuum: SFR ~ 10 M</a:t>
            </a:r>
            <a:r>
              <a:rPr lang="en-US" sz="1600" b="0" baseline="-25000" dirty="0"/>
              <a:t>o</a:t>
            </a:r>
            <a:r>
              <a:rPr lang="en-US" sz="1600" b="0" dirty="0"/>
              <a:t>/</a:t>
            </a:r>
            <a:r>
              <a:rPr lang="en-US" sz="1600" b="0" dirty="0" err="1"/>
              <a:t>yr</a:t>
            </a:r>
            <a:r>
              <a:rPr lang="en-US" sz="1600" b="0" dirty="0"/>
              <a:t>  at z =1 to 6</a:t>
            </a:r>
          </a:p>
          <a:p>
            <a:pPr marL="800100" lvl="1" indent="-342900" algn="l">
              <a:spcBef>
                <a:spcPts val="600"/>
              </a:spcBef>
              <a:buFont typeface="Wingdings" charset="2"/>
              <a:buChar char="Ø"/>
            </a:pPr>
            <a:r>
              <a:rPr lang="en-US" sz="1600" b="0" dirty="0"/>
              <a:t>[CII] from z &gt; 6  </a:t>
            </a:r>
            <a:r>
              <a:rPr lang="en-US" sz="1600" b="0" dirty="0" smtClean="0"/>
              <a:t>LBG/LAEs</a:t>
            </a:r>
            <a:endParaRPr lang="en-US" sz="16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" y="1228200"/>
            <a:ext cx="4094221" cy="3658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3858364" cy="3663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4793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ASPECS-I </a:t>
            </a:r>
            <a:r>
              <a:rPr lang="en-US" dirty="0" smtClean="0"/>
              <a:t>  </a:t>
            </a:r>
            <a:r>
              <a:rPr lang="en-US" dirty="0" smtClean="0"/>
              <a:t>7 papers, Oct.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191000"/>
            <a:ext cx="69723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charset="0"/>
              <a:buChar char="•"/>
            </a:pPr>
            <a:r>
              <a:rPr lang="en-US" sz="1800" b="0" dirty="0" smtClean="0"/>
              <a:t>10 line candidates band 3:  CO various redshifts (Walter, </a:t>
            </a:r>
            <a:r>
              <a:rPr lang="en-US" sz="1800" b="0" dirty="0" err="1" smtClean="0"/>
              <a:t>Decarli</a:t>
            </a:r>
            <a:r>
              <a:rPr lang="en-US" sz="1800" b="0" dirty="0" smtClean="0"/>
              <a:t>)</a:t>
            </a:r>
          </a:p>
          <a:p>
            <a:pPr marL="285750" indent="-285750" algn="l">
              <a:spcBef>
                <a:spcPts val="600"/>
              </a:spcBef>
              <a:buFont typeface="Arial" charset="0"/>
              <a:buChar char="•"/>
            </a:pPr>
            <a:r>
              <a:rPr lang="en-US" sz="1800" b="0" dirty="0" smtClean="0"/>
              <a:t>11 line candidates band 6: CO, [CII] (Walter, </a:t>
            </a:r>
            <a:r>
              <a:rPr lang="en-US" sz="1800" b="0" dirty="0" err="1" smtClean="0"/>
              <a:t>Decarli</a:t>
            </a:r>
            <a:r>
              <a:rPr lang="en-US" sz="1800" b="0" dirty="0" smtClean="0"/>
              <a:t>)</a:t>
            </a:r>
          </a:p>
          <a:p>
            <a:pPr marL="285750" indent="-285750" algn="l">
              <a:spcBef>
                <a:spcPts val="600"/>
              </a:spcBef>
              <a:buFont typeface="Arial" charset="0"/>
              <a:buChar char="•"/>
            </a:pPr>
            <a:r>
              <a:rPr lang="en-US" sz="1800" b="0" dirty="0" smtClean="0"/>
              <a:t>9 dust continuum sources band 6 (</a:t>
            </a:r>
            <a:r>
              <a:rPr lang="en-US" sz="1800" b="0" dirty="0" err="1" smtClean="0"/>
              <a:t>Aravena</a:t>
            </a:r>
            <a:r>
              <a:rPr lang="en-US" sz="1800" b="0" dirty="0" smtClean="0"/>
              <a:t>)</a:t>
            </a:r>
          </a:p>
          <a:p>
            <a:pPr marL="285750" indent="-285750" algn="l">
              <a:spcBef>
                <a:spcPts val="600"/>
              </a:spcBef>
              <a:buFont typeface="Arial" charset="0"/>
              <a:buChar char="•"/>
            </a:pPr>
            <a:r>
              <a:rPr lang="en-US" sz="1800" b="0" dirty="0" smtClean="0"/>
              <a:t>LBG Stacking: Dust corrected SFHU from z=1 to 10 (</a:t>
            </a:r>
            <a:r>
              <a:rPr lang="en-US" sz="1800" b="0" dirty="0" err="1" smtClean="0"/>
              <a:t>Bouwens</a:t>
            </a:r>
            <a:r>
              <a:rPr lang="en-US" sz="1800" b="0" dirty="0" smtClean="0"/>
              <a:t>)</a:t>
            </a:r>
          </a:p>
          <a:p>
            <a:pPr marL="285750" indent="-285750" algn="l">
              <a:spcBef>
                <a:spcPts val="600"/>
              </a:spcBef>
              <a:buFont typeface="Arial" charset="0"/>
              <a:buChar char="•"/>
            </a:pPr>
            <a:r>
              <a:rPr lang="en-US" sz="1800" b="0" dirty="0" smtClean="0"/>
              <a:t>Possible ~ 6 [CII] detection of LBG candidates at z=6 to 8 (</a:t>
            </a:r>
            <a:r>
              <a:rPr lang="en-US" sz="1800" b="0" dirty="0" err="1" smtClean="0"/>
              <a:t>Aravena</a:t>
            </a:r>
            <a:r>
              <a:rPr lang="en-US" sz="1800" b="0" dirty="0" smtClean="0"/>
              <a:t>)</a:t>
            </a:r>
          </a:p>
          <a:p>
            <a:pPr marL="285750" indent="-285750" algn="l">
              <a:spcBef>
                <a:spcPts val="600"/>
              </a:spcBef>
              <a:buFont typeface="Arial" charset="0"/>
              <a:buChar char="•"/>
            </a:pPr>
            <a:r>
              <a:rPr lang="en-US" sz="1800" b="0" dirty="0" smtClean="0"/>
              <a:t>Implications for CO intensity mapping and CMB</a:t>
            </a:r>
            <a:r>
              <a:rPr lang="en-US" sz="1800" b="0" dirty="0"/>
              <a:t> </a:t>
            </a:r>
            <a:r>
              <a:rPr lang="en-US" sz="1800" b="0" dirty="0" smtClean="0"/>
              <a:t>spectrum (Carilli)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838200"/>
            <a:ext cx="8326970" cy="3124200"/>
            <a:chOff x="533400" y="838200"/>
            <a:chExt cx="8326970" cy="3124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838200"/>
              <a:ext cx="8326970" cy="3124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880" y="1132840"/>
              <a:ext cx="2622550" cy="14173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679" y="1149308"/>
              <a:ext cx="2681117" cy="13652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00320" y="1188720"/>
              <a:ext cx="6807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0" smtClean="0"/>
                <a:t>z=1.4</a:t>
              </a:r>
              <a:endParaRPr lang="en-US" sz="1400" b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29400" y="1224280"/>
            <a:ext cx="706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b="0" smtClean="0"/>
              <a:t>CO 2-1</a:t>
            </a:r>
            <a:endParaRPr lang="en-US" sz="1200" b="0"/>
          </a:p>
        </p:txBody>
      </p:sp>
      <p:sp>
        <p:nvSpPr>
          <p:cNvPr id="14" name="Rectangle 13"/>
          <p:cNvSpPr/>
          <p:nvPr/>
        </p:nvSpPr>
        <p:spPr bwMode="auto">
          <a:xfrm>
            <a:off x="1143000" y="838200"/>
            <a:ext cx="7315200" cy="2946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24400" y="876925"/>
            <a:ext cx="4269844" cy="5219075"/>
            <a:chOff x="4724400" y="762000"/>
            <a:chExt cx="4269844" cy="52190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762000"/>
              <a:ext cx="3449320" cy="20194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2984645"/>
              <a:ext cx="4269844" cy="2159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678222" y="903364"/>
              <a:ext cx="236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0" dirty="0" smtClean="0"/>
                <a:t>CO 3-2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5257800"/>
              <a:ext cx="320040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spcBef>
                  <a:spcPts val="600"/>
                </a:spcBef>
                <a:buFont typeface="Arial" charset="0"/>
                <a:buChar char="•"/>
              </a:pPr>
              <a:r>
                <a:rPr lang="en-US" sz="1800" b="0" dirty="0" err="1"/>
                <a:t>M</a:t>
              </a:r>
              <a:r>
                <a:rPr lang="en-US" sz="1800" b="0" baseline="-25000" dirty="0" err="1"/>
                <a:t>gas</a:t>
              </a:r>
              <a:r>
                <a:rPr lang="en-US" sz="1800" b="0" dirty="0"/>
                <a:t> = </a:t>
              </a:r>
              <a:r>
                <a:rPr lang="en-US" sz="1800" b="0" dirty="0" smtClean="0"/>
                <a:t>2.0e11 (𝛼/</a:t>
              </a:r>
              <a:r>
                <a:rPr lang="en-US" sz="1800" b="0" dirty="0"/>
                <a:t>3.6) M</a:t>
              </a:r>
              <a:r>
                <a:rPr lang="en-US" sz="1800" b="0" baseline="-25000" dirty="0"/>
                <a:t>o</a:t>
              </a:r>
              <a:r>
                <a:rPr lang="en-US" sz="1800" b="0" dirty="0"/>
                <a:t> </a:t>
              </a:r>
              <a:endParaRPr lang="en-US" sz="1800" b="0" dirty="0" smtClean="0"/>
            </a:p>
            <a:p>
              <a:pPr marL="285750" indent="-285750" algn="l">
                <a:spcBef>
                  <a:spcPts val="600"/>
                </a:spcBef>
                <a:buFont typeface="Arial" charset="0"/>
                <a:buChar char="•"/>
              </a:pPr>
              <a:r>
                <a:rPr lang="en-US" sz="1800" b="0" dirty="0" smtClean="0"/>
                <a:t>M</a:t>
              </a:r>
              <a:r>
                <a:rPr lang="en-US" sz="1800" b="0" baseline="-25000" dirty="0" smtClean="0"/>
                <a:t>*</a:t>
              </a:r>
              <a:r>
                <a:rPr lang="en-US" sz="1800" b="0" dirty="0" smtClean="0"/>
                <a:t> = 1.6e10 M</a:t>
              </a:r>
              <a:r>
                <a:rPr lang="en-US" sz="1800" b="0" baseline="-25000" dirty="0" smtClean="0"/>
                <a:t>o</a:t>
              </a:r>
              <a:endParaRPr lang="en-US" sz="1800" b="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7484" y="1227775"/>
              <a:ext cx="6807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/>
                <a:t>z=2.5</a:t>
              </a:r>
              <a:endParaRPr lang="en-US" sz="1400" b="0" dirty="0"/>
            </a:p>
          </p:txBody>
        </p:sp>
      </p:grpSp>
      <p:sp>
        <p:nvSpPr>
          <p:cNvPr id="66562" name="TextBox 2"/>
          <p:cNvSpPr txBox="1">
            <a:spLocks noChangeArrowheads="1"/>
          </p:cNvSpPr>
          <p:nvPr/>
        </p:nvSpPr>
        <p:spPr bwMode="auto">
          <a:xfrm>
            <a:off x="1028700" y="94388"/>
            <a:ext cx="739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/>
              <a:t>Evolution of gas </a:t>
            </a:r>
            <a:r>
              <a:rPr lang="en-US" b="0" dirty="0" smtClean="0"/>
              <a:t>fraction</a:t>
            </a:r>
            <a:r>
              <a:rPr lang="en-US" b="0" dirty="0" smtClean="0"/>
              <a:t>: fundamental change in ‘main sequence’ galaxies</a:t>
            </a:r>
            <a:endParaRPr lang="en-US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4418560" cy="4343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3103880" y="2169160"/>
            <a:ext cx="1676400" cy="1066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04800" y="54643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Order magnitude increase </a:t>
            </a:r>
            <a:r>
              <a:rPr lang="en-US" sz="2000" b="0" smtClean="0"/>
              <a:t>in mean gas </a:t>
            </a:r>
            <a:r>
              <a:rPr lang="en-US" sz="2000" b="0" dirty="0" smtClean="0"/>
              <a:t>’baryon fraction’ (M</a:t>
            </a:r>
            <a:r>
              <a:rPr lang="en-US" sz="2000" b="0" baseline="-25000" dirty="0" smtClean="0"/>
              <a:t>H2</a:t>
            </a:r>
            <a:r>
              <a:rPr lang="en-US" sz="2000" b="0" dirty="0" smtClean="0"/>
              <a:t> / M</a:t>
            </a:r>
            <a:r>
              <a:rPr lang="en-US" sz="2000" b="0" baseline="-25000" dirty="0" smtClean="0"/>
              <a:t>*</a:t>
            </a:r>
            <a:r>
              <a:rPr lang="en-US" sz="2000" b="0" dirty="0" smtClean="0"/>
              <a:t>) </a:t>
            </a:r>
            <a:r>
              <a:rPr lang="en-US" sz="2000" b="0" smtClean="0"/>
              <a:t>from z=0 to 2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241499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2"/>
          <p:cNvSpPr txBox="1">
            <a:spLocks noChangeArrowheads="1"/>
          </p:cNvSpPr>
          <p:nvPr/>
        </p:nvSpPr>
        <p:spPr bwMode="auto">
          <a:xfrm>
            <a:off x="990600" y="175167"/>
            <a:ext cx="739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/>
              <a:t>1</a:t>
            </a:r>
            <a:r>
              <a:rPr lang="en-US" b="0" baseline="30000" dirty="0" smtClean="0"/>
              <a:t>st</a:t>
            </a:r>
            <a:r>
              <a:rPr lang="en-US" b="0" dirty="0" smtClean="0"/>
              <a:t> Unbiased Dense </a:t>
            </a:r>
            <a:r>
              <a:rPr lang="en-US" b="0" dirty="0"/>
              <a:t>G</a:t>
            </a:r>
            <a:r>
              <a:rPr lang="en-US" b="0" dirty="0" smtClean="0"/>
              <a:t>as History of Universe, and </a:t>
            </a:r>
          </a:p>
          <a:p>
            <a:pPr eaLnBrk="1" hangingPunct="1"/>
            <a:r>
              <a:rPr lang="en-US" b="0" dirty="0" smtClean="0"/>
              <a:t> New dust-corrected SFHU </a:t>
            </a:r>
            <a:endParaRPr lang="en-US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01979"/>
            <a:ext cx="4359922" cy="3193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648200" cy="358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5009941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Epoch </a:t>
            </a:r>
            <a:r>
              <a:rPr lang="en-US" b="0" dirty="0"/>
              <a:t>of peak cosmic SF rate density (z~2) = epoch of gas-dominated </a:t>
            </a:r>
            <a:r>
              <a:rPr lang="en-US" b="0" dirty="0" smtClean="0"/>
              <a:t>‘</a:t>
            </a:r>
            <a:r>
              <a:rPr lang="en-US" b="0" smtClean="0"/>
              <a:t>main sequence’ disk galaxies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48733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2497" y="1814989"/>
            <a:ext cx="3426053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l">
              <a:spcBef>
                <a:spcPts val="450"/>
              </a:spcBef>
              <a:buFont typeface="Arial" charset="0"/>
              <a:buChar char="•"/>
            </a:pPr>
            <a:r>
              <a:rPr lang="en-US" sz="1400" b="0" dirty="0">
                <a:ea typeface="Times New Roman" charset="0"/>
                <a:cs typeface="Times New Roman" charset="0"/>
              </a:rPr>
              <a:t>Sum ASPECS line detections in 90GHz and 240 GHz bands ~ 1uK</a:t>
            </a:r>
          </a:p>
          <a:p>
            <a:pPr marL="214313" indent="-214313" algn="l">
              <a:spcBef>
                <a:spcPts val="450"/>
              </a:spcBef>
              <a:buFont typeface="Arial" charset="0"/>
              <a:buChar char="•"/>
            </a:pPr>
            <a:r>
              <a:rPr lang="en-US" sz="1400" b="0" dirty="0">
                <a:ea typeface="Times New Roman" charset="0"/>
                <a:cs typeface="Times New Roman" charset="0"/>
              </a:rPr>
              <a:t>Line foreground &gt;&gt; PIXIE sensitivity =&gt; need effective removal techniques</a:t>
            </a:r>
          </a:p>
          <a:p>
            <a:pPr marL="214313" indent="-214313" algn="l">
              <a:spcBef>
                <a:spcPts val="450"/>
              </a:spcBef>
              <a:buFont typeface="Arial" charset="0"/>
              <a:buChar char="•"/>
            </a:pPr>
            <a:r>
              <a:rPr lang="en-US" sz="1400" b="0" dirty="0">
                <a:ea typeface="Times New Roman" charset="0"/>
                <a:cs typeface="Times New Roman" charset="0"/>
              </a:rPr>
              <a:t>Compton y: partial up-scattering of CMB blackbody photons by hot plasma during reionization or in clusters and galaxies at lower z (‘single scattering’)</a:t>
            </a:r>
          </a:p>
          <a:p>
            <a:pPr marL="214313" indent="-214313" algn="l">
              <a:spcBef>
                <a:spcPts val="450"/>
              </a:spcBef>
              <a:buFont typeface="Arial" charset="0"/>
              <a:buChar char="•"/>
            </a:pPr>
            <a:r>
              <a:rPr lang="en-US" sz="1400" b="0" dirty="0">
                <a:ea typeface="Times New Roman" charset="0"/>
                <a:cs typeface="Times New Roman" charset="0"/>
              </a:rPr>
              <a:t>u-distortion: Dissipation of small-scale fluctuations in the primordial photon-baryon plasma (‘multiple scattering’)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316005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ea typeface="Times New Roman" charset="0"/>
                <a:cs typeface="Times New Roman" charset="0"/>
              </a:rPr>
              <a:t>‘Cosmology’ application </a:t>
            </a:r>
          </a:p>
          <a:p>
            <a:pPr algn="ctr"/>
            <a:r>
              <a:rPr lang="en-US" sz="2000" b="0" dirty="0">
                <a:ea typeface="Times New Roman" charset="0"/>
                <a:cs typeface="Times New Roman" charset="0"/>
              </a:rPr>
              <a:t>Estimating line foregrounds for CMB spectra distortions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0" y="1295400"/>
            <a:ext cx="5181600" cy="3810000"/>
            <a:chOff x="4108700" y="1981200"/>
            <a:chExt cx="4812800" cy="35059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700" y="1981200"/>
              <a:ext cx="4812800" cy="350597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029200" y="3322865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ea typeface="Times New Roman" charset="0"/>
                  <a:cs typeface="Times New Roman" charset="0"/>
                </a:rPr>
                <a:t>ASPECS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94765" y="4996543"/>
              <a:ext cx="1494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ea typeface="Times New Roman" charset="0"/>
                  <a:cs typeface="Times New Roman" charset="0"/>
                </a:rPr>
                <a:t>Carilli, </a:t>
              </a:r>
              <a:r>
                <a:rPr lang="en-US" sz="1200" dirty="0" err="1">
                  <a:ea typeface="Times New Roman" charset="0"/>
                  <a:cs typeface="Times New Roman" charset="0"/>
                </a:rPr>
                <a:t>Chluba</a:t>
              </a:r>
              <a:r>
                <a:rPr lang="en-US" sz="1200" dirty="0">
                  <a:ea typeface="Times New Roman" charset="0"/>
                  <a:cs typeface="Times New Roman" charset="0"/>
                </a:rPr>
                <a:t> </a:t>
              </a:r>
              <a:r>
                <a:rPr lang="en-US" sz="1200" dirty="0" err="1">
                  <a:ea typeface="Times New Roman" charset="0"/>
                  <a:cs typeface="Times New Roman" charset="0"/>
                </a:rPr>
                <a:t>ea</a:t>
              </a:r>
              <a:endParaRPr lang="en-US" sz="1200" dirty="0"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50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793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ASPECS - II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9000"/>
            <a:ext cx="4343400" cy="3237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723543"/>
            <a:ext cx="51054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charset="0"/>
              <a:buChar char="•"/>
            </a:pPr>
            <a:r>
              <a:rPr lang="en-US" sz="2000" b="0" dirty="0" smtClean="0"/>
              <a:t>Band 3 64hrs, Band 6 85hrs, 40antennas</a:t>
            </a:r>
          </a:p>
          <a:p>
            <a:pPr marL="342900" indent="-342900" algn="l">
              <a:spcBef>
                <a:spcPts val="600"/>
              </a:spcBef>
              <a:buFont typeface="Arial" charset="0"/>
              <a:buChar char="•"/>
            </a:pPr>
            <a:r>
              <a:rPr lang="en-US" sz="2000" b="0" dirty="0" smtClean="0"/>
              <a:t>Wider and Deeper</a:t>
            </a:r>
          </a:p>
          <a:p>
            <a:pPr marL="800100" lvl="1" indent="-342900" algn="l">
              <a:spcBef>
                <a:spcPts val="600"/>
              </a:spcBef>
              <a:buFont typeface="Wingdings" charset="2"/>
              <a:buChar char="Ø"/>
            </a:pPr>
            <a:r>
              <a:rPr lang="en-US" sz="1800" b="0" dirty="0" smtClean="0"/>
              <a:t>5x area of pilot survey</a:t>
            </a:r>
          </a:p>
          <a:p>
            <a:pPr marL="800100" lvl="1" indent="-342900" algn="l">
              <a:spcBef>
                <a:spcPts val="600"/>
              </a:spcBef>
              <a:buFont typeface="Wingdings" charset="2"/>
              <a:buChar char="Ø"/>
            </a:pPr>
            <a:r>
              <a:rPr lang="en-US" sz="1800" b="0" dirty="0" smtClean="0"/>
              <a:t>70% deeper in pilot field</a:t>
            </a:r>
            <a:endParaRPr lang="en-US" sz="1800" b="0" i="1" dirty="0" smtClean="0"/>
          </a:p>
          <a:p>
            <a:pPr marL="342900" indent="-342900" algn="l">
              <a:spcBef>
                <a:spcPts val="600"/>
              </a:spcBef>
              <a:buFont typeface="Arial" charset="0"/>
              <a:buChar char="•"/>
            </a:pPr>
            <a:r>
              <a:rPr lang="en-US" sz="1800" b="0" dirty="0"/>
              <a:t>Observations: Dec 2016 to Mar 2017</a:t>
            </a:r>
          </a:p>
          <a:p>
            <a:pPr marL="342900" indent="-342900" algn="l">
              <a:spcBef>
                <a:spcPts val="600"/>
              </a:spcBef>
              <a:buFont typeface="Arial" charset="0"/>
              <a:buChar char="•"/>
            </a:pPr>
            <a:r>
              <a:rPr lang="en-US" sz="1800" b="0" i="1" dirty="0" smtClean="0"/>
              <a:t>Well constrained, unbiased census of cool gas that fuels the star formation history of the Universe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61147"/>
            <a:ext cx="3733800" cy="3367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800600" cy="186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4450" y="1600200"/>
            <a:ext cx="5601750" cy="13311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2000" i="1" dirty="0">
                <a:solidFill>
                  <a:srgbClr val="1939C9"/>
                </a:solidFill>
                <a:latin typeface="Times New Roman"/>
                <a:cs typeface="Times New Roman"/>
              </a:rPr>
              <a:t>Thermal imaging on </a:t>
            </a:r>
            <a:r>
              <a:rPr lang="en-US" sz="2000" i="1" dirty="0" err="1">
                <a:solidFill>
                  <a:srgbClr val="1939C9"/>
                </a:solidFill>
                <a:latin typeface="Times New Roman"/>
                <a:cs typeface="Times New Roman"/>
              </a:rPr>
              <a:t>milliarcsecond</a:t>
            </a:r>
            <a:r>
              <a:rPr lang="en-US" sz="2000" i="1" dirty="0">
                <a:solidFill>
                  <a:srgbClr val="1939C9"/>
                </a:solidFill>
                <a:latin typeface="Times New Roman"/>
                <a:cs typeface="Times New Roman"/>
              </a:rPr>
              <a:t> scales at ~ 1cm</a:t>
            </a:r>
          </a:p>
          <a:p>
            <a:pPr marL="214313" indent="-214313" algn="l">
              <a:spcBef>
                <a:spcPts val="45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1939C9"/>
                </a:solidFill>
                <a:latin typeface="Times New Roman"/>
                <a:cs typeface="Times New Roman"/>
              </a:rPr>
              <a:t>Sensitivity</a:t>
            </a:r>
            <a:r>
              <a:rPr lang="en-US" sz="1600" dirty="0" smtClean="0">
                <a:solidFill>
                  <a:srgbClr val="1939C9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1939C9"/>
                </a:solidFill>
                <a:latin typeface="Times New Roman"/>
                <a:cs typeface="Times New Roman"/>
              </a:rPr>
              <a:t>~ 10x JVLA, ALMA</a:t>
            </a:r>
          </a:p>
          <a:p>
            <a:pPr marL="214313" indent="-214313" algn="l">
              <a:spcBef>
                <a:spcPts val="450"/>
              </a:spcBef>
              <a:buFont typeface="Arial"/>
              <a:buChar char="•"/>
            </a:pPr>
            <a:r>
              <a:rPr lang="en-US" sz="1600" dirty="0">
                <a:solidFill>
                  <a:srgbClr val="1939C9"/>
                </a:solidFill>
                <a:latin typeface="Times New Roman"/>
                <a:cs typeface="Times New Roman"/>
              </a:rPr>
              <a:t>Resolution ~ 10x JVLA, ALMA</a:t>
            </a:r>
          </a:p>
          <a:p>
            <a:pPr marL="214313" indent="-214313" algn="l">
              <a:spcBef>
                <a:spcPts val="450"/>
              </a:spcBef>
              <a:buFont typeface="Arial"/>
              <a:buChar char="•"/>
            </a:pPr>
            <a:r>
              <a:rPr lang="en-US" sz="1600" dirty="0">
                <a:solidFill>
                  <a:srgbClr val="1939C9"/>
                </a:solidFill>
                <a:latin typeface="Times New Roman"/>
                <a:cs typeface="Times New Roman"/>
              </a:rPr>
              <a:t>Frequency </a:t>
            </a:r>
            <a:r>
              <a:rPr lang="en-US" sz="1600" dirty="0" smtClean="0">
                <a:solidFill>
                  <a:srgbClr val="1939C9"/>
                </a:solidFill>
                <a:latin typeface="Times New Roman"/>
                <a:cs typeface="Times New Roman"/>
              </a:rPr>
              <a:t>range ~ </a:t>
            </a:r>
            <a:r>
              <a:rPr lang="en-US" sz="1600" dirty="0">
                <a:solidFill>
                  <a:srgbClr val="1939C9"/>
                </a:solidFill>
                <a:latin typeface="Times New Roman"/>
                <a:cs typeface="Times New Roman"/>
              </a:rPr>
              <a:t>1 </a:t>
            </a:r>
            <a:r>
              <a:rPr lang="en-US" sz="1600" dirty="0" smtClean="0">
                <a:solidFill>
                  <a:srgbClr val="1939C9"/>
                </a:solidFill>
                <a:latin typeface="Times New Roman"/>
                <a:cs typeface="Times New Roman"/>
              </a:rPr>
              <a:t>– </a:t>
            </a:r>
            <a:r>
              <a:rPr lang="en-US" sz="1600" dirty="0">
                <a:solidFill>
                  <a:srgbClr val="1939C9"/>
                </a:solidFill>
                <a:latin typeface="Times New Roman"/>
                <a:cs typeface="Times New Roman"/>
              </a:rPr>
              <a:t>115 GHz</a:t>
            </a:r>
          </a:p>
        </p:txBody>
      </p:sp>
      <p:pic>
        <p:nvPicPr>
          <p:cNvPr id="2" name="Picture 1" descr="vlasampl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95" y="3147350"/>
            <a:ext cx="7214261" cy="2853400"/>
          </a:xfrm>
          <a:prstGeom prst="rect">
            <a:avLst/>
          </a:prstGeom>
        </p:spPr>
      </p:pic>
      <p:pic>
        <p:nvPicPr>
          <p:cNvPr id="7" name="Picture 6" descr="Screen Shot 2015-05-16 at 6.16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51" y="369706"/>
            <a:ext cx="6037184" cy="1118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4507468"/>
            <a:ext cx="4048502" cy="369332"/>
          </a:xfrm>
          <a:prstGeom prst="rect">
            <a:avLst/>
          </a:prstGeom>
          <a:solidFill>
            <a:srgbClr val="C2972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https://</a:t>
            </a:r>
            <a:r>
              <a:rPr lang="en-US" sz="1800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science.nrao.edu</a:t>
            </a:r>
            <a:r>
              <a:rPr lang="en-US" sz="1800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/futures/</a:t>
            </a:r>
            <a:r>
              <a:rPr lang="en-US" sz="1800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ngvla</a:t>
            </a:r>
            <a:endParaRPr lang="en-US" sz="1800" i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37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795060" y="-185012"/>
            <a:ext cx="5524308" cy="4069718"/>
            <a:chOff x="3795060" y="-185012"/>
            <a:chExt cx="5524308" cy="4069718"/>
          </a:xfrm>
        </p:grpSpPr>
        <p:grpSp>
          <p:nvGrpSpPr>
            <p:cNvPr id="16" name="Group 15"/>
            <p:cNvGrpSpPr/>
            <p:nvPr/>
          </p:nvGrpSpPr>
          <p:grpSpPr>
            <a:xfrm>
              <a:off x="3795060" y="-185012"/>
              <a:ext cx="5524308" cy="4069718"/>
              <a:chOff x="3720353" y="83930"/>
              <a:chExt cx="5330071" cy="3820136"/>
            </a:xfrm>
          </p:grpSpPr>
          <p:pic>
            <p:nvPicPr>
              <p:cNvPr id="11" name="Picture 10" descr="SFR_30_line_nocont_march23_6_5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0353" y="83930"/>
                <a:ext cx="5330071" cy="3820136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999207" y="453378"/>
                <a:ext cx="2538918" cy="288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Times New Roman"/>
                    <a:cs typeface="Times New Roman"/>
                  </a:rPr>
                  <a:t>z</a:t>
                </a:r>
                <a:r>
                  <a:rPr lang="en-US" sz="1400" b="0" dirty="0" smtClean="0">
                    <a:latin typeface="Times New Roman"/>
                    <a:cs typeface="Times New Roman"/>
                  </a:rPr>
                  <a:t>=5,  30 M</a:t>
                </a:r>
                <a:r>
                  <a:rPr lang="en-US" sz="1400" b="0" baseline="-25000" dirty="0" smtClean="0">
                    <a:latin typeface="Times New Roman"/>
                    <a:cs typeface="Times New Roman"/>
                  </a:rPr>
                  <a:t>o</a:t>
                </a:r>
                <a:r>
                  <a:rPr lang="en-US" sz="1400" b="0" dirty="0" smtClean="0">
                    <a:latin typeface="Times New Roman"/>
                    <a:cs typeface="Times New Roman"/>
                  </a:rPr>
                  <a:t>/</a:t>
                </a:r>
                <a:r>
                  <a:rPr lang="en-US" sz="1400" b="0" dirty="0" err="1" smtClean="0">
                    <a:latin typeface="Times New Roman"/>
                    <a:cs typeface="Times New Roman"/>
                  </a:rPr>
                  <a:t>yr</a:t>
                </a:r>
                <a:r>
                  <a:rPr lang="en-US" sz="1400" b="0" baseline="30000" dirty="0" smtClean="0">
                    <a:latin typeface="Times New Roman"/>
                    <a:cs typeface="Times New Roman"/>
                  </a:rPr>
                  <a:t>,</a:t>
                </a:r>
                <a:r>
                  <a:rPr lang="en-US" sz="1400" b="0" dirty="0" smtClean="0">
                    <a:latin typeface="Times New Roman"/>
                    <a:cs typeface="Times New Roman"/>
                  </a:rPr>
                  <a:t>  1hr, 300 km/s</a:t>
                </a:r>
                <a:endParaRPr lang="en-US" sz="1400" b="0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4541520" y="257927"/>
              <a:ext cx="1483360" cy="371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2400" y="257927"/>
            <a:ext cx="3891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 b="0" dirty="0" smtClean="0">
                <a:latin typeface="Times New Roman"/>
                <a:cs typeface="Times New Roman"/>
              </a:rPr>
              <a:t>Revolutionize Molecular deep fields </a:t>
            </a:r>
          </a:p>
          <a:p>
            <a:pPr marL="342900" indent="-342900" algn="l">
              <a:spcBef>
                <a:spcPts val="600"/>
              </a:spcBef>
              <a:buFont typeface="Arial" charset="0"/>
              <a:buChar char="•"/>
            </a:pPr>
            <a:r>
              <a:rPr lang="en-US" sz="1800" b="0" dirty="0" smtClean="0">
                <a:latin typeface="Times New Roman"/>
                <a:cs typeface="Times New Roman"/>
              </a:rPr>
              <a:t>CO emission from ‘main sequence’ galaxies at high z in 1 hour</a:t>
            </a:r>
          </a:p>
          <a:p>
            <a:pPr marL="285750" indent="-285750" algn="l">
              <a:spcBef>
                <a:spcPts val="600"/>
              </a:spcBef>
              <a:buFont typeface="Arial" charset="0"/>
              <a:buChar char="•"/>
            </a:pPr>
            <a:r>
              <a:rPr lang="en-US" sz="1800" b="0" dirty="0" smtClean="0">
                <a:latin typeface="Times New Roman"/>
                <a:cs typeface="Times New Roman"/>
              </a:rPr>
              <a:t>HST-like galaxy </a:t>
            </a:r>
            <a:r>
              <a:rPr lang="en-US" sz="1800" b="0" dirty="0" smtClean="0">
                <a:latin typeface="Times New Roman"/>
                <a:cs typeface="Times New Roman"/>
              </a:rPr>
              <a:t>densities</a:t>
            </a:r>
            <a:endParaRPr lang="en-US" sz="1800" b="0" dirty="0" smtClean="0"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5-03-24 at 3.28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8" y="2459637"/>
            <a:ext cx="3765658" cy="4159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0637" y="4278291"/>
            <a:ext cx="49526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0" dirty="0" smtClean="0">
                <a:latin typeface="Times New Roman"/>
                <a:cs typeface="Times New Roman"/>
              </a:rPr>
              <a:t>Number of CO galaxies/hour:</a:t>
            </a:r>
          </a:p>
          <a:p>
            <a:pPr marL="800100" lvl="1" indent="-342900" algn="l">
              <a:spcBef>
                <a:spcPts val="600"/>
              </a:spcBef>
              <a:buFont typeface="Wingdings" charset="2"/>
              <a:buChar char="Ø"/>
            </a:pPr>
            <a:r>
              <a:rPr lang="en-US" sz="2000" b="0" dirty="0" smtClean="0">
                <a:latin typeface="Times New Roman"/>
                <a:cs typeface="Times New Roman"/>
              </a:rPr>
              <a:t>JVLA ~ 0.1 to 1,   </a:t>
            </a:r>
            <a:r>
              <a:rPr lang="en-US" sz="2000" b="0" dirty="0" err="1" smtClean="0">
                <a:latin typeface="Times New Roman"/>
                <a:cs typeface="Times New Roman"/>
              </a:rPr>
              <a:t>M</a:t>
            </a:r>
            <a:r>
              <a:rPr lang="en-US" sz="2000" b="0" baseline="-25000" dirty="0" err="1" smtClean="0">
                <a:latin typeface="Times New Roman"/>
                <a:cs typeface="Times New Roman"/>
              </a:rPr>
              <a:t>gas</a:t>
            </a:r>
            <a:r>
              <a:rPr lang="en-US" sz="2000" b="0" dirty="0" smtClean="0">
                <a:latin typeface="Times New Roman"/>
                <a:cs typeface="Times New Roman"/>
              </a:rPr>
              <a:t> &gt; 10</a:t>
            </a:r>
            <a:r>
              <a:rPr lang="en-US" sz="2000" b="0" baseline="30000" dirty="0" smtClean="0">
                <a:latin typeface="Times New Roman"/>
                <a:cs typeface="Times New Roman"/>
              </a:rPr>
              <a:t>10</a:t>
            </a:r>
            <a:r>
              <a:rPr lang="en-US" sz="2000" b="0" dirty="0" smtClean="0">
                <a:latin typeface="Times New Roman"/>
                <a:cs typeface="Times New Roman"/>
              </a:rPr>
              <a:t> M</a:t>
            </a:r>
            <a:r>
              <a:rPr lang="en-US" sz="2000" b="0" baseline="-25000" dirty="0" smtClean="0">
                <a:latin typeface="Times New Roman"/>
                <a:cs typeface="Times New Roman"/>
              </a:rPr>
              <a:t>o</a:t>
            </a:r>
          </a:p>
          <a:p>
            <a:pPr marL="800100" lvl="1" indent="-342900" algn="l">
              <a:spcBef>
                <a:spcPts val="600"/>
              </a:spcBef>
              <a:buFont typeface="Wingdings" charset="2"/>
              <a:buChar char="Ø"/>
            </a:pPr>
            <a:r>
              <a:rPr lang="en-US" sz="2000" b="0" dirty="0" err="1" smtClean="0">
                <a:latin typeface="Times New Roman"/>
                <a:cs typeface="Times New Roman"/>
              </a:rPr>
              <a:t>ngVLA</a:t>
            </a:r>
            <a:r>
              <a:rPr lang="en-US" sz="2000" b="0" dirty="0">
                <a:latin typeface="Times New Roman"/>
                <a:cs typeface="Times New Roman"/>
              </a:rPr>
              <a:t> </a:t>
            </a:r>
            <a:r>
              <a:rPr lang="en-US" sz="2000" b="0" dirty="0" smtClean="0">
                <a:latin typeface="Times New Roman"/>
                <a:cs typeface="Times New Roman"/>
              </a:rPr>
              <a:t>~ 100,   </a:t>
            </a:r>
            <a:r>
              <a:rPr lang="en-US" sz="2000" b="0" dirty="0" err="1">
                <a:latin typeface="Times New Roman"/>
                <a:cs typeface="Times New Roman"/>
              </a:rPr>
              <a:t>M</a:t>
            </a:r>
            <a:r>
              <a:rPr lang="en-US" sz="2000" b="0" baseline="-25000" dirty="0" err="1">
                <a:latin typeface="Times New Roman"/>
                <a:cs typeface="Times New Roman"/>
              </a:rPr>
              <a:t>gas</a:t>
            </a:r>
            <a:r>
              <a:rPr lang="en-US" sz="2000" b="0" dirty="0">
                <a:latin typeface="Times New Roman"/>
                <a:cs typeface="Times New Roman"/>
              </a:rPr>
              <a:t> &gt; </a:t>
            </a:r>
            <a:r>
              <a:rPr lang="en-US" sz="2000" b="0" dirty="0" smtClean="0">
                <a:latin typeface="Times New Roman"/>
                <a:cs typeface="Times New Roman"/>
              </a:rPr>
              <a:t>2x10</a:t>
            </a:r>
            <a:r>
              <a:rPr lang="en-US" sz="2000" b="0" baseline="30000" dirty="0">
                <a:latin typeface="Times New Roman"/>
                <a:cs typeface="Times New Roman"/>
              </a:rPr>
              <a:t>9</a:t>
            </a:r>
            <a:r>
              <a:rPr lang="en-US" sz="2000" b="0" dirty="0" smtClean="0">
                <a:latin typeface="Times New Roman"/>
                <a:cs typeface="Times New Roman"/>
              </a:rPr>
              <a:t> M</a:t>
            </a:r>
            <a:r>
              <a:rPr lang="en-US" sz="2000" b="0" baseline="-25000" dirty="0" smtClean="0">
                <a:latin typeface="Times New Roman"/>
                <a:cs typeface="Times New Roman"/>
              </a:rPr>
              <a:t>o</a:t>
            </a:r>
            <a:endParaRPr lang="en-US" sz="2000" b="0" baseline="-250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523" y="5736445"/>
            <a:ext cx="1642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JVLA, ALMA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063" y="3112546"/>
            <a:ext cx="10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ngVLA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638" y="5921111"/>
            <a:ext cx="968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Casey </a:t>
            </a:r>
            <a:r>
              <a:rPr lang="en-US" sz="1400" b="0" dirty="0" err="1" smtClean="0"/>
              <a:t>ea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324352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37884</TotalTime>
  <Words>1034</Words>
  <Application>Microsoft Macintosh PowerPoint</Application>
  <PresentationFormat>On-screen Show (4:3)</PresentationFormat>
  <Paragraphs>154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Symbol</vt:lpstr>
      <vt:lpstr>Times New Roman</vt:lpstr>
      <vt:lpstr>Wingdings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657</cp:revision>
  <cp:lastPrinted>2012-05-02T11:15:56Z</cp:lastPrinted>
  <dcterms:created xsi:type="dcterms:W3CDTF">2012-05-28T12:34:36Z</dcterms:created>
  <dcterms:modified xsi:type="dcterms:W3CDTF">2016-11-09T21:54:39Z</dcterms:modified>
</cp:coreProperties>
</file>