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4" r:id="rId4"/>
    <p:sldId id="1305" r:id="rId5"/>
    <p:sldId id="1312" r:id="rId6"/>
    <p:sldId id="1313" r:id="rId7"/>
    <p:sldId id="1323" r:id="rId8"/>
    <p:sldId id="1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/>
    <p:restoredTop sz="94724"/>
  </p:normalViewPr>
  <p:slideViewPr>
    <p:cSldViewPr snapToGrid="0">
      <p:cViewPr>
        <p:scale>
          <a:sx n="114" d="100"/>
          <a:sy n="114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B4FD-01FC-A075-57CF-01CE5C020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909FE-EBB3-A558-6EE0-8FF07A988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ACE1-9B19-3D45-F043-00C8594B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93F2-5354-AF55-24FB-53062EE5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5B32-519F-DFF2-9519-FDEB0FCA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C496-19E5-BC18-EA82-24B75B5D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222D2-50FB-E3F5-7078-64A980D4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4DCB-3874-5CE9-38E0-FA23C029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20EA-E666-2C58-8140-E3D7073E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194B-AC45-68F6-AEF7-2A5E56A3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9CE2F-916A-26B1-5815-2DCAD514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DD982-B0C8-19EF-1B00-904CB312F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867E1-1A1D-D3E6-930B-A8B4EE15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1358-4202-D7C7-0709-44D685F5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F31E-A39D-FA26-C188-99F50427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829D-FA6A-A9F3-1651-2BF2021A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F0E7-5549-08F8-F948-3F0412F4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8A21-8ADF-A8BC-3AA2-6F3B3D45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9515-CB59-6171-0B60-44999B9B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7617-A8CC-87EB-27D9-2603B76E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C18E-DFE0-1475-2B96-A4CA97C0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03AA-518E-5A94-77AE-05333200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22D7-118B-4B52-EB1B-0F4D4A51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D78DA-4969-61D7-5D97-0623CEF3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8DA2-65D0-3132-66E0-F543B2D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15B8-C060-52CC-E085-F50E7B00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E02A-BDCB-95DE-9C2B-43CA43AD7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4B0ED-1346-031F-D659-1439ED12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51C5D-5838-FFBE-8215-9AE06589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8E8D1-4CA5-0DED-90BC-40AE928F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C6104-2AAF-2A62-82D8-BE10EC82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AA4-30E1-37EB-5772-32C4E10C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A3284-FCFD-AE93-280A-AB0E9927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40CB9-80F8-7E20-A659-165C2C4E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03FAE-6377-7769-11E3-F970BCFAC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5CDFE-4EC9-1A55-EB2C-6CEF0301B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708D6-E2E1-4340-0DD5-88197F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2689B-18A3-8F9F-0672-07E39494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391C7-70A6-2495-8627-9F2C831C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7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4FFB-C31F-6B6D-0905-E26F6C70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B1449-EFBB-9E2C-519E-3A0848A8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CCD69-52F8-C6B3-7AE3-C9B0F3AD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9823F-6750-A383-D9F9-47F27BAD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85A63-7426-D168-183B-DACB7208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6039F-6F7A-5814-CFE3-0181FCAD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C9CF-A47B-5B31-2486-B4FAE472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7AA9-B776-B86B-D97E-23ED727C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A9C0-E0E8-B344-EF5C-1EDC930F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B9D9-6E5F-C725-CB7A-5E8F18CDC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96634-3AA4-79AA-823E-0B5FF8D7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9C923-E2DF-36FD-6DF5-6133F7E8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C818-B2AF-6EE4-64E9-4699F69D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E9B-2141-FB5A-AEA3-040A6508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0D106-8CBB-BFC8-54D6-9391B8101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AAC3-2717-D270-FC76-9323140D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1D108-7BFC-DCC3-1F1D-CA9A2253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5DE8E-D0FF-C0FD-D4F3-AD8C11B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F2483-BC28-FAD3-12F3-E175462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7B61-1F04-224F-47BB-E7635FA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DD27D-37C7-743B-3BC7-7D4B05F6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5C396-EEEF-34BA-22FA-68CC74764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EA882-F9A9-224F-AE36-49EDE914776E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2251-63B4-FB4F-424B-5BF385C02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6C5E-6471-F0A5-F9EC-B223111BA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52556-AE83-E74E-BD30-B5AEE814B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ow.elettra.eu/90/pdf/TUPMO09.pdf" TargetMode="External"/><Relationship Id="rId2" Type="http://schemas.openxmlformats.org/officeDocument/2006/relationships/hyperlink" Target="https://journals.aps.org/prab/abstract/10.1103/PhysRevAccelBeams.27.11280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s://arxiv.org/abs/2504.02036" TargetMode="External"/><Relationship Id="rId4" Type="http://schemas.openxmlformats.org/officeDocument/2006/relationships/hyperlink" Target="http://dx.doi.org/10.1117/12.30625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B27A3C0-D283-B103-F688-79C8CB20909E}"/>
              </a:ext>
            </a:extLst>
          </p:cNvPr>
          <p:cNvSpPr txBox="1">
            <a:spLocks/>
          </p:cNvSpPr>
          <p:nvPr/>
        </p:nvSpPr>
        <p:spPr>
          <a:xfrm>
            <a:off x="462708" y="351192"/>
            <a:ext cx="11302410" cy="47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Optical Masking Interferometry with Self-Calibration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77"/>
              </a:rPr>
              <a:t>A new method for bright source characterization and wavefront sensing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258C-B9F8-AA2A-7C19-EF5AC7FB5341}"/>
              </a:ext>
            </a:extLst>
          </p:cNvPr>
          <p:cNvSpPr txBox="1"/>
          <p:nvPr/>
        </p:nvSpPr>
        <p:spPr>
          <a:xfrm>
            <a:off x="2768989" y="2994003"/>
            <a:ext cx="647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C. Carilli (NRAO), B. Nikolic (Cavendish), L. Torino (CELLS/ALBA), U. </a:t>
            </a:r>
            <a:r>
              <a:rPr lang="en-US" dirty="0" err="1">
                <a:latin typeface="Gill Sans MT" panose="020B0502020104020203" pitchFamily="34" charset="77"/>
              </a:rPr>
              <a:t>Iriso</a:t>
            </a:r>
            <a:r>
              <a:rPr lang="en-US" dirty="0">
                <a:latin typeface="Gill Sans MT" panose="020B0502020104020203" pitchFamily="34" charset="77"/>
              </a:rPr>
              <a:t> (CELLS/ALBA), N. Thyagarajan (CSIRO)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AA8A9-AC02-1F04-1F48-E898032E74C8}"/>
              </a:ext>
            </a:extLst>
          </p:cNvPr>
          <p:cNvSpPr txBox="1"/>
          <p:nvPr/>
        </p:nvSpPr>
        <p:spPr>
          <a:xfrm>
            <a:off x="3433082" y="6352919"/>
            <a:ext cx="66522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Copyright © 2024 AUI, U. Cambridge, CELLS/ALBA, CSIRO. All Rights 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E9BDD-AA9E-2E01-FFBE-13FC779BB4C5}"/>
              </a:ext>
            </a:extLst>
          </p:cNvPr>
          <p:cNvSpPr txBox="1"/>
          <p:nvPr/>
        </p:nvSpPr>
        <p:spPr>
          <a:xfrm>
            <a:off x="910695" y="1284181"/>
            <a:ext cx="1040643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Measuring the size and shape of extreme brightness, micron-scale light sources: synchrotrons, EUV lasers, free-electron lasers, plasma light sources, LEDs…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High precision wavefront sensing: nanometer metrology and manufacturing, ophthalmology, millisecond adaptive optics… </a:t>
            </a:r>
          </a:p>
        </p:txBody>
      </p:sp>
      <p:pic>
        <p:nvPicPr>
          <p:cNvPr id="8" name="Picture 7" descr="A red arrow pointing to a white line&#10;&#10;Description automatically generated">
            <a:extLst>
              <a:ext uri="{FF2B5EF4-FFF2-40B4-BE49-F238E27FC236}">
                <a16:creationId xmlns:a16="http://schemas.microsoft.com/office/drawing/2014/main" id="{4311623D-4792-7B26-2F61-812FB9A7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94" y="4164677"/>
            <a:ext cx="3722411" cy="20011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023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91A5FE-FA4C-61BD-3478-4663E5EC1CAF}"/>
              </a:ext>
            </a:extLst>
          </p:cNvPr>
          <p:cNvGrpSpPr/>
          <p:nvPr/>
        </p:nvGrpSpPr>
        <p:grpSpPr>
          <a:xfrm>
            <a:off x="34082" y="3951009"/>
            <a:ext cx="5549564" cy="1568284"/>
            <a:chOff x="400852" y="3617493"/>
            <a:chExt cx="6337662" cy="1576141"/>
          </a:xfrm>
        </p:grpSpPr>
        <p:pic>
          <p:nvPicPr>
            <p:cNvPr id="26" name="Picture 25" descr="A math equations on a white background&#10;&#10;AI-generated content may be incorrect.">
              <a:extLst>
                <a:ext uri="{FF2B5EF4-FFF2-40B4-BE49-F238E27FC236}">
                  <a16:creationId xmlns:a16="http://schemas.microsoft.com/office/drawing/2014/main" id="{4DD1AE05-821C-AFD4-B139-33438DC97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852" y="3617493"/>
              <a:ext cx="6337662" cy="1576141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54A84CF-46BA-A19F-C55E-27CCEE8A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4389" y="4702306"/>
              <a:ext cx="2422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4AFC6E-99D8-0FF7-5AD9-9438F60F7E53}"/>
                </a:ext>
              </a:extLst>
            </p:cNvPr>
            <p:cNvSpPr txBox="1"/>
            <p:nvPr/>
          </p:nvSpPr>
          <p:spPr>
            <a:xfrm>
              <a:off x="4805230" y="4522571"/>
              <a:ext cx="153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F727D9-B26B-F70A-B3EF-BD5D54DA516C}"/>
              </a:ext>
            </a:extLst>
          </p:cNvPr>
          <p:cNvGrpSpPr/>
          <p:nvPr/>
        </p:nvGrpSpPr>
        <p:grpSpPr>
          <a:xfrm>
            <a:off x="5389812" y="-51982"/>
            <a:ext cx="6286500" cy="3027418"/>
            <a:chOff x="290945" y="599009"/>
            <a:chExt cx="6286500" cy="3027418"/>
          </a:xfrm>
        </p:grpSpPr>
        <p:pic>
          <p:nvPicPr>
            <p:cNvPr id="18" name="Picture 17" descr="A diagram of a wavefront&#10;&#10;AI-generated content may be incorrect.">
              <a:extLst>
                <a:ext uri="{FF2B5EF4-FFF2-40B4-BE49-F238E27FC236}">
                  <a16:creationId xmlns:a16="http://schemas.microsoft.com/office/drawing/2014/main" id="{CFECD83E-3D99-94EB-B457-FD6F6E1E9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945" y="599009"/>
              <a:ext cx="6286500" cy="302741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ABD3C5-0353-EFE0-B0C0-C685FE9FB83A}"/>
                </a:ext>
              </a:extLst>
            </p:cNvPr>
            <p:cNvSpPr/>
            <p:nvPr/>
          </p:nvSpPr>
          <p:spPr>
            <a:xfrm>
              <a:off x="305954" y="1246909"/>
              <a:ext cx="629227" cy="54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FCBE3B-1D57-CB13-A11C-F92D083A9E4A}"/>
                </a:ext>
              </a:extLst>
            </p:cNvPr>
            <p:cNvSpPr/>
            <p:nvPr/>
          </p:nvSpPr>
          <p:spPr>
            <a:xfrm>
              <a:off x="690255" y="1302722"/>
              <a:ext cx="732119" cy="317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44DD3F-B054-F3E9-CFBD-286044B6B365}"/>
                </a:ext>
              </a:extLst>
            </p:cNvPr>
            <p:cNvSpPr txBox="1"/>
            <p:nvPr/>
          </p:nvSpPr>
          <p:spPr>
            <a:xfrm>
              <a:off x="434832" y="1373923"/>
              <a:ext cx="13884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 MT" panose="020B0502020104020203" pitchFamily="34" charset="77"/>
                </a:rPr>
                <a:t>Light Source</a:t>
              </a:r>
            </a:p>
          </p:txBody>
        </p:sp>
      </p:grp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57EAE25-A752-430E-550A-150FE771066E}"/>
              </a:ext>
            </a:extLst>
          </p:cNvPr>
          <p:cNvSpPr txBox="1">
            <a:spLocks/>
          </p:cNvSpPr>
          <p:nvPr/>
        </p:nvSpPr>
        <p:spPr>
          <a:xfrm>
            <a:off x="299681" y="182355"/>
            <a:ext cx="4118941" cy="47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77"/>
              </a:rPr>
              <a:t>Technical Overview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350EE7-1FBF-66CC-A671-53536E096564}"/>
              </a:ext>
            </a:extLst>
          </p:cNvPr>
          <p:cNvGrpSpPr/>
          <p:nvPr/>
        </p:nvGrpSpPr>
        <p:grpSpPr>
          <a:xfrm>
            <a:off x="5397494" y="2975436"/>
            <a:ext cx="2122552" cy="1540751"/>
            <a:chOff x="7031607" y="326980"/>
            <a:chExt cx="1595626" cy="1169574"/>
          </a:xfrm>
        </p:grpSpPr>
        <p:pic>
          <p:nvPicPr>
            <p:cNvPr id="6" name="Picture 5" descr="A blurry image of a number six&#10;&#10;Description automatically generated">
              <a:extLst>
                <a:ext uri="{FF2B5EF4-FFF2-40B4-BE49-F238E27FC236}">
                  <a16:creationId xmlns:a16="http://schemas.microsoft.com/office/drawing/2014/main" id="{57D21E25-2AC0-B27A-4131-EF835281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1607" y="326980"/>
              <a:ext cx="1595626" cy="116957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73F2E8-7BD9-6797-7714-2FAC0F991179}"/>
                </a:ext>
              </a:extLst>
            </p:cNvPr>
            <p:cNvSpPr txBox="1"/>
            <p:nvPr/>
          </p:nvSpPr>
          <p:spPr>
            <a:xfrm>
              <a:off x="7056067" y="365005"/>
              <a:ext cx="245179" cy="29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 MT" panose="020B0502020104020203" pitchFamily="34" charset="77"/>
                </a:rPr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2FF057-9D89-34A4-5462-8E2F33989B11}"/>
              </a:ext>
            </a:extLst>
          </p:cNvPr>
          <p:cNvGrpSpPr/>
          <p:nvPr/>
        </p:nvGrpSpPr>
        <p:grpSpPr>
          <a:xfrm>
            <a:off x="7944995" y="2975436"/>
            <a:ext cx="1647212" cy="1663066"/>
            <a:chOff x="7238996" y="3113803"/>
            <a:chExt cx="1647212" cy="1708952"/>
          </a:xfrm>
        </p:grpSpPr>
        <p:pic>
          <p:nvPicPr>
            <p:cNvPr id="9" name="Picture 8" descr="A red and yellow light&#10;&#10;Description automatically generated with medium confidence">
              <a:extLst>
                <a:ext uri="{FF2B5EF4-FFF2-40B4-BE49-F238E27FC236}">
                  <a16:creationId xmlns:a16="http://schemas.microsoft.com/office/drawing/2014/main" id="{EF3BFF5E-0FDD-5641-0F57-88DFAA216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3886" y="3117443"/>
              <a:ext cx="1632322" cy="17053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C37C62-51E9-0AB9-4D5F-EB7CBC914740}"/>
                </a:ext>
              </a:extLst>
            </p:cNvPr>
            <p:cNvSpPr txBox="1"/>
            <p:nvPr/>
          </p:nvSpPr>
          <p:spPr>
            <a:xfrm>
              <a:off x="7238996" y="3113803"/>
              <a:ext cx="290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D6680E-D4A1-CA39-251F-D6478F941341}"/>
              </a:ext>
            </a:extLst>
          </p:cNvPr>
          <p:cNvGrpSpPr/>
          <p:nvPr/>
        </p:nvGrpSpPr>
        <p:grpSpPr>
          <a:xfrm>
            <a:off x="10039728" y="2975436"/>
            <a:ext cx="1855031" cy="1540751"/>
            <a:chOff x="5410625" y="4714008"/>
            <a:chExt cx="1632322" cy="1359572"/>
          </a:xfrm>
        </p:grpSpPr>
        <p:pic>
          <p:nvPicPr>
            <p:cNvPr id="12" name="Picture 11" descr="A blue screen with many dots&#10;&#10;Description automatically generated">
              <a:extLst>
                <a:ext uri="{FF2B5EF4-FFF2-40B4-BE49-F238E27FC236}">
                  <a16:creationId xmlns:a16="http://schemas.microsoft.com/office/drawing/2014/main" id="{ED45A981-6BA3-7550-DE43-74C14AC1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625" y="4718074"/>
              <a:ext cx="1632322" cy="13555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0D14D-4F78-C21E-A7AB-30A5AB924BC9}"/>
                </a:ext>
              </a:extLst>
            </p:cNvPr>
            <p:cNvSpPr txBox="1"/>
            <p:nvPr/>
          </p:nvSpPr>
          <p:spPr>
            <a:xfrm>
              <a:off x="5451761" y="4714008"/>
              <a:ext cx="290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5D0931-C846-9049-9F93-5F8C3421E9F5}"/>
              </a:ext>
            </a:extLst>
          </p:cNvPr>
          <p:cNvGrpSpPr/>
          <p:nvPr/>
        </p:nvGrpSpPr>
        <p:grpSpPr>
          <a:xfrm>
            <a:off x="5548567" y="4750764"/>
            <a:ext cx="2122553" cy="1990930"/>
            <a:chOff x="5483211" y="5080127"/>
            <a:chExt cx="1632322" cy="1698542"/>
          </a:xfrm>
        </p:grpSpPr>
        <p:pic>
          <p:nvPicPr>
            <p:cNvPr id="15" name="Picture 14" descr="A blue square with a colorful circle&#10;&#10;AI-generated content may be incorrect.">
              <a:extLst>
                <a:ext uri="{FF2B5EF4-FFF2-40B4-BE49-F238E27FC236}">
                  <a16:creationId xmlns:a16="http://schemas.microsoft.com/office/drawing/2014/main" id="{59A92F3A-BE69-F7FD-7357-A88115BB8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3211" y="5080127"/>
              <a:ext cx="1632322" cy="169854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98B312-1D23-D751-4D70-1CD666449F51}"/>
                </a:ext>
              </a:extLst>
            </p:cNvPr>
            <p:cNvSpPr txBox="1"/>
            <p:nvPr/>
          </p:nvSpPr>
          <p:spPr>
            <a:xfrm>
              <a:off x="5789470" y="5167388"/>
              <a:ext cx="319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EF027CE-009E-14FF-1CD3-8FBE5A9A617D}"/>
              </a:ext>
            </a:extLst>
          </p:cNvPr>
          <p:cNvSpPr txBox="1"/>
          <p:nvPr/>
        </p:nvSpPr>
        <p:spPr>
          <a:xfrm>
            <a:off x="164866" y="736235"/>
            <a:ext cx="4985494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Light from source directed to non-redundant aperture mask; Imaging optics generates ‘interferogram’ on CCD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Interferograms are Fourier transformed to generate ‘visibilities’ (baseline sinusoids)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Visibilities are modeled and self-calibrated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Accurate reconstruction of 2D source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Self-</a:t>
            </a:r>
            <a:r>
              <a:rPr lang="en-US" sz="1600" dirty="0" err="1">
                <a:latin typeface="Gill Sans MT" panose="020B0502020104020203" pitchFamily="34" charset="77"/>
              </a:rPr>
              <a:t>cal</a:t>
            </a:r>
            <a:r>
              <a:rPr lang="en-US" sz="1600" dirty="0">
                <a:latin typeface="Gill Sans MT" panose="020B0502020104020203" pitchFamily="34" charset="77"/>
              </a:rPr>
              <a:t> voltage gains 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>
                <a:latin typeface="Gill Sans MT" panose="020B0502020104020203" pitchFamily="34" charset="77"/>
              </a:rPr>
              <a:t>Amp, </a:t>
            </a:r>
            <a:r>
              <a:rPr lang="en-US" sz="1400" i="1" dirty="0">
                <a:latin typeface="Gill Sans MT" panose="020B0502020104020203" pitchFamily="34" charset="77"/>
              </a:rPr>
              <a:t>a</a:t>
            </a:r>
            <a:r>
              <a:rPr lang="en-US" sz="1400" i="1" baseline="-25000" dirty="0">
                <a:latin typeface="Gill Sans MT" panose="020B0502020104020203" pitchFamily="34" charset="77"/>
              </a:rPr>
              <a:t>i</a:t>
            </a:r>
            <a:r>
              <a:rPr lang="en-US" sz="1400" dirty="0">
                <a:latin typeface="Gill Sans MT" panose="020B0502020104020203" pitchFamily="34" charset="77"/>
              </a:rPr>
              <a:t>  = mask illumination pattern 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/>
              <a:t>Phase, </a:t>
            </a:r>
            <a:r>
              <a:rPr lang="en-US" sz="1400" dirty="0" err="1"/>
              <a:t>θ</a:t>
            </a:r>
            <a:r>
              <a:rPr lang="en-US" sz="1400" baseline="-25000" dirty="0" err="1"/>
              <a:t>i</a:t>
            </a:r>
            <a:r>
              <a:rPr lang="en-US" sz="1400" dirty="0"/>
              <a:t> ∝ </a:t>
            </a:r>
            <a:r>
              <a:rPr lang="en-US" sz="1400" dirty="0">
                <a:latin typeface="Gill Sans MT" panose="020B0502020104020203" pitchFamily="34" charset="77"/>
              </a:rPr>
              <a:t>photon pathlength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2BCDA9-1C2C-DE27-5030-9D49CFF7200B}"/>
              </a:ext>
            </a:extLst>
          </p:cNvPr>
          <p:cNvGrpSpPr/>
          <p:nvPr/>
        </p:nvGrpSpPr>
        <p:grpSpPr>
          <a:xfrm>
            <a:off x="8587047" y="4638502"/>
            <a:ext cx="2690143" cy="2109887"/>
            <a:chOff x="7236857" y="4997003"/>
            <a:chExt cx="1925587" cy="1638912"/>
          </a:xfrm>
        </p:grpSpPr>
        <p:pic>
          <p:nvPicPr>
            <p:cNvPr id="24" name="Picture 23" descr="A graph of a path length&#10;&#10;AI-generated content may be incorrect.">
              <a:extLst>
                <a:ext uri="{FF2B5EF4-FFF2-40B4-BE49-F238E27FC236}">
                  <a16:creationId xmlns:a16="http://schemas.microsoft.com/office/drawing/2014/main" id="{BD921A1B-2851-917B-83FF-082DF02D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6857" y="4997003"/>
              <a:ext cx="1925587" cy="16389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48DAE5-4F50-040F-E734-924E115F2062}"/>
                </a:ext>
              </a:extLst>
            </p:cNvPr>
            <p:cNvSpPr txBox="1"/>
            <p:nvPr/>
          </p:nvSpPr>
          <p:spPr>
            <a:xfrm>
              <a:off x="8375074" y="5346009"/>
              <a:ext cx="270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77"/>
                </a:rPr>
                <a:t>E</a:t>
              </a:r>
            </a:p>
          </p:txBody>
        </p:sp>
      </p:grpSp>
      <p:pic>
        <p:nvPicPr>
          <p:cNvPr id="2" name="Picture 1" descr="A red and yellow background with lines&#10;&#10;AI-generated content may be incorrect.">
            <a:extLst>
              <a:ext uri="{FF2B5EF4-FFF2-40B4-BE49-F238E27FC236}">
                <a16:creationId xmlns:a16="http://schemas.microsoft.com/office/drawing/2014/main" id="{AB519D75-440C-7DC8-3916-EC3FCE2E0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7250" y="57498"/>
            <a:ext cx="959880" cy="1004078"/>
          </a:xfrm>
          <a:prstGeom prst="rect">
            <a:avLst/>
          </a:prstGeom>
        </p:spPr>
      </p:pic>
      <p:pic>
        <p:nvPicPr>
          <p:cNvPr id="29" name="Picture 28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84ED28F8-EFDB-E72A-BE5E-7A9E4EAFC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76" y="5455594"/>
            <a:ext cx="4512264" cy="5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1CA-E919-4277-956C-DBB5B92E7DF1}"/>
              </a:ext>
            </a:extLst>
          </p:cNvPr>
          <p:cNvSpPr txBox="1">
            <a:spLocks/>
          </p:cNvSpPr>
          <p:nvPr/>
        </p:nvSpPr>
        <p:spPr>
          <a:xfrm>
            <a:off x="1654090" y="-50867"/>
            <a:ext cx="8612539" cy="85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800" b="1" u="sng" dirty="0">
                <a:solidFill>
                  <a:srgbClr val="002060"/>
                </a:solidFill>
              </a:rPr>
              <a:t>ALBA </a:t>
            </a:r>
            <a:r>
              <a:rPr lang="ca-ES" sz="2800" b="1" u="sng" dirty="0" err="1">
                <a:solidFill>
                  <a:srgbClr val="002060"/>
                </a:solidFill>
              </a:rPr>
              <a:t>Results</a:t>
            </a:r>
            <a:r>
              <a:rPr lang="ca-ES" sz="2800" b="1" u="sng" dirty="0">
                <a:solidFill>
                  <a:srgbClr val="002060"/>
                </a:solidFill>
              </a:rPr>
              <a:t> </a:t>
            </a:r>
            <a:r>
              <a:rPr lang="ca-ES" sz="2800" b="1" u="sng" dirty="0" err="1">
                <a:solidFill>
                  <a:srgbClr val="002060"/>
                </a:solidFill>
              </a:rPr>
              <a:t>with</a:t>
            </a:r>
            <a:r>
              <a:rPr lang="ca-ES" sz="2800" b="1" u="sng" dirty="0">
                <a:solidFill>
                  <a:srgbClr val="002060"/>
                </a:solidFill>
              </a:rPr>
              <a:t> 5-apertures </a:t>
            </a:r>
            <a:r>
              <a:rPr lang="ca-ES" sz="2800" b="1" u="sng" dirty="0" err="1">
                <a:solidFill>
                  <a:srgbClr val="002060"/>
                </a:solidFill>
              </a:rPr>
              <a:t>at</a:t>
            </a:r>
            <a:r>
              <a:rPr lang="ca-ES" sz="2800" b="1" u="sng" dirty="0">
                <a:solidFill>
                  <a:srgbClr val="002060"/>
                </a:solidFill>
              </a:rPr>
              <a:t> 400nm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8BB69-4A78-AEB5-A4A0-CE6534E3A16B}"/>
              </a:ext>
            </a:extLst>
          </p:cNvPr>
          <p:cNvGrpSpPr/>
          <p:nvPr/>
        </p:nvGrpSpPr>
        <p:grpSpPr>
          <a:xfrm>
            <a:off x="154808" y="689674"/>
            <a:ext cx="8052254" cy="2434720"/>
            <a:chOff x="1952077" y="910389"/>
            <a:chExt cx="8052254" cy="24347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092798-385C-490E-B7E0-47C8CA23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535" y="948906"/>
              <a:ext cx="2807796" cy="239620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5F83B9-301D-4D15-B261-B2215BB37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2077" y="1092283"/>
              <a:ext cx="2092975" cy="20853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EF86ED-F1F3-492E-939C-8C1A114C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7923" y="910389"/>
              <a:ext cx="2899406" cy="23962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FEA51-FD9E-4022-A2A4-9FF4CA5B7BAB}"/>
                </a:ext>
              </a:extLst>
            </p:cNvPr>
            <p:cNvSpPr txBox="1"/>
            <p:nvPr/>
          </p:nvSpPr>
          <p:spPr>
            <a:xfrm>
              <a:off x="4379664" y="1091596"/>
              <a:ext cx="1033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chemeClr val="bg1"/>
                  </a:solidFill>
                </a:rPr>
                <a:t>Raw </a:t>
              </a:r>
              <a:r>
                <a:rPr lang="es-ES" sz="1400" dirty="0" err="1">
                  <a:solidFill>
                    <a:schemeClr val="bg1"/>
                  </a:solidFill>
                </a:rPr>
                <a:t>Image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0C8AF8-F360-4B9A-895B-184728AE5B30}"/>
                </a:ext>
              </a:extLst>
            </p:cNvPr>
            <p:cNvSpPr txBox="1"/>
            <p:nvPr/>
          </p:nvSpPr>
          <p:spPr>
            <a:xfrm>
              <a:off x="7375487" y="1049548"/>
              <a:ext cx="717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chemeClr val="bg1"/>
                  </a:solidFill>
                </a:rPr>
                <a:t>2D FFT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9739D-13FE-4583-BAB2-AA2CE694CB3B}"/>
                </a:ext>
              </a:extLst>
            </p:cNvPr>
            <p:cNvSpPr txBox="1"/>
            <p:nvPr/>
          </p:nvSpPr>
          <p:spPr>
            <a:xfrm>
              <a:off x="2053791" y="1137919"/>
              <a:ext cx="875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Mask</a:t>
              </a:r>
              <a:r>
                <a:rPr lang="es-ES" sz="1400" dirty="0"/>
                <a:t> </a:t>
              </a:r>
              <a:endParaRPr lang="en-US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25D126-5729-F257-F7AF-E1A34E1D4BC7}"/>
              </a:ext>
            </a:extLst>
          </p:cNvPr>
          <p:cNvGrpSpPr/>
          <p:nvPr/>
        </p:nvGrpSpPr>
        <p:grpSpPr>
          <a:xfrm>
            <a:off x="8090571" y="3447395"/>
            <a:ext cx="3984297" cy="1700572"/>
            <a:chOff x="256522" y="3772124"/>
            <a:chExt cx="4822155" cy="2023452"/>
          </a:xfrm>
        </p:grpSpPr>
        <p:pic>
          <p:nvPicPr>
            <p:cNvPr id="12" name="Picture 11" descr="A table with numbers and a few black text&#10;&#10;Description automatically generated with medium confidence">
              <a:extLst>
                <a:ext uri="{FF2B5EF4-FFF2-40B4-BE49-F238E27FC236}">
                  <a16:creationId xmlns:a16="http://schemas.microsoft.com/office/drawing/2014/main" id="{7B9BAB3D-AED4-47F8-B923-0AF1FA01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522" y="3772124"/>
              <a:ext cx="4822155" cy="17202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62B87B-2ABB-3983-43A5-DF2A4363ADE6}"/>
                </a:ext>
              </a:extLst>
            </p:cNvPr>
            <p:cNvSpPr txBox="1"/>
            <p:nvPr/>
          </p:nvSpPr>
          <p:spPr>
            <a:xfrm>
              <a:off x="274786" y="5429363"/>
              <a:ext cx="4549462" cy="36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400" dirty="0">
                  <a:latin typeface="Gill Sans MT" pitchFamily="34" charset="0"/>
                  <a:cs typeface="Gill Sans" pitchFamily="17" charset="0"/>
                </a:rPr>
                <a:t>Without SC        66               40               5</a:t>
              </a:r>
              <a:r>
                <a:rPr lang="en-US" sz="1400" baseline="30000" dirty="0">
                  <a:latin typeface="Gill Sans MT" pitchFamily="34" charset="0"/>
                  <a:cs typeface="Gill Sans" pitchFamily="17" charset="0"/>
                </a:rPr>
                <a:t>o</a:t>
              </a:r>
              <a:r>
                <a:rPr lang="en-US" sz="1400" dirty="0">
                  <a:latin typeface="Gill Sans MT" pitchFamily="34" charset="0"/>
                  <a:cs typeface="Gill Sans" pitchFamily="17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AD505-3D8D-0A7A-9D49-3E8EF3483197}"/>
              </a:ext>
            </a:extLst>
          </p:cNvPr>
          <p:cNvGrpSpPr/>
          <p:nvPr/>
        </p:nvGrpSpPr>
        <p:grpSpPr>
          <a:xfrm>
            <a:off x="154808" y="3215549"/>
            <a:ext cx="4219891" cy="3450111"/>
            <a:chOff x="7972109" y="3321275"/>
            <a:chExt cx="4219891" cy="3450111"/>
          </a:xfrm>
        </p:grpSpPr>
        <p:pic>
          <p:nvPicPr>
            <p:cNvPr id="6" name="Picture 5" descr="A graph of different numbers and symbols&#10;&#10;Description automatically generated with medium confidence">
              <a:extLst>
                <a:ext uri="{FF2B5EF4-FFF2-40B4-BE49-F238E27FC236}">
                  <a16:creationId xmlns:a16="http://schemas.microsoft.com/office/drawing/2014/main" id="{74414F17-7C0C-60D3-E113-27B52331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2109" y="3397464"/>
              <a:ext cx="4219891" cy="337392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B854C5-29DE-03B9-AE36-13576731D55C}"/>
                </a:ext>
              </a:extLst>
            </p:cNvPr>
            <p:cNvSpPr/>
            <p:nvPr/>
          </p:nvSpPr>
          <p:spPr>
            <a:xfrm>
              <a:off x="8380949" y="4695328"/>
              <a:ext cx="2180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err="1"/>
                <a:t>mín</a:t>
              </a:r>
              <a:r>
                <a:rPr lang="es-ES" sz="1400" dirty="0"/>
                <a:t> = 11um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476A44-E4E9-751C-5564-EB05B0548069}"/>
                </a:ext>
              </a:extLst>
            </p:cNvPr>
            <p:cNvSpPr txBox="1"/>
            <p:nvPr/>
          </p:nvSpPr>
          <p:spPr>
            <a:xfrm>
              <a:off x="9196551" y="3321275"/>
              <a:ext cx="2617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Vary beam coupling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31DCDD-1F22-C5B3-5FCC-7194DF508AEB}"/>
              </a:ext>
            </a:extLst>
          </p:cNvPr>
          <p:cNvSpPr txBox="1"/>
          <p:nvPr/>
        </p:nvSpPr>
        <p:spPr>
          <a:xfrm>
            <a:off x="4331077" y="3454814"/>
            <a:ext cx="33153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size measured at ALBA = 11um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NRA methods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Gaussian + Amp SC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Gaussian + Closure amps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/>
              <a:t>CLEAN deconvolution + complex SC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2A4A71-FAC9-0825-062F-40F910C377AD}"/>
              </a:ext>
            </a:extLst>
          </p:cNvPr>
          <p:cNvSpPr/>
          <p:nvPr/>
        </p:nvSpPr>
        <p:spPr>
          <a:xfrm>
            <a:off x="8105662" y="4099034"/>
            <a:ext cx="3886641" cy="19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5827A9-C9F6-2FB9-225F-C737CE792B3F}"/>
              </a:ext>
            </a:extLst>
          </p:cNvPr>
          <p:cNvGrpSpPr/>
          <p:nvPr/>
        </p:nvGrpSpPr>
        <p:grpSpPr>
          <a:xfrm>
            <a:off x="8621186" y="750973"/>
            <a:ext cx="3243461" cy="2396203"/>
            <a:chOff x="8621186" y="750973"/>
            <a:chExt cx="3243461" cy="23962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352797-2111-4ADC-801C-7AE1CDD08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1186" y="750973"/>
              <a:ext cx="3180414" cy="23962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BC0F62-C3CD-F59A-7A16-5D0B911D1252}"/>
                </a:ext>
              </a:extLst>
            </p:cNvPr>
            <p:cNvSpPr txBox="1"/>
            <p:nvPr/>
          </p:nvSpPr>
          <p:spPr>
            <a:xfrm>
              <a:off x="9025026" y="901658"/>
              <a:ext cx="1536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Gaussian beam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5A1DC9-FFD1-20CD-617E-BD9E9CAA4086}"/>
                </a:ext>
              </a:extLst>
            </p:cNvPr>
            <p:cNvSpPr/>
            <p:nvPr/>
          </p:nvSpPr>
          <p:spPr>
            <a:xfrm>
              <a:off x="11041956" y="917204"/>
              <a:ext cx="822691" cy="48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701D4F-86D8-4834-8DD7-D6147A5FD980}"/>
              </a:ext>
            </a:extLst>
          </p:cNvPr>
          <p:cNvSpPr txBox="1">
            <a:spLocks/>
          </p:cNvSpPr>
          <p:nvPr/>
        </p:nvSpPr>
        <p:spPr>
          <a:xfrm>
            <a:off x="1560412" y="-13349"/>
            <a:ext cx="9279022" cy="85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200" b="1" u="sng" dirty="0" err="1">
                <a:solidFill>
                  <a:srgbClr val="002060"/>
                </a:solidFill>
              </a:rPr>
              <a:t>Imaging</a:t>
            </a:r>
            <a:r>
              <a:rPr lang="ca-ES" sz="3200" b="1" u="sng" dirty="0">
                <a:solidFill>
                  <a:srgbClr val="002060"/>
                </a:solidFill>
              </a:rPr>
              <a:t> </a:t>
            </a:r>
            <a:r>
              <a:rPr lang="ca-ES" sz="3200" b="1" u="sng" dirty="0" err="1">
                <a:solidFill>
                  <a:srgbClr val="002060"/>
                </a:solidFill>
              </a:rPr>
              <a:t>Double-Gaussian</a:t>
            </a:r>
            <a:r>
              <a:rPr lang="ca-ES" sz="3200" b="1" u="sng" dirty="0">
                <a:solidFill>
                  <a:srgbClr val="002060"/>
                </a:solidFill>
              </a:rPr>
              <a:t> </a:t>
            </a:r>
            <a:r>
              <a:rPr lang="ca-ES" sz="3200" b="1" u="sng" dirty="0" err="1">
                <a:solidFill>
                  <a:srgbClr val="002060"/>
                </a:solidFill>
              </a:rPr>
              <a:t>Beams</a:t>
            </a:r>
            <a:r>
              <a:rPr lang="ca-ES" sz="3200" b="1" u="sng" dirty="0">
                <a:solidFill>
                  <a:srgbClr val="002060"/>
                </a:solidFill>
              </a:rPr>
              <a:t> (‘</a:t>
            </a:r>
            <a:r>
              <a:rPr lang="ca-ES" sz="3200" b="1" u="sng" dirty="0" err="1">
                <a:solidFill>
                  <a:srgbClr val="002060"/>
                </a:solidFill>
              </a:rPr>
              <a:t>core</a:t>
            </a:r>
            <a:r>
              <a:rPr lang="ca-ES" sz="3200" b="1" u="sng" dirty="0">
                <a:solidFill>
                  <a:srgbClr val="002060"/>
                </a:solidFill>
              </a:rPr>
              <a:t>-halo’)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E54B4-6293-4B49-825F-B88094C7065F}"/>
              </a:ext>
            </a:extLst>
          </p:cNvPr>
          <p:cNvSpPr txBox="1"/>
          <p:nvPr/>
        </p:nvSpPr>
        <p:spPr>
          <a:xfrm>
            <a:off x="2659146" y="701793"/>
            <a:ext cx="759676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err="1"/>
              <a:t>Create</a:t>
            </a:r>
            <a:r>
              <a:rPr lang="es-ES" dirty="0"/>
              <a:t> </a:t>
            </a:r>
            <a:r>
              <a:rPr lang="es-ES" dirty="0" err="1"/>
              <a:t>double</a:t>
            </a:r>
            <a:r>
              <a:rPr lang="es-ES" dirty="0"/>
              <a:t> Gaussian </a:t>
            </a:r>
            <a:r>
              <a:rPr lang="es-ES" dirty="0" err="1"/>
              <a:t>beams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ALBA </a:t>
            </a:r>
            <a:r>
              <a:rPr lang="es-ES" dirty="0" err="1"/>
              <a:t>bunch-by-bunch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err="1"/>
              <a:t>Fit</a:t>
            </a:r>
            <a:r>
              <a:rPr lang="es-ES" dirty="0"/>
              <a:t> </a:t>
            </a:r>
            <a:r>
              <a:rPr lang="es-ES" dirty="0" err="1"/>
              <a:t>double</a:t>
            </a:r>
            <a:r>
              <a:rPr lang="es-ES" dirty="0"/>
              <a:t> Gaussian </a:t>
            </a:r>
            <a:r>
              <a:rPr lang="es-ES" dirty="0" err="1"/>
              <a:t>to</a:t>
            </a:r>
            <a:r>
              <a:rPr lang="es-ES" dirty="0"/>
              <a:t> 7-hole </a:t>
            </a:r>
            <a:r>
              <a:rPr lang="es-ES" dirty="0" err="1"/>
              <a:t>interferograms</a:t>
            </a:r>
            <a:endParaRPr lang="es-E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40302-0815-1077-F836-3E9DD8969CA6}"/>
              </a:ext>
            </a:extLst>
          </p:cNvPr>
          <p:cNvGrpSpPr/>
          <p:nvPr/>
        </p:nvGrpSpPr>
        <p:grpSpPr>
          <a:xfrm>
            <a:off x="284229" y="1907432"/>
            <a:ext cx="6670340" cy="2796448"/>
            <a:chOff x="609665" y="3546903"/>
            <a:chExt cx="6670340" cy="27964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9C4D2E-4C65-4A3B-843E-493349E07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52"/>
            <a:stretch/>
          </p:blipFill>
          <p:spPr>
            <a:xfrm>
              <a:off x="609665" y="3546903"/>
              <a:ext cx="2160009" cy="27754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7E7DA5-8236-434F-9FA7-221FFB07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2843" y="3558885"/>
              <a:ext cx="2190018" cy="27690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31C531-423F-4E10-94D1-CCD75C42C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966" y="3567922"/>
              <a:ext cx="2155039" cy="277542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125806C-38CA-4268-BF8C-7C4376749A5F}"/>
              </a:ext>
            </a:extLst>
          </p:cNvPr>
          <p:cNvSpPr/>
          <p:nvPr/>
        </p:nvSpPr>
        <p:spPr>
          <a:xfrm>
            <a:off x="409707" y="4857325"/>
            <a:ext cx="6745854" cy="11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s-ES" sz="1600" dirty="0">
                <a:latin typeface="Gill Sans MT" panose="020B0502020104020203" pitchFamily="34" charset="77"/>
              </a:rPr>
              <a:t>Beam </a:t>
            </a:r>
            <a:r>
              <a:rPr lang="es-ES" sz="1600" dirty="0" err="1">
                <a:latin typeface="Gill Sans MT" panose="020B0502020104020203" pitchFamily="34" charset="77"/>
              </a:rPr>
              <a:t>stable</a:t>
            </a:r>
            <a:r>
              <a:rPr lang="es-ES" sz="1600" dirty="0">
                <a:latin typeface="Gill Sans MT" panose="020B0502020104020203" pitchFamily="34" charset="77"/>
              </a:rPr>
              <a:t> (as in </a:t>
            </a:r>
            <a:r>
              <a:rPr lang="es-ES" sz="1600" dirty="0" err="1">
                <a:latin typeface="Gill Sans MT" panose="020B0502020104020203" pitchFamily="34" charset="77"/>
              </a:rPr>
              <a:t>Operation</a:t>
            </a:r>
            <a:r>
              <a:rPr lang="es-ES" sz="1600" dirty="0">
                <a:latin typeface="Gill Sans MT" panose="020B0502020104020203" pitchFamily="34" charset="77"/>
              </a:rPr>
              <a:t>): 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(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s</a:t>
            </a:r>
            <a:r>
              <a:rPr lang="es-ES" sz="1600" baseline="-250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x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, 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s</a:t>
            </a:r>
            <a:r>
              <a:rPr lang="es-ES" sz="1600" baseline="-250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y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) = (60, 30)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um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; f = 8º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Gill Sans MT" panose="020B0502020104020203" pitchFamily="34" charset="77"/>
              </a:rPr>
              <a:t>B. </a:t>
            </a:r>
            <a:r>
              <a:rPr lang="es-ES" sz="1600" dirty="0" err="1">
                <a:latin typeface="Gill Sans MT" panose="020B0502020104020203" pitchFamily="34" charset="77"/>
              </a:rPr>
              <a:t>Coherent</a:t>
            </a:r>
            <a:r>
              <a:rPr lang="es-ES" sz="1600" dirty="0">
                <a:latin typeface="Gill Sans MT" panose="020B0502020104020203" pitchFamily="34" charset="77"/>
              </a:rPr>
              <a:t> </a:t>
            </a:r>
            <a:r>
              <a:rPr lang="es-ES" sz="1600" dirty="0" err="1">
                <a:latin typeface="Gill Sans MT" panose="020B0502020104020203" pitchFamily="34" charset="77"/>
              </a:rPr>
              <a:t>Excitation</a:t>
            </a:r>
            <a:r>
              <a:rPr lang="es-ES" sz="1600" dirty="0">
                <a:latin typeface="Gill Sans MT" panose="020B0502020104020203" pitchFamily="34" charset="77"/>
              </a:rPr>
              <a:t> (</a:t>
            </a:r>
            <a:r>
              <a:rPr lang="es-ES" sz="1600" dirty="0" err="1">
                <a:latin typeface="Gill Sans MT" panose="020B0502020104020203" pitchFamily="34" charset="77"/>
              </a:rPr>
              <a:t>Qv+Qs</a:t>
            </a:r>
            <a:r>
              <a:rPr lang="es-ES" sz="1600" dirty="0">
                <a:latin typeface="Gill Sans MT" panose="020B0502020104020203" pitchFamily="34" charset="77"/>
              </a:rPr>
              <a:t>): 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(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s</a:t>
            </a:r>
            <a:r>
              <a:rPr lang="es-ES" sz="1600" baseline="-250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x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, 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s</a:t>
            </a:r>
            <a:r>
              <a:rPr lang="es-ES" sz="1600" baseline="-250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y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) = (60, 90)</a:t>
            </a:r>
            <a:r>
              <a:rPr lang="es-ES" sz="1600" dirty="0" err="1">
                <a:latin typeface="Gill Sans MT" panose="020B0502020104020203" pitchFamily="34" charset="77"/>
                <a:sym typeface="Wingdings" panose="05000000000000000000" pitchFamily="2" charset="2"/>
              </a:rPr>
              <a:t>um</a:t>
            </a:r>
            <a:r>
              <a:rPr lang="es-ES" sz="1600" dirty="0">
                <a:latin typeface="Gill Sans MT" panose="020B0502020104020203" pitchFamily="34" charset="77"/>
                <a:sym typeface="Wingdings" panose="05000000000000000000" pitchFamily="2" charset="2"/>
              </a:rPr>
              <a:t>; f = 12º</a:t>
            </a:r>
            <a:endParaRPr lang="en-US" sz="1600" dirty="0">
              <a:latin typeface="Gill Sans MT" panose="020B0502020104020203" pitchFamily="34" charset="77"/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latin typeface="Gill Sans MT" panose="020B0502020104020203" pitchFamily="34" charset="77"/>
              </a:rPr>
              <a:t>C. 100 </a:t>
            </a:r>
            <a:r>
              <a:rPr lang="es-ES" sz="1600" dirty="0" err="1">
                <a:latin typeface="Gill Sans MT" panose="020B0502020104020203" pitchFamily="34" charset="77"/>
              </a:rPr>
              <a:t>bchs</a:t>
            </a:r>
            <a:r>
              <a:rPr lang="es-ES" sz="1600" dirty="0">
                <a:latin typeface="Gill Sans MT" panose="020B0502020104020203" pitchFamily="34" charset="77"/>
              </a:rPr>
              <a:t> </a:t>
            </a:r>
            <a:r>
              <a:rPr lang="es-ES" sz="1600" dirty="0" err="1">
                <a:latin typeface="Gill Sans MT" panose="020B0502020104020203" pitchFamily="34" charset="77"/>
              </a:rPr>
              <a:t>of</a:t>
            </a:r>
            <a:r>
              <a:rPr lang="es-ES" sz="1600" dirty="0">
                <a:latin typeface="Gill Sans MT" panose="020B0502020104020203" pitchFamily="34" charset="77"/>
              </a:rPr>
              <a:t> “A” + 340 </a:t>
            </a:r>
            <a:r>
              <a:rPr lang="es-ES" sz="1600" dirty="0" err="1">
                <a:latin typeface="Gill Sans MT" panose="020B0502020104020203" pitchFamily="34" charset="77"/>
              </a:rPr>
              <a:t>bchs</a:t>
            </a:r>
            <a:r>
              <a:rPr lang="es-ES" sz="1600" dirty="0">
                <a:latin typeface="Gill Sans MT" panose="020B0502020104020203" pitchFamily="34" charset="77"/>
              </a:rPr>
              <a:t> </a:t>
            </a:r>
            <a:r>
              <a:rPr lang="es-ES" sz="1600" dirty="0" err="1">
                <a:latin typeface="Gill Sans MT" panose="020B0502020104020203" pitchFamily="34" charset="77"/>
              </a:rPr>
              <a:t>of</a:t>
            </a:r>
            <a:r>
              <a:rPr lang="es-ES" sz="1600" dirty="0">
                <a:latin typeface="Gill Sans MT" panose="020B0502020104020203" pitchFamily="34" charset="77"/>
              </a:rPr>
              <a:t> “B”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D2F64-E691-4269-AE2F-3ADE42E5C58E}"/>
              </a:ext>
            </a:extLst>
          </p:cNvPr>
          <p:cNvSpPr/>
          <p:nvPr/>
        </p:nvSpPr>
        <p:spPr>
          <a:xfrm>
            <a:off x="8050442" y="4960665"/>
            <a:ext cx="373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Measure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’halo’ 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reliably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down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to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~1% 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bunch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ratio (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electron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Gill Sans MT" panose="020B0502020104020203" pitchFamily="34" charset="77"/>
                <a:sym typeface="Wingdings" panose="05000000000000000000" pitchFamily="2" charset="2"/>
              </a:rPr>
              <a:t>counts</a:t>
            </a:r>
            <a:r>
              <a:rPr lang="es-ES" dirty="0">
                <a:latin typeface="Gill Sans MT" panose="020B0502020104020203" pitchFamily="34" charset="77"/>
                <a:sym typeface="Wingdings" panose="05000000000000000000" pitchFamily="2" charset="2"/>
              </a:rPr>
              <a:t>)  </a:t>
            </a:r>
            <a:endParaRPr lang="es-ES" dirty="0">
              <a:latin typeface="Gill Sans MT" panose="020B0502020104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447DB-8524-42EE-80A1-E0B3D14303E6}"/>
              </a:ext>
            </a:extLst>
          </p:cNvPr>
          <p:cNvSpPr txBox="1"/>
          <p:nvPr/>
        </p:nvSpPr>
        <p:spPr>
          <a:xfrm>
            <a:off x="218052" y="1568878"/>
            <a:ext cx="153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Pinhole</a:t>
            </a:r>
            <a:r>
              <a:rPr lang="es-ES" sz="1600" dirty="0"/>
              <a:t> </a:t>
            </a:r>
            <a:r>
              <a:rPr lang="es-ES" sz="1600" dirty="0" err="1"/>
              <a:t>Images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A6BBD0-9067-7984-FE79-AC1FCF480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372" y="1739270"/>
            <a:ext cx="4173921" cy="31671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94D64C-C5CF-7C0C-2C1A-C15C2050BB6D}"/>
              </a:ext>
            </a:extLst>
          </p:cNvPr>
          <p:cNvSpPr txBox="1"/>
          <p:nvPr/>
        </p:nvSpPr>
        <p:spPr>
          <a:xfrm>
            <a:off x="756746" y="2002872"/>
            <a:ext cx="46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5E0776-5EDA-B322-C581-FE5503AAB5DA}"/>
              </a:ext>
            </a:extLst>
          </p:cNvPr>
          <p:cNvSpPr txBox="1"/>
          <p:nvPr/>
        </p:nvSpPr>
        <p:spPr>
          <a:xfrm>
            <a:off x="2969169" y="1976599"/>
            <a:ext cx="46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44EA5-AE41-559F-6BE6-0495CF3575DD}"/>
              </a:ext>
            </a:extLst>
          </p:cNvPr>
          <p:cNvSpPr txBox="1"/>
          <p:nvPr/>
        </p:nvSpPr>
        <p:spPr>
          <a:xfrm>
            <a:off x="5280309" y="2002872"/>
            <a:ext cx="46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356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f a square&#10;&#10;AI-generated content may be incorrect.">
            <a:extLst>
              <a:ext uri="{FF2B5EF4-FFF2-40B4-BE49-F238E27FC236}">
                <a16:creationId xmlns:a16="http://schemas.microsoft.com/office/drawing/2014/main" id="{28F0BD1E-97DE-64BD-6148-C9BA6FB8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005" y="1907302"/>
            <a:ext cx="3846652" cy="2340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01F4F-9C7D-A6EB-4A0C-D34F0FF5FAF7}"/>
              </a:ext>
            </a:extLst>
          </p:cNvPr>
          <p:cNvSpPr txBox="1"/>
          <p:nvPr/>
        </p:nvSpPr>
        <p:spPr>
          <a:xfrm>
            <a:off x="4001583" y="75663"/>
            <a:ext cx="50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  <a:cs typeface="Gill Sans" pitchFamily="17" charset="0"/>
              </a:rPr>
              <a:t>Application</a:t>
            </a:r>
            <a:r>
              <a:rPr lang="en-US" sz="2800" dirty="0">
                <a:cs typeface="Gill Sans" pitchFamily="17" charset="0"/>
              </a:rPr>
              <a:t>: Wavefront </a:t>
            </a:r>
            <a:r>
              <a:rPr lang="en-US" sz="2800" dirty="0">
                <a:latin typeface="Gill Sans MT" panose="020B0502020104020203" pitchFamily="34" charset="77"/>
                <a:cs typeface="Gill Sans" pitchFamily="17" charset="0"/>
              </a:rPr>
              <a:t>Sensing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6767A-0CBD-FE7A-F0E8-88D05258FD98}"/>
              </a:ext>
            </a:extLst>
          </p:cNvPr>
          <p:cNvSpPr txBox="1"/>
          <p:nvPr/>
        </p:nvSpPr>
        <p:spPr>
          <a:xfrm>
            <a:off x="837221" y="4713527"/>
            <a:ext cx="632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Tilted mirror tests: reproduce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 tilts to ~ 0.1” (5e-7 rad)</a:t>
            </a:r>
            <a:r>
              <a:rPr lang="en-US" dirty="0"/>
              <a:t> </a:t>
            </a:r>
          </a:p>
        </p:txBody>
      </p:sp>
      <p:pic>
        <p:nvPicPr>
          <p:cNvPr id="11" name="Picture 10" descr="A graph of a mirror&#10;&#10;AI-generated content may be incorrect.">
            <a:extLst>
              <a:ext uri="{FF2B5EF4-FFF2-40B4-BE49-F238E27FC236}">
                <a16:creationId xmlns:a16="http://schemas.microsoft.com/office/drawing/2014/main" id="{1A8F0411-989D-3C93-7584-3E3F21C9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" y="1684756"/>
            <a:ext cx="4152009" cy="2806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5E0DD-5814-25C8-025F-CFE32A9E8354}"/>
              </a:ext>
            </a:extLst>
          </p:cNvPr>
          <p:cNvSpPr txBox="1"/>
          <p:nvPr/>
        </p:nvSpPr>
        <p:spPr>
          <a:xfrm>
            <a:off x="2295892" y="631869"/>
            <a:ext cx="845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itchFamily="34" charset="0"/>
                <a:cs typeface="Gill Sans" pitchFamily="17" charset="0"/>
              </a:rPr>
              <a:t>Self-</a:t>
            </a:r>
            <a:r>
              <a:rPr lang="en-US" dirty="0" err="1">
                <a:latin typeface="Gill Sans MT" pitchFamily="34" charset="0"/>
                <a:cs typeface="Gill Sans" pitchFamily="17" charset="0"/>
              </a:rPr>
              <a:t>cal</a:t>
            </a:r>
            <a:r>
              <a:rPr lang="en-US" dirty="0">
                <a:latin typeface="Gill Sans MT" pitchFamily="34" charset="0"/>
                <a:cs typeface="Gill Sans" pitchFamily="17" charset="0"/>
              </a:rPr>
              <a:t> gain phases measure photon pathlengths: 𝜹L</a:t>
            </a:r>
            <a:r>
              <a:rPr lang="en-US" baseline="-25000" dirty="0">
                <a:latin typeface="Gill Sans MT" pitchFamily="34" charset="0"/>
                <a:cs typeface="Gill Sans" pitchFamily="17" charset="0"/>
              </a:rPr>
              <a:t>𝜸</a:t>
            </a:r>
            <a:r>
              <a:rPr lang="en-US" dirty="0">
                <a:latin typeface="Gill Sans MT" pitchFamily="34" charset="0"/>
                <a:cs typeface="Gill Sans" pitchFamily="17" charset="0"/>
              </a:rPr>
              <a:t> = 𝝺 x (</a:t>
            </a:r>
            <a:r>
              <a:rPr lang="en-US" b="1" dirty="0" err="1"/>
              <a:t>θ</a:t>
            </a:r>
            <a:r>
              <a:rPr lang="en-US" baseline="-25000" dirty="0" err="1">
                <a:latin typeface="Gill Sans MT" pitchFamily="34" charset="0"/>
                <a:cs typeface="Gill Sans" pitchFamily="17" charset="0"/>
              </a:rPr>
              <a:t>G</a:t>
            </a:r>
            <a:r>
              <a:rPr lang="en-US" dirty="0">
                <a:latin typeface="Gill Sans MT" pitchFamily="34" charset="0"/>
                <a:cs typeface="Gill Sans" pitchFamily="17" charset="0"/>
              </a:rPr>
              <a:t>/360</a:t>
            </a:r>
            <a:r>
              <a:rPr lang="en-US" baseline="30000" dirty="0">
                <a:latin typeface="Gill Sans MT" pitchFamily="34" charset="0"/>
                <a:cs typeface="Gill Sans" pitchFamily="17" charset="0"/>
              </a:rPr>
              <a:t>o</a:t>
            </a:r>
            <a:r>
              <a:rPr lang="en-US" dirty="0">
                <a:latin typeface="Gill Sans MT" pitchFamily="34" charset="0"/>
                <a:cs typeface="Gill Sans" pitchFamily="17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itchFamily="34" charset="0"/>
                <a:cs typeface="Gill Sans" pitchFamily="17" charset="0"/>
              </a:rPr>
              <a:t>Accuracy ~ small fraction of wavelength 𝝺 (nm precision per </a:t>
            </a:r>
            <a:r>
              <a:rPr lang="en-US" dirty="0" err="1">
                <a:latin typeface="Gill Sans MT" pitchFamily="34" charset="0"/>
                <a:cs typeface="Gill Sans" pitchFamily="17" charset="0"/>
              </a:rPr>
              <a:t>millisec</a:t>
            </a:r>
            <a:r>
              <a:rPr lang="en-US" dirty="0">
                <a:latin typeface="Gill Sans MT" pitchFamily="34" charset="0"/>
                <a:cs typeface="Gill Sans" pitchFamily="17" charset="0"/>
              </a:rPr>
              <a:t> exposure)</a:t>
            </a:r>
          </a:p>
        </p:txBody>
      </p:sp>
      <p:pic>
        <p:nvPicPr>
          <p:cNvPr id="9" name="Picture 8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A596FDB2-829C-2966-D173-8CC3BDC0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67" y="1725341"/>
            <a:ext cx="4440838" cy="2813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E01BF-CE1B-6B89-23A1-CC1AC9970C1A}"/>
              </a:ext>
            </a:extLst>
          </p:cNvPr>
          <p:cNvSpPr txBox="1"/>
          <p:nvPr/>
        </p:nvSpPr>
        <p:spPr>
          <a:xfrm>
            <a:off x="8301891" y="4482695"/>
            <a:ext cx="3704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Non-planar static metrology distortions seen up to 12 nm: repeatable between experiments to rms ~ 2 nm at each hole</a:t>
            </a:r>
          </a:p>
        </p:txBody>
      </p:sp>
    </p:spTree>
    <p:extLst>
      <p:ext uri="{BB962C8B-B14F-4D97-AF65-F5344CB8AC3E}">
        <p14:creationId xmlns:p14="http://schemas.microsoft.com/office/powerpoint/2010/main" val="40391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E357D0-34CD-2286-84AA-2A3DF5A0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" y="3633071"/>
            <a:ext cx="6600719" cy="2398986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03221CC2-5D60-552A-BF44-284B1289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40" y="3599993"/>
            <a:ext cx="4930175" cy="2432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67DB5-4081-C025-1D8D-3A3CCFE014AB}"/>
              </a:ext>
            </a:extLst>
          </p:cNvPr>
          <p:cNvSpPr txBox="1"/>
          <p:nvPr/>
        </p:nvSpPr>
        <p:spPr>
          <a:xfrm>
            <a:off x="3345099" y="268840"/>
            <a:ext cx="6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Application on JWST 7-hole AMI system</a:t>
            </a:r>
          </a:p>
        </p:txBody>
      </p:sp>
      <p:pic>
        <p:nvPicPr>
          <p:cNvPr id="11" name="Picture 2" descr="Vista de tres quarts de la part superior">
            <a:extLst>
              <a:ext uri="{FF2B5EF4-FFF2-40B4-BE49-F238E27FC236}">
                <a16:creationId xmlns:a16="http://schemas.microsoft.com/office/drawing/2014/main" id="{287BE89E-F8E0-CD13-AEC3-49078A06F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8508" r="13913" b="13020"/>
          <a:stretch/>
        </p:blipFill>
        <p:spPr bwMode="auto">
          <a:xfrm>
            <a:off x="317866" y="1020852"/>
            <a:ext cx="2554606" cy="20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AFFA2-18C2-D33A-FD16-891424014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16"/>
          <a:stretch/>
        </p:blipFill>
        <p:spPr>
          <a:xfrm>
            <a:off x="5728412" y="751817"/>
            <a:ext cx="2895765" cy="2603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D0930-5DD7-AB17-C919-53AED2D63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128" y="869272"/>
            <a:ext cx="2509006" cy="2486266"/>
          </a:xfrm>
          <a:prstGeom prst="rect">
            <a:avLst/>
          </a:prstGeom>
        </p:spPr>
      </p:pic>
      <p:pic>
        <p:nvPicPr>
          <p:cNvPr id="17" name="Picture 16" descr="A circular object with hexagons&#10;&#10;AI-generated content may be incorrect.">
            <a:extLst>
              <a:ext uri="{FF2B5EF4-FFF2-40B4-BE49-F238E27FC236}">
                <a16:creationId xmlns:a16="http://schemas.microsoft.com/office/drawing/2014/main" id="{240405FA-7A27-0AD8-7EB2-9C877AE9A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004" y="1251833"/>
            <a:ext cx="1608875" cy="159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9F5453-EC15-EEF2-1A42-34CD367E8270}"/>
              </a:ext>
            </a:extLst>
          </p:cNvPr>
          <p:cNvSpPr txBox="1"/>
          <p:nvPr/>
        </p:nvSpPr>
        <p:spPr>
          <a:xfrm>
            <a:off x="609777" y="5994460"/>
            <a:ext cx="59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Dusty Binary Star at 4.8um and 3.8um ~ 0.1” resolution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BD737-B8FC-E225-1055-85CC502C1E8B}"/>
              </a:ext>
            </a:extLst>
          </p:cNvPr>
          <p:cNvSpPr txBox="1"/>
          <p:nvPr/>
        </p:nvSpPr>
        <p:spPr>
          <a:xfrm>
            <a:off x="7796404" y="6091846"/>
            <a:ext cx="36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segment pistons to &lt; 27nm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F7B53-C04F-2137-734D-291D1BD56A54}"/>
              </a:ext>
            </a:extLst>
          </p:cNvPr>
          <p:cNvSpPr txBox="1"/>
          <p:nvPr/>
        </p:nvSpPr>
        <p:spPr>
          <a:xfrm>
            <a:off x="7215307" y="3780545"/>
            <a:ext cx="768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Selfcal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DF302-DC80-B8DA-0344-B29B2B386886}"/>
              </a:ext>
            </a:extLst>
          </p:cNvPr>
          <p:cNvSpPr txBox="1"/>
          <p:nvPr/>
        </p:nvSpPr>
        <p:spPr>
          <a:xfrm>
            <a:off x="240668" y="3494571"/>
            <a:ext cx="26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Standard closure phase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4F777-0F78-3DD0-B1B9-354E9DEE8BA6}"/>
              </a:ext>
            </a:extLst>
          </p:cNvPr>
          <p:cNvSpPr txBox="1"/>
          <p:nvPr/>
        </p:nvSpPr>
        <p:spPr>
          <a:xfrm>
            <a:off x="3834281" y="3494570"/>
            <a:ext cx="160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</a:t>
            </a:r>
            <a:r>
              <a:rPr lang="en-US" sz="1200" dirty="0" err="1"/>
              <a:t>cal</a:t>
            </a:r>
            <a:r>
              <a:rPr lang="en-US" sz="1200" dirty="0"/>
              <a:t> + CLEAN</a:t>
            </a:r>
          </a:p>
        </p:txBody>
      </p:sp>
    </p:spTree>
    <p:extLst>
      <p:ext uri="{BB962C8B-B14F-4D97-AF65-F5344CB8AC3E}">
        <p14:creationId xmlns:p14="http://schemas.microsoft.com/office/powerpoint/2010/main" val="291146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7A0711-BA79-4121-8045-BA9F189D1D48}"/>
              </a:ext>
            </a:extLst>
          </p:cNvPr>
          <p:cNvSpPr/>
          <p:nvPr/>
        </p:nvSpPr>
        <p:spPr>
          <a:xfrm>
            <a:off x="8277063" y="1137874"/>
            <a:ext cx="3961118" cy="4833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2533F-7037-7FDA-DDA6-92DCFB7A32DF}"/>
              </a:ext>
            </a:extLst>
          </p:cNvPr>
          <p:cNvSpPr/>
          <p:nvPr/>
        </p:nvSpPr>
        <p:spPr>
          <a:xfrm>
            <a:off x="452583" y="1137874"/>
            <a:ext cx="7341194" cy="488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0AA3D-2550-70A6-8778-33009E13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67" y="58835"/>
            <a:ext cx="8623663" cy="90058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Extension to X-Rays &amp; XFELs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CF915-2025-9171-4238-8AAD9C9145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288" b="1814"/>
          <a:stretch>
            <a:fillRect/>
          </a:stretch>
        </p:blipFill>
        <p:spPr>
          <a:xfrm>
            <a:off x="58820" y="2530164"/>
            <a:ext cx="3646283" cy="3338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F2249-F9C4-F86D-61AE-EACA3086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411" y="2484053"/>
            <a:ext cx="3691600" cy="3382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D0320-148D-1571-6DC3-12CF4EE41CFF}"/>
              </a:ext>
            </a:extLst>
          </p:cNvPr>
          <p:cNvSpPr txBox="1"/>
          <p:nvPr/>
        </p:nvSpPr>
        <p:spPr>
          <a:xfrm>
            <a:off x="395153" y="1137874"/>
            <a:ext cx="34424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NRA measurement of soft-X-ray (23nm) Plasma Laser</a:t>
            </a:r>
          </a:p>
          <a:p>
            <a:r>
              <a:rPr lang="en-US" dirty="0"/>
              <a:t>Albrecht et al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5BC78-D4F5-C275-F569-FECE269749D8}"/>
              </a:ext>
            </a:extLst>
          </p:cNvPr>
          <p:cNvSpPr txBox="1"/>
          <p:nvPr/>
        </p:nvSpPr>
        <p:spPr>
          <a:xfrm>
            <a:off x="518200" y="2450351"/>
            <a:ext cx="205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 hole mask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23565-4C86-71B7-26FE-E592528068FB}"/>
              </a:ext>
            </a:extLst>
          </p:cNvPr>
          <p:cNvSpPr txBox="1"/>
          <p:nvPr/>
        </p:nvSpPr>
        <p:spPr>
          <a:xfrm>
            <a:off x="4302676" y="1998121"/>
            <a:ext cx="360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Observed visibilities </a:t>
            </a:r>
          </a:p>
        </p:txBody>
      </p:sp>
      <p:pic>
        <p:nvPicPr>
          <p:cNvPr id="9" name="Picture 8" descr="A diagram of a beam">
            <a:extLst>
              <a:ext uri="{FF2B5EF4-FFF2-40B4-BE49-F238E27FC236}">
                <a16:creationId xmlns:a16="http://schemas.microsoft.com/office/drawing/2014/main" id="{3E3754C0-4222-E0C7-D832-5B3C2EDD6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80" b="45963"/>
          <a:stretch>
            <a:fillRect/>
          </a:stretch>
        </p:blipFill>
        <p:spPr>
          <a:xfrm>
            <a:off x="8243698" y="2530564"/>
            <a:ext cx="4122798" cy="139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2FCD5C-1A83-E4EA-0EB7-6F17C5C72D20}"/>
              </a:ext>
            </a:extLst>
          </p:cNvPr>
          <p:cNvSpPr txBox="1"/>
          <p:nvPr/>
        </p:nvSpPr>
        <p:spPr>
          <a:xfrm>
            <a:off x="8258858" y="1292515"/>
            <a:ext cx="34424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Lensless</a:t>
            </a:r>
            <a:r>
              <a:rPr lang="en-US" dirty="0"/>
              <a:t> Double-Slit at XFEL (14nm)    Pop et al (2022)</a:t>
            </a:r>
          </a:p>
        </p:txBody>
      </p:sp>
    </p:spTree>
    <p:extLst>
      <p:ext uri="{BB962C8B-B14F-4D97-AF65-F5344CB8AC3E}">
        <p14:creationId xmlns:p14="http://schemas.microsoft.com/office/powerpoint/2010/main" val="12156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3FA0-43BF-A03A-76D2-A58BBBD6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63797-80E6-A500-0D50-0F84B131B9D1}"/>
              </a:ext>
            </a:extLst>
          </p:cNvPr>
          <p:cNvSpPr txBox="1"/>
          <p:nvPr/>
        </p:nvSpPr>
        <p:spPr>
          <a:xfrm>
            <a:off x="208295" y="4305381"/>
            <a:ext cx="674627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cs typeface="Times New Roman" panose="02020603050405020304" pitchFamily="18" charset="0"/>
                <a:hlinkClick r:id="rId2"/>
              </a:rPr>
              <a:t>https://journals.aps.org/prab/abstract/10.1103/PhysRevAccelBeams.27.112802</a:t>
            </a:r>
            <a:r>
              <a:rPr lang="en-US" sz="1200" dirty="0">
                <a:cs typeface="Times New Roman" panose="02020603050405020304" pitchFamily="18" charset="0"/>
              </a:rPr>
              <a:t> , </a:t>
            </a:r>
            <a:r>
              <a:rPr lang="en-US" sz="1200" dirty="0"/>
              <a:t>Two-dimensional synchrotron beam characterization from a single interferogram, </a:t>
            </a:r>
            <a:r>
              <a:rPr lang="en-US" sz="1200" dirty="0">
                <a:cs typeface="Times New Roman" panose="02020603050405020304" pitchFamily="18" charset="0"/>
              </a:rPr>
              <a:t>Nov. 2024.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cs typeface="Times New Roman" panose="02020603050405020304" pitchFamily="18" charset="0"/>
                <a:hlinkClick r:id="rId3"/>
              </a:rPr>
              <a:t>https://meow.elettra.eu/90/pdf/TUPMO09.pdf</a:t>
            </a:r>
            <a:r>
              <a:rPr lang="en-US" sz="1200" dirty="0">
                <a:cs typeface="Times New Roman" panose="02020603050405020304" pitchFamily="18" charset="0"/>
              </a:rPr>
              <a:t> , </a:t>
            </a:r>
            <a:r>
              <a:rPr lang="en-US" sz="1200" dirty="0"/>
              <a:t>Exploiting NRA Interferometry as a Diagnostics Tool for Synchrotron Light Characterization, Sept. 2025</a:t>
            </a:r>
            <a:endParaRPr lang="en-US" sz="1200" i="0" dirty="0">
              <a:effectLst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cs typeface="Times New Roman" panose="02020603050405020304" pitchFamily="18" charset="0"/>
                <a:hlinkClick r:id="rId4"/>
              </a:rPr>
              <a:t>http://dx.doi.org/10.1117/12.3062598</a:t>
            </a:r>
            <a:r>
              <a:rPr lang="en-US" sz="1200" dirty="0">
                <a:cs typeface="Times New Roman" panose="02020603050405020304" pitchFamily="18" charset="0"/>
              </a:rPr>
              <a:t> , A new method for wavefront sensing using optical masking interferometry. Proc. SPIE 13619, Unconventional Imaging, Sensing, and Adaptive Optics 2025, 136190V (18 September 2025)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cs typeface="Times New Roman" panose="02020603050405020304" pitchFamily="18" charset="0"/>
                <a:hlinkClick r:id="rId5"/>
              </a:rPr>
              <a:t>https://arxiv.org/abs/2504.02036</a:t>
            </a:r>
            <a:r>
              <a:rPr lang="en-US" sz="1200" dirty="0">
                <a:cs typeface="Times New Roman" panose="02020603050405020304" pitchFamily="18" charset="0"/>
              </a:rPr>
              <a:t>  </a:t>
            </a:r>
            <a:r>
              <a:rPr lang="en-US" sz="1200" dirty="0"/>
              <a:t>Two-dimensional Light Beam Shape Characterization using Interferometric Closure Amplitudes, JOSA, Sept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2353D-BE15-3117-2698-84EA250B40FA}"/>
              </a:ext>
            </a:extLst>
          </p:cNvPr>
          <p:cNvSpPr txBox="1"/>
          <p:nvPr/>
        </p:nvSpPr>
        <p:spPr>
          <a:xfrm>
            <a:off x="7903672" y="4773201"/>
            <a:ext cx="3280181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patent 12,104,901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patent app. No. 18/878,488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patent app. No. 19/079,876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E7019A2-DC6D-11AA-F2EA-F7E151FE5F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71" t="33450" r="20238" b="20296"/>
          <a:stretch/>
        </p:blipFill>
        <p:spPr>
          <a:xfrm>
            <a:off x="576428" y="759482"/>
            <a:ext cx="4290802" cy="2554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573C93-F3A1-03D9-CDC8-C2A830C9C132}"/>
              </a:ext>
            </a:extLst>
          </p:cNvPr>
          <p:cNvSpPr txBox="1"/>
          <p:nvPr/>
        </p:nvSpPr>
        <p:spPr>
          <a:xfrm>
            <a:off x="5145629" y="670273"/>
            <a:ext cx="7009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Advantages / Topics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Single-shot, no need for reference image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Real-time, joint derivation of source shape and optics/wavefront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moving parts, non-invasive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Scalable to shorter </a:t>
            </a:r>
            <a:r>
              <a:rPr lang="en-US" dirty="0" err="1"/>
              <a:t>λ</a:t>
            </a:r>
            <a:r>
              <a:rPr lang="en-US" dirty="0"/>
              <a:t> (X-ray), higher resolution (</a:t>
            </a:r>
            <a:r>
              <a:rPr lang="en-US" dirty="0" err="1"/>
              <a:t>d</a:t>
            </a:r>
            <a:r>
              <a:rPr lang="en-US" b="1" dirty="0" err="1"/>
              <a:t>θ</a:t>
            </a:r>
            <a:r>
              <a:rPr lang="en-US" b="1" dirty="0"/>
              <a:t> = </a:t>
            </a:r>
            <a:r>
              <a:rPr lang="en-US" dirty="0" err="1"/>
              <a:t>λ</a:t>
            </a:r>
            <a:r>
              <a:rPr lang="en-US" dirty="0"/>
              <a:t>/B)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Can be designed for more complex sources: more holes; sub-aperture and/or redundant self-</a:t>
            </a:r>
            <a:r>
              <a:rPr lang="en-US" dirty="0" err="1"/>
              <a:t>cal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Optical bench at APS?</a:t>
            </a:r>
          </a:p>
        </p:txBody>
      </p:sp>
    </p:spTree>
    <p:extLst>
      <p:ext uri="{BB962C8B-B14F-4D97-AF65-F5344CB8AC3E}">
        <p14:creationId xmlns:p14="http://schemas.microsoft.com/office/powerpoint/2010/main" val="149250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676</Words>
  <Application>Microsoft Macintosh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Gill Sans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 to X-Rays &amp; XFELs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Carilli</dc:creator>
  <cp:lastModifiedBy>Chris Carilli</cp:lastModifiedBy>
  <cp:revision>18</cp:revision>
  <dcterms:created xsi:type="dcterms:W3CDTF">2025-05-19T13:23:11Z</dcterms:created>
  <dcterms:modified xsi:type="dcterms:W3CDTF">2025-11-06T18:25:04Z</dcterms:modified>
</cp:coreProperties>
</file>