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0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61" r:id="rId1"/>
    <p:sldMasterId id="2147484856" r:id="rId2"/>
    <p:sldMasterId id="2147484953" r:id="rId3"/>
    <p:sldMasterId id="2147484955" r:id="rId4"/>
    <p:sldMasterId id="2147485564" r:id="rId5"/>
    <p:sldMasterId id="2147484676" r:id="rId6"/>
    <p:sldMasterId id="2147484858" r:id="rId7"/>
    <p:sldMasterId id="2147484957" r:id="rId8"/>
    <p:sldMasterId id="2147484959" r:id="rId9"/>
    <p:sldMasterId id="2147483682" r:id="rId10"/>
    <p:sldMasterId id="2147484666" r:id="rId11"/>
    <p:sldMasterId id="2147484373" r:id="rId12"/>
    <p:sldMasterId id="2147485800" r:id="rId13"/>
    <p:sldMasterId id="2147484374" r:id="rId14"/>
    <p:sldMasterId id="2147485062" r:id="rId15"/>
    <p:sldMasterId id="2147485186" r:id="rId16"/>
    <p:sldMasterId id="2147486068" r:id="rId17"/>
    <p:sldMasterId id="2147486080" r:id="rId18"/>
  </p:sldMasterIdLst>
  <p:notesMasterIdLst>
    <p:notesMasterId r:id="rId42"/>
  </p:notesMasterIdLst>
  <p:handoutMasterIdLst>
    <p:handoutMasterId r:id="rId43"/>
  </p:handoutMasterIdLst>
  <p:sldIdLst>
    <p:sldId id="622" r:id="rId19"/>
    <p:sldId id="755" r:id="rId20"/>
    <p:sldId id="754" r:id="rId21"/>
    <p:sldId id="756" r:id="rId22"/>
    <p:sldId id="1253" r:id="rId23"/>
    <p:sldId id="1249" r:id="rId24"/>
    <p:sldId id="1250" r:id="rId25"/>
    <p:sldId id="1251" r:id="rId26"/>
    <p:sldId id="1252" r:id="rId27"/>
    <p:sldId id="288" r:id="rId28"/>
    <p:sldId id="1254" r:id="rId29"/>
    <p:sldId id="1259" r:id="rId30"/>
    <p:sldId id="1261" r:id="rId31"/>
    <p:sldId id="1262" r:id="rId32"/>
    <p:sldId id="1256" r:id="rId33"/>
    <p:sldId id="1257" r:id="rId34"/>
    <p:sldId id="1260" r:id="rId35"/>
    <p:sldId id="1266" r:id="rId36"/>
    <p:sldId id="1258" r:id="rId37"/>
    <p:sldId id="1268" r:id="rId38"/>
    <p:sldId id="1267" r:id="rId39"/>
    <p:sldId id="565" r:id="rId40"/>
    <p:sldId id="1265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489"/>
    <a:srgbClr val="4F81BD"/>
    <a:srgbClr val="081B6C"/>
    <a:srgbClr val="102998"/>
    <a:srgbClr val="0D2488"/>
    <a:srgbClr val="66F1FF"/>
    <a:srgbClr val="FF21FA"/>
    <a:srgbClr val="000099"/>
    <a:srgbClr val="932D99"/>
    <a:srgbClr val="975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14"/>
    <p:restoredTop sz="96137" autoAdjust="0"/>
  </p:normalViewPr>
  <p:slideViewPr>
    <p:cSldViewPr snapToGrid="0" snapToObjects="1">
      <p:cViewPr varScale="1">
        <p:scale>
          <a:sx n="119" d="100"/>
          <a:sy n="119" d="100"/>
        </p:scale>
        <p:origin x="6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6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theme" Target="theme/theme1.xml"/><Relationship Id="rId20" Type="http://schemas.openxmlformats.org/officeDocument/2006/relationships/slide" Target="slides/slide2.xml"/><Relationship Id="rId41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3A5EC94-9673-294E-A421-A6C0AA5314EC}" type="datetime1">
              <a:rPr lang="en-US"/>
              <a:pPr>
                <a:defRPr/>
              </a:pPr>
              <a:t>5/29/24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C2DCA4-789F-0444-923A-014A9EEFA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76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A6C494-53B5-EB4E-BAE9-B6C750CDB1F8}" type="datetime1">
              <a:rPr lang="en-US"/>
              <a:pPr>
                <a:defRPr/>
              </a:pPr>
              <a:t>5/29/24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0749C4-5D83-8546-ACB5-DEA37BBEF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38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41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4" name="Rectangle 3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827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15EFD-4320-F340-A80A-1C35163CB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416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8AC0-A5B2-0F40-A976-1CD20BDE5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891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E819A-00CD-0441-A5DF-E207CD02C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064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3DCA-E752-524D-9446-A36D6AC6C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91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36DF-3672-9842-916C-1507966B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471F3-B0BD-EE4A-8213-7D5C253EB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4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EA04F-4CA0-4640-B2BB-20F9D79F2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5492E-2214-094B-A90D-F0DE3942D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1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07CA2-746A-BB43-8ED9-DEB98E8B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4CFD-B96A-D346-8DB7-0FD87134E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78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315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3808413" cy="4875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0413" y="1295400"/>
            <a:ext cx="3810000" cy="2360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0413" y="3808413"/>
            <a:ext cx="38100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6887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652843"/>
            <a:ext cx="8636000" cy="536881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520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6034157"/>
            <a:ext cx="9144000" cy="823844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1" y="14135"/>
            <a:ext cx="7000059" cy="1325563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620673"/>
            <a:ext cx="7886700" cy="4299980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6034156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6236949"/>
            <a:ext cx="409330" cy="443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6197879"/>
            <a:ext cx="627708" cy="496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6" y="6147616"/>
            <a:ext cx="447661" cy="596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6" y="6192346"/>
            <a:ext cx="293033" cy="50741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1"/>
            <a:ext cx="1365070" cy="133969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7324163"/>
            <a:ext cx="627708" cy="4963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6" y="7273900"/>
            <a:ext cx="447661" cy="5968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6" y="7318630"/>
            <a:ext cx="293033" cy="5074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7273146"/>
            <a:ext cx="572758" cy="5983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72516"/>
            <a:ext cx="866140" cy="99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4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E661-9838-B948-97D3-60420E2B8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7CE3F-C8E3-7542-A878-EE75D4630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87037-6DD3-8B45-B7AC-45B971A6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7C58-EBCC-8B46-8BD5-5C3DAD9A472A}" type="datetimeFigureOut">
              <a:rPr lang="en-US" smtClean="0"/>
              <a:t>5/29/24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CF37-1102-F748-B97D-AFBA1D86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A5287-4B02-7041-9239-F1B838DF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620B7-89F2-674F-80BB-62AE1FCB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818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5A128-2662-DF4D-AD51-3D05CE902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8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2BB1-ACE9-AB49-B154-499925D2B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6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FF78-E2DA-0146-9E2F-C0385548F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00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CDC4D-F878-194D-9BEB-E159AEA0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5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C1441-026E-A94E-BC85-A9C9EDF0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6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975B6-A6E1-9848-B2F3-18A298CF8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7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3ADC-9D6C-A94F-8B87-DED89C1EE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23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7B76-2443-D244-8AB9-33CEF55AD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2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A8FB-2520-0A43-9C3F-6F3D1CAD1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87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D7B07-9E4B-184B-87E2-887F9708F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412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15589-C183-5C4A-9B9C-0C155EBF5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4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E9A3-1C3B-AE4C-A27E-B6CF96FF7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61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A29D-4D22-6748-9337-62EB68BF2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62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46F29-269B-474C-BE3A-A68B910FC4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7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CA56-9C3C-F24C-B333-4090867C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98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0F6E-2C1F-A64D-8D29-3B6A80E4A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5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920C-8F1B-0A45-AFD4-854144B22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76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85CF8-A8C4-1244-8C76-E34DD24B0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5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D76F9-6D2F-9E4F-896E-843AD8F104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30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EA6B2-B440-F842-B088-A54667D51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7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234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E78D9-046C-CD4F-9935-B64DF3540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3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F61C-08F0-B543-B363-39F158C69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4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722A-FE50-A541-8DE3-1242817ED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988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E4F43-3DBA-F84D-9E2C-15CF00F9F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37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1F69B-F6DE-EC45-86B0-38F092521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34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32FA0-0822-BE41-A211-B81276B99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96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3E31C-30D7-D145-A741-8696EA912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5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2869-DA29-344F-B561-4B51F9490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7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3F9B-7F07-374C-80A3-E3F618AE2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08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783D4-C9B5-FD44-90BD-B2903E2FC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2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33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DE35B-B4D6-0243-9B40-A87FF5881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11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66685-9733-3B4F-B1DD-5A713C9DB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9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E378E-5936-AE48-BC4F-8BBE27D31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88BD2-3980-114A-9452-EBDCBFBFE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2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CC26D-003C-A849-9D16-7FCDCD2CD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4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D6236-4481-7F4B-B9BF-8BEB44A9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79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DCC30-1E07-E04D-9B7F-7C2437EC1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18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7E367-0702-2C4F-8B28-C0AAC5AA8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788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93FAF-54A2-6A48-95FF-E57B11EEA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10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E9350-45BD-5048-B997-32787E1B5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643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4B621-13D4-D846-B225-E7FC866D2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637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36E98-51DB-CA4D-85A8-0AEA5D4BB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848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22153-EE92-7F46-9038-1F66B4421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7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6741B-601C-1645-AD24-DB34DC0EC5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55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90866-D0FE-4341-959C-C44A38D5E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71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17A33-4883-924A-8FDA-A75706E40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52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699F-B4AB-5948-900C-C7503919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5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E7618-98CC-9D44-999A-C0180ADBD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78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01BC-36E7-0542-9447-1D3DF166A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37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05AAB-1C5A-A945-878A-64E55B4F7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8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292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BC16F-78A9-8F48-8B23-3E9540E3A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958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42141-047C-B44D-B17B-37756D28B8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337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E403-35FA-AC4B-9239-C361DD002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812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DDE95-7CD5-444E-9B63-C7D3BA7AD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6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D94C6-D6E5-3848-83BA-E2465A07A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37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97E52-199F-7D41-BBE0-23F142559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962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BC1CA-989E-594B-9FF9-9E9ABE8A8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15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380B3-22CE-F84D-95EE-53A3452A4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1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FC09-C48D-184A-8B04-B28F13C1A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611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F0B88-9375-6142-A7F6-0F41A499A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8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730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D4378-10C3-2446-999A-101700A5B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1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CECC1-83DA-8443-9E6D-32EC5448A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18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F0EC3-F053-964A-9418-AADF5F05B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9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FEA58-4DD1-A847-BE2E-34887E512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159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54298-B87E-014E-994D-61ABA07D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835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48118-A623-A344-BF4B-7F6E42D40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272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DF9EB-B036-154C-B3CD-5ABFADE44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627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D170-79BA-5D40-812A-8814342AC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717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4D33-B0B2-8147-B31E-6AFF244D8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161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974C-D204-C744-8E13-3B8319F46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9" name="Rectangle 8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990033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4492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2A733-A8A1-8244-8EB4-F4D4A23FA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887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B3A7-C7BF-0E45-8304-9DF3E64B7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25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5300"/>
            <a:ext cx="2057400" cy="5630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95300"/>
            <a:ext cx="6019800" cy="5630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B330-A77D-394D-A7DC-E7A9B573D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070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53A1-96C5-D440-B9CE-73D89B7A7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22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7363-1071-8E4D-8FD8-6498F22E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409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A3C4-0092-B046-A4AD-E081ACB3D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177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4B453-F7C3-B541-8074-1373C7138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134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780F-AFA1-D04A-92A9-67384BAD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44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4F1D8-ACF5-9B4F-BA1B-20A630752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01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BA26A-458D-CF4A-A50E-2F0ACBDC1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5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8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2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20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2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03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B5E4AA-CA2C-9C4C-97E7-A13C410A0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6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1" r:id="rId1"/>
    <p:sldLayoutId id="2147489274" r:id="rId2"/>
    <p:sldLayoutId id="2147489275" r:id="rId3"/>
    <p:sldLayoutId id="2147489276" r:id="rId4"/>
    <p:sldLayoutId id="2147489372" r:id="rId5"/>
    <p:sldLayoutId id="2147489277" r:id="rId6"/>
    <p:sldLayoutId id="2147489373" r:id="rId7"/>
    <p:sldLayoutId id="2147489374" r:id="rId8"/>
    <p:sldLayoutId id="2147489378" r:id="rId9"/>
    <p:sldLayoutId id="2147489379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9"/>
          <p:cNvSpPr>
            <a:spLocks noChangeArrowheads="1"/>
          </p:cNvSpPr>
          <p:nvPr/>
        </p:nvSpPr>
        <p:spPr bwMode="auto">
          <a:xfrm>
            <a:off x="123825" y="19050"/>
            <a:ext cx="8010525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87363"/>
            <a:ext cx="82296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64C0345E-ADDD-4346-89B3-76B24232B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7046913" y="265113"/>
            <a:ext cx="1125537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NAASC</a:t>
            </a: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 flipV="1">
            <a:off x="452438" y="487363"/>
            <a:ext cx="6594475" cy="7937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0" r:id="rId1"/>
    <p:sldLayoutId id="2147489281" r:id="rId2"/>
    <p:sldLayoutId id="2147489282" r:id="rId3"/>
    <p:sldLayoutId id="2147489283" r:id="rId4"/>
    <p:sldLayoutId id="2147489284" r:id="rId5"/>
    <p:sldLayoutId id="2147489285" r:id="rId6"/>
    <p:sldLayoutId id="2147489286" r:id="rId7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96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96" charset="0"/>
          <a:ea typeface="ＭＳ Ｐゴシック" pitchFamily="9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96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0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F885BF61-8503-8243-B645-CC2BD8CC1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50200" y="265113"/>
            <a:ext cx="7366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CDL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452438" y="495300"/>
            <a:ext cx="74977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87" r:id="rId1"/>
    <p:sldLayoutId id="2147489288" r:id="rId2"/>
    <p:sldLayoutId id="2147489289" r:id="rId3"/>
    <p:sldLayoutId id="2147489290" r:id="rId4"/>
    <p:sldLayoutId id="2147489291" r:id="rId5"/>
    <p:sldLayoutId id="2147489292" r:id="rId6"/>
    <p:sldLayoutId id="2147489293" r:id="rId7"/>
    <p:sldLayoutId id="2147489294" r:id="rId8"/>
    <p:sldLayoutId id="2147489295" r:id="rId9"/>
    <p:sldLayoutId id="2147489296" r:id="rId10"/>
    <p:sldLayoutId id="2147489297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F3D406E-E344-804E-A1F9-E77D4208D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85125" y="265113"/>
            <a:ext cx="7747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OSO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452438" y="495300"/>
            <a:ext cx="738981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98" r:id="rId1"/>
    <p:sldLayoutId id="2147489299" r:id="rId2"/>
    <p:sldLayoutId id="2147489300" r:id="rId3"/>
    <p:sldLayoutId id="2147489301" r:id="rId4"/>
    <p:sldLayoutId id="2147489302" r:id="rId5"/>
    <p:sldLayoutId id="2147489303" r:id="rId6"/>
    <p:sldLayoutId id="2147489304" r:id="rId7"/>
    <p:sldLayoutId id="2147489305" r:id="rId8"/>
    <p:sldLayoutId id="2147489306" r:id="rId9"/>
    <p:sldLayoutId id="2147489307" r:id="rId10"/>
    <p:sldLayoutId id="2147489308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86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6F9779-D0CD-3C44-B51A-018CCF480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915275" y="265113"/>
            <a:ext cx="766763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NTC</a:t>
            </a:r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>
            <a:off x="452438" y="495300"/>
            <a:ext cx="74628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09" r:id="rId1"/>
    <p:sldLayoutId id="2147489310" r:id="rId2"/>
    <p:sldLayoutId id="2147489311" r:id="rId3"/>
    <p:sldLayoutId id="2147489312" r:id="rId4"/>
    <p:sldLayoutId id="2147489313" r:id="rId5"/>
    <p:sldLayoutId id="2147489314" r:id="rId6"/>
    <p:sldLayoutId id="2147489315" r:id="rId7"/>
    <p:sldLayoutId id="2147489316" r:id="rId8"/>
    <p:sldLayoutId id="2147489317" r:id="rId9"/>
    <p:sldLayoutId id="2147489318" r:id="rId10"/>
    <p:sldLayoutId id="2147489319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09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4D872488-E9AA-064F-9F59-A7F636509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452438" y="495300"/>
            <a:ext cx="7310437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20" r:id="rId1"/>
    <p:sldLayoutId id="2147489321" r:id="rId2"/>
    <p:sldLayoutId id="2147489322" r:id="rId3"/>
    <p:sldLayoutId id="2147489323" r:id="rId4"/>
    <p:sldLayoutId id="2147489324" r:id="rId5"/>
    <p:sldLayoutId id="2147489325" r:id="rId6"/>
    <p:sldLayoutId id="2147489326" r:id="rId7"/>
    <p:sldLayoutId id="2147489327" r:id="rId8"/>
    <p:sldLayoutId id="2147489328" r:id="rId9"/>
    <p:sldLayoutId id="2147489329" r:id="rId10"/>
    <p:sldLayoutId id="2147489330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31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7BB8306-76DE-1843-839B-B1DC6F0D3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874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OCA</a:t>
            </a:r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31" r:id="rId1"/>
    <p:sldLayoutId id="2147489332" r:id="rId2"/>
    <p:sldLayoutId id="2147489333" r:id="rId3"/>
    <p:sldLayoutId id="2147489334" r:id="rId4"/>
    <p:sldLayoutId id="2147489335" r:id="rId5"/>
    <p:sldLayoutId id="2147489336" r:id="rId6"/>
    <p:sldLayoutId id="2147489337" r:id="rId7"/>
    <p:sldLayoutId id="2147489338" r:id="rId8"/>
    <p:sldLayoutId id="2147489339" r:id="rId9"/>
    <p:sldLayoutId id="2147489340" r:id="rId10"/>
    <p:sldLayoutId id="2147489341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4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C748AF1-791A-7145-A7DA-3637C2F39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757238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EPO</a:t>
            </a: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42" r:id="rId1"/>
    <p:sldLayoutId id="2147489343" r:id="rId2"/>
    <p:sldLayoutId id="2147489344" r:id="rId3"/>
    <p:sldLayoutId id="2147489345" r:id="rId4"/>
    <p:sldLayoutId id="2147489346" r:id="rId5"/>
    <p:sldLayoutId id="2147489347" r:id="rId6"/>
    <p:sldLayoutId id="2147489348" r:id="rId7"/>
    <p:sldLayoutId id="2147489349" r:id="rId8"/>
    <p:sldLayoutId id="2147489350" r:id="rId9"/>
    <p:sldLayoutId id="2147489351" r:id="rId10"/>
    <p:sldLayoutId id="2147489352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5837238"/>
            <a:ext cx="59055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95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77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+mn-lt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10004940-91AB-3C43-923E-5AF6FED90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123825" y="19050"/>
            <a:ext cx="8851900" cy="779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7899400" y="265113"/>
            <a:ext cx="825500" cy="4603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8CC7EA"/>
                </a:solidFill>
                <a:latin typeface="Trebuchet MS" charset="0"/>
              </a:rPr>
              <a:t>COM</a:t>
            </a:r>
          </a:p>
        </p:txBody>
      </p:sp>
      <p:sp>
        <p:nvSpPr>
          <p:cNvPr id="117769" name="Line 9"/>
          <p:cNvSpPr>
            <a:spLocks noChangeShapeType="1"/>
          </p:cNvSpPr>
          <p:nvPr/>
        </p:nvSpPr>
        <p:spPr bwMode="auto">
          <a:xfrm>
            <a:off x="452438" y="495300"/>
            <a:ext cx="7446962" cy="0"/>
          </a:xfrm>
          <a:prstGeom prst="line">
            <a:avLst/>
          </a:prstGeom>
          <a:noFill/>
          <a:ln w="28575">
            <a:solidFill>
              <a:srgbClr val="8CC7E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53" r:id="rId1"/>
    <p:sldLayoutId id="2147489354" r:id="rId2"/>
    <p:sldLayoutId id="2147489355" r:id="rId3"/>
    <p:sldLayoutId id="2147489356" r:id="rId4"/>
    <p:sldLayoutId id="2147489357" r:id="rId5"/>
    <p:sldLayoutId id="2147489358" r:id="rId6"/>
    <p:sldLayoutId id="2147489359" r:id="rId7"/>
    <p:sldLayoutId id="2147489360" r:id="rId8"/>
    <p:sldLayoutId id="2147489361" r:id="rId9"/>
    <p:sldLayoutId id="2147489362" r:id="rId10"/>
    <p:sldLayoutId id="2147489363" r:id="rId1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+mj-lt"/>
          <a:ea typeface="+mj-ea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  <a:cs typeface="ＭＳ Ｐゴシック" charset="0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1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00099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rgbClr val="000099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rgbClr val="000099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307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3079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3080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3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41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4104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4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9467850" y="1924050"/>
            <a:ext cx="274638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>
              <a:solidFill>
                <a:srgbClr val="000099"/>
              </a:solidFill>
              <a:latin typeface="Gill Sans MT" charset="0"/>
              <a:cs typeface="Gill Sans" charset="0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pic>
        <p:nvPicPr>
          <p:cNvPr id="6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5613400"/>
            <a:ext cx="850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3505200" y="995363"/>
            <a:ext cx="244157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b="1">
                <a:solidFill>
                  <a:srgbClr val="8CC7EA"/>
                </a:solidFill>
                <a:latin typeface="Gill Sans MT" charset="0"/>
                <a:cs typeface="Gill Sans MT" charset="0"/>
              </a:rPr>
              <a:t>An NSF Facility</a:t>
            </a:r>
          </a:p>
        </p:txBody>
      </p:sp>
      <p:grpSp>
        <p:nvGrpSpPr>
          <p:cNvPr id="6151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6152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265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5" name="Rectangle 4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7172" name="Group 8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717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0"/>
            <a:ext cx="9144000" cy="1457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292600"/>
            <a:ext cx="9144000" cy="728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381000"/>
            <a:ext cx="7772400" cy="931863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400">
                <a:solidFill>
                  <a:srgbClr val="990033"/>
                </a:solidFill>
                <a:latin typeface="Calibri" charset="0"/>
              </a:rPr>
              <a:t>Click to edit Master title style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sz="2000">
                <a:solidFill>
                  <a:srgbClr val="000099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" name="Text Placeholder 7"/>
          <p:cNvSpPr txBox="1">
            <a:spLocks/>
          </p:cNvSpPr>
          <p:nvPr/>
        </p:nvSpPr>
        <p:spPr>
          <a:xfrm>
            <a:off x="457200" y="4343400"/>
            <a:ext cx="4572000" cy="685800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>
                <a:solidFill>
                  <a:srgbClr val="990033"/>
                </a:solidFill>
                <a:latin typeface="Calibri" charset="0"/>
              </a:rPr>
              <a:t>Click to edit Master text</a:t>
            </a:r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457200" y="4724400"/>
            <a:ext cx="60198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99"/>
                </a:solidFill>
                <a:latin typeface="+mn-lt"/>
                <a:ea typeface="ＭＳ Ｐゴシック" pitchFamily="48" charset="-128"/>
                <a:cs typeface="ＭＳ Ｐゴシック" pitchFamily="48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48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6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90033"/>
          </a:solidFill>
          <a:latin typeface="+mj-lt"/>
          <a:ea typeface="ＭＳ Ｐゴシック" pitchFamily="48" charset="-128"/>
          <a:cs typeface="ＭＳ Ｐゴシック" pitchFamily="4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990033"/>
          </a:solidFill>
          <a:latin typeface="Calibri" pitchFamily="48" charset="0"/>
          <a:ea typeface="ＭＳ Ｐゴシック" pitchFamily="48" charset="-128"/>
          <a:cs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48" charset="-128"/>
          <a:cs typeface="ＭＳ Ｐゴシック" pitchFamily="4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4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D1638975-9879-EE49-8108-DCD54F8B8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221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9222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9223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7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AA901A17-754F-6040-ADDD-E731325D4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1269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1270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127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8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BC57EA61-A8BC-F54D-A9E9-D4D9B8963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17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3319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69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10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pitchFamily="34" charset="0"/>
                <a:ea typeface="ＭＳ Ｐゴシック" pitchFamily="1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99"/>
                </a:solidFill>
                <a:latin typeface="Gill Sans MT" charset="0"/>
              </a:defRPr>
            </a:lvl1pPr>
          </a:lstStyle>
          <a:p>
            <a:pPr>
              <a:defRPr/>
            </a:pPr>
            <a:fld id="{531F0DA2-B61F-DC4F-9507-33F32CA5E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5365" name="Group 6"/>
          <p:cNvGrpSpPr>
            <a:grpSpLocks/>
          </p:cNvGrpSpPr>
          <p:nvPr/>
        </p:nvGrpSpPr>
        <p:grpSpPr bwMode="auto">
          <a:xfrm>
            <a:off x="3919538" y="5021263"/>
            <a:ext cx="3810000" cy="1752600"/>
            <a:chOff x="3919639" y="5021476"/>
            <a:chExt cx="3810152" cy="1751677"/>
          </a:xfrm>
        </p:grpSpPr>
        <p:sp>
          <p:nvSpPr>
            <p:cNvPr id="8" name="Rectangle 7"/>
            <p:cNvSpPr/>
            <p:nvPr/>
          </p:nvSpPr>
          <p:spPr>
            <a:xfrm>
              <a:off x="4102208" y="5021476"/>
              <a:ext cx="3627583" cy="17516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9639" y="5373715"/>
              <a:ext cx="3683147" cy="104719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Atacama Large Millimeter/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submillimeter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Karl G. </a:t>
              </a:r>
              <a:r>
                <a:rPr lang="en-US" sz="1350" dirty="0" err="1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Jansky</a:t>
              </a: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 Very Large Array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Robert C. Byrd Green Bank Telescope</a:t>
              </a:r>
            </a:p>
            <a:p>
              <a:pPr algn="r">
                <a:spcBef>
                  <a:spcPct val="20000"/>
                </a:spcBef>
                <a:defRPr/>
              </a:pPr>
              <a:r>
                <a:rPr lang="en-US" sz="1350" dirty="0">
                  <a:solidFill>
                    <a:srgbClr val="4375A2"/>
                  </a:solidFill>
                  <a:latin typeface="Gill Sans MT" pitchFamily="34" charset="0"/>
                  <a:ea typeface="ＭＳ Ｐゴシック" pitchFamily="17" charset="-128"/>
                  <a:cs typeface="Gill Sans" pitchFamily="17" charset="0"/>
                </a:rPr>
                <a:t>Very Long Baseline Array</a:t>
              </a:r>
            </a:p>
          </p:txBody>
        </p:sp>
      </p:grpSp>
      <p:grpSp>
        <p:nvGrpSpPr>
          <p:cNvPr id="15366" name="Group 9"/>
          <p:cNvGrpSpPr>
            <a:grpSpLocks/>
          </p:cNvGrpSpPr>
          <p:nvPr/>
        </p:nvGrpSpPr>
        <p:grpSpPr bwMode="auto">
          <a:xfrm>
            <a:off x="409575" y="5613400"/>
            <a:ext cx="2251075" cy="858838"/>
            <a:chOff x="409575" y="5613400"/>
            <a:chExt cx="2250699" cy="858074"/>
          </a:xfrm>
        </p:grpSpPr>
        <p:pic>
          <p:nvPicPr>
            <p:cNvPr id="1536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5613400"/>
              <a:ext cx="850900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808" y="5613400"/>
              <a:ext cx="1294466" cy="858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70" r:id="rId1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FDFC139-7D04-964D-A03D-32E6B5B70176}"/>
              </a:ext>
            </a:extLst>
          </p:cNvPr>
          <p:cNvGrpSpPr/>
          <p:nvPr/>
        </p:nvGrpSpPr>
        <p:grpSpPr>
          <a:xfrm>
            <a:off x="0" y="779869"/>
            <a:ext cx="8914622" cy="2986579"/>
            <a:chOff x="80484" y="1301125"/>
            <a:chExt cx="8914622" cy="298657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83B63D-2D3A-174C-B502-6E2D31667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9235" y="1917392"/>
              <a:ext cx="4255871" cy="237031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B10E5F-C995-514B-8DD7-CB82521D1C12}"/>
                </a:ext>
              </a:extLst>
            </p:cNvPr>
            <p:cNvGrpSpPr/>
            <p:nvPr/>
          </p:nvGrpSpPr>
          <p:grpSpPr>
            <a:xfrm>
              <a:off x="80484" y="1301125"/>
              <a:ext cx="4590345" cy="2986579"/>
              <a:chOff x="73585" y="1581374"/>
              <a:chExt cx="4590345" cy="298657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A132FEE-2E1F-F440-B25C-19CCF81E0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892" y="1668886"/>
                <a:ext cx="4423108" cy="289906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76565A4-A59D-9147-B560-FC0882851280}"/>
                  </a:ext>
                </a:extLst>
              </p:cNvPr>
              <p:cNvSpPr/>
              <p:nvPr/>
            </p:nvSpPr>
            <p:spPr>
              <a:xfrm>
                <a:off x="73585" y="1581374"/>
                <a:ext cx="4590345" cy="5998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128" name="TextBox 16"/>
            <p:cNvSpPr txBox="1">
              <a:spLocks noChangeArrowheads="1"/>
            </p:cNvSpPr>
            <p:nvPr/>
          </p:nvSpPr>
          <p:spPr bwMode="auto">
            <a:xfrm>
              <a:off x="1520664" y="1905217"/>
              <a:ext cx="32525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chemeClr val="bg1"/>
                  </a:solidFill>
                </a:rPr>
                <a:t>Jansky Very Large Array</a:t>
              </a:r>
            </a:p>
          </p:txBody>
        </p:sp>
        <p:sp>
          <p:nvSpPr>
            <p:cNvPr id="133130" name="TextBox 18"/>
            <p:cNvSpPr txBox="1">
              <a:spLocks noChangeArrowheads="1"/>
            </p:cNvSpPr>
            <p:nvPr/>
          </p:nvSpPr>
          <p:spPr bwMode="auto">
            <a:xfrm>
              <a:off x="4903944" y="1896962"/>
              <a:ext cx="40446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chemeClr val="bg1"/>
                  </a:solidFill>
                </a:rPr>
                <a:t>Atacama Large Millimeter Array</a:t>
              </a:r>
            </a:p>
          </p:txBody>
        </p:sp>
      </p:grpSp>
      <p:sp>
        <p:nvSpPr>
          <p:cNvPr id="133122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5105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200">
              <a:latin typeface="Gill Sans" charset="0"/>
            </a:endParaRPr>
          </a:p>
        </p:txBody>
      </p:sp>
      <p:sp>
        <p:nvSpPr>
          <p:cNvPr id="133123" name="Slide Number Placeholder 5"/>
          <p:cNvSpPr txBox="1">
            <a:spLocks noGrp="1"/>
          </p:cNvSpPr>
          <p:nvPr/>
        </p:nvSpPr>
        <p:spPr bwMode="auto">
          <a:xfrm>
            <a:off x="8229600" y="6356350"/>
            <a:ext cx="457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DA4588E-F2E4-6144-8E71-0547C1306A01}" type="slidenum">
              <a:rPr lang="en-US" sz="1200">
                <a:latin typeface="Gill Sans" charset="0"/>
              </a:rPr>
              <a:pPr algn="r" eaLnBrk="1" hangingPunct="1"/>
              <a:t>1</a:t>
            </a:fld>
            <a:endParaRPr lang="en-US" sz="1200">
              <a:latin typeface="Gill San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B377E-35F2-B145-8CF5-3DA2E2FF3A2D}"/>
              </a:ext>
            </a:extLst>
          </p:cNvPr>
          <p:cNvSpPr txBox="1"/>
          <p:nvPr/>
        </p:nvSpPr>
        <p:spPr>
          <a:xfrm>
            <a:off x="743411" y="119925"/>
            <a:ext cx="7601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000099"/>
                </a:solidFill>
                <a:latin typeface="Gill Sans MT" charset="0"/>
              </a:rPr>
              <a:t>National Radio Astronomy Observatory, Interferometry, and ALBA SRI</a:t>
            </a:r>
          </a:p>
        </p:txBody>
      </p:sp>
      <p:pic>
        <p:nvPicPr>
          <p:cNvPr id="4" name="Picture 3" descr="A large white satellite dish on a mountain&#10;&#10;Description automatically generated">
            <a:extLst>
              <a:ext uri="{FF2B5EF4-FFF2-40B4-BE49-F238E27FC236}">
                <a16:creationId xmlns:a16="http://schemas.microsoft.com/office/drawing/2014/main" id="{303FEFFD-F855-00A8-212E-AB286BC91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487" y="3918792"/>
            <a:ext cx="3287786" cy="2819283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9FA7929F-B887-A87B-0634-052E37D26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015" y="3933136"/>
            <a:ext cx="32877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Very Long Baseline Array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982103-6527-0750-89E7-90C0176556C1}"/>
              </a:ext>
            </a:extLst>
          </p:cNvPr>
          <p:cNvGrpSpPr/>
          <p:nvPr/>
        </p:nvGrpSpPr>
        <p:grpSpPr>
          <a:xfrm>
            <a:off x="449554" y="1667310"/>
            <a:ext cx="3783584" cy="3825450"/>
            <a:chOff x="7369631" y="825182"/>
            <a:chExt cx="4495800" cy="52076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D731F55-915F-9B4D-D35B-47EBA2607173}"/>
                </a:ext>
              </a:extLst>
            </p:cNvPr>
            <p:cNvGrpSpPr/>
            <p:nvPr/>
          </p:nvGrpSpPr>
          <p:grpSpPr>
            <a:xfrm>
              <a:off x="7369631" y="825182"/>
              <a:ext cx="4495800" cy="5207635"/>
              <a:chOff x="7217229" y="825182"/>
              <a:chExt cx="4495800" cy="520763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F9BE7CD-EB29-0CB1-8AE3-ABB444EB4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7229" y="825182"/>
                <a:ext cx="4495800" cy="5207635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6273527-DB36-D798-657A-A04B1DF1C3EC}"/>
                  </a:ext>
                </a:extLst>
              </p:cNvPr>
              <p:cNvCxnSpPr/>
              <p:nvPr/>
            </p:nvCxnSpPr>
            <p:spPr>
              <a:xfrm>
                <a:off x="8392886" y="1153885"/>
                <a:ext cx="0" cy="4669972"/>
              </a:xfrm>
              <a:prstGeom prst="line">
                <a:avLst/>
              </a:prstGeom>
              <a:ln w="63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B434B17-F7F3-047F-D846-72456ED1C3B2}"/>
                  </a:ext>
                </a:extLst>
              </p:cNvPr>
              <p:cNvCxnSpPr/>
              <p:nvPr/>
            </p:nvCxnSpPr>
            <p:spPr>
              <a:xfrm>
                <a:off x="8392886" y="1153885"/>
                <a:ext cx="32657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956D701-E4B8-A0A2-C39E-B34EB1AA8FED}"/>
                  </a:ext>
                </a:extLst>
              </p:cNvPr>
              <p:cNvCxnSpPr/>
              <p:nvPr/>
            </p:nvCxnSpPr>
            <p:spPr>
              <a:xfrm>
                <a:off x="8392882" y="5802083"/>
                <a:ext cx="32657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ED2FF6F-D73E-5889-54B3-86EB8D50DF39}"/>
                </a:ext>
              </a:extLst>
            </p:cNvPr>
            <p:cNvCxnSpPr/>
            <p:nvPr/>
          </p:nvCxnSpPr>
          <p:spPr>
            <a:xfrm>
              <a:off x="8532584" y="3477983"/>
              <a:ext cx="32657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15FAF60-E95E-5FFD-5F53-657801ECED9E}"/>
              </a:ext>
            </a:extLst>
          </p:cNvPr>
          <p:cNvSpPr txBox="1"/>
          <p:nvPr/>
        </p:nvSpPr>
        <p:spPr>
          <a:xfrm>
            <a:off x="1894114" y="183099"/>
            <a:ext cx="535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Interferometric Imaging at ALBA</a:t>
            </a:r>
          </a:p>
        </p:txBody>
      </p:sp>
      <p:pic>
        <p:nvPicPr>
          <p:cNvPr id="6" name="Picture 5" descr="A red arrow pointing to a white line&#10;&#10;Description automatically generated">
            <a:extLst>
              <a:ext uri="{FF2B5EF4-FFF2-40B4-BE49-F238E27FC236}">
                <a16:creationId xmlns:a16="http://schemas.microsoft.com/office/drawing/2014/main" id="{6E58B423-8254-FB11-7688-C64BEB6D1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605" y="1974850"/>
            <a:ext cx="4154713" cy="29082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E3B02-34BF-0F27-160D-25BC9159E646}"/>
              </a:ext>
            </a:extLst>
          </p:cNvPr>
          <p:cNvSpPr txBox="1"/>
          <p:nvPr/>
        </p:nvSpPr>
        <p:spPr>
          <a:xfrm>
            <a:off x="2184651" y="892864"/>
            <a:ext cx="454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2000" dirty="0"/>
              <a:t>Fourier Optics and Huygens Principle</a:t>
            </a:r>
          </a:p>
        </p:txBody>
      </p:sp>
    </p:spTree>
    <p:extLst>
      <p:ext uri="{BB962C8B-B14F-4D97-AF65-F5344CB8AC3E}">
        <p14:creationId xmlns:p14="http://schemas.microsoft.com/office/powerpoint/2010/main" val="2728011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1AF0D3-7896-75E3-252B-BD79AC341302}"/>
              </a:ext>
            </a:extLst>
          </p:cNvPr>
          <p:cNvSpPr/>
          <p:nvPr/>
        </p:nvSpPr>
        <p:spPr>
          <a:xfrm>
            <a:off x="0" y="6021651"/>
            <a:ext cx="9445214" cy="588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68F5E3-7BF9-B7A2-862B-A8994DD50B48}"/>
              </a:ext>
            </a:extLst>
          </p:cNvPr>
          <p:cNvSpPr txBox="1"/>
          <p:nvPr/>
        </p:nvSpPr>
        <p:spPr>
          <a:xfrm>
            <a:off x="2433988" y="-11875"/>
            <a:ext cx="454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Van </a:t>
            </a:r>
            <a:r>
              <a:rPr lang="en-US" dirty="0" err="1">
                <a:latin typeface="Gill Sans MT" pitchFamily="34" charset="0"/>
                <a:cs typeface="Gill Sans" pitchFamily="17" charset="0"/>
              </a:rPr>
              <a:t>Cittert</a:t>
            </a:r>
            <a:r>
              <a:rPr lang="en-US" dirty="0">
                <a:latin typeface="Gill Sans MT" pitchFamily="34" charset="0"/>
                <a:cs typeface="Gill Sans" pitchFamily="17" charset="0"/>
              </a:rPr>
              <a:t> – Zernike Theorem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6E7F91-29EA-D923-E98B-5893A9EB0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4" y="5883479"/>
            <a:ext cx="6034091" cy="6724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24E4BA4-286D-3449-F1FA-1A13BBF3C0EE}"/>
              </a:ext>
            </a:extLst>
          </p:cNvPr>
          <p:cNvGrpSpPr/>
          <p:nvPr/>
        </p:nvGrpSpPr>
        <p:grpSpPr>
          <a:xfrm>
            <a:off x="263586" y="4352431"/>
            <a:ext cx="6245488" cy="619382"/>
            <a:chOff x="-222302" y="3210192"/>
            <a:chExt cx="6245488" cy="6193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229D857-A616-B4F0-4C4F-57ADCFB2F0E2}"/>
                </a:ext>
              </a:extLst>
            </p:cNvPr>
            <p:cNvGrpSpPr/>
            <p:nvPr/>
          </p:nvGrpSpPr>
          <p:grpSpPr>
            <a:xfrm>
              <a:off x="-222302" y="3210192"/>
              <a:ext cx="6245488" cy="619382"/>
              <a:chOff x="-103960" y="4570707"/>
              <a:chExt cx="6310057" cy="61938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6C8CA3D-4B2D-BCFE-0D5B-1AFCD2288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910" y="4718218"/>
                <a:ext cx="2408564" cy="38772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8FF4FAF-0FDB-FA13-7A7C-ACB3DBDF6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4124" y="4570707"/>
                <a:ext cx="3521973" cy="619382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016F49E-1940-3A06-88D3-B1078B29A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3960" y="4660787"/>
                <a:ext cx="2765327" cy="44515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A452EF-814F-5B47-C89D-4624C5719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9813" y="3429974"/>
              <a:ext cx="179428" cy="14492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03A56EC-DF7F-A55A-AA8A-7549A770B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2700" y="3551117"/>
              <a:ext cx="101600" cy="1778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C71FC12-A7ED-6CD8-FC6D-29E79D1FB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66496" y="3547526"/>
              <a:ext cx="125506" cy="1778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1ECEE0-9FCC-23EE-E652-AB4BC10693A1}"/>
              </a:ext>
            </a:extLst>
          </p:cNvPr>
          <p:cNvGrpSpPr/>
          <p:nvPr/>
        </p:nvGrpSpPr>
        <p:grpSpPr>
          <a:xfrm>
            <a:off x="305864" y="4989638"/>
            <a:ext cx="4179087" cy="916415"/>
            <a:chOff x="4692662" y="3322985"/>
            <a:chExt cx="3654115" cy="817736"/>
          </a:xfrm>
          <a:noFill/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ADCF4EE-E367-1C09-0868-C6F426DBB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2662" y="3322985"/>
              <a:ext cx="1657279" cy="817736"/>
            </a:xfrm>
            <a:prstGeom prst="rect">
              <a:avLst/>
            </a:prstGeom>
            <a:grpFill/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6FC471C-8529-83B6-39E3-2394FCCE1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1326" y="3322985"/>
              <a:ext cx="2055451" cy="815291"/>
            </a:xfrm>
            <a:prstGeom prst="rect">
              <a:avLst/>
            </a:prstGeom>
            <a:grpFill/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81E804C-00D1-BE5E-EA16-396F56337C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613" y="1424484"/>
            <a:ext cx="2695765" cy="25028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E26E692-00CB-DC8A-A679-306251B4450A}"/>
              </a:ext>
            </a:extLst>
          </p:cNvPr>
          <p:cNvSpPr txBox="1"/>
          <p:nvPr/>
        </p:nvSpPr>
        <p:spPr>
          <a:xfrm>
            <a:off x="207746" y="3731278"/>
            <a:ext cx="213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i,j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𝜆)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B6507C-A31D-5B91-D962-A30CB07261BF}"/>
              </a:ext>
            </a:extLst>
          </p:cNvPr>
          <p:cNvSpPr txBox="1"/>
          <p:nvPr/>
        </p:nvSpPr>
        <p:spPr>
          <a:xfrm>
            <a:off x="705947" y="374678"/>
            <a:ext cx="8158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i="1" dirty="0">
                <a:highlight>
                  <a:srgbClr val="FFFFFF"/>
                </a:highlight>
                <a:latin typeface="Arial" panose="020B0604020202020204" pitchFamily="34" charset="0"/>
              </a:rPr>
              <a:t>T</a:t>
            </a:r>
            <a:r>
              <a:rPr lang="en-US" sz="16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he cross-correlation, or coherence, between the electromagnetic voltages measured at spatially distinct locations (’apertures’) = Fourier transform of the intensity distribution of light from the source</a:t>
            </a:r>
            <a:endParaRPr lang="en-US" sz="2000" i="1" dirty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32" name="Picture 31" descr="A black line with a white background&#10;&#10;Description automatically generated">
            <a:extLst>
              <a:ext uri="{FF2B5EF4-FFF2-40B4-BE49-F238E27FC236}">
                <a16:creationId xmlns:a16="http://schemas.microsoft.com/office/drawing/2014/main" id="{2711186C-BAFB-C305-F6C7-3A83CE9237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9434" y="895099"/>
            <a:ext cx="1685001" cy="55528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AA9344E-3A41-26BB-C4F7-14CE6099FFDC}"/>
              </a:ext>
            </a:extLst>
          </p:cNvPr>
          <p:cNvGrpSpPr/>
          <p:nvPr/>
        </p:nvGrpSpPr>
        <p:grpSpPr>
          <a:xfrm>
            <a:off x="2896478" y="1366186"/>
            <a:ext cx="6194859" cy="2973324"/>
            <a:chOff x="2896478" y="1516798"/>
            <a:chExt cx="6194859" cy="29733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22EAB3-A629-30B9-0376-B57400E9DD4C}"/>
                </a:ext>
              </a:extLst>
            </p:cNvPr>
            <p:cNvGrpSpPr/>
            <p:nvPr/>
          </p:nvGrpSpPr>
          <p:grpSpPr>
            <a:xfrm>
              <a:off x="3256863" y="1555663"/>
              <a:ext cx="2383918" cy="2559896"/>
              <a:chOff x="925371" y="623784"/>
              <a:chExt cx="2874735" cy="2898013"/>
            </a:xfrm>
          </p:grpSpPr>
          <p:pic>
            <p:nvPicPr>
              <p:cNvPr id="7" name="Picture 6" descr="A red duck on a white background&#10;&#10;Description automatically generated">
                <a:extLst>
                  <a:ext uri="{FF2B5EF4-FFF2-40B4-BE49-F238E27FC236}">
                    <a16:creationId xmlns:a16="http://schemas.microsoft.com/office/drawing/2014/main" id="{160B13AE-C1A8-5135-92F5-CFA20F34E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25371" y="623784"/>
                <a:ext cx="2874735" cy="28980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CBBBBE-1BCA-76C5-1436-E4465A979D2A}"/>
                  </a:ext>
                </a:extLst>
              </p:cNvPr>
              <p:cNvSpPr txBox="1"/>
              <p:nvPr/>
            </p:nvSpPr>
            <p:spPr>
              <a:xfrm>
                <a:off x="1009403" y="623784"/>
                <a:ext cx="20069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800" dirty="0">
                    <a:latin typeface="Gill Sans MT" pitchFamily="34" charset="0"/>
                    <a:cs typeface="Gill Sans" pitchFamily="17" charset="0"/>
                  </a:rPr>
                  <a:t>Image plane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01B348-E70B-D5A4-8353-62F2740A650F}"/>
                </a:ext>
              </a:extLst>
            </p:cNvPr>
            <p:cNvGrpSpPr/>
            <p:nvPr/>
          </p:nvGrpSpPr>
          <p:grpSpPr>
            <a:xfrm>
              <a:off x="6525751" y="1555661"/>
              <a:ext cx="2565586" cy="2559896"/>
              <a:chOff x="5237302" y="623784"/>
              <a:chExt cx="3093806" cy="2898013"/>
            </a:xfrm>
          </p:grpSpPr>
          <p:pic>
            <p:nvPicPr>
              <p:cNvPr id="5" name="Picture 4" descr="A blurry image of a colorful square&#10;&#10;Description automatically generated">
                <a:extLst>
                  <a:ext uri="{FF2B5EF4-FFF2-40B4-BE49-F238E27FC236}">
                    <a16:creationId xmlns:a16="http://schemas.microsoft.com/office/drawing/2014/main" id="{618914F0-4C0B-D7FE-9463-BD29DF513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37302" y="623784"/>
                <a:ext cx="2886327" cy="28980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21E84E-9AAF-FCB3-EA57-D967CA03B199}"/>
                  </a:ext>
                </a:extLst>
              </p:cNvPr>
              <p:cNvSpPr txBox="1"/>
              <p:nvPr/>
            </p:nvSpPr>
            <p:spPr>
              <a:xfrm>
                <a:off x="6217122" y="3079648"/>
                <a:ext cx="2113986" cy="418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800" dirty="0">
                    <a:latin typeface="Gill Sans MT" pitchFamily="34" charset="0"/>
                    <a:cs typeface="Gill Sans" pitchFamily="17" charset="0"/>
                  </a:rPr>
                  <a:t>Aperture plane</a:t>
                </a:r>
              </a:p>
            </p:txBody>
          </p:sp>
        </p:grp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64C6D504-9FF5-A410-6ADE-DC6982F3F460}"/>
                </a:ext>
              </a:extLst>
            </p:cNvPr>
            <p:cNvSpPr/>
            <p:nvPr/>
          </p:nvSpPr>
          <p:spPr>
            <a:xfrm>
              <a:off x="5830326" y="2317422"/>
              <a:ext cx="487347" cy="233807"/>
            </a:xfrm>
            <a:prstGeom prst="leftRight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3F29F3-C932-BA1B-71F4-876D146CC916}"/>
                </a:ext>
              </a:extLst>
            </p:cNvPr>
            <p:cNvSpPr txBox="1"/>
            <p:nvPr/>
          </p:nvSpPr>
          <p:spPr>
            <a:xfrm>
              <a:off x="5707981" y="1910476"/>
              <a:ext cx="7878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FT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32DCD77-D9E1-D80D-1B1C-72EA4F338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4392" y="1881904"/>
              <a:ext cx="297857" cy="515512"/>
            </a:xfrm>
            <a:prstGeom prst="straightConnector1">
              <a:avLst/>
            </a:prstGeom>
            <a:ln>
              <a:solidFill>
                <a:srgbClr val="081B6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EA15-D844-0E02-51BD-352A5A447DA8}"/>
                </a:ext>
              </a:extLst>
            </p:cNvPr>
            <p:cNvSpPr txBox="1"/>
            <p:nvPr/>
          </p:nvSpPr>
          <p:spPr>
            <a:xfrm>
              <a:off x="7669457" y="1516798"/>
              <a:ext cx="14218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 err="1"/>
                <a:t>V</a:t>
              </a:r>
              <a:r>
                <a:rPr lang="en-US" sz="1600" baseline="-25000" dirty="0" err="1"/>
                <a:t>i,j</a:t>
              </a:r>
              <a:r>
                <a:rPr lang="en-US" sz="1600" baseline="-25000" dirty="0"/>
                <a:t> </a:t>
              </a:r>
              <a:r>
                <a:rPr lang="en-US" sz="1600" dirty="0"/>
                <a:t>= </a:t>
              </a:r>
              <a:r>
                <a:rPr lang="en-US" sz="1600" dirty="0" err="1"/>
                <a:t>A</a:t>
              </a:r>
              <a:r>
                <a:rPr lang="en-US" sz="1600" baseline="-25000" dirty="0" err="1"/>
                <a:t>i,j</a:t>
              </a:r>
              <a:r>
                <a:rPr lang="en-US" sz="1600" baseline="-25000" dirty="0"/>
                <a:t>,</a:t>
              </a:r>
              <a:r>
                <a:rPr lang="en-US" sz="1600" dirty="0"/>
                <a:t> 𝝓</a:t>
              </a:r>
              <a:r>
                <a:rPr lang="en-US" sz="1600" baseline="-25000" dirty="0" err="1"/>
                <a:t>i,j</a:t>
              </a:r>
              <a:endParaRPr lang="en-US" sz="16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893110-7F33-CFED-9E1E-67464C0DE72E}"/>
                </a:ext>
              </a:extLst>
            </p:cNvPr>
            <p:cNvSpPr txBox="1"/>
            <p:nvPr/>
          </p:nvSpPr>
          <p:spPr>
            <a:xfrm>
              <a:off x="6137280" y="2622556"/>
              <a:ext cx="56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1F70E1-11E8-CE5C-A972-7787E71603F4}"/>
                </a:ext>
              </a:extLst>
            </p:cNvPr>
            <p:cNvSpPr txBox="1"/>
            <p:nvPr/>
          </p:nvSpPr>
          <p:spPr>
            <a:xfrm>
              <a:off x="7463384" y="4003878"/>
              <a:ext cx="56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i="1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FAA437-B6FD-E0A7-1244-3EFCE3386F43}"/>
                </a:ext>
              </a:extLst>
            </p:cNvPr>
            <p:cNvSpPr txBox="1"/>
            <p:nvPr/>
          </p:nvSpPr>
          <p:spPr>
            <a:xfrm>
              <a:off x="4272045" y="4028457"/>
              <a:ext cx="56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i="1" dirty="0">
                <a:latin typeface="Gill Sans MT" pitchFamily="34" charset="0"/>
                <a:cs typeface="Gill Sans" pitchFamily="17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EEE62B-9A98-8819-CD29-A2E6C858B29B}"/>
                </a:ext>
              </a:extLst>
            </p:cNvPr>
            <p:cNvSpPr txBox="1"/>
            <p:nvPr/>
          </p:nvSpPr>
          <p:spPr>
            <a:xfrm>
              <a:off x="2896478" y="2604776"/>
              <a:ext cx="568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i="1" dirty="0">
                <a:latin typeface="Gill Sans MT" pitchFamily="34" charset="0"/>
                <a:cs typeface="Gill Sans" pitchFamily="17" charset="0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D700ED-3E1D-1A2A-869B-33CB7A173F44}"/>
              </a:ext>
            </a:extLst>
          </p:cNvPr>
          <p:cNvCxnSpPr>
            <a:cxnSpLocks/>
          </p:cNvCxnSpPr>
          <p:nvPr/>
        </p:nvCxnSpPr>
        <p:spPr>
          <a:xfrm flipH="1">
            <a:off x="5163671" y="5446475"/>
            <a:ext cx="4771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732D92B-D129-CB14-9131-13BF3B878B77}"/>
              </a:ext>
            </a:extLst>
          </p:cNvPr>
          <p:cNvSpPr txBox="1"/>
          <p:nvPr/>
        </p:nvSpPr>
        <p:spPr>
          <a:xfrm>
            <a:off x="6137280" y="5206696"/>
            <a:ext cx="2727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‘dirty image’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9CE7CF-8ED0-C24D-0D47-A1120C3658A8}"/>
              </a:ext>
            </a:extLst>
          </p:cNvPr>
          <p:cNvSpPr txBox="1"/>
          <p:nvPr/>
        </p:nvSpPr>
        <p:spPr>
          <a:xfrm>
            <a:off x="7047825" y="6008469"/>
            <a:ext cx="2727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‘self-</a:t>
            </a:r>
            <a:r>
              <a:rPr lang="en-US" sz="2000" dirty="0" err="1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calilbration</a:t>
            </a:r>
            <a:r>
              <a:rPr lang="en-US" sz="2000" dirty="0">
                <a:ln>
                  <a:solidFill>
                    <a:sysClr val="windowText" lastClr="000000"/>
                  </a:solidFill>
                </a:ln>
                <a:latin typeface="Gill Sans MT" pitchFamily="34" charset="0"/>
                <a:cs typeface="Gill Sans" pitchFamily="17" charset="0"/>
              </a:rPr>
              <a:t>’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D380087-F179-973D-92F4-37C751253495}"/>
              </a:ext>
            </a:extLst>
          </p:cNvPr>
          <p:cNvCxnSpPr>
            <a:cxnSpLocks/>
          </p:cNvCxnSpPr>
          <p:nvPr/>
        </p:nvCxnSpPr>
        <p:spPr>
          <a:xfrm flipH="1">
            <a:off x="6381078" y="6244335"/>
            <a:ext cx="47711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31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9A731C-15F3-8540-8B0F-2D71FFF0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50" y="1103953"/>
            <a:ext cx="4006810" cy="220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FEF26-9F91-B04B-9104-058E2CD16BFC}"/>
              </a:ext>
            </a:extLst>
          </p:cNvPr>
          <p:cNvSpPr txBox="1"/>
          <p:nvPr/>
        </p:nvSpPr>
        <p:spPr>
          <a:xfrm>
            <a:off x="1133768" y="4342210"/>
            <a:ext cx="738084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Coherent amplification of voltages, E</a:t>
            </a:r>
            <a:r>
              <a:rPr lang="en-US" sz="2000" baseline="-25000" dirty="0"/>
              <a:t>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Complex cross multiply and average (correlate) to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Images made from Fourier transform of visibilities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9AD1F0-5238-C14C-8B6B-ACD82A8ED16A}"/>
              </a:ext>
            </a:extLst>
          </p:cNvPr>
          <p:cNvGrpSpPr/>
          <p:nvPr/>
        </p:nvGrpSpPr>
        <p:grpSpPr>
          <a:xfrm>
            <a:off x="4802630" y="-430304"/>
            <a:ext cx="4793993" cy="4425563"/>
            <a:chOff x="918335" y="150606"/>
            <a:chExt cx="6061351" cy="711189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650C60-AAE8-4144-94CC-C3D4D52D9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8335" y="150606"/>
              <a:ext cx="6061351" cy="568063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2C5DA2-64B4-A548-AF9C-8B687F5CC831}"/>
                </a:ext>
              </a:extLst>
            </p:cNvPr>
            <p:cNvSpPr/>
            <p:nvPr/>
          </p:nvSpPr>
          <p:spPr>
            <a:xfrm>
              <a:off x="3399415" y="4593516"/>
              <a:ext cx="3410175" cy="1032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9BD23D-C1B0-6B4B-922C-1546D9E56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876" y="5497728"/>
              <a:ext cx="3657600" cy="176477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F63C38-A332-0243-8E9C-0581690B0475}"/>
              </a:ext>
            </a:extLst>
          </p:cNvPr>
          <p:cNvSpPr txBox="1"/>
          <p:nvPr/>
        </p:nvSpPr>
        <p:spPr>
          <a:xfrm>
            <a:off x="5331241" y="2663235"/>
            <a:ext cx="271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i,j</a:t>
            </a:r>
            <a:r>
              <a:rPr lang="en-US" sz="2000" dirty="0"/>
              <a:t> = E</a:t>
            </a:r>
            <a:r>
              <a:rPr lang="en-US" sz="2000" baseline="-25000" dirty="0"/>
              <a:t>i</a:t>
            </a:r>
            <a:r>
              <a:rPr lang="en-US" sz="2000" dirty="0"/>
              <a:t> x </a:t>
            </a:r>
            <a:r>
              <a:rPr lang="en-US" sz="2000" dirty="0" err="1"/>
              <a:t>E</a:t>
            </a:r>
            <a:r>
              <a:rPr lang="en-US" sz="2000" baseline="-25000" dirty="0" err="1"/>
              <a:t>j</a:t>
            </a:r>
            <a:r>
              <a:rPr lang="en-US" sz="2000" baseline="30000" dirty="0"/>
              <a:t>* </a:t>
            </a:r>
            <a:r>
              <a:rPr lang="en-US" sz="2000" dirty="0"/>
              <a:t>= </a:t>
            </a:r>
            <a:r>
              <a:rPr lang="en-US" sz="2000" dirty="0" err="1"/>
              <a:t>A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,</a:t>
            </a:r>
            <a:r>
              <a:rPr lang="en-US" sz="2000" dirty="0"/>
              <a:t> 𝝓</a:t>
            </a:r>
            <a:r>
              <a:rPr lang="en-US" sz="2000" baseline="-25000" dirty="0" err="1"/>
              <a:t>i,j</a:t>
            </a:r>
            <a:endParaRPr lang="en-US" sz="2000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C68370-7E2C-6341-8723-D977352B518F}"/>
              </a:ext>
            </a:extLst>
          </p:cNvPr>
          <p:cNvCxnSpPr>
            <a:cxnSpLocks/>
          </p:cNvCxnSpPr>
          <p:nvPr/>
        </p:nvCxnSpPr>
        <p:spPr>
          <a:xfrm>
            <a:off x="5182083" y="3512457"/>
            <a:ext cx="27625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908A68-0ACA-D648-9ED5-CE936B056D86}"/>
              </a:ext>
            </a:extLst>
          </p:cNvPr>
          <p:cNvSpPr txBox="1"/>
          <p:nvPr/>
        </p:nvSpPr>
        <p:spPr>
          <a:xfrm>
            <a:off x="243650" y="102007"/>
            <a:ext cx="4006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 measurements are visibilities = aperture plane </a:t>
            </a:r>
          </a:p>
        </p:txBody>
      </p:sp>
    </p:spTree>
    <p:extLst>
      <p:ext uri="{BB962C8B-B14F-4D97-AF65-F5344CB8AC3E}">
        <p14:creationId xmlns:p14="http://schemas.microsoft.com/office/powerpoint/2010/main" val="2215416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87A4E3C-B2F7-6A4F-2451-AE7B31E0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" y="990415"/>
            <a:ext cx="6515100" cy="2120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953796-4321-D94F-9204-DBE56EFFF853}"/>
              </a:ext>
            </a:extLst>
          </p:cNvPr>
          <p:cNvSpPr txBox="1"/>
          <p:nvPr/>
        </p:nvSpPr>
        <p:spPr>
          <a:xfrm>
            <a:off x="1194175" y="4326663"/>
            <a:ext cx="6755650" cy="11439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Aperture mask + coherent focus with lens (or mirrors)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Direct imaging of fringe pattern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Visibilities generated from FT(image)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59D2EF-0F09-3B49-B021-AD07A6AAF82A}"/>
              </a:ext>
            </a:extLst>
          </p:cNvPr>
          <p:cNvSpPr txBox="1"/>
          <p:nvPr/>
        </p:nvSpPr>
        <p:spPr>
          <a:xfrm>
            <a:off x="6110343" y="3259723"/>
            <a:ext cx="2667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</a:t>
            </a:r>
            <a:r>
              <a:rPr lang="en-US" sz="1600" baseline="-25000" dirty="0"/>
              <a:t>1,2 </a:t>
            </a:r>
            <a:r>
              <a:rPr lang="en-US" sz="1600" dirty="0"/>
              <a:t>(</a:t>
            </a:r>
            <a:r>
              <a:rPr lang="en-US" sz="1600" dirty="0" err="1"/>
              <a:t>A</a:t>
            </a:r>
            <a:r>
              <a:rPr lang="en-US" sz="1600" baseline="-25000" dirty="0" err="1"/>
              <a:t>i,j</a:t>
            </a:r>
            <a:r>
              <a:rPr lang="en-US" sz="1600" baseline="-25000" dirty="0"/>
              <a:t>,</a:t>
            </a:r>
            <a:r>
              <a:rPr lang="en-US" sz="1600" dirty="0"/>
              <a:t> 𝝓</a:t>
            </a:r>
            <a:r>
              <a:rPr lang="en-US" sz="1600" baseline="-25000" dirty="0" err="1"/>
              <a:t>i,j</a:t>
            </a:r>
            <a:r>
              <a:rPr lang="en-US" sz="1600" dirty="0"/>
              <a:t>) = FT(Image)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FA64A7-7B5D-A04B-97E3-48C27BFF64A6}"/>
              </a:ext>
            </a:extLst>
          </p:cNvPr>
          <p:cNvSpPr txBox="1"/>
          <p:nvPr/>
        </p:nvSpPr>
        <p:spPr>
          <a:xfrm>
            <a:off x="1898021" y="200370"/>
            <a:ext cx="564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Optical measurements are images </a:t>
            </a:r>
          </a:p>
        </p:txBody>
      </p:sp>
      <p:pic>
        <p:nvPicPr>
          <p:cNvPr id="4" name="Picture 3" descr="A red and yellow light&#10;&#10;Description automatically generated">
            <a:extLst>
              <a:ext uri="{FF2B5EF4-FFF2-40B4-BE49-F238E27FC236}">
                <a16:creationId xmlns:a16="http://schemas.microsoft.com/office/drawing/2014/main" id="{D92C25CB-1DC0-74B9-166A-B9B5F40B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25" y="906454"/>
            <a:ext cx="2068009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8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DB47C64B-3835-A68F-560C-8E8C2822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070" y="3399772"/>
            <a:ext cx="2911366" cy="3164952"/>
          </a:xfrm>
          <a:prstGeom prst="rect">
            <a:avLst/>
          </a:prstGeom>
        </p:spPr>
      </p:pic>
      <p:pic>
        <p:nvPicPr>
          <p:cNvPr id="5" name="Picture 4" descr="A blue circle with lines&#10;&#10;Description automatically generated with medium confidence">
            <a:extLst>
              <a:ext uri="{FF2B5EF4-FFF2-40B4-BE49-F238E27FC236}">
                <a16:creationId xmlns:a16="http://schemas.microsoft.com/office/drawing/2014/main" id="{16C5CE21-993A-C9A2-61E3-830D4F93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274" y="3399772"/>
            <a:ext cx="3166240" cy="3166240"/>
          </a:xfrm>
          <a:prstGeom prst="rect">
            <a:avLst/>
          </a:prstGeom>
        </p:spPr>
      </p:pic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30B023F1-C0A1-D4AD-8A76-ECD704E8D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274" y="105103"/>
            <a:ext cx="3166240" cy="3166240"/>
          </a:xfrm>
          <a:prstGeom prst="rect">
            <a:avLst/>
          </a:prstGeom>
        </p:spPr>
      </p:pic>
      <p:pic>
        <p:nvPicPr>
          <p:cNvPr id="9" name="Picture 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9169A320-DE2B-4BBA-0529-3165D87B5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70" y="94771"/>
            <a:ext cx="2956927" cy="3164953"/>
          </a:xfrm>
          <a:prstGeom prst="rect">
            <a:avLst/>
          </a:prstGeom>
        </p:spPr>
      </p:pic>
      <p:pic>
        <p:nvPicPr>
          <p:cNvPr id="10" name="Picture 9" descr="Long shot of a long line of white objects&#10;&#10;Description automatically generated">
            <a:extLst>
              <a:ext uri="{FF2B5EF4-FFF2-40B4-BE49-F238E27FC236}">
                <a16:creationId xmlns:a16="http://schemas.microsoft.com/office/drawing/2014/main" id="{08DD44F5-248D-883D-EBD4-437B0DC40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4" y="2006266"/>
            <a:ext cx="2916271" cy="23648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3D855-7058-F7BD-CC88-D2A3F89CA043}"/>
              </a:ext>
            </a:extLst>
          </p:cNvPr>
          <p:cNvSpPr txBox="1"/>
          <p:nvPr/>
        </p:nvSpPr>
        <p:spPr>
          <a:xfrm>
            <a:off x="0" y="4700837"/>
            <a:ext cx="291817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Earth rotation and bandwidth</a:t>
            </a:r>
          </a:p>
          <a:p>
            <a:pPr eaLnBrk="0" hangingPunct="0">
              <a:spcBef>
                <a:spcPct val="20000"/>
              </a:spcBef>
            </a:pP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= 351 x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x </a:t>
            </a: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ch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&gt; 10</a:t>
            </a:r>
            <a:r>
              <a:rPr lang="en-US" sz="1800" baseline="30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5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F5885B-CF5E-23E5-B9D4-70FAEB24391C}"/>
              </a:ext>
            </a:extLst>
          </p:cNvPr>
          <p:cNvSpPr txBox="1"/>
          <p:nvPr/>
        </p:nvSpPr>
        <p:spPr>
          <a:xfrm>
            <a:off x="6949591" y="5938363"/>
            <a:ext cx="1968168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C5849-C689-9248-C344-F80E3B418FF7}"/>
              </a:ext>
            </a:extLst>
          </p:cNvPr>
          <p:cNvSpPr txBox="1"/>
          <p:nvPr/>
        </p:nvSpPr>
        <p:spPr>
          <a:xfrm>
            <a:off x="6949591" y="2751894"/>
            <a:ext cx="184561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Sidelobes ~ 0.3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0BB31-67DC-F20E-96CF-20C5B915C3AE}"/>
              </a:ext>
            </a:extLst>
          </p:cNvPr>
          <p:cNvSpPr txBox="1"/>
          <p:nvPr/>
        </p:nvSpPr>
        <p:spPr>
          <a:xfrm>
            <a:off x="3550022" y="215152"/>
            <a:ext cx="2445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Fourier =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u,v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coverage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ED113-2B0B-F927-B636-A8366778AEAB}"/>
              </a:ext>
            </a:extLst>
          </p:cNvPr>
          <p:cNvSpPr txBox="1"/>
          <p:nvPr/>
        </p:nvSpPr>
        <p:spPr>
          <a:xfrm>
            <a:off x="7706594" y="15097"/>
            <a:ext cx="1323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PSF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BAC76E50-64EE-BD15-69B5-BECFC89380A9}"/>
              </a:ext>
            </a:extLst>
          </p:cNvPr>
          <p:cNvSpPr/>
          <p:nvPr/>
        </p:nvSpPr>
        <p:spPr>
          <a:xfrm>
            <a:off x="5807034" y="1287929"/>
            <a:ext cx="755547" cy="187285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01EED-7734-627A-B31E-36F80EA0B618}"/>
              </a:ext>
            </a:extLst>
          </p:cNvPr>
          <p:cNvSpPr txBox="1"/>
          <p:nvPr/>
        </p:nvSpPr>
        <p:spPr>
          <a:xfrm>
            <a:off x="6097999" y="946675"/>
            <a:ext cx="642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0481F3-BA02-276E-D07E-01494F046466}"/>
              </a:ext>
            </a:extLst>
          </p:cNvPr>
          <p:cNvSpPr txBox="1"/>
          <p:nvPr/>
        </p:nvSpPr>
        <p:spPr>
          <a:xfrm>
            <a:off x="64689" y="105103"/>
            <a:ext cx="291817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Quality of image depends on number of Fourier components: </a:t>
            </a:r>
          </a:p>
          <a:p>
            <a:pPr eaLnBrk="0" hangingPunct="0">
              <a:spcBef>
                <a:spcPct val="20000"/>
              </a:spcBef>
            </a:pPr>
            <a:r>
              <a:rPr lang="en-US" sz="1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= N</a:t>
            </a:r>
            <a:r>
              <a:rPr lang="en-US" sz="1800" baseline="-25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ant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((N</a:t>
            </a:r>
            <a:r>
              <a:rPr lang="en-US" sz="1800" baseline="-25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ant</a:t>
            </a: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-1)/2) = 351</a:t>
            </a:r>
          </a:p>
        </p:txBody>
      </p:sp>
    </p:spTree>
    <p:extLst>
      <p:ext uri="{BB962C8B-B14F-4D97-AF65-F5344CB8AC3E}">
        <p14:creationId xmlns:p14="http://schemas.microsoft.com/office/powerpoint/2010/main" val="1167347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81E7649-5943-C2F4-2340-069A3E40D923}"/>
              </a:ext>
            </a:extLst>
          </p:cNvPr>
          <p:cNvGrpSpPr/>
          <p:nvPr/>
        </p:nvGrpSpPr>
        <p:grpSpPr>
          <a:xfrm>
            <a:off x="294640" y="391102"/>
            <a:ext cx="8229600" cy="5526731"/>
            <a:chOff x="754144" y="421582"/>
            <a:chExt cx="7772400" cy="5176711"/>
          </a:xfrm>
        </p:grpSpPr>
        <p:pic>
          <p:nvPicPr>
            <p:cNvPr id="3" name="Picture 2" descr="A collage of images of different types of light&#10;&#10;Description automatically generated">
              <a:extLst>
                <a:ext uri="{FF2B5EF4-FFF2-40B4-BE49-F238E27FC236}">
                  <a16:creationId xmlns:a16="http://schemas.microsoft.com/office/drawing/2014/main" id="{28947896-5E28-307B-D2D5-629AB79A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144" y="421582"/>
              <a:ext cx="7772400" cy="51767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C0F646-FB74-E813-AC5B-346BDC08A2BE}"/>
                </a:ext>
              </a:extLst>
            </p:cNvPr>
            <p:cNvSpPr txBox="1"/>
            <p:nvPr/>
          </p:nvSpPr>
          <p:spPr>
            <a:xfrm>
              <a:off x="5071620" y="1259707"/>
              <a:ext cx="2648932" cy="400110"/>
            </a:xfrm>
            <a:prstGeom prst="rect">
              <a:avLst/>
            </a:prstGeom>
            <a:solidFill>
              <a:srgbClr val="081B6C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DNR ~ peak/rms ~ 100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EA5D60-F094-A6B6-87B1-8BB7B46C7D9F}"/>
                </a:ext>
              </a:extLst>
            </p:cNvPr>
            <p:cNvSpPr txBox="1"/>
            <p:nvPr/>
          </p:nvSpPr>
          <p:spPr>
            <a:xfrm>
              <a:off x="5450263" y="4758622"/>
              <a:ext cx="1469273" cy="374770"/>
            </a:xfrm>
            <a:prstGeom prst="rect">
              <a:avLst/>
            </a:prstGeom>
            <a:solidFill>
              <a:srgbClr val="0D2488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DNR ~ 10</a:t>
              </a:r>
              <a:r>
                <a:rPr lang="en-US" sz="2000" baseline="300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5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19A80F-FF37-0123-B47E-DB9CF2D3FBE2}"/>
                </a:ext>
              </a:extLst>
            </p:cNvPr>
            <p:cNvSpPr/>
            <p:nvPr/>
          </p:nvSpPr>
          <p:spPr>
            <a:xfrm>
              <a:off x="4939645" y="5213023"/>
              <a:ext cx="989815" cy="301657"/>
            </a:xfrm>
            <a:prstGeom prst="rect">
              <a:avLst/>
            </a:prstGeom>
            <a:solidFill>
              <a:srgbClr val="10299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E03BABD-ECB9-3C13-A5A2-ABBF38429E39}"/>
              </a:ext>
            </a:extLst>
          </p:cNvPr>
          <p:cNvSpPr txBox="1"/>
          <p:nvPr/>
        </p:nvSpPr>
        <p:spPr>
          <a:xfrm>
            <a:off x="6912921" y="4662216"/>
            <a:ext cx="1977079" cy="338554"/>
          </a:xfrm>
          <a:prstGeom prst="rect">
            <a:avLst/>
          </a:prstGeom>
          <a:solidFill>
            <a:srgbClr val="0D2488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= Wavefront sensor</a:t>
            </a:r>
          </a:p>
        </p:txBody>
      </p:sp>
    </p:spTree>
    <p:extLst>
      <p:ext uri="{BB962C8B-B14F-4D97-AF65-F5344CB8AC3E}">
        <p14:creationId xmlns:p14="http://schemas.microsoft.com/office/powerpoint/2010/main" val="924185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blue dots&#10;&#10;Description automatically generated">
            <a:extLst>
              <a:ext uri="{FF2B5EF4-FFF2-40B4-BE49-F238E27FC236}">
                <a16:creationId xmlns:a16="http://schemas.microsoft.com/office/drawing/2014/main" id="{1C27367C-B197-716D-1DE4-B4E71F68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95" y="3743696"/>
            <a:ext cx="2948822" cy="29488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AEEFCBC-6BFD-2092-FB79-4114ECEFF161}"/>
              </a:ext>
            </a:extLst>
          </p:cNvPr>
          <p:cNvGrpSpPr/>
          <p:nvPr/>
        </p:nvGrpSpPr>
        <p:grpSpPr>
          <a:xfrm>
            <a:off x="4988919" y="3660358"/>
            <a:ext cx="2948821" cy="3115499"/>
            <a:chOff x="5996776" y="1180909"/>
            <a:chExt cx="3045624" cy="3310904"/>
          </a:xfrm>
        </p:grpSpPr>
        <p:pic>
          <p:nvPicPr>
            <p:cNvPr id="7" name="Picture 6" descr="A red and yellow pattern with white circles&#10;&#10;Description automatically generated with medium confidence">
              <a:extLst>
                <a:ext uri="{FF2B5EF4-FFF2-40B4-BE49-F238E27FC236}">
                  <a16:creationId xmlns:a16="http://schemas.microsoft.com/office/drawing/2014/main" id="{2E41A82F-629E-DB32-70EE-6888823EE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6776" y="1180909"/>
              <a:ext cx="3045624" cy="33109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68976F-E82B-44A4-0FA1-402FA6FB229B}"/>
                </a:ext>
              </a:extLst>
            </p:cNvPr>
            <p:cNvSpPr txBox="1"/>
            <p:nvPr/>
          </p:nvSpPr>
          <p:spPr>
            <a:xfrm>
              <a:off x="6872404" y="4091206"/>
              <a:ext cx="1968168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 Sidelobes ~ 0.25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8985807-63E9-B511-0A7A-7EC1E8F895B8}"/>
              </a:ext>
            </a:extLst>
          </p:cNvPr>
          <p:cNvSpPr txBox="1"/>
          <p:nvPr/>
        </p:nvSpPr>
        <p:spPr>
          <a:xfrm>
            <a:off x="2122486" y="3827035"/>
            <a:ext cx="1251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600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600" baseline="-25000" dirty="0" err="1">
                <a:latin typeface="Gill Sans MT" pitchFamily="34" charset="0"/>
                <a:cs typeface="Gill Sans" pitchFamily="17" charset="0"/>
              </a:rPr>
              <a:t>uv</a:t>
            </a:r>
            <a:r>
              <a:rPr lang="en-US" sz="1600" dirty="0">
                <a:latin typeface="Gill Sans MT" pitchFamily="34" charset="0"/>
                <a:cs typeface="Gill Sans" pitchFamily="17" charset="0"/>
              </a:rPr>
              <a:t> = 21</a:t>
            </a:r>
          </a:p>
        </p:txBody>
      </p:sp>
      <p:pic>
        <p:nvPicPr>
          <p:cNvPr id="9" name="Picture 8" descr="A blurry image of a number six&#10;&#10;Description automatically generated">
            <a:extLst>
              <a:ext uri="{FF2B5EF4-FFF2-40B4-BE49-F238E27FC236}">
                <a16:creationId xmlns:a16="http://schemas.microsoft.com/office/drawing/2014/main" id="{EF307038-4D7F-40A6-6F86-1A19D9E96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056" y="580915"/>
            <a:ext cx="3892009" cy="2852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B6E9AE-9563-91D6-DCB3-35A49CC7DD5A}"/>
              </a:ext>
            </a:extLst>
          </p:cNvPr>
          <p:cNvSpPr txBox="1"/>
          <p:nvPr/>
        </p:nvSpPr>
        <p:spPr>
          <a:xfrm>
            <a:off x="1757002" y="86977"/>
            <a:ext cx="6330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Non-redundant 7 Aperture Mask for ALBA SRI</a:t>
            </a:r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33CAC643-7B52-E088-AC80-37323550105C}"/>
              </a:ext>
            </a:extLst>
          </p:cNvPr>
          <p:cNvSpPr/>
          <p:nvPr/>
        </p:nvSpPr>
        <p:spPr>
          <a:xfrm>
            <a:off x="4191989" y="4803022"/>
            <a:ext cx="755547" cy="187285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A1173D-3340-B81E-9821-60B2A3FBC7E0}"/>
              </a:ext>
            </a:extLst>
          </p:cNvPr>
          <p:cNvSpPr txBox="1"/>
          <p:nvPr/>
        </p:nvSpPr>
        <p:spPr>
          <a:xfrm>
            <a:off x="4352329" y="4461768"/>
            <a:ext cx="642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10540-822C-B100-FB8E-ED5C7E289A20}"/>
              </a:ext>
            </a:extLst>
          </p:cNvPr>
          <p:cNvSpPr txBox="1"/>
          <p:nvPr/>
        </p:nvSpPr>
        <p:spPr>
          <a:xfrm>
            <a:off x="5071308" y="3718255"/>
            <a:ext cx="1323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PSF</a:t>
            </a:r>
          </a:p>
        </p:txBody>
      </p:sp>
    </p:spTree>
    <p:extLst>
      <p:ext uri="{BB962C8B-B14F-4D97-AF65-F5344CB8AC3E}">
        <p14:creationId xmlns:p14="http://schemas.microsoft.com/office/powerpoint/2010/main" val="3381089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FBD8EC02-24DE-5CE5-9740-0E26D94E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649" y="2585233"/>
            <a:ext cx="4694351" cy="5024607"/>
          </a:xfrm>
          <a:prstGeom prst="rect">
            <a:avLst/>
          </a:prstGeom>
        </p:spPr>
      </p:pic>
      <p:pic>
        <p:nvPicPr>
          <p:cNvPr id="11" name="Picture 10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7875E468-9F4A-BB84-D118-BC6C863A7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98" y="748695"/>
            <a:ext cx="4399795" cy="4709329"/>
          </a:xfrm>
          <a:prstGeom prst="rect">
            <a:avLst/>
          </a:prstGeom>
        </p:spPr>
      </p:pic>
      <p:pic>
        <p:nvPicPr>
          <p:cNvPr id="5" name="Picture 4" descr="A blue screen with many dots&#10;&#10;Description automatically generated">
            <a:extLst>
              <a:ext uri="{FF2B5EF4-FFF2-40B4-BE49-F238E27FC236}">
                <a16:creationId xmlns:a16="http://schemas.microsoft.com/office/drawing/2014/main" id="{CD2F2D47-C6D2-9948-FB24-A58A9ED1F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63" y="396240"/>
            <a:ext cx="3620340" cy="3006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6DABA-473B-102E-F030-91B42061CF56}"/>
              </a:ext>
            </a:extLst>
          </p:cNvPr>
          <p:cNvSpPr txBox="1"/>
          <p:nvPr/>
        </p:nvSpPr>
        <p:spPr>
          <a:xfrm>
            <a:off x="5131398" y="548640"/>
            <a:ext cx="82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Amp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BC4C9-9CFF-EEA0-DC95-F6E2E230CD88}"/>
              </a:ext>
            </a:extLst>
          </p:cNvPr>
          <p:cNvSpPr txBox="1"/>
          <p:nvPr/>
        </p:nvSpPr>
        <p:spPr>
          <a:xfrm>
            <a:off x="5585009" y="3631461"/>
            <a:ext cx="828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Phase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6A90D-5462-70E5-17AA-22277A62204D}"/>
              </a:ext>
            </a:extLst>
          </p:cNvPr>
          <p:cNvSpPr txBox="1"/>
          <p:nvPr/>
        </p:nvSpPr>
        <p:spPr>
          <a:xfrm>
            <a:off x="1234312" y="1199921"/>
            <a:ext cx="274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ALBA 7hole Dirty Image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1C6AE9A0-3722-EC4C-F323-7479EBB964E6}"/>
              </a:ext>
            </a:extLst>
          </p:cNvPr>
          <p:cNvSpPr/>
          <p:nvPr/>
        </p:nvSpPr>
        <p:spPr>
          <a:xfrm>
            <a:off x="4191989" y="2594212"/>
            <a:ext cx="755547" cy="187285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C6AD78-7B80-E078-A263-45D0534135E8}"/>
              </a:ext>
            </a:extLst>
          </p:cNvPr>
          <p:cNvSpPr txBox="1"/>
          <p:nvPr/>
        </p:nvSpPr>
        <p:spPr>
          <a:xfrm>
            <a:off x="4352329" y="2252958"/>
            <a:ext cx="642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rgbClr val="FF0000"/>
                </a:solidFill>
                <a:latin typeface="Gill Sans MT" pitchFamily="34" charset="0"/>
                <a:cs typeface="Gill Sans" pitchFamily="17" charset="0"/>
              </a:rPr>
              <a:t>FT</a:t>
            </a:r>
          </a:p>
        </p:txBody>
      </p:sp>
    </p:spTree>
    <p:extLst>
      <p:ext uri="{BB962C8B-B14F-4D97-AF65-F5344CB8AC3E}">
        <p14:creationId xmlns:p14="http://schemas.microsoft.com/office/powerpoint/2010/main" val="1574681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different colored dots&#10;&#10;Description automatically generated">
            <a:extLst>
              <a:ext uri="{FF2B5EF4-FFF2-40B4-BE49-F238E27FC236}">
                <a16:creationId xmlns:a16="http://schemas.microsoft.com/office/drawing/2014/main" id="{40DC5B94-EA08-6F91-EE0A-8DDBE611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858" y="1330680"/>
            <a:ext cx="4519289" cy="3249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A436AA-A62A-BA5A-F22B-3C1F7D71A7C0}"/>
              </a:ext>
            </a:extLst>
          </p:cNvPr>
          <p:cNvSpPr txBox="1"/>
          <p:nvPr/>
        </p:nvSpPr>
        <p:spPr>
          <a:xfrm>
            <a:off x="5313558" y="4648079"/>
            <a:ext cx="35454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Phases: rms ~ 15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Vibrations and/or turbulence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[Closure phase 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; rms &lt; 1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 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]</a:t>
            </a:r>
          </a:p>
        </p:txBody>
      </p:sp>
      <p:pic>
        <p:nvPicPr>
          <p:cNvPr id="9" name="Picture 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4DBB3B51-9B32-81FA-1512-2B33B774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353" y="1085482"/>
            <a:ext cx="5063043" cy="3562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3091AF-C805-57D6-9083-38DD29EC52DB}"/>
              </a:ext>
            </a:extLst>
          </p:cNvPr>
          <p:cNvSpPr txBox="1"/>
          <p:nvPr/>
        </p:nvSpPr>
        <p:spPr>
          <a:xfrm>
            <a:off x="1911927" y="605642"/>
            <a:ext cx="635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Visibilities: 30 exposures, 1msec every 1 sec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4C44DC-7F77-71E7-CE73-7C0F0B67D989}"/>
              </a:ext>
            </a:extLst>
          </p:cNvPr>
          <p:cNvSpPr txBox="1"/>
          <p:nvPr/>
        </p:nvSpPr>
        <p:spPr>
          <a:xfrm>
            <a:off x="700645" y="4648079"/>
            <a:ext cx="3545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Stable amplitudes: rms &lt; 1%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High coherences &gt; 60% </a:t>
            </a:r>
          </a:p>
        </p:txBody>
      </p:sp>
    </p:spTree>
    <p:extLst>
      <p:ext uri="{BB962C8B-B14F-4D97-AF65-F5344CB8AC3E}">
        <p14:creationId xmlns:p14="http://schemas.microsoft.com/office/powerpoint/2010/main" val="2643488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93858F7E-73B9-D0EA-3E2C-7521B7A09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8667" y="956556"/>
            <a:ext cx="4054685" cy="4339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9A8BA-08BC-AD72-E6BC-C85A9D74A060}"/>
              </a:ext>
            </a:extLst>
          </p:cNvPr>
          <p:cNvSpPr txBox="1"/>
          <p:nvPr/>
        </p:nvSpPr>
        <p:spPr>
          <a:xfrm>
            <a:off x="745379" y="4590982"/>
            <a:ext cx="2287098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DNR ~ 20</a:t>
            </a:r>
          </a:p>
        </p:txBody>
      </p:sp>
      <p:pic>
        <p:nvPicPr>
          <p:cNvPr id="6" name="Picture 5" descr="A screen shot of a computer generated image&#10;&#10;Description automatically generated">
            <a:extLst>
              <a:ext uri="{FF2B5EF4-FFF2-40B4-BE49-F238E27FC236}">
                <a16:creationId xmlns:a16="http://schemas.microsoft.com/office/drawing/2014/main" id="{52B4D4E0-DB50-6A48-2F67-3E3E72805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49872" y="1064259"/>
            <a:ext cx="4054684" cy="4003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D73B1-F4DE-AF3D-2BE7-72812944C000}"/>
              </a:ext>
            </a:extLst>
          </p:cNvPr>
          <p:cNvSpPr txBox="1"/>
          <p:nvPr/>
        </p:nvSpPr>
        <p:spPr>
          <a:xfrm>
            <a:off x="5797888" y="4525415"/>
            <a:ext cx="2307418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DNR ~ 2000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323D42B4-7C5D-9F57-757E-283C3985700A}"/>
              </a:ext>
            </a:extLst>
          </p:cNvPr>
          <p:cNvSpPr/>
          <p:nvPr/>
        </p:nvSpPr>
        <p:spPr>
          <a:xfrm>
            <a:off x="3799841" y="2822835"/>
            <a:ext cx="1377103" cy="1936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F7D66A-863C-4CF5-F5CD-9F2800B96597}"/>
              </a:ext>
            </a:extLst>
          </p:cNvPr>
          <p:cNvSpPr txBox="1"/>
          <p:nvPr/>
        </p:nvSpPr>
        <p:spPr>
          <a:xfrm>
            <a:off x="1656954" y="116967"/>
            <a:ext cx="6389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Visibility Self-</a:t>
            </a:r>
            <a:r>
              <a:rPr lang="en-US" sz="28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cal</a:t>
            </a:r>
            <a:r>
              <a:rPr lang="en-US" sz="28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+ CLEAN deconvolution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E2BE1-2FD3-D95C-82AE-7900A4AE07CC}"/>
              </a:ext>
            </a:extLst>
          </p:cNvPr>
          <p:cNvSpPr txBox="1"/>
          <p:nvPr/>
        </p:nvSpPr>
        <p:spPr>
          <a:xfrm>
            <a:off x="5797888" y="511307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FWHM ~ 2” = 140um</a:t>
            </a:r>
          </a:p>
        </p:txBody>
      </p:sp>
    </p:spTree>
    <p:extLst>
      <p:ext uri="{BB962C8B-B14F-4D97-AF65-F5344CB8AC3E}">
        <p14:creationId xmlns:p14="http://schemas.microsoft.com/office/powerpoint/2010/main" val="309030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ng shot of a long line of white objects&#10;&#10;Description automatically generated">
            <a:extLst>
              <a:ext uri="{FF2B5EF4-FFF2-40B4-BE49-F238E27FC236}">
                <a16:creationId xmlns:a16="http://schemas.microsoft.com/office/drawing/2014/main" id="{D04873F9-42B3-2C17-446F-A6D5DBE66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096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567E72-DBC6-3FD3-E03B-26A8E7FB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07CA2-746A-BB43-8ED9-DEB98E8B8BB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93B39-3C5A-4E36-4FE0-2D9C3BD6BE1E}"/>
              </a:ext>
            </a:extLst>
          </p:cNvPr>
          <p:cNvSpPr txBox="1"/>
          <p:nvPr/>
        </p:nvSpPr>
        <p:spPr>
          <a:xfrm>
            <a:off x="2320290" y="134005"/>
            <a:ext cx="509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Very Large Array 1980 - present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68EBE-8FED-2AE6-6037-3FBFE92B6339}"/>
              </a:ext>
            </a:extLst>
          </p:cNvPr>
          <p:cNvSpPr txBox="1"/>
          <p:nvPr/>
        </p:nvSpPr>
        <p:spPr>
          <a:xfrm>
            <a:off x="1143000" y="868680"/>
            <a:ext cx="69265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27 x 25m antennas in Socorro NM USA (2000m)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75 MHz to 50 GHz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Baselines 30m to 40 km (resolution 70” to 50mas @ 32 GHz)</a:t>
            </a:r>
          </a:p>
        </p:txBody>
      </p:sp>
      <p:pic>
        <p:nvPicPr>
          <p:cNvPr id="5" name="Picture 4" descr="A large satellite dish in a desert with Karl G. Jansky Very Large Array in the background&#10;&#10;Description automatically generated">
            <a:extLst>
              <a:ext uri="{FF2B5EF4-FFF2-40B4-BE49-F238E27FC236}">
                <a16:creationId xmlns:a16="http://schemas.microsoft.com/office/drawing/2014/main" id="{F10D71AC-D885-F44C-1D5C-68F3C52E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53" y="3272586"/>
            <a:ext cx="2244925" cy="3371878"/>
          </a:xfrm>
          <a:prstGeom prst="rect">
            <a:avLst/>
          </a:prstGeom>
        </p:spPr>
      </p:pic>
      <p:pic>
        <p:nvPicPr>
          <p:cNvPr id="2" name="Picture 4" descr="http://gioviart.files.wordpress.com/2013/03/contact_film.jpg">
            <a:extLst>
              <a:ext uri="{FF2B5EF4-FFF2-40B4-BE49-F238E27FC236}">
                <a16:creationId xmlns:a16="http://schemas.microsoft.com/office/drawing/2014/main" id="{EA06CE3E-3975-DEF4-7E79-E46BCA043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 t="13204" r="413" b="18958"/>
          <a:stretch/>
        </p:blipFill>
        <p:spPr bwMode="auto">
          <a:xfrm>
            <a:off x="190922" y="3902870"/>
            <a:ext cx="6326309" cy="23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86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ncentric circle&#10;&#10;Description automatically generated">
            <a:extLst>
              <a:ext uri="{FF2B5EF4-FFF2-40B4-BE49-F238E27FC236}">
                <a16:creationId xmlns:a16="http://schemas.microsoft.com/office/drawing/2014/main" id="{CCB29544-4258-DE4B-AD1E-DA3FE7207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02" y="3559085"/>
            <a:ext cx="4281858" cy="3091466"/>
          </a:xfrm>
          <a:prstGeom prst="rect">
            <a:avLst/>
          </a:prstGeom>
        </p:spPr>
      </p:pic>
      <p:pic>
        <p:nvPicPr>
          <p:cNvPr id="7" name="Picture 6" descr="A graph with a line graph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6783F267-42B4-31C5-9186-5A443AC45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098" y="604629"/>
            <a:ext cx="4267200" cy="3003549"/>
          </a:xfrm>
          <a:prstGeom prst="rect">
            <a:avLst/>
          </a:prstGeom>
        </p:spPr>
      </p:pic>
      <p:pic>
        <p:nvPicPr>
          <p:cNvPr id="11" name="Picture 10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21FDBA11-D3F8-A1CD-D48F-B095E2626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80" y="380769"/>
            <a:ext cx="4348298" cy="3362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2432005" y="142964"/>
            <a:ext cx="388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Gaussian model fitting to data</a:t>
            </a:r>
          </a:p>
        </p:txBody>
      </p:sp>
      <p:pic>
        <p:nvPicPr>
          <p:cNvPr id="6" name="Picture 5" descr="A table with numbers and a few black text&#10;&#10;Description automatically generated with medium confidence">
            <a:extLst>
              <a:ext uri="{FF2B5EF4-FFF2-40B4-BE49-F238E27FC236}">
                <a16:creationId xmlns:a16="http://schemas.microsoft.com/office/drawing/2014/main" id="{ECC553C2-349F-D638-2500-4B8F7448A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154" y="3956721"/>
            <a:ext cx="4655342" cy="156612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1E7712-7323-2D0B-FEB9-1BB3359189BF}"/>
              </a:ext>
            </a:extLst>
          </p:cNvPr>
          <p:cNvSpPr/>
          <p:nvPr/>
        </p:nvSpPr>
        <p:spPr>
          <a:xfrm>
            <a:off x="4375950" y="4645490"/>
            <a:ext cx="4655342" cy="2493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28F10-F138-6DC1-CD86-990CA595DB5E}"/>
              </a:ext>
            </a:extLst>
          </p:cNvPr>
          <p:cNvSpPr txBox="1"/>
          <p:nvPr/>
        </p:nvSpPr>
        <p:spPr>
          <a:xfrm>
            <a:off x="878774" y="2782744"/>
            <a:ext cx="3040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Selfcal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gains: stable &lt; 1%</a:t>
            </a:r>
          </a:p>
        </p:txBody>
      </p:sp>
    </p:spTree>
    <p:extLst>
      <p:ext uri="{BB962C8B-B14F-4D97-AF65-F5344CB8AC3E}">
        <p14:creationId xmlns:p14="http://schemas.microsoft.com/office/powerpoint/2010/main" val="3339701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6A6EF7-E80A-69CB-1CBA-358CD0B6D101}"/>
              </a:ext>
            </a:extLst>
          </p:cNvPr>
          <p:cNvSpPr/>
          <p:nvPr/>
        </p:nvSpPr>
        <p:spPr>
          <a:xfrm>
            <a:off x="-204395" y="5739206"/>
            <a:ext cx="9606579" cy="10058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20468-F7A3-4878-B142-93E7FEF4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79" y="628662"/>
            <a:ext cx="8431481" cy="58070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EA67EB3-5CFF-A892-E2D0-2270F2954ABE}"/>
              </a:ext>
            </a:extLst>
          </p:cNvPr>
          <p:cNvSpPr/>
          <p:nvPr/>
        </p:nvSpPr>
        <p:spPr>
          <a:xfrm>
            <a:off x="4309641" y="4851112"/>
            <a:ext cx="4491080" cy="15845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90787-4C9B-5A5B-FE83-4E59A74AB229}"/>
              </a:ext>
            </a:extLst>
          </p:cNvPr>
          <p:cNvSpPr txBox="1"/>
          <p:nvPr/>
        </p:nvSpPr>
        <p:spPr>
          <a:xfrm>
            <a:off x="1317697" y="3308662"/>
            <a:ext cx="1446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Ap1 0.109, -78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7260E-7505-BAE2-158D-99B032A8A8E1}"/>
              </a:ext>
            </a:extLst>
          </p:cNvPr>
          <p:cNvSpPr txBox="1"/>
          <p:nvPr/>
        </p:nvSpPr>
        <p:spPr>
          <a:xfrm>
            <a:off x="1317697" y="2314702"/>
            <a:ext cx="163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Ap2  0.121, -20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02198-7BD3-E0E6-BDC9-CF4B66DAB3BA}"/>
              </a:ext>
            </a:extLst>
          </p:cNvPr>
          <p:cNvSpPr txBox="1"/>
          <p:nvPr/>
        </p:nvSpPr>
        <p:spPr>
          <a:xfrm>
            <a:off x="2223421" y="1622622"/>
            <a:ext cx="156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Ap3 0.122, 12.6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034C6-0952-DD2B-F502-3142A1FD6B7F}"/>
              </a:ext>
            </a:extLst>
          </p:cNvPr>
          <p:cNvSpPr txBox="1"/>
          <p:nvPr/>
        </p:nvSpPr>
        <p:spPr>
          <a:xfrm>
            <a:off x="5300578" y="1549666"/>
            <a:ext cx="156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Ap4 0.117  -57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DD80E-82A5-D69A-7C03-9CDADCA3CF0F}"/>
              </a:ext>
            </a:extLst>
          </p:cNvPr>
          <p:cNvSpPr txBox="1"/>
          <p:nvPr/>
        </p:nvSpPr>
        <p:spPr>
          <a:xfrm>
            <a:off x="6350542" y="2043689"/>
            <a:ext cx="156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Ap5 0.117 -114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1536E8-0DDF-13A7-0069-4CC1095798A4}"/>
              </a:ext>
            </a:extLst>
          </p:cNvPr>
          <p:cNvSpPr txBox="1"/>
          <p:nvPr/>
        </p:nvSpPr>
        <p:spPr>
          <a:xfrm>
            <a:off x="6329514" y="2650946"/>
            <a:ext cx="1748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Ap6  0.129 -80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972C7-030E-4718-2E93-4A36F8EF8CC5}"/>
              </a:ext>
            </a:extLst>
          </p:cNvPr>
          <p:cNvSpPr txBox="1"/>
          <p:nvPr/>
        </p:nvSpPr>
        <p:spPr>
          <a:xfrm>
            <a:off x="3284513" y="130986"/>
            <a:ext cx="514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Why Self-Calibration?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BCEB7A-6EA6-7C25-3DB7-E969CBAAF0B4}"/>
              </a:ext>
            </a:extLst>
          </p:cNvPr>
          <p:cNvSpPr txBox="1"/>
          <p:nvPr/>
        </p:nvSpPr>
        <p:spPr>
          <a:xfrm>
            <a:off x="1941362" y="4934239"/>
            <a:ext cx="5651550" cy="1803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Hole-based gain solutions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Amp: illumination ~ 31% voltage differences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Phase = wavefront sensor: dL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𝜸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= 𝝺 x (d𝞍/360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o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gradient: tip/tilt</a:t>
            </a:r>
          </a:p>
          <a:p>
            <a:pPr marL="800100" lvl="1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Jitter: rms ~ 15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o  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= 22nm</a:t>
            </a:r>
            <a:endParaRPr lang="en-US" sz="1600" dirty="0">
              <a:latin typeface="Gill Sans MT" pitchFamily="34" charset="0"/>
              <a:cs typeface="Gill Sans" pitchFamily="17" charset="0"/>
            </a:endParaRPr>
          </a:p>
        </p:txBody>
      </p:sp>
      <p:pic>
        <p:nvPicPr>
          <p:cNvPr id="14" name="Picture 13" descr="A blurry image of a number six&#10;&#10;Description automatically generated">
            <a:extLst>
              <a:ext uri="{FF2B5EF4-FFF2-40B4-BE49-F238E27FC236}">
                <a16:creationId xmlns:a16="http://schemas.microsoft.com/office/drawing/2014/main" id="{96AD67A7-D656-26C5-19C1-B64DB83B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0" y="105929"/>
            <a:ext cx="3892009" cy="2852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338B46-9590-6BA3-B59D-37517803376F}"/>
              </a:ext>
            </a:extLst>
          </p:cNvPr>
          <p:cNvSpPr txBox="1"/>
          <p:nvPr/>
        </p:nvSpPr>
        <p:spPr>
          <a:xfrm>
            <a:off x="3284513" y="3745389"/>
            <a:ext cx="156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Ap0; 0.098, 0</a:t>
            </a:r>
            <a:r>
              <a:rPr lang="en-US" sz="1400" baseline="30000" dirty="0">
                <a:solidFill>
                  <a:srgbClr val="FF0000"/>
                </a:solidFill>
              </a:rPr>
              <a:t>o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4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4FAAAA2-0105-D517-F467-70CC5E44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004" y="584858"/>
            <a:ext cx="5430984" cy="4227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2547256" y="249382"/>
            <a:ext cx="48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non-redundant Mask?</a:t>
            </a:r>
          </a:p>
        </p:txBody>
      </p:sp>
      <p:pic>
        <p:nvPicPr>
          <p:cNvPr id="14" name="Picture 13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A68C8BE8-6922-CF64-2418-EB44B5FE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2" y="1201566"/>
            <a:ext cx="3287173" cy="3181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1001438" y="5091543"/>
            <a:ext cx="740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rms fluctuations:  redundant samples ~ 6x non-redundant</a:t>
            </a:r>
          </a:p>
        </p:txBody>
      </p:sp>
    </p:spTree>
    <p:extLst>
      <p:ext uri="{BB962C8B-B14F-4D97-AF65-F5344CB8AC3E}">
        <p14:creationId xmlns:p14="http://schemas.microsoft.com/office/powerpoint/2010/main" val="4211525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2024742" y="249382"/>
            <a:ext cx="48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Summary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560095" y="900556"/>
            <a:ext cx="8382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New SRI method for rapid (msec), accurate, non-invasive 2D beam characterization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Self-calibration corrects for non-uniform illumination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Non-redundancy avoids decoherence and image smearing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Self-</a:t>
            </a: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cal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phase solutions provide precise, rapid wave-front sensor (photon pathlength)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8ACA1-CED5-63A1-B9AF-03E17CB6431B}"/>
              </a:ext>
            </a:extLst>
          </p:cNvPr>
          <p:cNvSpPr txBox="1"/>
          <p:nvPr/>
        </p:nvSpPr>
        <p:spPr>
          <a:xfrm>
            <a:off x="560095" y="4283044"/>
            <a:ext cx="8023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Higher resolution: shorter wavelengths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More holes: generalize to more complex 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CFC783-5671-3A72-8AA1-99BE07AC22D8}"/>
              </a:ext>
            </a:extLst>
          </p:cNvPr>
          <p:cNvSpPr txBox="1"/>
          <p:nvPr/>
        </p:nvSpPr>
        <p:spPr>
          <a:xfrm>
            <a:off x="2024742" y="3631870"/>
            <a:ext cx="4839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Future </a:t>
            </a:r>
          </a:p>
        </p:txBody>
      </p:sp>
    </p:spTree>
    <p:extLst>
      <p:ext uri="{BB962C8B-B14F-4D97-AF65-F5344CB8AC3E}">
        <p14:creationId xmlns:p14="http://schemas.microsoft.com/office/powerpoint/2010/main" val="204426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atellite dishes in a desert with Atacama Desert in the background&#10;&#10;Description automatically generated">
            <a:extLst>
              <a:ext uri="{FF2B5EF4-FFF2-40B4-BE49-F238E27FC236}">
                <a16:creationId xmlns:a16="http://schemas.microsoft.com/office/drawing/2014/main" id="{20A982E3-5CD5-AB0C-0DC2-4CE856CD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"/>
            <a:ext cx="9134633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567E72-DBC6-3FD3-E03B-26A8E7FB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07CA2-746A-BB43-8ED9-DEB98E8B8BB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93B39-3C5A-4E36-4FE0-2D9C3BD6BE1E}"/>
              </a:ext>
            </a:extLst>
          </p:cNvPr>
          <p:cNvSpPr txBox="1"/>
          <p:nvPr/>
        </p:nvSpPr>
        <p:spPr>
          <a:xfrm>
            <a:off x="989726" y="1145"/>
            <a:ext cx="715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Atacama Large Millimeter Array 2011 - Present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68EBE-8FED-2AE6-6037-3FBFE92B6339}"/>
              </a:ext>
            </a:extLst>
          </p:cNvPr>
          <p:cNvSpPr txBox="1"/>
          <p:nvPr/>
        </p:nvSpPr>
        <p:spPr>
          <a:xfrm>
            <a:off x="892431" y="578321"/>
            <a:ext cx="7086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54 x 12m antennas in Atacama Desert, Chile, 5000m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32 GHz to 950 GHz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Baselines 20m to 16 km (resolution 12” to 15mas @ 230 GHz)</a:t>
            </a:r>
          </a:p>
        </p:txBody>
      </p:sp>
      <p:pic>
        <p:nvPicPr>
          <p:cNvPr id="17" name="Picture 16" descr="A group of large satellite dishes with Karl G. Jansky Very Large Array in the background&#10;&#10;Description automatically generated">
            <a:extLst>
              <a:ext uri="{FF2B5EF4-FFF2-40B4-BE49-F238E27FC236}">
                <a16:creationId xmlns:a16="http://schemas.microsoft.com/office/drawing/2014/main" id="{AC7D39D1-8148-5988-14E9-1711ABEE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91" y="1938710"/>
            <a:ext cx="3510691" cy="23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5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567E72-DBC6-3FD3-E03B-26A8E7FBD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07CA2-746A-BB43-8ED9-DEB98E8B8BB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93B39-3C5A-4E36-4FE0-2D9C3BD6BE1E}"/>
              </a:ext>
            </a:extLst>
          </p:cNvPr>
          <p:cNvSpPr txBox="1"/>
          <p:nvPr/>
        </p:nvSpPr>
        <p:spPr>
          <a:xfrm>
            <a:off x="1348740" y="134005"/>
            <a:ext cx="715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Very Long Baseline  Array 1993 - Present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68EBE-8FED-2AE6-6037-3FBFE92B6339}"/>
              </a:ext>
            </a:extLst>
          </p:cNvPr>
          <p:cNvSpPr txBox="1"/>
          <p:nvPr/>
        </p:nvSpPr>
        <p:spPr>
          <a:xfrm>
            <a:off x="868680" y="751225"/>
            <a:ext cx="74409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10 x 22m antennas across USA Hawaii to St. Croix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1.0 GHz to 90 GHz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Baselines 80km to 8000km (resolution 0.1” to 0.1mas @ 8 GHz)</a:t>
            </a:r>
          </a:p>
        </p:txBody>
      </p:sp>
      <p:pic>
        <p:nvPicPr>
          <p:cNvPr id="7" name="Picture 6" descr="A globe with planes flying around&#10;&#10;Description automatically generated with medium confidence">
            <a:extLst>
              <a:ext uri="{FF2B5EF4-FFF2-40B4-BE49-F238E27FC236}">
                <a16:creationId xmlns:a16="http://schemas.microsoft.com/office/drawing/2014/main" id="{4FC881A2-A2AC-F54E-D271-20DE8FB9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636633"/>
            <a:ext cx="5140452" cy="4819174"/>
          </a:xfrm>
          <a:prstGeom prst="rect">
            <a:avLst/>
          </a:prstGeom>
        </p:spPr>
      </p:pic>
      <p:pic>
        <p:nvPicPr>
          <p:cNvPr id="13" name="Picture 12" descr="A satellite dish in the desert&#10;&#10;Description automatically generated">
            <a:extLst>
              <a:ext uri="{FF2B5EF4-FFF2-40B4-BE49-F238E27FC236}">
                <a16:creationId xmlns:a16="http://schemas.microsoft.com/office/drawing/2014/main" id="{8E17BC10-C281-C66D-90CA-711F3DE3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2020"/>
            <a:ext cx="2808351" cy="1440180"/>
          </a:xfrm>
          <a:prstGeom prst="rect">
            <a:avLst/>
          </a:prstGeom>
        </p:spPr>
      </p:pic>
      <p:pic>
        <p:nvPicPr>
          <p:cNvPr id="15" name="Picture 14" descr="A large satellite dish in the desert&#10;&#10;Description automatically generated">
            <a:extLst>
              <a:ext uri="{FF2B5EF4-FFF2-40B4-BE49-F238E27FC236}">
                <a16:creationId xmlns:a16="http://schemas.microsoft.com/office/drawing/2014/main" id="{8C66EDE6-D0A2-CBF4-41BD-033E6CFDE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5549"/>
            <a:ext cx="2808352" cy="1440181"/>
          </a:xfrm>
          <a:prstGeom prst="rect">
            <a:avLst/>
          </a:prstGeom>
        </p:spPr>
      </p:pic>
      <p:pic>
        <p:nvPicPr>
          <p:cNvPr id="18" name="Picture 17" descr="A large satellite dish near the water&#10;&#10;Description automatically generated">
            <a:extLst>
              <a:ext uri="{FF2B5EF4-FFF2-40B4-BE49-F238E27FC236}">
                <a16:creationId xmlns:a16="http://schemas.microsoft.com/office/drawing/2014/main" id="{596A1346-2CDB-5E51-BE06-4E37CCB81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051" y="4560569"/>
            <a:ext cx="2578218" cy="17402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48A612-E8D9-4B80-DDCD-3F3D1752D3A1}"/>
              </a:ext>
            </a:extLst>
          </p:cNvPr>
          <p:cNvSpPr txBox="1"/>
          <p:nvPr/>
        </p:nvSpPr>
        <p:spPr>
          <a:xfrm>
            <a:off x="6372995" y="4590961"/>
            <a:ext cx="195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latin typeface="Gill Sans MT" pitchFamily="34" charset="0"/>
                <a:cs typeface="Gill Sans" pitchFamily="17" charset="0"/>
              </a:rPr>
              <a:t>Saint Croix 0m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5AC821-D559-99E2-4347-A9541C17C31D}"/>
              </a:ext>
            </a:extLst>
          </p:cNvPr>
          <p:cNvSpPr txBox="1"/>
          <p:nvPr/>
        </p:nvSpPr>
        <p:spPr>
          <a:xfrm>
            <a:off x="1348740" y="4913590"/>
            <a:ext cx="1605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Mauna Kea 4000m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B11335-9E33-3A50-7DD3-3290BFFC0F10}"/>
              </a:ext>
            </a:extLst>
          </p:cNvPr>
          <p:cNvSpPr txBox="1"/>
          <p:nvPr/>
        </p:nvSpPr>
        <p:spPr>
          <a:xfrm>
            <a:off x="0" y="2285549"/>
            <a:ext cx="160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Owens Valley 1000m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63DFBB-40F5-0373-FE11-F739505E7582}"/>
              </a:ext>
            </a:extLst>
          </p:cNvPr>
          <p:cNvSpPr txBox="1"/>
          <p:nvPr/>
        </p:nvSpPr>
        <p:spPr>
          <a:xfrm>
            <a:off x="797627" y="685800"/>
            <a:ext cx="74409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10 x 22m antennas across USA Hawaii to St. Croix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1.0 GHz to 90 GHz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Baselines 80km to 8000 km (resolution 0.1” to 1mas @ 8 GHz)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DD7CC4-F2BE-BF15-34A9-58021BD0967B}"/>
              </a:ext>
            </a:extLst>
          </p:cNvPr>
          <p:cNvCxnSpPr/>
          <p:nvPr/>
        </p:nvCxnSpPr>
        <p:spPr>
          <a:xfrm flipH="1" flipV="1">
            <a:off x="2606040" y="3108960"/>
            <a:ext cx="765810" cy="32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089205E-3048-9DC4-EA92-30BD17D921D4}"/>
              </a:ext>
            </a:extLst>
          </p:cNvPr>
          <p:cNvCxnSpPr>
            <a:cxnSpLocks/>
          </p:cNvCxnSpPr>
          <p:nvPr/>
        </p:nvCxnSpPr>
        <p:spPr>
          <a:xfrm flipH="1">
            <a:off x="1964626" y="3794085"/>
            <a:ext cx="978599" cy="1073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8EA5DA-5B9D-C196-19EC-87F9B6EDEA5A}"/>
              </a:ext>
            </a:extLst>
          </p:cNvPr>
          <p:cNvCxnSpPr>
            <a:cxnSpLocks/>
          </p:cNvCxnSpPr>
          <p:nvPr/>
        </p:nvCxnSpPr>
        <p:spPr>
          <a:xfrm>
            <a:off x="5337810" y="4667488"/>
            <a:ext cx="1240341" cy="3077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large satellite dish in the woods&#10;&#10;Description automatically generated">
            <a:extLst>
              <a:ext uri="{FF2B5EF4-FFF2-40B4-BE49-F238E27FC236}">
                <a16:creationId xmlns:a16="http://schemas.microsoft.com/office/drawing/2014/main" id="{C0C72501-53FA-74A5-4A7C-5EBD6E8F2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890" y="2013660"/>
            <a:ext cx="2543207" cy="169269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4448031-E688-498D-9DDA-FFC1301DE412}"/>
              </a:ext>
            </a:extLst>
          </p:cNvPr>
          <p:cNvCxnSpPr>
            <a:cxnSpLocks/>
          </p:cNvCxnSpPr>
          <p:nvPr/>
        </p:nvCxnSpPr>
        <p:spPr>
          <a:xfrm flipV="1">
            <a:off x="4926330" y="2968822"/>
            <a:ext cx="1756171" cy="5313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9026241-623B-A4BC-506E-BF77B508D5C1}"/>
              </a:ext>
            </a:extLst>
          </p:cNvPr>
          <p:cNvSpPr txBox="1"/>
          <p:nvPr/>
        </p:nvSpPr>
        <p:spPr>
          <a:xfrm>
            <a:off x="6497890" y="2009329"/>
            <a:ext cx="1959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dirty="0">
                <a:latin typeface="Gill Sans MT" pitchFamily="34" charset="0"/>
                <a:cs typeface="Gill Sans" pitchFamily="17" charset="0"/>
              </a:rPr>
              <a:t>Hancock 300m</a:t>
            </a:r>
          </a:p>
        </p:txBody>
      </p:sp>
    </p:spTree>
    <p:extLst>
      <p:ext uri="{BB962C8B-B14F-4D97-AF65-F5344CB8AC3E}">
        <p14:creationId xmlns:p14="http://schemas.microsoft.com/office/powerpoint/2010/main" val="54401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A745A1-E0A8-505F-5BE9-A77B8599991A}"/>
              </a:ext>
            </a:extLst>
          </p:cNvPr>
          <p:cNvSpPr/>
          <p:nvPr/>
        </p:nvSpPr>
        <p:spPr>
          <a:xfrm>
            <a:off x="-68366" y="4922749"/>
            <a:ext cx="9272187" cy="6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11431-3F8C-C939-12AB-67E9E2ED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5057153"/>
            <a:ext cx="409330" cy="332519"/>
          </a:xfrm>
        </p:spPr>
        <p:txBody>
          <a:bodyPr/>
          <a:lstStyle/>
          <a:p>
            <a:fld id="{C007A3FA-37C8-B64A-9EE6-D07431EEED5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 descr="A screenshot of a solar flares&#10;&#10;Description automatically generated">
            <a:extLst>
              <a:ext uri="{FF2B5EF4-FFF2-40B4-BE49-F238E27FC236}">
                <a16:creationId xmlns:a16="http://schemas.microsoft.com/office/drawing/2014/main" id="{1ED541DC-2AEE-0357-A6C8-949080793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" y="713107"/>
            <a:ext cx="2945081" cy="2893935"/>
          </a:xfrm>
          <a:prstGeom prst="rect">
            <a:avLst/>
          </a:prstGeom>
        </p:spPr>
      </p:pic>
      <p:pic>
        <p:nvPicPr>
          <p:cNvPr id="14" name="Picture 13" descr="A bright purple and orange nebula&#10;&#10;Description automatically generated with medium confidence">
            <a:extLst>
              <a:ext uri="{FF2B5EF4-FFF2-40B4-BE49-F238E27FC236}">
                <a16:creationId xmlns:a16="http://schemas.microsoft.com/office/drawing/2014/main" id="{5F1B03E2-1763-1C59-6F5D-53633DA37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99" y="598810"/>
            <a:ext cx="5837839" cy="297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754D6D-0682-2C24-70C2-E3B9A52FA903}"/>
              </a:ext>
            </a:extLst>
          </p:cNvPr>
          <p:cNvSpPr txBox="1"/>
          <p:nvPr/>
        </p:nvSpPr>
        <p:spPr>
          <a:xfrm>
            <a:off x="2339440" y="97338"/>
            <a:ext cx="511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Science: the Sun to the Big Bang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000FC5-ACFA-8E63-9674-082D16E5B781}"/>
              </a:ext>
            </a:extLst>
          </p:cNvPr>
          <p:cNvGrpSpPr/>
          <p:nvPr/>
        </p:nvGrpSpPr>
        <p:grpSpPr>
          <a:xfrm>
            <a:off x="4995238" y="3569039"/>
            <a:ext cx="3681505" cy="3239508"/>
            <a:chOff x="4525764" y="123806"/>
            <a:chExt cx="3586248" cy="29892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8A915B-96BA-2417-1CA8-FE891A2AC0A2}"/>
                </a:ext>
              </a:extLst>
            </p:cNvPr>
            <p:cNvGrpSpPr/>
            <p:nvPr/>
          </p:nvGrpSpPr>
          <p:grpSpPr>
            <a:xfrm>
              <a:off x="4525764" y="123806"/>
              <a:ext cx="3524424" cy="2989269"/>
              <a:chOff x="4161083" y="1129852"/>
              <a:chExt cx="4982917" cy="4128989"/>
            </a:xfrm>
          </p:grpSpPr>
          <p:pic>
            <p:nvPicPr>
              <p:cNvPr id="19" name="Picture 18" descr="almahltau.jpg">
                <a:extLst>
                  <a:ext uri="{FF2B5EF4-FFF2-40B4-BE49-F238E27FC236}">
                    <a16:creationId xmlns:a16="http://schemas.microsoft.com/office/drawing/2014/main" id="{2BD81158-EF52-924D-6A09-DBDBE9DDF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1083" y="1158240"/>
                <a:ext cx="4982917" cy="410060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A5468E-154C-4BAE-D62E-5D305D8971F6}"/>
                  </a:ext>
                </a:extLst>
              </p:cNvPr>
              <p:cNvSpPr txBox="1"/>
              <p:nvPr/>
            </p:nvSpPr>
            <p:spPr>
              <a:xfrm>
                <a:off x="5376548" y="1129852"/>
                <a:ext cx="2879842" cy="350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ALMA 250GHz (Brogan ea.)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F81717C-A61F-D738-7E0B-98117997E993}"/>
                </a:ext>
              </a:extLst>
            </p:cNvPr>
            <p:cNvCxnSpPr>
              <a:cxnSpLocks/>
            </p:cNvCxnSpPr>
            <p:nvPr/>
          </p:nvCxnSpPr>
          <p:spPr>
            <a:xfrm>
              <a:off x="7985920" y="558452"/>
              <a:ext cx="0" cy="21006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F865CC-82CB-572B-0B19-8BD36A3192C9}"/>
                </a:ext>
              </a:extLst>
            </p:cNvPr>
            <p:cNvSpPr txBox="1"/>
            <p:nvPr/>
          </p:nvSpPr>
          <p:spPr>
            <a:xfrm>
              <a:off x="7057989" y="1444035"/>
              <a:ext cx="1054023" cy="271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130AU = 1”</a:t>
              </a:r>
            </a:p>
          </p:txBody>
        </p:sp>
      </p:grpSp>
      <p:pic>
        <p:nvPicPr>
          <p:cNvPr id="8" name="Picture 7" descr="A collage of different colors of stars&#10;&#10;Description automatically generated">
            <a:extLst>
              <a:ext uri="{FF2B5EF4-FFF2-40B4-BE49-F238E27FC236}">
                <a16:creationId xmlns:a16="http://schemas.microsoft.com/office/drawing/2014/main" id="{8CADC9CB-0CB8-CDCE-7F54-C4001D41B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30" y="3692973"/>
            <a:ext cx="4135701" cy="2995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60C353-F9F8-A25A-8E5B-D39C1A8F18C1}"/>
              </a:ext>
            </a:extLst>
          </p:cNvPr>
          <p:cNvSpPr txBox="1"/>
          <p:nvPr/>
        </p:nvSpPr>
        <p:spPr>
          <a:xfrm>
            <a:off x="183348" y="3699668"/>
            <a:ext cx="1431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2000" baseline="-25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univ</a:t>
            </a:r>
            <a:r>
              <a:rPr lang="en-US" sz="2000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 ~ 2 </a:t>
            </a:r>
            <a:r>
              <a:rPr lang="en-US" sz="2000" dirty="0" err="1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Gyr</a:t>
            </a:r>
            <a:endParaRPr lang="en-US" sz="2000" dirty="0">
              <a:solidFill>
                <a:schemeClr val="bg1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red nebula in space&#10;&#10;Description automatically generated">
            <a:extLst>
              <a:ext uri="{FF2B5EF4-FFF2-40B4-BE49-F238E27FC236}">
                <a16:creationId xmlns:a16="http://schemas.microsoft.com/office/drawing/2014/main" id="{2FBDD7B6-5D2F-5C7F-70BE-BEB713A9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381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33A1F9-B2D4-0961-7D92-7E4511CE0AD8}"/>
              </a:ext>
            </a:extLst>
          </p:cNvPr>
          <p:cNvGrpSpPr/>
          <p:nvPr/>
        </p:nvGrpSpPr>
        <p:grpSpPr>
          <a:xfrm>
            <a:off x="4453246" y="3538847"/>
            <a:ext cx="4548249" cy="3131572"/>
            <a:chOff x="4453246" y="3538847"/>
            <a:chExt cx="4548249" cy="3131572"/>
          </a:xfrm>
        </p:grpSpPr>
        <p:pic>
          <p:nvPicPr>
            <p:cNvPr id="11" name="Picture 10" descr="A map of a planet&#10;&#10;Description automatically generated">
              <a:extLst>
                <a:ext uri="{FF2B5EF4-FFF2-40B4-BE49-F238E27FC236}">
                  <a16:creationId xmlns:a16="http://schemas.microsoft.com/office/drawing/2014/main" id="{9AD28712-31C6-9D49-6506-9ADAB6FD8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5252" y="4173425"/>
              <a:ext cx="4136243" cy="249699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21D816F-E920-F99C-EBBF-AE31C6A76B3C}"/>
                </a:ext>
              </a:extLst>
            </p:cNvPr>
            <p:cNvCxnSpPr/>
            <p:nvPr/>
          </p:nvCxnSpPr>
          <p:spPr>
            <a:xfrm>
              <a:off x="4453246" y="3538847"/>
              <a:ext cx="2066306" cy="165067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8D14CC-FA61-EC92-DA42-247B2DE1CF89}"/>
              </a:ext>
            </a:extLst>
          </p:cNvPr>
          <p:cNvSpPr txBox="1"/>
          <p:nvPr/>
        </p:nvSpPr>
        <p:spPr>
          <a:xfrm>
            <a:off x="1128155" y="187581"/>
            <a:ext cx="6650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Gill Sans MT" pitchFamily="34" charset="0"/>
                <a:cs typeface="Gill Sans" pitchFamily="17" charset="0"/>
              </a:rPr>
              <a:t>Powerful Radio Galaxies: the most extreme objects in the Universe and ultimate cosmic synchrotron 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ED144-06C6-16BA-B4B9-8A0AA25C47E5}"/>
              </a:ext>
            </a:extLst>
          </p:cNvPr>
          <p:cNvSpPr txBox="1"/>
          <p:nvPr/>
        </p:nvSpPr>
        <p:spPr>
          <a:xfrm>
            <a:off x="40794" y="33321"/>
            <a:ext cx="3628681" cy="23637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Size ~ 120 kpc = 360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klt-yr</a:t>
            </a:r>
            <a:endParaRPr lang="en-US" sz="1800" dirty="0"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V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J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~ 0.3c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eR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&lt; 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-5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cm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-3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; 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eX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~ 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-3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cm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-3</a:t>
            </a:r>
            <a:endParaRPr lang="en-US" sz="1800" dirty="0"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X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~ 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8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K,  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gas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~ 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14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M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o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M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BH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~ 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9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M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o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Gill Sans MT" pitchFamily="34" charset="0"/>
                <a:cs typeface="Gill Sans" pitchFamily="17" charset="0"/>
              </a:rPr>
              <a:t>L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R 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~L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X 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~</a:t>
            </a: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L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opt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~10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45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erg/s = 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12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L</a:t>
            </a:r>
            <a:r>
              <a:rPr lang="en-US" sz="1800" baseline="-25000" dirty="0">
                <a:latin typeface="Gill Sans MT" pitchFamily="34" charset="0"/>
                <a:cs typeface="Gill Sans" pitchFamily="17" charset="0"/>
              </a:rPr>
              <a:t>o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800" dirty="0" err="1"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1800" baseline="-25000" dirty="0" err="1">
                <a:latin typeface="Gill Sans MT" pitchFamily="34" charset="0"/>
                <a:cs typeface="Gill Sans" pitchFamily="17" charset="0"/>
              </a:rPr>
              <a:t>tot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~ 10</a:t>
            </a:r>
            <a:r>
              <a:rPr lang="en-US" sz="1800" baseline="30000" dirty="0">
                <a:latin typeface="Gill Sans MT" pitchFamily="34" charset="0"/>
                <a:cs typeface="Gill Sans" pitchFamily="17" charset="0"/>
              </a:rPr>
              <a:t>60</a:t>
            </a:r>
            <a:r>
              <a:rPr lang="en-US" sz="1800" dirty="0">
                <a:latin typeface="Gill Sans MT" pitchFamily="34" charset="0"/>
                <a:cs typeface="Gill Sans" pitchFamily="17" charset="0"/>
              </a:rPr>
              <a:t> erg</a:t>
            </a:r>
          </a:p>
        </p:txBody>
      </p:sp>
    </p:spTree>
    <p:extLst>
      <p:ext uri="{BB962C8B-B14F-4D97-AF65-F5344CB8AC3E}">
        <p14:creationId xmlns:p14="http://schemas.microsoft.com/office/powerpoint/2010/main" val="254651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ed light&#10;&#10;Description automatically generated">
            <a:extLst>
              <a:ext uri="{FF2B5EF4-FFF2-40B4-BE49-F238E27FC236}">
                <a16:creationId xmlns:a16="http://schemas.microsoft.com/office/drawing/2014/main" id="{D1F66AF2-F229-E619-0E98-AF643B4C4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13915"/>
            <a:ext cx="7772400" cy="3612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F1537-48EC-9600-69FC-6E2200579582}"/>
              </a:ext>
            </a:extLst>
          </p:cNvPr>
          <p:cNvSpPr txBox="1"/>
          <p:nvPr/>
        </p:nvSpPr>
        <p:spPr>
          <a:xfrm>
            <a:off x="2343637" y="88303"/>
            <a:ext cx="5545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 Cosmic Synchrotron Laboratory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2D5E46-165D-5E57-8E33-E9B49C6268C3}"/>
              </a:ext>
            </a:extLst>
          </p:cNvPr>
          <p:cNvGrpSpPr/>
          <p:nvPr/>
        </p:nvGrpSpPr>
        <p:grpSpPr>
          <a:xfrm>
            <a:off x="244491" y="0"/>
            <a:ext cx="8770293" cy="6858000"/>
            <a:chOff x="83126" y="118753"/>
            <a:chExt cx="8770293" cy="6858000"/>
          </a:xfrm>
        </p:grpSpPr>
        <p:pic>
          <p:nvPicPr>
            <p:cNvPr id="8" name="Picture 7" descr="A drawing of a bird&#10;&#10;Description automatically generated">
              <a:extLst>
                <a:ext uri="{FF2B5EF4-FFF2-40B4-BE49-F238E27FC236}">
                  <a16:creationId xmlns:a16="http://schemas.microsoft.com/office/drawing/2014/main" id="{2C376C42-BE08-F86F-88DC-8731E5B05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5164" y="3850666"/>
              <a:ext cx="4738255" cy="3126087"/>
            </a:xfrm>
            <a:prstGeom prst="rect">
              <a:avLst/>
            </a:prstGeom>
          </p:spPr>
        </p:pic>
        <p:pic>
          <p:nvPicPr>
            <p:cNvPr id="10" name="Picture 9" descr="A map of the ocean&#10;&#10;Description automatically generated">
              <a:extLst>
                <a:ext uri="{FF2B5EF4-FFF2-40B4-BE49-F238E27FC236}">
                  <a16:creationId xmlns:a16="http://schemas.microsoft.com/office/drawing/2014/main" id="{F23539E4-466F-4E87-3CC1-76304C307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26" y="118753"/>
              <a:ext cx="4032038" cy="294527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4AB9788-088E-F781-2B29-4377940CA0BB}"/>
                </a:ext>
              </a:extLst>
            </p:cNvPr>
            <p:cNvSpPr txBox="1"/>
            <p:nvPr/>
          </p:nvSpPr>
          <p:spPr>
            <a:xfrm>
              <a:off x="4141692" y="715109"/>
              <a:ext cx="2495774" cy="11387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Gill Sans MT" pitchFamily="34" charset="0"/>
                  <a:cs typeface="Gill Sans" pitchFamily="17" charset="0"/>
                </a:rPr>
                <a:t>F</a:t>
              </a:r>
              <a:r>
                <a:rPr lang="en-US" sz="2000" baseline="-25000" dirty="0" err="1">
                  <a:latin typeface="Gill Sans MT" pitchFamily="34" charset="0"/>
                  <a:cs typeface="Gill Sans" pitchFamily="17" charset="0"/>
                </a:rPr>
                <a:t>pol</a:t>
              </a: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 ≤ 70%</a:t>
              </a:r>
            </a:p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Gill Sans MT" pitchFamily="34" charset="0"/>
                  <a:cs typeface="Gill Sans" pitchFamily="17" charset="0"/>
                </a:rPr>
                <a:t>B</a:t>
              </a:r>
              <a:r>
                <a:rPr lang="en-US" sz="2000" baseline="-25000" dirty="0" err="1">
                  <a:latin typeface="Gill Sans MT" pitchFamily="34" charset="0"/>
                  <a:cs typeface="Gill Sans" pitchFamily="17" charset="0"/>
                </a:rPr>
                <a:t>Requ</a:t>
              </a: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 ~ 60 </a:t>
              </a:r>
              <a:r>
                <a:rPr lang="en-US" sz="2000" dirty="0" err="1">
                  <a:latin typeface="Gill Sans MT" pitchFamily="34" charset="0"/>
                  <a:cs typeface="Gill Sans" pitchFamily="17" charset="0"/>
                </a:rPr>
                <a:t>uG</a:t>
              </a:r>
              <a:endParaRPr lang="en-US" sz="2000" dirty="0">
                <a:latin typeface="Gill Sans MT" pitchFamily="34" charset="0"/>
                <a:cs typeface="Gill Sans" pitchFamily="17" charset="0"/>
              </a:endParaRPr>
            </a:p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Gill Sans MT" pitchFamily="34" charset="0"/>
                  <a:cs typeface="Gill Sans" pitchFamily="17" charset="0"/>
                </a:rPr>
                <a:t>B</a:t>
              </a:r>
              <a:r>
                <a:rPr lang="en-US" sz="2000" baseline="-25000" dirty="0" err="1">
                  <a:latin typeface="Gill Sans MT" pitchFamily="34" charset="0"/>
                  <a:cs typeface="Gill Sans" pitchFamily="17" charset="0"/>
                </a:rPr>
                <a:t>Xrm</a:t>
              </a: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 ~ 5 </a:t>
              </a:r>
              <a:r>
                <a:rPr lang="en-US" sz="2000" dirty="0" err="1">
                  <a:latin typeface="Gill Sans MT" pitchFamily="34" charset="0"/>
                  <a:cs typeface="Gill Sans" pitchFamily="17" charset="0"/>
                </a:rPr>
                <a:t>uG</a:t>
              </a:r>
              <a:endParaRPr lang="en-US" sz="2000" dirty="0">
                <a:latin typeface="Gill Sans MT" pitchFamily="34" charset="0"/>
                <a:cs typeface="Gill Sans" pitchFamily="17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37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map of a cloud&#10;&#10;Description automatically generated with medium confidence">
            <a:extLst>
              <a:ext uri="{FF2B5EF4-FFF2-40B4-BE49-F238E27FC236}">
                <a16:creationId xmlns:a16="http://schemas.microsoft.com/office/drawing/2014/main" id="{118905A9-1579-5275-AE22-42639DCF5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22" y="535610"/>
            <a:ext cx="7772400" cy="3525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F9A64D-2A48-CD27-9B1F-3E9F61FB783C}"/>
              </a:ext>
            </a:extLst>
          </p:cNvPr>
          <p:cNvSpPr txBox="1"/>
          <p:nvPr/>
        </p:nvSpPr>
        <p:spPr>
          <a:xfrm>
            <a:off x="3004457" y="73945"/>
            <a:ext cx="543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Synchrotron Aging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319158-979F-15EC-F79E-8FFA9A85DE68}"/>
              </a:ext>
            </a:extLst>
          </p:cNvPr>
          <p:cNvSpPr txBox="1"/>
          <p:nvPr/>
        </p:nvSpPr>
        <p:spPr>
          <a:xfrm>
            <a:off x="5238974" y="4263828"/>
            <a:ext cx="3485478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N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∝ E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s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I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𝛎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∝ 𝛎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𝞪 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;  𝞪 = (s+1)/2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d𝜸/dt ∝ 𝜸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2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B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2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𝛎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B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∝ 𝜸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2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B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t</a:t>
            </a:r>
            <a:r>
              <a:rPr lang="en-US" sz="2000" baseline="-25000" dirty="0" err="1">
                <a:latin typeface="Gill Sans MT" pitchFamily="34" charset="0"/>
                <a:cs typeface="Gill Sans" pitchFamily="17" charset="0"/>
              </a:rPr>
              <a:t>e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 ∝ 𝛎</a:t>
            </a:r>
            <a:r>
              <a:rPr lang="en-US" sz="2000" baseline="-25000" dirty="0">
                <a:latin typeface="Gill Sans MT" pitchFamily="34" charset="0"/>
                <a:cs typeface="Gill Sans" pitchFamily="17" charset="0"/>
              </a:rPr>
              <a:t>B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-1/2 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B</a:t>
            </a:r>
            <a:r>
              <a:rPr lang="en-US" sz="2000" baseline="30000" dirty="0">
                <a:latin typeface="Gill Sans MT" pitchFamily="34" charset="0"/>
                <a:cs typeface="Gill Sans" pitchFamily="17" charset="0"/>
              </a:rPr>
              <a:t>-3/2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75A3A4-88A9-7E5C-0D4D-9B222052A212}"/>
              </a:ext>
            </a:extLst>
          </p:cNvPr>
          <p:cNvGrpSpPr/>
          <p:nvPr/>
        </p:nvGrpSpPr>
        <p:grpSpPr>
          <a:xfrm>
            <a:off x="174655" y="2512511"/>
            <a:ext cx="4519067" cy="3502635"/>
            <a:chOff x="174655" y="2512511"/>
            <a:chExt cx="4519067" cy="3502635"/>
          </a:xfrm>
        </p:grpSpPr>
        <p:pic>
          <p:nvPicPr>
            <p:cNvPr id="9" name="Picture 8" descr="A graph of a graph of a number of lines&#10;&#10;Description automatically generated with medium confidence">
              <a:extLst>
                <a:ext uri="{FF2B5EF4-FFF2-40B4-BE49-F238E27FC236}">
                  <a16:creationId xmlns:a16="http://schemas.microsoft.com/office/drawing/2014/main" id="{9B23AD8B-C731-94DF-F661-3722269C9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655" y="2512511"/>
              <a:ext cx="4519067" cy="350263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8FD70C-29C8-A142-219A-C214F7D30751}"/>
                </a:ext>
              </a:extLst>
            </p:cNvPr>
            <p:cNvSpPr txBox="1"/>
            <p:nvPr/>
          </p:nvSpPr>
          <p:spPr>
            <a:xfrm>
              <a:off x="683110" y="4653550"/>
              <a:ext cx="19309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Gill Sans MT" pitchFamily="34" charset="0"/>
                  <a:cs typeface="Gill Sans" pitchFamily="17" charset="0"/>
                </a:rPr>
                <a:t>t</a:t>
              </a:r>
              <a:r>
                <a:rPr lang="en-US" sz="2000" baseline="-25000" dirty="0" err="1">
                  <a:latin typeface="Gill Sans MT" pitchFamily="34" charset="0"/>
                  <a:cs typeface="Gill Sans" pitchFamily="17" charset="0"/>
                </a:rPr>
                <a:t>max</a:t>
              </a: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 ~ 30 Myr</a:t>
              </a:r>
            </a:p>
            <a:p>
              <a:pPr marL="342900" indent="-3429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2000" dirty="0" err="1">
                  <a:latin typeface="Gill Sans MT" pitchFamily="34" charset="0"/>
                  <a:cs typeface="Gill Sans" pitchFamily="17" charset="0"/>
                </a:rPr>
                <a:t>v</a:t>
              </a:r>
              <a:r>
                <a:rPr lang="en-US" sz="2000" baseline="-25000" dirty="0" err="1">
                  <a:latin typeface="Gill Sans MT" pitchFamily="34" charset="0"/>
                  <a:cs typeface="Gill Sans" pitchFamily="17" charset="0"/>
                </a:rPr>
                <a:t>adv</a:t>
              </a:r>
              <a:r>
                <a:rPr lang="en-US" sz="2000" baseline="-250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2000" dirty="0">
                  <a:latin typeface="Gill Sans MT" pitchFamily="34" charset="0"/>
                  <a:cs typeface="Gill Sans" pitchFamily="17" charset="0"/>
                </a:rPr>
                <a:t>~ 0.01c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2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CD92B9-9E4D-5C03-E55B-4DD7BD06817C}"/>
              </a:ext>
            </a:extLst>
          </p:cNvPr>
          <p:cNvGrpSpPr/>
          <p:nvPr/>
        </p:nvGrpSpPr>
        <p:grpSpPr>
          <a:xfrm>
            <a:off x="1971303" y="62289"/>
            <a:ext cx="5535024" cy="3115367"/>
            <a:chOff x="192788" y="1960687"/>
            <a:chExt cx="3176993" cy="169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CBD6ED-7181-252F-B660-8FB4FAF97E59}"/>
                </a:ext>
              </a:extLst>
            </p:cNvPr>
            <p:cNvGrpSpPr/>
            <p:nvPr/>
          </p:nvGrpSpPr>
          <p:grpSpPr>
            <a:xfrm>
              <a:off x="192788" y="1960687"/>
              <a:ext cx="3176993" cy="1699322"/>
              <a:chOff x="853436" y="618304"/>
              <a:chExt cx="3176993" cy="169932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B29DC83-B528-54BA-3D2B-9348A5F50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436" y="618304"/>
                <a:ext cx="3176993" cy="1699322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7CFCD9D-76B7-328F-B6B2-2705A7C46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70118" y="2187223"/>
                <a:ext cx="53190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7ECC55-0E45-1A3F-EAEF-2E7D6D1C5907}"/>
                  </a:ext>
                </a:extLst>
              </p:cNvPr>
              <p:cNvSpPr txBox="1"/>
              <p:nvPr/>
            </p:nvSpPr>
            <p:spPr>
              <a:xfrm>
                <a:off x="2028671" y="1915961"/>
                <a:ext cx="1498616" cy="204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42uas = 5.6 R</a:t>
                </a:r>
                <a:r>
                  <a:rPr lang="en-US" sz="1400" baseline="-250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CD7A81-065B-BE63-A988-16C391F1CB30}"/>
                  </a:ext>
                </a:extLst>
              </p:cNvPr>
              <p:cNvSpPr txBox="1"/>
              <p:nvPr/>
            </p:nvSpPr>
            <p:spPr>
              <a:xfrm>
                <a:off x="853436" y="618304"/>
                <a:ext cx="2085517" cy="167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M87 EHT 230 GHz @ 20uas  resolution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32D852-CAB2-F229-7E80-ACAC84539EFD}"/>
                </a:ext>
              </a:extLst>
            </p:cNvPr>
            <p:cNvSpPr txBox="1"/>
            <p:nvPr/>
          </p:nvSpPr>
          <p:spPr>
            <a:xfrm>
              <a:off x="192788" y="2128568"/>
              <a:ext cx="2014864" cy="167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M</a:t>
              </a:r>
              <a:r>
                <a:rPr lang="en-US" sz="1400" baseline="-25000" dirty="0">
                  <a:solidFill>
                    <a:schemeClr val="bg1"/>
                  </a:solidFill>
                </a:rPr>
                <a:t>SMBH </a:t>
              </a:r>
              <a:r>
                <a:rPr lang="en-US" sz="1400" dirty="0">
                  <a:solidFill>
                    <a:schemeClr val="bg1"/>
                  </a:solidFill>
                </a:rPr>
                <a:t>= 6.5 x 10</a:t>
              </a:r>
              <a:r>
                <a:rPr lang="en-US" sz="1400" baseline="30000" dirty="0">
                  <a:solidFill>
                    <a:schemeClr val="bg1"/>
                  </a:solidFill>
                </a:rPr>
                <a:t>9</a:t>
              </a:r>
              <a:r>
                <a:rPr lang="en-US" sz="1400" dirty="0">
                  <a:solidFill>
                    <a:schemeClr val="bg1"/>
                  </a:solidFill>
                </a:rPr>
                <a:t> M</a:t>
              </a:r>
              <a:r>
                <a:rPr lang="en-US" sz="1400" baseline="-250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56309B-93E8-4D9C-EB96-46852DDAE714}"/>
              </a:ext>
            </a:extLst>
          </p:cNvPr>
          <p:cNvGrpSpPr/>
          <p:nvPr/>
        </p:nvGrpSpPr>
        <p:grpSpPr>
          <a:xfrm>
            <a:off x="1971303" y="3060222"/>
            <a:ext cx="5237124" cy="4654186"/>
            <a:chOff x="1971303" y="3060222"/>
            <a:chExt cx="5237124" cy="46541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C4BE410-34F3-AFD4-C237-53A6FD42EC2F}"/>
                </a:ext>
              </a:extLst>
            </p:cNvPr>
            <p:cNvGrpSpPr/>
            <p:nvPr/>
          </p:nvGrpSpPr>
          <p:grpSpPr>
            <a:xfrm>
              <a:off x="1971303" y="3279150"/>
              <a:ext cx="5237124" cy="4435258"/>
              <a:chOff x="4586799" y="1776467"/>
              <a:chExt cx="4338308" cy="370877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610A11A-5E82-44C3-DB64-D89FB79A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6799" y="1776467"/>
                <a:ext cx="4338308" cy="2948696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C3C7D0-5F61-48BB-599B-0C3F6D22E2E8}"/>
                  </a:ext>
                </a:extLst>
              </p:cNvPr>
              <p:cNvSpPr txBox="1"/>
              <p:nvPr/>
            </p:nvSpPr>
            <p:spPr>
              <a:xfrm>
                <a:off x="4980983" y="1978002"/>
                <a:ext cx="1301931" cy="2831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>
                    <a:solidFill>
                      <a:schemeClr val="bg1"/>
                    </a:solidFill>
                  </a:rPr>
                  <a:t>V</a:t>
                </a:r>
                <a:r>
                  <a:rPr lang="en-US" sz="1600" baseline="-25000" dirty="0" err="1">
                    <a:solidFill>
                      <a:schemeClr val="bg1"/>
                    </a:solidFill>
                  </a:rPr>
                  <a:t>app</a:t>
                </a:r>
                <a:r>
                  <a:rPr lang="en-US" sz="1600" dirty="0">
                    <a:solidFill>
                      <a:schemeClr val="bg1"/>
                    </a:solidFill>
                  </a:rPr>
                  <a:t> up to 6c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4DAEBA-F3EB-A917-4414-99130B402410}"/>
                  </a:ext>
                </a:extLst>
              </p:cNvPr>
              <p:cNvSpPr txBox="1"/>
              <p:nvPr/>
            </p:nvSpPr>
            <p:spPr>
              <a:xfrm>
                <a:off x="7359287" y="5231327"/>
                <a:ext cx="105830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Walker + 2018</a:t>
                </a: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5089B84-3A43-A35F-A3B5-6E8D9233C8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3844" y="3060222"/>
              <a:ext cx="914400" cy="19820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87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NAASC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DL Background">
  <a:themeElements>
    <a:clrScheme name="1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1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NTC Background">
  <a:themeElements>
    <a:clrScheme name="2_GBT backgrnd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GBT backgrnd">
      <a:majorFont>
        <a:latin typeface="Gill Sans MT"/>
        <a:ea typeface="ＭＳ Ｐゴシック"/>
        <a:cs typeface=""/>
      </a:majorFont>
      <a:minorFont>
        <a:latin typeface="Gill Sans M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>
    <a:extraClrScheme>
      <a:clrScheme name="2_GBT backgrnd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Title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NRAOTownHall_AAS_Austi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Title Blank Slide - ALMA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Title Blank Slide - N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Title Blank Slide - GB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Title Blank Slide - Green Bank Science Cen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NRAO_template_9May12.pot</Template>
  <TotalTime>43650</TotalTime>
  <Words>824</Words>
  <Application>Microsoft Macintosh PowerPoint</Application>
  <PresentationFormat>On-screen Show (4:3)</PresentationFormat>
  <Paragraphs>139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23</vt:i4>
      </vt:variant>
    </vt:vector>
  </HeadingPairs>
  <TitlesOfParts>
    <vt:vector size="50" baseType="lpstr">
      <vt:lpstr>Arial</vt:lpstr>
      <vt:lpstr>Calibri</vt:lpstr>
      <vt:lpstr>Gadget</vt:lpstr>
      <vt:lpstr>Gill Sans</vt:lpstr>
      <vt:lpstr>Gill Sans MT</vt:lpstr>
      <vt:lpstr>GillSans</vt:lpstr>
      <vt:lpstr>Helvetica</vt:lpstr>
      <vt:lpstr>Times New Roman</vt:lpstr>
      <vt:lpstr>Trebuchet MS</vt:lpstr>
      <vt:lpstr>NRAOTownHall_AAS_Austin_template</vt:lpstr>
      <vt:lpstr>Title Slide - NTC</vt:lpstr>
      <vt:lpstr>Title Slide - GBT</vt:lpstr>
      <vt:lpstr>Title Slide - Green Bank Science Center</vt:lpstr>
      <vt:lpstr>1_NRAOTownHall_AAS_Austin_template</vt:lpstr>
      <vt:lpstr>Title Blank Slide - ALMA 2</vt:lpstr>
      <vt:lpstr>Title Blank Slide - NTC</vt:lpstr>
      <vt:lpstr>Title Blank Slide - GBT</vt:lpstr>
      <vt:lpstr>Title Blank Slide - Green Bank Science Center</vt:lpstr>
      <vt:lpstr>Gold Image Bottom Bar</vt:lpstr>
      <vt:lpstr>NAASC Background</vt:lpstr>
      <vt:lpstr>CDL Background</vt:lpstr>
      <vt:lpstr>1_CDL Background</vt:lpstr>
      <vt:lpstr>NTC Background</vt:lpstr>
      <vt:lpstr>1_NTC Background</vt:lpstr>
      <vt:lpstr>2_NTC Background</vt:lpstr>
      <vt:lpstr>3_NTC Background</vt:lpstr>
      <vt:lpstr>4_NTC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Fred K  Y Lo</dc:creator>
  <cp:lastModifiedBy>Chris Carilli</cp:lastModifiedBy>
  <cp:revision>429</cp:revision>
  <cp:lastPrinted>2022-05-24T13:52:19Z</cp:lastPrinted>
  <dcterms:created xsi:type="dcterms:W3CDTF">2012-09-25T22:25:09Z</dcterms:created>
  <dcterms:modified xsi:type="dcterms:W3CDTF">2024-05-29T10:34:22Z</dcterms:modified>
</cp:coreProperties>
</file>