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58" r:id="rId2"/>
    <p:sldId id="887" r:id="rId3"/>
    <p:sldId id="862" r:id="rId4"/>
    <p:sldId id="852" r:id="rId5"/>
    <p:sldId id="853" r:id="rId6"/>
    <p:sldId id="854" r:id="rId7"/>
    <p:sldId id="855" r:id="rId8"/>
    <p:sldId id="856" r:id="rId9"/>
    <p:sldId id="857" r:id="rId10"/>
    <p:sldId id="885" r:id="rId11"/>
    <p:sldId id="882" r:id="rId12"/>
    <p:sldId id="886" r:id="rId13"/>
    <p:sldId id="883" r:id="rId14"/>
    <p:sldId id="888" r:id="rId15"/>
    <p:sldId id="884" r:id="rId16"/>
    <p:sldId id="84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AF9"/>
    <a:srgbClr val="808100"/>
    <a:srgbClr val="E2EFE1"/>
    <a:srgbClr val="7FBDFA"/>
    <a:srgbClr val="8CCAFB"/>
    <a:srgbClr val="6A6A6A"/>
    <a:srgbClr val="2B2DF6"/>
    <a:srgbClr val="66D1D2"/>
    <a:srgbClr val="00FB4D"/>
    <a:srgbClr val="28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7" autoAdjust="0"/>
    <p:restoredTop sz="97773" autoAdjust="0"/>
  </p:normalViewPr>
  <p:slideViewPr>
    <p:cSldViewPr snapToObjects="1">
      <p:cViewPr>
        <p:scale>
          <a:sx n="100" d="100"/>
          <a:sy n="100" d="100"/>
        </p:scale>
        <p:origin x="-60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0EC2D77-1F82-A848-BF22-F8C92AA0B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9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fld id="{5285E6CE-FED2-E045-9577-4E5D0F7D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5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F4A2-7C4F-8644-8DB5-1FDA3120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E56-A6B1-834E-8CE5-7E67E992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9659-AA7D-8345-BFDD-1D3A5498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80CD-9B26-EB42-9E1D-10B1181C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38A-892C-2940-9CC6-2FB42681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25EE-1574-0A43-90C5-BD4E6736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586D-9899-DD46-AA53-157047B4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D771-1CC6-A943-B1E8-549A2EEC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FEE3-DB4E-4C49-8B3C-93153B1B1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CC1-917D-7047-B59C-4AA1AB5F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45E9-AD86-4B4D-A6A0-BC52199F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B960-0A6B-E549-8AE0-D9A06902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319A-5358-5F47-893B-05F4A8A1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pPr>
              <a:defRPr/>
            </a:pPr>
            <a:fld id="{CC598629-E3F2-AE4F-8F79-9F5C751C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1-07 at 9.51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914400"/>
            <a:ext cx="6858000" cy="5216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Unique imaging parameter space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Extremely wide fields: Continuous ‘all-sky’ monitor (RSST)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Sensitive to LSS (15’ to 15</a:t>
            </a:r>
            <a:r>
              <a:rPr lang="en-US" sz="2400" baseline="30000" dirty="0" smtClean="0">
                <a:solidFill>
                  <a:srgbClr val="FFFFFF"/>
                </a:solidFill>
              </a:rPr>
              <a:t>o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Broad </a:t>
            </a:r>
            <a:r>
              <a:rPr lang="en-US" sz="2400" dirty="0" err="1" smtClean="0">
                <a:solidFill>
                  <a:srgbClr val="FFFFFF"/>
                </a:solidFill>
              </a:rPr>
              <a:t>freq</a:t>
            </a:r>
            <a:r>
              <a:rPr lang="en-US" sz="2400" dirty="0" smtClean="0">
                <a:solidFill>
                  <a:srgbClr val="FFFFFF"/>
                </a:solidFill>
              </a:rPr>
              <a:t> range (120 to 180MHz)</a:t>
            </a:r>
          </a:p>
          <a:p>
            <a:pPr lvl="1">
              <a:spcAft>
                <a:spcPts val="600"/>
              </a:spcAft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Important tests of high dynamic range calibration and imaging techniques: AIPS and CASA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First results 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Cen A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Galactic Center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596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Imaging on PAPER: science on the way to </a:t>
            </a:r>
            <a:r>
              <a:rPr lang="en-US" sz="2800" dirty="0" err="1" smtClean="0">
                <a:solidFill>
                  <a:srgbClr val="FFFFFF"/>
                </a:solidFill>
              </a:rPr>
              <a:t>reionization</a:t>
            </a:r>
            <a:endParaRPr lang="en-US" sz="28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1-05 at 9.23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24531"/>
            <a:ext cx="9144000" cy="6820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Centaurus</a:t>
            </a:r>
            <a:r>
              <a:rPr lang="en-US" dirty="0" smtClean="0">
                <a:solidFill>
                  <a:srgbClr val="FFFFFF"/>
                </a:solidFill>
              </a:rPr>
              <a:t> A  (Stefan </a:t>
            </a:r>
            <a:r>
              <a:rPr lang="en-US" dirty="0" err="1" smtClean="0">
                <a:solidFill>
                  <a:srgbClr val="FFFFFF"/>
                </a:solidFill>
              </a:rPr>
              <a:t>ea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Closest giant radio galaxy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4days x 3hrs/day 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rms</a:t>
            </a:r>
            <a:r>
              <a:rPr lang="en-US" dirty="0" smtClean="0">
                <a:solidFill>
                  <a:srgbClr val="FFFFFF"/>
                </a:solidFill>
              </a:rPr>
              <a:t>=0.5Jy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4004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baseline="30000" dirty="0" smtClean="0">
                <a:solidFill>
                  <a:schemeClr val="bg1"/>
                </a:solidFill>
              </a:rPr>
              <a:t>o </a:t>
            </a:r>
            <a:r>
              <a:rPr lang="en-US" b="1" dirty="0" smtClean="0">
                <a:solidFill>
                  <a:schemeClr val="bg1"/>
                </a:solidFill>
              </a:rPr>
              <a:t>~ 600 </a:t>
            </a:r>
            <a:r>
              <a:rPr lang="en-US" b="1" dirty="0" err="1" smtClean="0">
                <a:solidFill>
                  <a:schemeClr val="bg1"/>
                </a:solidFill>
              </a:rPr>
              <a:t>kpc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85800" y="3733800"/>
            <a:ext cx="0" cy="167640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0242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07 at 9.51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72"/>
            <a:ext cx="9144000" cy="6874371"/>
          </a:xfrm>
          <a:prstGeom prst="rect">
            <a:avLst/>
          </a:prstGeom>
        </p:spPr>
      </p:pic>
      <p:pic>
        <p:nvPicPr>
          <p:cNvPr id="4" name="Picture 3" descr="437998main_CenA_radio_optical_gamma_composite_unlabe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508435"/>
            <a:ext cx="2514600" cy="3292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Cen A: imaging and spectra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4800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Parkes</a:t>
            </a:r>
            <a:r>
              <a:rPr lang="en-US" dirty="0" smtClean="0">
                <a:solidFill>
                  <a:srgbClr val="FFFFFF"/>
                </a:solidFill>
              </a:rPr>
              <a:t>: 1.4 GHz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Feain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1" y="6167735"/>
            <a:ext cx="42671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PAPER: 120 to 180MHz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62292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Stefan ea 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Screen Shot 2013-01-05 at 9.23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526"/>
            <a:ext cx="6477000" cy="56780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1-05 at 9.2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66"/>
            <a:ext cx="3352800" cy="5740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9" y="5791200"/>
            <a:ext cx="8014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Spectral flattening in regions of ‘heavy weather’: Vortices shells, rings, waves (</a:t>
            </a:r>
            <a:r>
              <a:rPr lang="en-US" sz="2400" dirty="0" err="1" smtClean="0">
                <a:solidFill>
                  <a:srgbClr val="FFFFFF"/>
                </a:solidFill>
              </a:rPr>
              <a:t>Feain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ea</a:t>
            </a:r>
            <a:r>
              <a:rPr lang="en-US" sz="2400" dirty="0" smtClean="0">
                <a:solidFill>
                  <a:srgbClr val="FFFFFF"/>
                </a:solidFill>
              </a:rPr>
              <a:t>) =&gt; local particle acceleration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6" descr="Screen Shot 2013-01-05 at 9.39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47" y="3274081"/>
            <a:ext cx="3929953" cy="2517119"/>
          </a:xfrm>
          <a:prstGeom prst="rect">
            <a:avLst/>
          </a:prstGeom>
        </p:spPr>
      </p:pic>
      <p:pic>
        <p:nvPicPr>
          <p:cNvPr id="8" name="Picture 7" descr="Screen Shot 2013-01-05 at 9.38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34" y="50266"/>
            <a:ext cx="3957466" cy="319004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2438400" y="990600"/>
            <a:ext cx="3581400" cy="762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438400" y="4038600"/>
            <a:ext cx="4191000" cy="152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676400" y="4800600"/>
            <a:ext cx="4191000" cy="152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838200" y="381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79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1-05 at 9.25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4217112"/>
          </a:xfrm>
          <a:prstGeom prst="rect">
            <a:avLst/>
          </a:prstGeom>
        </p:spPr>
      </p:pic>
      <p:pic>
        <p:nvPicPr>
          <p:cNvPr id="3" name="Picture 2" descr="Screen Shot 2013-01-05 at 9.24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21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5720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Xray</a:t>
            </a:r>
            <a:r>
              <a:rPr lang="en-US" dirty="0" smtClean="0">
                <a:solidFill>
                  <a:srgbClr val="FFFFFF"/>
                </a:solidFill>
              </a:rPr>
              <a:t>: correlations (and anti-correlations)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‘Cavity in North’?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Knots in South = IC:  B ~ 1 </a:t>
            </a:r>
            <a:r>
              <a:rPr lang="en-US" dirty="0" err="1" smtClean="0">
                <a:solidFill>
                  <a:srgbClr val="FFFFFF"/>
                </a:solidFill>
              </a:rPr>
              <a:t>uG</a:t>
            </a:r>
            <a:r>
              <a:rPr lang="en-US" dirty="0" smtClean="0">
                <a:solidFill>
                  <a:srgbClr val="FFFFFF"/>
                </a:solidFill>
              </a:rPr>
              <a:t> ~ B</a:t>
            </a:r>
            <a:r>
              <a:rPr lang="en-US" baseline="-25000" dirty="0" smtClean="0">
                <a:solidFill>
                  <a:srgbClr val="FFFFFF"/>
                </a:solidFill>
              </a:rPr>
              <a:t>MP</a:t>
            </a:r>
          </a:p>
          <a:p>
            <a:pPr marL="342900" indent="-342900">
              <a:buFont typeface="Arial"/>
              <a:buChar char="•"/>
            </a:pPr>
            <a:r>
              <a:rPr lang="en-US" baseline="-25000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Lobe pressure ~ IGM ~ 10</a:t>
            </a:r>
            <a:r>
              <a:rPr lang="en-US" baseline="30000" dirty="0" smtClean="0">
                <a:solidFill>
                  <a:srgbClr val="FFFFFF"/>
                </a:solidFill>
              </a:rPr>
              <a:t>-13 </a:t>
            </a:r>
            <a:r>
              <a:rPr lang="en-US" dirty="0" err="1" smtClean="0">
                <a:solidFill>
                  <a:srgbClr val="FFFFFF"/>
                </a:solidFill>
              </a:rPr>
              <a:t>dyn</a:t>
            </a:r>
            <a:r>
              <a:rPr lang="en-US" dirty="0" smtClean="0">
                <a:solidFill>
                  <a:srgbClr val="FFFFFF"/>
                </a:solidFill>
              </a:rPr>
              <a:t> cm</a:t>
            </a:r>
            <a:r>
              <a:rPr lang="en-US" baseline="30000" dirty="0" smtClean="0">
                <a:solidFill>
                  <a:srgbClr val="FFFFFF"/>
                </a:solidFill>
              </a:rPr>
              <a:t>-2</a:t>
            </a:r>
            <a:endParaRPr lang="en-US" baseline="300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Rosat</a:t>
            </a:r>
            <a:r>
              <a:rPr lang="en-US" dirty="0" smtClean="0">
                <a:solidFill>
                  <a:srgbClr val="FFFFFF"/>
                </a:solidFill>
              </a:rPr>
              <a:t> All Sky Survey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98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0425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429000" y="2895600"/>
            <a:ext cx="228601" cy="2286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4572000" y="2870200"/>
            <a:ext cx="381000" cy="2286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133600" y="25570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W28-SNR + M8-HII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24808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FF00"/>
                </a:solidFill>
              </a:rPr>
              <a:t>SgrA</a:t>
            </a:r>
            <a:r>
              <a:rPr lang="en-US" sz="1600" dirty="0" smtClean="0">
                <a:solidFill>
                  <a:srgbClr val="FFFF00"/>
                </a:solidFill>
              </a:rPr>
              <a:t>*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784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CTB37-SNR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16200000" flipV="1">
            <a:off x="5896977" y="3522077"/>
            <a:ext cx="347246" cy="228600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09600" y="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Galactic studies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SNR searches, spectra, imaging: find the missing large SNR?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Galactic HII regions: free-free abs =&gt; 3D study of thermal/</a:t>
            </a:r>
            <a:r>
              <a:rPr lang="en-US" dirty="0" err="1" smtClean="0">
                <a:solidFill>
                  <a:schemeClr val="bg1"/>
                </a:solidFill>
              </a:rPr>
              <a:t>nonthermal</a:t>
            </a:r>
            <a:r>
              <a:rPr lang="en-US" dirty="0" smtClean="0">
                <a:solidFill>
                  <a:schemeClr val="bg1"/>
                </a:solidFill>
              </a:rPr>
              <a:t> ISM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374546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10</a:t>
            </a:r>
            <a:r>
              <a:rPr lang="en-US" sz="1800" baseline="30000" dirty="0" smtClean="0">
                <a:solidFill>
                  <a:schemeClr val="accent3"/>
                </a:solidFill>
              </a:rPr>
              <a:t>o</a:t>
            </a:r>
            <a:endParaRPr lang="en-US" sz="1800" baseline="30000" dirty="0">
              <a:solidFill>
                <a:schemeClr val="accent3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62000" y="3352800"/>
            <a:ext cx="0" cy="1066800"/>
          </a:xfrm>
          <a:prstGeom prst="straightConnector1">
            <a:avLst/>
          </a:prstGeom>
          <a:noFill/>
          <a:ln w="19050" cap="flat" cmpd="sng" algn="ctr">
            <a:solidFill>
              <a:srgbClr val="FFFFFF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76576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A.G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22" y="-152400"/>
            <a:ext cx="4581879" cy="3886200"/>
          </a:xfrm>
          <a:prstGeom prst="rect">
            <a:avLst/>
          </a:prstGeom>
        </p:spPr>
      </p:pic>
      <p:pic>
        <p:nvPicPr>
          <p:cNvPr id="2" name="Picture 1" descr="GB.S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22" y="3192046"/>
            <a:ext cx="4598527" cy="3888907"/>
          </a:xfrm>
          <a:prstGeom prst="rect">
            <a:avLst/>
          </a:prstGeom>
        </p:spPr>
      </p:pic>
      <p:pic>
        <p:nvPicPr>
          <p:cNvPr id="3" name="Picture 2" descr="GB.G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4599214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48100"/>
            <a:ext cx="4294414" cy="252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Galactic center: free-free abs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GBT 1.4GHz: clear GC peak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PAPER 150MHz: ‘flat’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GC: inverted spectrum = FF abs: </a:t>
            </a:r>
            <a:r>
              <a:rPr lang="en-US" dirty="0" smtClean="0">
                <a:solidFill>
                  <a:schemeClr val="bg1"/>
                </a:solidFill>
              </a:rPr>
              <a:t>EM </a:t>
            </a:r>
            <a:r>
              <a:rPr lang="en-US" dirty="0">
                <a:solidFill>
                  <a:schemeClr val="bg1"/>
                </a:solidFill>
              </a:rPr>
              <a:t>&gt; 10</a:t>
            </a:r>
            <a:r>
              <a:rPr lang="en-US" baseline="30000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pc cm</a:t>
            </a:r>
            <a:r>
              <a:rPr lang="en-US" baseline="30000" dirty="0">
                <a:solidFill>
                  <a:schemeClr val="bg1"/>
                </a:solidFill>
              </a:rPr>
              <a:t>-</a:t>
            </a:r>
            <a:r>
              <a:rPr lang="en-US" baseline="30000" dirty="0" smtClean="0">
                <a:solidFill>
                  <a:schemeClr val="bg1"/>
                </a:solidFill>
              </a:rPr>
              <a:t>6</a:t>
            </a:r>
            <a:endParaRPr lang="en-US" baseline="30000" dirty="0" smtClean="0">
              <a:solidFill>
                <a:srgbClr val="FFFFFF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‘Funnel’ to SE = thermal outflow: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baseline="-25000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&gt; </a:t>
            </a:r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-3 </a:t>
            </a:r>
            <a:r>
              <a:rPr lang="en-US" dirty="0" smtClean="0">
                <a:solidFill>
                  <a:srgbClr val="FFFFFF"/>
                </a:solidFill>
              </a:rPr>
              <a:t>(or foreground HII)?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962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SI: 1.4 – 0.15GHz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81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PAPER 0.15GHz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81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GBT 1.4 GHz (</a:t>
            </a:r>
            <a:r>
              <a:rPr lang="en-US" dirty="0" err="1" smtClean="0">
                <a:solidFill>
                  <a:srgbClr val="FFFFFF"/>
                </a:solidFill>
              </a:rPr>
              <a:t>Zadeh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ea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09600" y="2286000"/>
            <a:ext cx="0" cy="533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" y="23430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29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1-07 at 9.51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72"/>
            <a:ext cx="9144000" cy="6874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0198"/>
            <a:ext cx="8686800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Imaging on PAPER</a:t>
            </a: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Violates all assumptions in synthesis imaging (</a:t>
            </a:r>
            <a:r>
              <a:rPr lang="en-US" sz="2800" dirty="0" err="1" smtClean="0">
                <a:solidFill>
                  <a:srgbClr val="FFFFFF"/>
                </a:solidFill>
              </a:rPr>
              <a:t>eg</a:t>
            </a:r>
            <a:r>
              <a:rPr lang="en-US" sz="2800" dirty="0" smtClean="0">
                <a:solidFill>
                  <a:srgbClr val="FFFFFF"/>
                </a:solidFill>
              </a:rPr>
              <a:t>. SIRA)</a:t>
            </a:r>
          </a:p>
          <a:p>
            <a:pPr algn="ctr">
              <a:spcAft>
                <a:spcPts val="600"/>
              </a:spcAft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Transit array =&gt; image in snapshots in time (10min)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Very wide field (‘full sky’) =&gt; require 3D FT  (facets) 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Very wide band (octave) =&gt; require </a:t>
            </a:r>
            <a:r>
              <a:rPr lang="en-US" sz="2400" dirty="0" err="1" smtClean="0">
                <a:solidFill>
                  <a:srgbClr val="FFFFFF"/>
                </a:solidFill>
              </a:rPr>
              <a:t>multifreq</a:t>
            </a:r>
            <a:r>
              <a:rPr lang="en-US" sz="2400" dirty="0" smtClean="0">
                <a:solidFill>
                  <a:srgbClr val="FFFFFF"/>
                </a:solidFill>
              </a:rPr>
              <a:t> synthesis (currently image snapshots in freq ~ 10MHz)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Very high dynamic range &gt; 10</a:t>
            </a:r>
            <a:r>
              <a:rPr lang="en-US" sz="2400" baseline="30000" dirty="0" smtClean="0">
                <a:solidFill>
                  <a:srgbClr val="FFFFFF"/>
                </a:solidFill>
              </a:rPr>
              <a:t>5</a:t>
            </a:r>
            <a:r>
              <a:rPr lang="en-US" sz="2400" dirty="0" smtClean="0">
                <a:solidFill>
                  <a:srgbClr val="FFFFFF"/>
                </a:solidFill>
              </a:rPr>
              <a:t>: requires extensive iteration in </a:t>
            </a:r>
            <a:r>
              <a:rPr lang="en-US" sz="2400" dirty="0" err="1" smtClean="0">
                <a:solidFill>
                  <a:srgbClr val="FFFFFF"/>
                </a:solidFill>
              </a:rPr>
              <a:t>selfcal/deconvolution</a:t>
            </a:r>
            <a:endParaRPr lang="en-US" sz="2400" dirty="0" smtClean="0">
              <a:solidFill>
                <a:srgbClr val="FFFFFF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Structure on all scales =&gt; require ‘</a:t>
            </a:r>
            <a:r>
              <a:rPr lang="en-US" sz="2400" dirty="0" err="1" smtClean="0">
                <a:solidFill>
                  <a:srgbClr val="FFFFFF"/>
                </a:solidFill>
              </a:rPr>
              <a:t>multiscale</a:t>
            </a:r>
            <a:r>
              <a:rPr lang="en-US" sz="2400" dirty="0" smtClean="0">
                <a:solidFill>
                  <a:srgbClr val="FFFFFF"/>
                </a:solidFill>
              </a:rPr>
              <a:t> clean’</a:t>
            </a:r>
          </a:p>
          <a:p>
            <a:pPr lvl="1">
              <a:spcAft>
                <a:spcPts val="12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 Strong and weak RFI: multiple layers of flagging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1-05 at 9.23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12800"/>
            <a:ext cx="5334000" cy="524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52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PAPER snap shot UV coverage – 64 antennas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13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1-11-10 at 3.43.2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80" b="-580"/>
          <a:stretch>
            <a:fillRect/>
          </a:stretch>
        </p:blipFill>
        <p:spPr/>
      </p:pic>
      <p:pic>
        <p:nvPicPr>
          <p:cNvPr id="4" name="Picture 3" descr="Screen shot 2011-11-07 at 9.51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72"/>
            <a:ext cx="9144000" cy="6874371"/>
          </a:xfrm>
          <a:prstGeom prst="rect">
            <a:avLst/>
          </a:prstGeom>
        </p:spPr>
      </p:pic>
      <p:pic>
        <p:nvPicPr>
          <p:cNvPr id="6" name="Picture 5" descr="Screen shot 2011-11-10 at 3.43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-3672"/>
            <a:ext cx="6019800" cy="3150411"/>
          </a:xfrm>
          <a:prstGeom prst="rect">
            <a:avLst/>
          </a:prstGeom>
        </p:spPr>
      </p:pic>
      <p:pic>
        <p:nvPicPr>
          <p:cNvPr id="7" name="Picture 6" descr="Screen shot 2011-11-10 at 3.43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99" y="3186153"/>
            <a:ext cx="6300101" cy="3214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762000"/>
            <a:ext cx="3124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accent3"/>
                </a:solidFill>
              </a:rPr>
              <a:t>Stable system: </a:t>
            </a:r>
            <a:r>
              <a:rPr lang="en-US" sz="2400" dirty="0" err="1" smtClean="0">
                <a:solidFill>
                  <a:schemeClr val="accent3"/>
                </a:solidFill>
              </a:rPr>
              <a:t>selfcal</a:t>
            </a:r>
            <a:r>
              <a:rPr lang="en-US" sz="2400" dirty="0" smtClean="0">
                <a:solidFill>
                  <a:schemeClr val="accent3"/>
                </a:solidFill>
              </a:rPr>
              <a:t> gain solutions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 Few deg over 1hr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 Few % over 1hr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657600" y="4375090"/>
            <a:ext cx="0" cy="48901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657600" y="4400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2%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1352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657600" y="1339790"/>
            <a:ext cx="0" cy="48901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3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26" y="0"/>
            <a:ext cx="66341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PSA64, July 2011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10min snapshots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BW = 60MHz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DNR ~ 1000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Weakest </a:t>
            </a:r>
            <a:r>
              <a:rPr lang="en-US" dirty="0" err="1" smtClean="0">
                <a:solidFill>
                  <a:srgbClr val="FFFFFF"/>
                </a:solidFill>
              </a:rPr>
              <a:t>src</a:t>
            </a:r>
            <a:r>
              <a:rPr lang="en-US" dirty="0" smtClean="0">
                <a:solidFill>
                  <a:srgbClr val="FFFFFF"/>
                </a:solidFill>
              </a:rPr>
              <a:t> ~ 1Jy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>
            <a:off x="7368014" y="2720608"/>
            <a:ext cx="959584" cy="1588"/>
          </a:xfrm>
          <a:prstGeom prst="straightConnector1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7772400" y="2438400"/>
            <a:ext cx="1101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10</a:t>
            </a:r>
            <a:r>
              <a:rPr lang="en-US" baseline="30000" dirty="0" smtClean="0">
                <a:solidFill>
                  <a:srgbClr val="FFFFFF"/>
                </a:solidFill>
              </a:rPr>
              <a:t>o</a:t>
            </a:r>
            <a:endParaRPr lang="en-US" baseline="30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040" y="0"/>
            <a:ext cx="647192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72" y="0"/>
            <a:ext cx="6442056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5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57" y="0"/>
            <a:ext cx="6584086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6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12" y="0"/>
            <a:ext cx="6634976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613" y="0"/>
            <a:ext cx="6676773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7480</TotalTime>
  <Words>448</Words>
  <Application>Microsoft Macintosh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177</cp:revision>
  <cp:lastPrinted>2011-11-04T09:37:44Z</cp:lastPrinted>
  <dcterms:created xsi:type="dcterms:W3CDTF">2012-06-06T07:20:10Z</dcterms:created>
  <dcterms:modified xsi:type="dcterms:W3CDTF">2013-01-07T14:56:55Z</dcterms:modified>
</cp:coreProperties>
</file>