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7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05"/>
    <p:restoredTop sz="94689"/>
  </p:normalViewPr>
  <p:slideViewPr>
    <p:cSldViewPr snapToGrid="0">
      <p:cViewPr varScale="1">
        <p:scale>
          <a:sx n="143" d="100"/>
          <a:sy n="143" d="100"/>
        </p:scale>
        <p:origin x="15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03159-75B8-F09C-213F-124E19A5C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75FFB8-CE61-A2DD-01ED-FD21DE063A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D75A6-33EE-EC6F-8C93-9AAF0183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86638-AFA8-024F-A2BF-AD36624D5C35}" type="datetimeFigureOut">
              <a:rPr lang="en-US" smtClean="0"/>
              <a:t>7/30/25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7E5FD-C3E8-187A-21EB-323788731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040BD-E42D-63A2-1C87-213B05FD4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D6369-EAB5-7B4A-98CA-D8D99B669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34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0F236-F42D-806D-88DA-63C5EC4EB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7A2F7C-CB0C-88D0-245C-0D5925CE92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49E80-9E3A-1898-892C-BBA14FD3F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86638-AFA8-024F-A2BF-AD36624D5C35}" type="datetimeFigureOut">
              <a:rPr lang="en-US" smtClean="0"/>
              <a:t>7/30/25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488B5-7984-5DAD-5AAB-85F5648DF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0391D-0B66-BF7E-2328-3F0E96C43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D6369-EAB5-7B4A-98CA-D8D99B669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30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E2D3A8-A909-6781-8FB2-661ED6EFA8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7FCE96-2AF4-25D2-6304-90F49129E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837DA-DFA7-208D-EBFB-25FF0E6CF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86638-AFA8-024F-A2BF-AD36624D5C35}" type="datetimeFigureOut">
              <a:rPr lang="en-US" smtClean="0"/>
              <a:t>7/30/25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DEE81-9E9D-D02B-A936-A575A5088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BD261-D013-47CA-87F2-C12AB846A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D6369-EAB5-7B4A-98CA-D8D99B669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31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F1750-4F7D-410B-B63A-09C8CECEE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7E65B-D37A-0AE5-B090-CC6982384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7AFC9-E951-AC26-4CFB-6E55C23B5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86638-AFA8-024F-A2BF-AD36624D5C35}" type="datetimeFigureOut">
              <a:rPr lang="en-US" smtClean="0"/>
              <a:t>7/30/25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2654D-13D7-E9C2-7CD0-515FD267C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EBAA2-4ED3-833E-6E2D-166A455B9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D6369-EAB5-7B4A-98CA-D8D99B669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03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482BF-0842-10F3-C0B1-E65A6D36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8A695-2D78-8DA5-1E85-2306DF31B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C5526-14EA-050F-C599-E57B3AA12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86638-AFA8-024F-A2BF-AD36624D5C35}" type="datetimeFigureOut">
              <a:rPr lang="en-US" smtClean="0"/>
              <a:t>7/30/25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DF4BF-474F-03D5-D584-3ED4F6FF3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CB634-095D-226D-684F-D18DC8E9D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D6369-EAB5-7B4A-98CA-D8D99B669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43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12CDD-1080-24D3-DBB9-1E47F38C1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CBB25-B5C4-2D5F-07A5-E8B1F835CC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C4907D-225E-06F4-7C8C-3B2B114D1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EDCBD-84F8-905C-EA14-122144432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86638-AFA8-024F-A2BF-AD36624D5C35}" type="datetimeFigureOut">
              <a:rPr lang="en-US" smtClean="0"/>
              <a:t>7/30/25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37E4E-4D77-60D6-E357-0A935DEF6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8B564-EBA0-C688-3EC7-6826BC25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D6369-EAB5-7B4A-98CA-D8D99B669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70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23CE8-ECED-FACC-64A3-089585332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8173E-9AAE-B978-5550-D9202768D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555576-4243-AD30-2832-7BDD8A863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CFB186-DB9C-66B4-7342-74923FA2E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4D2F4B-4D33-3998-658D-F5FE2DE478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B418C9-8C1B-9B42-28C2-26D6C4853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86638-AFA8-024F-A2BF-AD36624D5C35}" type="datetimeFigureOut">
              <a:rPr lang="en-US" smtClean="0"/>
              <a:t>7/30/25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9BFAB0-D8CA-7C92-9A92-13011A999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D00767-6046-8F55-F86C-44D2AE82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D6369-EAB5-7B4A-98CA-D8D99B669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39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86CE6-70DD-31EF-BEF1-88A9A9EB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47BAB6-E5BD-D6FA-6599-FA535C4E7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86638-AFA8-024F-A2BF-AD36624D5C35}" type="datetimeFigureOut">
              <a:rPr lang="en-US" smtClean="0"/>
              <a:t>7/30/25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C9B805-C76C-2B79-972E-1DDAF39FC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30FC4A-F9B0-5345-0C45-6ED7DA2B8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D6369-EAB5-7B4A-98CA-D8D99B669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70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C99B3B-2D38-55FF-926A-D1FFBD3F5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86638-AFA8-024F-A2BF-AD36624D5C35}" type="datetimeFigureOut">
              <a:rPr lang="en-US" smtClean="0"/>
              <a:t>7/30/25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43853F-EE4D-E41D-6157-CC818935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975AFC-9C3F-7A0E-6427-1C13C1BEF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D6369-EAB5-7B4A-98CA-D8D99B669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20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39B15-6A7F-316E-29C3-26C792165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EE22F-A67F-8325-9BB8-8754D329E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54493-26FA-253A-D345-CF55A3838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2F48F-79C0-0258-B7CF-F9A5BD7F2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86638-AFA8-024F-A2BF-AD36624D5C35}" type="datetimeFigureOut">
              <a:rPr lang="en-US" smtClean="0"/>
              <a:t>7/30/25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ECCA4-500F-D44E-0EDC-237344FA9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DD6F3-FE2D-AAD9-EE42-E8CC3BE8C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D6369-EAB5-7B4A-98CA-D8D99B669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90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7798F-881F-A657-AE68-9812310A1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275A60-B345-2283-466B-60BC0E1B2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F73D5E-81F7-8326-AA7B-931AAC9B2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437BFE-CC84-F073-84F0-D9EA5E4EE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86638-AFA8-024F-A2BF-AD36624D5C35}" type="datetimeFigureOut">
              <a:rPr lang="en-US" smtClean="0"/>
              <a:t>7/30/25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0991B-DF43-9676-1D33-FB87FF49C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397F3-D6C3-62FE-6C87-366F922B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D6369-EAB5-7B4A-98CA-D8D99B669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6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40516A-9324-3292-4AC0-DF057C340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9F50F-F4CA-5D28-EC77-985EF2375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E08BA-6412-8459-FB73-0C1B0FD5A0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B86638-AFA8-024F-A2BF-AD36624D5C35}" type="datetimeFigureOut">
              <a:rPr lang="en-US" smtClean="0"/>
              <a:t>7/30/25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1FE8A-7BC4-63CC-47D8-663688DFE7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63E0-0DA1-9B6B-2EB9-0E98166F1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AD6369-EAB5-7B4A-98CA-D8D99B669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7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C2BF3A-14CC-AD9C-418F-1E9F26782D49}"/>
              </a:ext>
            </a:extLst>
          </p:cNvPr>
          <p:cNvSpPr txBox="1"/>
          <p:nvPr/>
        </p:nvSpPr>
        <p:spPr>
          <a:xfrm>
            <a:off x="2019886" y="139447"/>
            <a:ext cx="8526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dirty="0">
                <a:latin typeface="Gill Sans MT" pitchFamily="34" charset="0"/>
                <a:cs typeface="Gill Sans" pitchFamily="17" charset="0"/>
              </a:rPr>
              <a:t>Optical Interferometry using Radio Astronomy Techniques</a:t>
            </a:r>
            <a:endParaRPr lang="en-US" sz="2800" dirty="0">
              <a:latin typeface="Gill Sans MT" pitchFamily="34" charset="0"/>
              <a:cs typeface="Gill Sans" pitchFamily="17" charset="0"/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New method real-time, non-invasive micron-size source characterization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New method in sub-nanometer wave-front sensing</a:t>
            </a:r>
            <a:endParaRPr lang="en-US" i="1" dirty="0">
              <a:solidFill>
                <a:srgbClr val="FF0000"/>
              </a:solidFill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5" name="Picture 4" descr="A red arrow pointing to a white line&#10;&#10;Description automatically generated">
            <a:extLst>
              <a:ext uri="{FF2B5EF4-FFF2-40B4-BE49-F238E27FC236}">
                <a16:creationId xmlns:a16="http://schemas.microsoft.com/office/drawing/2014/main" id="{28008772-23A5-C8A4-D6FC-73A049481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457" y="1581331"/>
            <a:ext cx="3353220" cy="23472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811653-A818-5EDA-CF77-740C031CD3DE}"/>
              </a:ext>
            </a:extLst>
          </p:cNvPr>
          <p:cNvSpPr txBox="1"/>
          <p:nvPr/>
        </p:nvSpPr>
        <p:spPr>
          <a:xfrm>
            <a:off x="9003402" y="2237447"/>
            <a:ext cx="3098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900"/>
              </a:spcBef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Fourier optics, Huygens principle, and Young’s two slits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9E0D0-96FC-BAAA-9C16-0BB5CAB7B311}"/>
              </a:ext>
            </a:extLst>
          </p:cNvPr>
          <p:cNvSpPr txBox="1"/>
          <p:nvPr/>
        </p:nvSpPr>
        <p:spPr>
          <a:xfrm>
            <a:off x="2147857" y="4419077"/>
            <a:ext cx="828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900"/>
              </a:spcBef>
            </a:pPr>
            <a:r>
              <a:rPr lang="en-US" sz="1800" dirty="0"/>
              <a:t>Carilli (NRAO), Nikolic (Cavendish), Thyagarajan (CSIRO), Torino, </a:t>
            </a:r>
            <a:r>
              <a:rPr lang="en-US" sz="1800" dirty="0" err="1"/>
              <a:t>Iriso</a:t>
            </a:r>
            <a:r>
              <a:rPr lang="en-US" sz="1800" dirty="0"/>
              <a:t> (ALBA)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09BEE5-6042-F825-F213-FC2463ED3E14}"/>
              </a:ext>
            </a:extLst>
          </p:cNvPr>
          <p:cNvSpPr txBox="1"/>
          <p:nvPr/>
        </p:nvSpPr>
        <p:spPr>
          <a:xfrm>
            <a:off x="3367488" y="4865370"/>
            <a:ext cx="616413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Copyright © 2024 AUI, U. Cambridge, CELLS, CSIRO. All Rights Reserved</a:t>
            </a:r>
          </a:p>
        </p:txBody>
      </p:sp>
      <p:pic>
        <p:nvPicPr>
          <p:cNvPr id="9" name="Picture 8" descr="A person looking at a lamp&#10;&#10;Description automatically generated">
            <a:extLst>
              <a:ext uri="{FF2B5EF4-FFF2-40B4-BE49-F238E27FC236}">
                <a16:creationId xmlns:a16="http://schemas.microsoft.com/office/drawing/2014/main" id="{C41A10E1-2916-98BD-2DB8-BA9C30BED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019481" y="1497102"/>
            <a:ext cx="2454279" cy="247630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3C85152-198D-4237-4BF9-DB81DBCD67BB}"/>
              </a:ext>
            </a:extLst>
          </p:cNvPr>
          <p:cNvGrpSpPr/>
          <p:nvPr/>
        </p:nvGrpSpPr>
        <p:grpSpPr>
          <a:xfrm>
            <a:off x="2560865" y="5902712"/>
            <a:ext cx="7171476" cy="828775"/>
            <a:chOff x="906551" y="5437753"/>
            <a:chExt cx="9319708" cy="1158458"/>
          </a:xfrm>
        </p:grpSpPr>
        <p:pic>
          <p:nvPicPr>
            <p:cNvPr id="3" name="Picture 2" descr="A blue logo with a triangle&#10;&#10;AI-generated content may be incorrect.">
              <a:extLst>
                <a:ext uri="{FF2B5EF4-FFF2-40B4-BE49-F238E27FC236}">
                  <a16:creationId xmlns:a16="http://schemas.microsoft.com/office/drawing/2014/main" id="{60EDD29B-50CD-C534-5351-05613BEE9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5603" y="5452216"/>
              <a:ext cx="2093919" cy="1143995"/>
            </a:xfrm>
            <a:prstGeom prst="rect">
              <a:avLst/>
            </a:prstGeom>
          </p:spPr>
        </p:pic>
        <p:pic>
          <p:nvPicPr>
            <p:cNvPr id="12" name="Picture 11" descr="Blue text on a white background&#10;&#10;AI-generated content may be incorrect.">
              <a:extLst>
                <a:ext uri="{FF2B5EF4-FFF2-40B4-BE49-F238E27FC236}">
                  <a16:creationId xmlns:a16="http://schemas.microsoft.com/office/drawing/2014/main" id="{38E10650-8CEF-B352-7DE5-87562E669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6551" y="5467082"/>
              <a:ext cx="2835817" cy="1122259"/>
            </a:xfrm>
            <a:prstGeom prst="rect">
              <a:avLst/>
            </a:prstGeom>
          </p:spPr>
        </p:pic>
        <p:pic>
          <p:nvPicPr>
            <p:cNvPr id="14" name="Picture 13" descr="A black text on a white background&#10;&#10;AI-generated content may be incorrect.">
              <a:extLst>
                <a:ext uri="{FF2B5EF4-FFF2-40B4-BE49-F238E27FC236}">
                  <a16:creationId xmlns:a16="http://schemas.microsoft.com/office/drawing/2014/main" id="{7CB7F64C-C163-0C8F-381D-82A5FE626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22467" y="5437753"/>
              <a:ext cx="2894366" cy="1151588"/>
            </a:xfrm>
            <a:prstGeom prst="rect">
              <a:avLst/>
            </a:prstGeom>
          </p:spPr>
        </p:pic>
        <p:pic>
          <p:nvPicPr>
            <p:cNvPr id="16" name="Picture 15" descr="A close up of a logo&#10;&#10;AI-generated content may be incorrect.">
              <a:extLst>
                <a:ext uri="{FF2B5EF4-FFF2-40B4-BE49-F238E27FC236}">
                  <a16:creationId xmlns:a16="http://schemas.microsoft.com/office/drawing/2014/main" id="{9154B6DE-2D3B-4EE9-4D7D-61364D2A6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13769" y="5469195"/>
              <a:ext cx="1912490" cy="1005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7625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F8740-A6BC-83BB-002A-E0791911B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98848FA-DB38-0687-91B0-2824FCAE54A4}"/>
              </a:ext>
            </a:extLst>
          </p:cNvPr>
          <p:cNvSpPr txBox="1"/>
          <p:nvPr/>
        </p:nvSpPr>
        <p:spPr>
          <a:xfrm>
            <a:off x="1639663" y="84589"/>
            <a:ext cx="8437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Xanadu:  ALBA optical synchrotron radiation beam line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DD5A57-D71B-1260-EDBC-2A31EA15F9B3}"/>
              </a:ext>
            </a:extLst>
          </p:cNvPr>
          <p:cNvGrpSpPr/>
          <p:nvPr/>
        </p:nvGrpSpPr>
        <p:grpSpPr>
          <a:xfrm>
            <a:off x="4075809" y="3117012"/>
            <a:ext cx="7233873" cy="3324008"/>
            <a:chOff x="3674759" y="3122333"/>
            <a:chExt cx="6483656" cy="319993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3F2C34F-862E-50AA-D575-F3C9B51238F1}"/>
                </a:ext>
              </a:extLst>
            </p:cNvPr>
            <p:cNvGrpSpPr/>
            <p:nvPr/>
          </p:nvGrpSpPr>
          <p:grpSpPr>
            <a:xfrm>
              <a:off x="7714704" y="3122333"/>
              <a:ext cx="2443711" cy="2651350"/>
              <a:chOff x="299156" y="2990567"/>
              <a:chExt cx="2798181" cy="3730908"/>
            </a:xfrm>
          </p:grpSpPr>
          <p:pic>
            <p:nvPicPr>
              <p:cNvPr id="3" name="Picture 2" descr="A large metal box with a magnifying glass&#10;&#10;Description automatically generated">
                <a:extLst>
                  <a:ext uri="{FF2B5EF4-FFF2-40B4-BE49-F238E27FC236}">
                    <a16:creationId xmlns:a16="http://schemas.microsoft.com/office/drawing/2014/main" id="{25C5F1BE-368A-DD9E-C93F-FAA21312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-167207" y="3456930"/>
                <a:ext cx="3730908" cy="2798181"/>
              </a:xfrm>
              <a:prstGeom prst="rect">
                <a:avLst/>
              </a:prstGeom>
            </p:spPr>
          </p:pic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7842842B-2388-AF87-B1D4-2FCF598BB601}"/>
                  </a:ext>
                </a:extLst>
              </p:cNvPr>
              <p:cNvCxnSpPr/>
              <p:nvPr/>
            </p:nvCxnSpPr>
            <p:spPr>
              <a:xfrm>
                <a:off x="1443210" y="5332164"/>
                <a:ext cx="440674" cy="275422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9BA8B559-681A-7519-BF00-C2C0CF1EB3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706" y="4494535"/>
                <a:ext cx="972740" cy="161446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8083D64D-E8A5-DCF5-ADF1-03384680D5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78928" y="4655981"/>
                <a:ext cx="4956" cy="871163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A8024324-23A2-ADC1-1366-84FADC4608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27678" y="4494535"/>
                <a:ext cx="202304" cy="80723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7E8A636-575D-0864-742F-73385AD1C8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8275" y="4785802"/>
              <a:ext cx="2246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7506CAE-7D74-737B-B914-4800870F79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0675" y="4938202"/>
              <a:ext cx="2246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A table with several objects on it&#10;&#10;AI-generated content may be incorrect.">
              <a:extLst>
                <a:ext uri="{FF2B5EF4-FFF2-40B4-BE49-F238E27FC236}">
                  <a16:creationId xmlns:a16="http://schemas.microsoft.com/office/drawing/2014/main" id="{1CBA9171-FA85-FC10-6F13-EE9D6D5A5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4759" y="3158191"/>
              <a:ext cx="3921375" cy="2406564"/>
            </a:xfrm>
            <a:prstGeom prst="rect">
              <a:avLst/>
            </a:prstGeom>
          </p:spPr>
        </p:pic>
        <p:pic>
          <p:nvPicPr>
            <p:cNvPr id="12" name="Picture 11" descr="A person holding a small square with holes in them&#10;&#10;Description automatically generated">
              <a:extLst>
                <a:ext uri="{FF2B5EF4-FFF2-40B4-BE49-F238E27FC236}">
                  <a16:creationId xmlns:a16="http://schemas.microsoft.com/office/drawing/2014/main" id="{0F011303-EE6E-39EE-05CC-6DE3695AF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8322" y="4883915"/>
              <a:ext cx="1759456" cy="143834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1CA5120-11CB-DD09-DC97-D9435E42D7AC}"/>
              </a:ext>
            </a:extLst>
          </p:cNvPr>
          <p:cNvSpPr txBox="1"/>
          <p:nvPr/>
        </p:nvSpPr>
        <p:spPr>
          <a:xfrm>
            <a:off x="140611" y="3078934"/>
            <a:ext cx="3436778" cy="23945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Experiments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7 hole mask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2mm diameter holes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Baselines 5mm to 24mm (3.7”)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Wavelength = 400nm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30 frames = 1ms every 1sec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Rotating mirror for WFS tests</a:t>
            </a:r>
          </a:p>
        </p:txBody>
      </p:sp>
      <p:pic>
        <p:nvPicPr>
          <p:cNvPr id="14" name="Picture 13" descr="A diagram of a light source&#10;&#10;AI-generated content may be incorrect.">
            <a:extLst>
              <a:ext uri="{FF2B5EF4-FFF2-40B4-BE49-F238E27FC236}">
                <a16:creationId xmlns:a16="http://schemas.microsoft.com/office/drawing/2014/main" id="{BC44E824-0F60-8797-FB6C-AB57219A7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591" y="551046"/>
            <a:ext cx="7772400" cy="243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68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5B7FE-7AD0-AD79-E9E3-ABA6F4085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images of different colors&#10;&#10;AI-generated content may be incorrect.">
            <a:extLst>
              <a:ext uri="{FF2B5EF4-FFF2-40B4-BE49-F238E27FC236}">
                <a16:creationId xmlns:a16="http://schemas.microsoft.com/office/drawing/2014/main" id="{D26FC583-8F6F-372C-FE40-1025927D6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907" y="683798"/>
            <a:ext cx="7294918" cy="52483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5F8F8B-96BC-0E5D-F7AD-D8D33208B7B4}"/>
              </a:ext>
            </a:extLst>
          </p:cNvPr>
          <p:cNvSpPr txBox="1"/>
          <p:nvPr/>
        </p:nvSpPr>
        <p:spPr>
          <a:xfrm>
            <a:off x="3132147" y="137683"/>
            <a:ext cx="7210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Non-redundant 7 hole Mask:  JWST Template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18BE7-7375-6CEC-C27E-E166583182AB}"/>
              </a:ext>
            </a:extLst>
          </p:cNvPr>
          <p:cNvSpPr txBox="1"/>
          <p:nvPr/>
        </p:nvSpPr>
        <p:spPr>
          <a:xfrm>
            <a:off x="4307908" y="5861490"/>
            <a:ext cx="657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65C958-C0F6-8FF1-05A2-A5FC69511874}"/>
              </a:ext>
            </a:extLst>
          </p:cNvPr>
          <p:cNvSpPr txBox="1"/>
          <p:nvPr/>
        </p:nvSpPr>
        <p:spPr>
          <a:xfrm rot="16200000">
            <a:off x="2387292" y="4298836"/>
            <a:ext cx="448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236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7455C-FB8B-E9B7-C5C3-0CE7C9DB9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A7A4BE-6E22-1154-E8D7-DABB300A7DD9}"/>
              </a:ext>
            </a:extLst>
          </p:cNvPr>
          <p:cNvGrpSpPr/>
          <p:nvPr/>
        </p:nvGrpSpPr>
        <p:grpSpPr>
          <a:xfrm>
            <a:off x="6746472" y="931321"/>
            <a:ext cx="3895780" cy="2778219"/>
            <a:chOff x="638124" y="878904"/>
            <a:chExt cx="3967329" cy="2995738"/>
          </a:xfrm>
        </p:grpSpPr>
        <p:pic>
          <p:nvPicPr>
            <p:cNvPr id="3" name="Picture 2" descr="A graph with colored dots&#10;&#10;AI-generated content may be incorrect.">
              <a:extLst>
                <a:ext uri="{FF2B5EF4-FFF2-40B4-BE49-F238E27FC236}">
                  <a16:creationId xmlns:a16="http://schemas.microsoft.com/office/drawing/2014/main" id="{12148A13-7F08-4AE9-C6EC-69F4AFFD5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8124" y="878904"/>
              <a:ext cx="3967329" cy="299573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7EEFDB-8B88-A53B-9AB6-7FA7134BACC3}"/>
                </a:ext>
              </a:extLst>
            </p:cNvPr>
            <p:cNvSpPr txBox="1"/>
            <p:nvPr/>
          </p:nvSpPr>
          <p:spPr>
            <a:xfrm>
              <a:off x="1195879" y="2590955"/>
              <a:ext cx="2967452" cy="610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eaLnBrk="0" hangingPunct="0">
                <a:spcBef>
                  <a:spcPct val="20000"/>
                </a:spcBef>
                <a:buFont typeface="Wingdings" pitchFamily="2" charset="2"/>
                <a:buChar char="Ø"/>
              </a:pPr>
              <a:r>
                <a:rPr lang="en-US" sz="1400" dirty="0" err="1">
                  <a:latin typeface="Gill Sans MT" pitchFamily="34" charset="0"/>
                  <a:cs typeface="Gill Sans" pitchFamily="17" charset="0"/>
                </a:rPr>
                <a:t>Selfcal</a:t>
              </a: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 </a:t>
              </a:r>
              <a:r>
                <a:rPr lang="en-US" sz="1400" dirty="0" err="1">
                  <a:latin typeface="Gill Sans MT" pitchFamily="34" charset="0"/>
                  <a:cs typeface="Gill Sans" pitchFamily="17" charset="0"/>
                </a:rPr>
                <a:t>G</a:t>
              </a:r>
              <a:r>
                <a:rPr lang="en-US" sz="1400" baseline="-25000" dirty="0" err="1">
                  <a:latin typeface="Gill Sans MT" pitchFamily="34" charset="0"/>
                  <a:cs typeface="Gill Sans" pitchFamily="17" charset="0"/>
                </a:rPr>
                <a:t>amp</a:t>
              </a: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 stable ~ 1%  </a:t>
              </a:r>
            </a:p>
            <a:p>
              <a:pPr marL="285750" indent="-285750" eaLnBrk="0" hangingPunct="0">
                <a:spcBef>
                  <a:spcPct val="20000"/>
                </a:spcBef>
                <a:buFont typeface="Wingdings" pitchFamily="2" charset="2"/>
                <a:buChar char="Ø"/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Voltage gains differ by up to 30%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D5C3ECB-D7C0-96E9-E146-668CCBFE75DF}"/>
              </a:ext>
            </a:extLst>
          </p:cNvPr>
          <p:cNvGrpSpPr/>
          <p:nvPr/>
        </p:nvGrpSpPr>
        <p:grpSpPr>
          <a:xfrm>
            <a:off x="7132103" y="3791548"/>
            <a:ext cx="3204229" cy="2324048"/>
            <a:chOff x="970075" y="185176"/>
            <a:chExt cx="7220388" cy="5226391"/>
          </a:xfrm>
        </p:grpSpPr>
        <p:pic>
          <p:nvPicPr>
            <p:cNvPr id="6" name="Picture 5" descr="A blurry image of a number six&#10;&#10;Description automatically generated">
              <a:extLst>
                <a:ext uri="{FF2B5EF4-FFF2-40B4-BE49-F238E27FC236}">
                  <a16:creationId xmlns:a16="http://schemas.microsoft.com/office/drawing/2014/main" id="{314DF061-C7A1-6E22-CB51-49D93B9CF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0075" y="185176"/>
              <a:ext cx="7130260" cy="522639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5FA67C-43C8-30B8-BE71-7BFE84A42813}"/>
                </a:ext>
              </a:extLst>
            </p:cNvPr>
            <p:cNvSpPr txBox="1"/>
            <p:nvPr/>
          </p:nvSpPr>
          <p:spPr>
            <a:xfrm>
              <a:off x="2737134" y="3086035"/>
              <a:ext cx="1966816" cy="692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1.11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C2106B-B963-9529-1873-19D38D7B82A6}"/>
                </a:ext>
              </a:extLst>
            </p:cNvPr>
            <p:cNvSpPr txBox="1"/>
            <p:nvPr/>
          </p:nvSpPr>
          <p:spPr>
            <a:xfrm>
              <a:off x="2652668" y="1429193"/>
              <a:ext cx="1966816" cy="692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1.23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DACB49-198E-B735-4AC6-214DE89B7CC1}"/>
                </a:ext>
              </a:extLst>
            </p:cNvPr>
            <p:cNvSpPr txBox="1"/>
            <p:nvPr/>
          </p:nvSpPr>
          <p:spPr>
            <a:xfrm>
              <a:off x="3689981" y="996365"/>
              <a:ext cx="1966816" cy="692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1.24</a:t>
              </a:r>
              <a:endParaRPr lang="en-US" sz="14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5A13B1-B121-1FA5-0C47-BD6266CCFF0C}"/>
                </a:ext>
              </a:extLst>
            </p:cNvPr>
            <p:cNvSpPr txBox="1"/>
            <p:nvPr/>
          </p:nvSpPr>
          <p:spPr>
            <a:xfrm>
              <a:off x="5450184" y="996365"/>
              <a:ext cx="1839294" cy="692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1.19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68342F-89F9-4BA7-32B1-B93445B4DBD6}"/>
                </a:ext>
              </a:extLst>
            </p:cNvPr>
            <p:cNvSpPr txBox="1"/>
            <p:nvPr/>
          </p:nvSpPr>
          <p:spPr>
            <a:xfrm>
              <a:off x="6155780" y="1384752"/>
              <a:ext cx="1966816" cy="692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1.19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C7412B-E734-13CF-4269-40723EC3F63F}"/>
                </a:ext>
              </a:extLst>
            </p:cNvPr>
            <p:cNvSpPr txBox="1"/>
            <p:nvPr/>
          </p:nvSpPr>
          <p:spPr>
            <a:xfrm>
              <a:off x="6223647" y="2150247"/>
              <a:ext cx="1966816" cy="692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1.31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166F36A-CDCF-6FED-1B9E-9C930EC5D8E4}"/>
                </a:ext>
              </a:extLst>
            </p:cNvPr>
            <p:cNvSpPr txBox="1"/>
            <p:nvPr/>
          </p:nvSpPr>
          <p:spPr>
            <a:xfrm>
              <a:off x="4467456" y="3726280"/>
              <a:ext cx="1966816" cy="692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1.00</a:t>
              </a:r>
            </a:p>
          </p:txBody>
        </p:sp>
      </p:grpSp>
      <p:pic>
        <p:nvPicPr>
          <p:cNvPr id="14" name="Picture 1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D013EDA-5F3E-988B-C75D-6CF903309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318" y="913176"/>
            <a:ext cx="3633244" cy="272493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46FD23B-0F80-A210-A5E2-D58B7AD1D69D}"/>
              </a:ext>
            </a:extLst>
          </p:cNvPr>
          <p:cNvGrpSpPr/>
          <p:nvPr/>
        </p:nvGrpSpPr>
        <p:grpSpPr>
          <a:xfrm>
            <a:off x="2371554" y="3479642"/>
            <a:ext cx="3895781" cy="2778219"/>
            <a:chOff x="4617957" y="637875"/>
            <a:chExt cx="4822527" cy="3393358"/>
          </a:xfrm>
        </p:grpSpPr>
        <p:pic>
          <p:nvPicPr>
            <p:cNvPr id="16" name="Picture 15" descr="A graph with different colored lines&#10;&#10;Description automatically generated">
              <a:extLst>
                <a:ext uri="{FF2B5EF4-FFF2-40B4-BE49-F238E27FC236}">
                  <a16:creationId xmlns:a16="http://schemas.microsoft.com/office/drawing/2014/main" id="{06840322-EA78-6048-7B29-72C85DB7B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17957" y="637875"/>
              <a:ext cx="4822527" cy="339335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63A309-0B4F-4B50-7C34-EBB03785F1B1}"/>
                </a:ext>
              </a:extLst>
            </p:cNvPr>
            <p:cNvSpPr txBox="1"/>
            <p:nvPr/>
          </p:nvSpPr>
          <p:spPr>
            <a:xfrm>
              <a:off x="5437048" y="2456120"/>
              <a:ext cx="2857078" cy="774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Gill Sans MT" pitchFamily="34" charset="0"/>
                  <a:cs typeface="Gill Sans" pitchFamily="17" charset="0"/>
                </a:rPr>
                <a:t>Coherences &gt; 60%</a:t>
              </a:r>
            </a:p>
            <a:p>
              <a:pPr marL="2857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Gill Sans MT" pitchFamily="34" charset="0"/>
                  <a:cs typeface="Gill Sans" pitchFamily="17" charset="0"/>
                </a:rPr>
                <a:t>Stable &lt; 1%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D550D34-C630-2582-1C06-87E3453AD794}"/>
                </a:ext>
              </a:extLst>
            </p:cNvPr>
            <p:cNvSpPr/>
            <p:nvPr/>
          </p:nvSpPr>
          <p:spPr>
            <a:xfrm>
              <a:off x="4997446" y="3857495"/>
              <a:ext cx="3013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67FF7F6-B781-BAED-D893-C279F958C5B6}"/>
              </a:ext>
            </a:extLst>
          </p:cNvPr>
          <p:cNvSpPr txBox="1"/>
          <p:nvPr/>
        </p:nvSpPr>
        <p:spPr>
          <a:xfrm>
            <a:off x="2799816" y="79880"/>
            <a:ext cx="6875394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Gaussian model self-calibration in CASA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2400" dirty="0">
                <a:latin typeface="Gill Sans MT" pitchFamily="34" charset="0"/>
                <a:cs typeface="Gill Sans" pitchFamily="17" charset="0"/>
              </a:rPr>
              <a:t>amplitudes = illumination </a:t>
            </a:r>
          </a:p>
        </p:txBody>
      </p:sp>
    </p:spTree>
    <p:extLst>
      <p:ext uri="{BB962C8B-B14F-4D97-AF65-F5344CB8AC3E}">
        <p14:creationId xmlns:p14="http://schemas.microsoft.com/office/powerpoint/2010/main" val="1175217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DCD48-842A-20B2-F7CC-F04D5B1EB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EDB117-F015-8D34-3FE1-992F6329134C}"/>
              </a:ext>
            </a:extLst>
          </p:cNvPr>
          <p:cNvSpPr txBox="1"/>
          <p:nvPr/>
        </p:nvSpPr>
        <p:spPr>
          <a:xfrm>
            <a:off x="1629965" y="70394"/>
            <a:ext cx="9321333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Gaussian model fitting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Real-time 2D Electron Beam Shape to ≤ 1% accuracy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7E250C-7099-F762-E744-E95AB1BB849B}"/>
              </a:ext>
            </a:extLst>
          </p:cNvPr>
          <p:cNvGrpSpPr/>
          <p:nvPr/>
        </p:nvGrpSpPr>
        <p:grpSpPr>
          <a:xfrm>
            <a:off x="3879640" y="4291189"/>
            <a:ext cx="5169692" cy="1844283"/>
            <a:chOff x="3824430" y="1003527"/>
            <a:chExt cx="5169692" cy="18442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B381BB9-E2AE-BC24-8B4E-DF3E4AE33AF1}"/>
                </a:ext>
              </a:extLst>
            </p:cNvPr>
            <p:cNvGrpSpPr/>
            <p:nvPr/>
          </p:nvGrpSpPr>
          <p:grpSpPr>
            <a:xfrm>
              <a:off x="3824430" y="1003527"/>
              <a:ext cx="5169692" cy="1844283"/>
              <a:chOff x="3824430" y="1003527"/>
              <a:chExt cx="5169692" cy="1844283"/>
            </a:xfrm>
          </p:grpSpPr>
          <p:pic>
            <p:nvPicPr>
              <p:cNvPr id="6" name="Picture 5" descr="A table with numbers and a few black text&#10;&#10;Description automatically generated with medium confidence">
                <a:extLst>
                  <a:ext uri="{FF2B5EF4-FFF2-40B4-BE49-F238E27FC236}">
                    <a16:creationId xmlns:a16="http://schemas.microsoft.com/office/drawing/2014/main" id="{F9A23D55-0A6B-05D5-D2BB-1F8CFBF7E3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24430" y="1003527"/>
                <a:ext cx="5169692" cy="1844283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FB1D62-51A1-3784-BAA3-960E9588D7D5}"/>
                  </a:ext>
                </a:extLst>
              </p:cNvPr>
              <p:cNvSpPr txBox="1"/>
              <p:nvPr/>
            </p:nvSpPr>
            <p:spPr>
              <a:xfrm>
                <a:off x="3941422" y="2134162"/>
                <a:ext cx="5052700" cy="7017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Without SC       66                  40                  5</a:t>
                </a:r>
                <a:r>
                  <a:rPr lang="en-US" sz="1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eaLnBrk="0" hangingPunct="0">
                  <a:spcBef>
                    <a:spcPct val="20000"/>
                  </a:spcBef>
                </a:pPr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4886FD81-06C9-0AD5-01F1-9A5C0D83C6CB}"/>
                  </a:ext>
                </a:extLst>
              </p:cNvPr>
              <p:cNvCxnSpPr/>
              <p:nvPr/>
            </p:nvCxnSpPr>
            <p:spPr>
              <a:xfrm>
                <a:off x="3950387" y="2581836"/>
                <a:ext cx="486293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33846B-5545-E169-C059-DF8D01348E4B}"/>
                </a:ext>
              </a:extLst>
            </p:cNvPr>
            <p:cNvSpPr txBox="1"/>
            <p:nvPr/>
          </p:nvSpPr>
          <p:spPr>
            <a:xfrm>
              <a:off x="3941422" y="1805869"/>
              <a:ext cx="501090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7ap               59.0 ± 0.1      23.5 ± 0.3          16 ± 0.2</a:t>
              </a:r>
              <a:r>
                <a:rPr lang="en-US" sz="18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4517255-8DF6-41CB-8081-8F912363F9E7}"/>
              </a:ext>
            </a:extLst>
          </p:cNvPr>
          <p:cNvSpPr txBox="1"/>
          <p:nvPr/>
        </p:nvSpPr>
        <p:spPr>
          <a:xfrm>
            <a:off x="8277063" y="1397080"/>
            <a:ext cx="344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Gaussian model fit to coherences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48FCC1-711B-86EF-15FC-2DC32A29422D}"/>
              </a:ext>
            </a:extLst>
          </p:cNvPr>
          <p:cNvGrpSpPr/>
          <p:nvPr/>
        </p:nvGrpSpPr>
        <p:grpSpPr>
          <a:xfrm>
            <a:off x="1251285" y="997043"/>
            <a:ext cx="6795664" cy="3040089"/>
            <a:chOff x="1708307" y="997044"/>
            <a:chExt cx="6338641" cy="275368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435AC23-CE96-F87F-3052-B9B56C93674B}"/>
                </a:ext>
              </a:extLst>
            </p:cNvPr>
            <p:cNvGrpSpPr/>
            <p:nvPr/>
          </p:nvGrpSpPr>
          <p:grpSpPr>
            <a:xfrm>
              <a:off x="5084292" y="997044"/>
              <a:ext cx="2962656" cy="2753688"/>
              <a:chOff x="3365660" y="997044"/>
              <a:chExt cx="2962656" cy="2753688"/>
            </a:xfrm>
          </p:grpSpPr>
          <p:pic>
            <p:nvPicPr>
              <p:cNvPr id="10" name="Picture 9" descr="A diagram of a concentric circle&#10;&#10;Description automatically generated">
                <a:extLst>
                  <a:ext uri="{FF2B5EF4-FFF2-40B4-BE49-F238E27FC236}">
                    <a16:creationId xmlns:a16="http://schemas.microsoft.com/office/drawing/2014/main" id="{55844A7A-CE03-EE00-4B3A-6F451A02C6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65660" y="997044"/>
                <a:ext cx="2962656" cy="2753688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0F99DFD-C89D-4A1F-F501-7DE38862AA15}"/>
                  </a:ext>
                </a:extLst>
              </p:cNvPr>
              <p:cNvSpPr/>
              <p:nvPr/>
            </p:nvSpPr>
            <p:spPr>
              <a:xfrm>
                <a:off x="5496136" y="1210272"/>
                <a:ext cx="687928" cy="5820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Picture 12" descr="A graph with a line graph and a line graph&#10;&#10;Description automatically generated with medium confidence">
              <a:extLst>
                <a:ext uri="{FF2B5EF4-FFF2-40B4-BE49-F238E27FC236}">
                  <a16:creationId xmlns:a16="http://schemas.microsoft.com/office/drawing/2014/main" id="{04446112-9C7E-CCFA-53B2-18D81CD0C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8307" y="1100283"/>
              <a:ext cx="3236126" cy="2426538"/>
            </a:xfrm>
            <a:prstGeom prst="rect">
              <a:avLst/>
            </a:prstGeom>
          </p:spPr>
        </p:pic>
      </p:grpSp>
      <p:pic>
        <p:nvPicPr>
          <p:cNvPr id="14" name="Picture 13" descr="A black square root of a mathematical equation&#10;&#10;AI-generated content may be incorrect.">
            <a:extLst>
              <a:ext uri="{FF2B5EF4-FFF2-40B4-BE49-F238E27FC236}">
                <a16:creationId xmlns:a16="http://schemas.microsoft.com/office/drawing/2014/main" id="{E5C6EAE2-CE09-4302-23CA-7C615C159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0267" y="1801469"/>
            <a:ext cx="2637922" cy="98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3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4FB87-B9CD-078A-9B9C-038A8B6C8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1D27A6-14C1-D3BE-ACC6-CED347870298}"/>
              </a:ext>
            </a:extLst>
          </p:cNvPr>
          <p:cNvSpPr txBox="1"/>
          <p:nvPr/>
        </p:nvSpPr>
        <p:spPr>
          <a:xfrm>
            <a:off x="1743919" y="20334"/>
            <a:ext cx="89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Wavefront Sensing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of constant phase of EM wave: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𝛅L = 𝛌 × 𝛉</a:t>
            </a:r>
            <a:r>
              <a:rPr lang="en-US" sz="20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/360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755E82-5E24-7B5E-1F67-456A58B27F7F}"/>
              </a:ext>
            </a:extLst>
          </p:cNvPr>
          <p:cNvGrpSpPr/>
          <p:nvPr/>
        </p:nvGrpSpPr>
        <p:grpSpPr>
          <a:xfrm>
            <a:off x="2204902" y="2931735"/>
            <a:ext cx="8591628" cy="3652875"/>
            <a:chOff x="827795" y="2899651"/>
            <a:chExt cx="7696203" cy="36528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6A00244-0761-AE26-D1CF-42A98694FD7B}"/>
                </a:ext>
              </a:extLst>
            </p:cNvPr>
            <p:cNvGrpSpPr/>
            <p:nvPr/>
          </p:nvGrpSpPr>
          <p:grpSpPr>
            <a:xfrm>
              <a:off x="827795" y="2899651"/>
              <a:ext cx="7243368" cy="2193718"/>
              <a:chOff x="216497" y="1335760"/>
              <a:chExt cx="8304958" cy="3041689"/>
            </a:xfrm>
          </p:grpSpPr>
          <p:pic>
            <p:nvPicPr>
              <p:cNvPr id="6" name="Picture 5" descr="A graph of a line graph&#10;&#10;AI-generated content may be incorrect.">
                <a:extLst>
                  <a:ext uri="{FF2B5EF4-FFF2-40B4-BE49-F238E27FC236}">
                    <a16:creationId xmlns:a16="http://schemas.microsoft.com/office/drawing/2014/main" id="{D0584813-6D0A-3F1E-35CC-4DC5086880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6497" y="1335760"/>
                <a:ext cx="8304958" cy="3041689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349FD47-6E3C-A75C-582D-AB1345B1E1E4}"/>
                  </a:ext>
                </a:extLst>
              </p:cNvPr>
              <p:cNvSpPr txBox="1"/>
              <p:nvPr/>
            </p:nvSpPr>
            <p:spPr>
              <a:xfrm>
                <a:off x="7142551" y="1663254"/>
                <a:ext cx="1284789" cy="426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ts val="0"/>
                  </a:spcBef>
                </a:pPr>
                <a:r>
                  <a:rPr lang="en-US" sz="1400" dirty="0">
                    <a:solidFill>
                      <a:srgbClr val="FF8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1-6, </a:t>
                </a:r>
                <a:r>
                  <a:rPr lang="en-US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2-5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4A9ED6-4DB9-EB70-E658-7EE41B98D463}"/>
                  </a:ext>
                </a:extLst>
              </p:cNvPr>
              <p:cNvSpPr txBox="1"/>
              <p:nvPr/>
            </p:nvSpPr>
            <p:spPr>
              <a:xfrm>
                <a:off x="2121734" y="1595956"/>
                <a:ext cx="2123954" cy="426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Vis phase before Self-</a:t>
                </a:r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B01B57-D10C-E50C-1CAC-32D550407EF9}"/>
                  </a:ext>
                </a:extLst>
              </p:cNvPr>
              <p:cNvSpPr txBox="1"/>
              <p:nvPr/>
            </p:nvSpPr>
            <p:spPr>
              <a:xfrm>
                <a:off x="5090875" y="1610684"/>
                <a:ext cx="2123954" cy="426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After Self-</a:t>
                </a:r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ACBF25-A7F8-5411-FEE4-3956629FAC3B}"/>
                  </a:ext>
                </a:extLst>
              </p:cNvPr>
              <p:cNvSpPr txBox="1"/>
              <p:nvPr/>
            </p:nvSpPr>
            <p:spPr>
              <a:xfrm>
                <a:off x="893837" y="3591799"/>
                <a:ext cx="2123954" cy="426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rms = 28</a:t>
                </a:r>
                <a:r>
                  <a:rPr lang="en-US" sz="1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31nm</a:t>
                </a:r>
                <a:endPara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AF9DBF8-9389-3EDF-4F67-2E4E536CB37A}"/>
                  </a:ext>
                </a:extLst>
              </p:cNvPr>
              <p:cNvSpPr txBox="1"/>
              <p:nvPr/>
            </p:nvSpPr>
            <p:spPr>
              <a:xfrm>
                <a:off x="4827256" y="3571622"/>
                <a:ext cx="2123954" cy="426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rms ~ 1.2</a:t>
                </a:r>
                <a:r>
                  <a:rPr lang="en-US" sz="1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1.3nm   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176E795-7634-B37D-EB10-ED370354D976}"/>
                </a:ext>
              </a:extLst>
            </p:cNvPr>
            <p:cNvSpPr txBox="1"/>
            <p:nvPr/>
          </p:nvSpPr>
          <p:spPr>
            <a:xfrm>
              <a:off x="1363774" y="5118287"/>
              <a:ext cx="7160224" cy="14342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Mean = static pathlength differences (’metrology’)</a:t>
              </a:r>
            </a:p>
            <a:p>
              <a: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Variations (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millisec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= vibrations and turbulence (‘adaptive optics’)</a:t>
              </a:r>
            </a:p>
            <a:p>
              <a:pPr marL="800100" lvl="1" indent="-342900" eaLnBrk="0" hangingPunct="0">
                <a:spcBef>
                  <a:spcPct val="20000"/>
                </a:spcBef>
                <a:buFont typeface="Wingdings" pitchFamily="2" charset="2"/>
                <a:buChar char="Ø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𝛅𝚽 is correlated between baselines =&gt; systematic 𝛅L, not noise</a:t>
              </a:r>
            </a:p>
            <a:p>
              <a:pPr marL="800100" lvl="1" indent="-342900" eaLnBrk="0" hangingPunct="0">
                <a:spcBef>
                  <a:spcPct val="20000"/>
                </a:spcBef>
                <a:buFont typeface="Wingdings" pitchFamily="2" charset="2"/>
                <a:buChar char="Ø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rms after self-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cal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much lower =&gt; measuring frame 𝛅L to high significance </a:t>
              </a:r>
            </a:p>
          </p:txBody>
        </p:sp>
      </p:grpSp>
      <p:pic>
        <p:nvPicPr>
          <p:cNvPr id="12" name="Picture 11" descr="A diagram of a ray of light&#10;&#10;AI-generated content may be incorrect.">
            <a:extLst>
              <a:ext uri="{FF2B5EF4-FFF2-40B4-BE49-F238E27FC236}">
                <a16:creationId xmlns:a16="http://schemas.microsoft.com/office/drawing/2014/main" id="{9457224E-5980-3C1E-8180-53271D108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414" y="774306"/>
            <a:ext cx="7168089" cy="223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5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3712C-AE1F-4B5B-BBCA-0BA66B837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75CB82-93B1-A8C7-FCA6-06634466CACF}"/>
              </a:ext>
            </a:extLst>
          </p:cNvPr>
          <p:cNvSpPr txBox="1"/>
          <p:nvPr/>
        </p:nvSpPr>
        <p:spPr>
          <a:xfrm>
            <a:off x="1800213" y="30666"/>
            <a:ext cx="87314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Wavefront Sensing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gain phase solutions encode path-length delay through system to each hole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wrt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reference hole: 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𝛅L = 𝛌 × 𝛉</a:t>
            </a:r>
            <a:r>
              <a:rPr lang="en-US" sz="20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/360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4133DB-1158-841A-0D02-C3D35E66CACC}"/>
              </a:ext>
            </a:extLst>
          </p:cNvPr>
          <p:cNvSpPr txBox="1"/>
          <p:nvPr/>
        </p:nvSpPr>
        <p:spPr>
          <a:xfrm>
            <a:off x="1868396" y="1370912"/>
            <a:ext cx="4939357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Rotating mirror tests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Wavefront tilts = 0”, 2”, 4”, 6”, 8”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𝛉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tilt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Variations 𝛉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 ~ 30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(33 nm)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correlated between neighboring holes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BA793A-7E5F-17F1-3B6C-67D91D26CD5C}"/>
              </a:ext>
            </a:extLst>
          </p:cNvPr>
          <p:cNvGrpSpPr/>
          <p:nvPr/>
        </p:nvGrpSpPr>
        <p:grpSpPr>
          <a:xfrm>
            <a:off x="1677415" y="3533096"/>
            <a:ext cx="3550017" cy="2514777"/>
            <a:chOff x="596070" y="2694765"/>
            <a:chExt cx="2936491" cy="23502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97801E2-A1CC-423D-4340-5CDE8EE48128}"/>
                </a:ext>
              </a:extLst>
            </p:cNvPr>
            <p:cNvGrpSpPr/>
            <p:nvPr/>
          </p:nvGrpSpPr>
          <p:grpSpPr>
            <a:xfrm>
              <a:off x="596070" y="2694765"/>
              <a:ext cx="2936491" cy="2350218"/>
              <a:chOff x="623877" y="1795585"/>
              <a:chExt cx="3077111" cy="2255484"/>
            </a:xfrm>
          </p:grpSpPr>
          <p:pic>
            <p:nvPicPr>
              <p:cNvPr id="13" name="Picture 12" descr="A blurry image of a number six&#10;&#10;Description automatically generated">
                <a:extLst>
                  <a:ext uri="{FF2B5EF4-FFF2-40B4-BE49-F238E27FC236}">
                    <a16:creationId xmlns:a16="http://schemas.microsoft.com/office/drawing/2014/main" id="{E21F0B56-B103-36B1-6810-19CC37781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3877" y="1795585"/>
                <a:ext cx="3077111" cy="2255484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5AB7E2D-F5A3-93AD-A96B-7439D6F073A0}"/>
                  </a:ext>
                </a:extLst>
              </p:cNvPr>
              <p:cNvSpPr txBox="1"/>
              <p:nvPr/>
            </p:nvSpPr>
            <p:spPr>
              <a:xfrm>
                <a:off x="2080762" y="3142372"/>
                <a:ext cx="481264" cy="354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EDD9C63-D7A9-63F2-93DF-CAA638EC5722}"/>
                  </a:ext>
                </a:extLst>
              </p:cNvPr>
              <p:cNvSpPr txBox="1"/>
              <p:nvPr/>
            </p:nvSpPr>
            <p:spPr>
              <a:xfrm>
                <a:off x="1244678" y="3032104"/>
                <a:ext cx="481264" cy="354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dirty="0">
                    <a:solidFill>
                      <a:srgbClr val="96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C772CC3-D3CD-948B-E21B-73186EC7A74B}"/>
                  </a:ext>
                </a:extLst>
              </p:cNvPr>
              <p:cNvSpPr txBox="1"/>
              <p:nvPr/>
            </p:nvSpPr>
            <p:spPr>
              <a:xfrm>
                <a:off x="1413537" y="2301605"/>
                <a:ext cx="481264" cy="354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94FE29F-3F28-418F-8415-2BF2CFBE7F79}"/>
                  </a:ext>
                </a:extLst>
              </p:cNvPr>
              <p:cNvSpPr txBox="1"/>
              <p:nvPr/>
            </p:nvSpPr>
            <p:spPr>
              <a:xfrm>
                <a:off x="1827428" y="2134909"/>
                <a:ext cx="481264" cy="354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dirty="0">
                    <a:solidFill>
                      <a:srgbClr val="FF8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0459D7F-020F-2DFF-4BF8-2B2A4B9CECA7}"/>
                  </a:ext>
                </a:extLst>
              </p:cNvPr>
              <p:cNvSpPr txBox="1"/>
              <p:nvPr/>
            </p:nvSpPr>
            <p:spPr>
              <a:xfrm>
                <a:off x="2568572" y="2135930"/>
                <a:ext cx="481264" cy="354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dirty="0">
                    <a:solidFill>
                      <a:srgbClr val="3FE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2CE4785-E62E-D7C1-B131-96165B5ABFFC}"/>
                  </a:ext>
                </a:extLst>
              </p:cNvPr>
              <p:cNvSpPr txBox="1"/>
              <p:nvPr/>
            </p:nvSpPr>
            <p:spPr>
              <a:xfrm>
                <a:off x="3055993" y="2308167"/>
                <a:ext cx="481264" cy="354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dirty="0">
                    <a:solidFill>
                      <a:srgbClr val="13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D27217B-B856-DD6A-37C9-419D123E79EA}"/>
                  </a:ext>
                </a:extLst>
              </p:cNvPr>
              <p:cNvSpPr txBox="1"/>
              <p:nvPr/>
            </p:nvSpPr>
            <p:spPr>
              <a:xfrm>
                <a:off x="3045056" y="2640286"/>
                <a:ext cx="481264" cy="354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dirty="0">
                    <a:solidFill>
                      <a:srgbClr val="9400D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623E567-DEEB-7DA8-8CF9-37A4DEF853BA}"/>
                </a:ext>
              </a:extLst>
            </p:cNvPr>
            <p:cNvCxnSpPr>
              <a:cxnSpLocks/>
            </p:cNvCxnSpPr>
            <p:nvPr/>
          </p:nvCxnSpPr>
          <p:spPr>
            <a:xfrm>
              <a:off x="2227597" y="2694765"/>
              <a:ext cx="0" cy="2350218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1BEFD99-1D93-3787-077D-BF543EBB7302}"/>
                </a:ext>
              </a:extLst>
            </p:cNvPr>
            <p:cNvGrpSpPr/>
            <p:nvPr/>
          </p:nvGrpSpPr>
          <p:grpSpPr>
            <a:xfrm>
              <a:off x="2035331" y="2759881"/>
              <a:ext cx="384532" cy="176348"/>
              <a:chOff x="2035331" y="2759881"/>
              <a:chExt cx="384532" cy="176348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EA9F8E86-5086-7EF8-7070-9D28E6968304}"/>
                  </a:ext>
                </a:extLst>
              </p:cNvPr>
              <p:cNvSpPr/>
              <p:nvPr/>
            </p:nvSpPr>
            <p:spPr>
              <a:xfrm>
                <a:off x="2035331" y="2759881"/>
                <a:ext cx="384532" cy="17634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11863EFD-929E-CD8A-3D0B-6BC797F75B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0107" y="2932110"/>
                <a:ext cx="70754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1" name="Picture 20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1C2A15BF-E31C-4C33-E361-F76BE244E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907" y="1228078"/>
            <a:ext cx="3764136" cy="224111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4B923EB-99D5-58E3-9D04-CB740671E7D0}"/>
              </a:ext>
            </a:extLst>
          </p:cNvPr>
          <p:cNvGrpSpPr/>
          <p:nvPr/>
        </p:nvGrpSpPr>
        <p:grpSpPr>
          <a:xfrm>
            <a:off x="5819811" y="3352805"/>
            <a:ext cx="4723674" cy="3048782"/>
            <a:chOff x="5819811" y="3352805"/>
            <a:chExt cx="4723674" cy="304878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26BF4E-D1CF-B050-BFBD-C1822B4EC325}"/>
                </a:ext>
              </a:extLst>
            </p:cNvPr>
            <p:cNvGrpSpPr/>
            <p:nvPr/>
          </p:nvGrpSpPr>
          <p:grpSpPr>
            <a:xfrm>
              <a:off x="5819811" y="3352805"/>
              <a:ext cx="4712705" cy="3048782"/>
              <a:chOff x="3685658" y="2554755"/>
              <a:chExt cx="5073557" cy="3643043"/>
            </a:xfrm>
          </p:grpSpPr>
          <p:pic>
            <p:nvPicPr>
              <p:cNvPr id="4" name="Picture 3" descr="A graph of different colored lines&#10;&#10;AI-generated content may be incorrect.">
                <a:extLst>
                  <a:ext uri="{FF2B5EF4-FFF2-40B4-BE49-F238E27FC236}">
                    <a16:creationId xmlns:a16="http://schemas.microsoft.com/office/drawing/2014/main" id="{A6056ECC-3922-2EC0-F62A-44EEB42C2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85658" y="2554755"/>
                <a:ext cx="5073557" cy="3643043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1FE8AF-C321-A3B3-2E39-E539D042266A}"/>
                  </a:ext>
                </a:extLst>
              </p:cNvPr>
              <p:cNvSpPr txBox="1"/>
              <p:nvPr/>
            </p:nvSpPr>
            <p:spPr>
              <a:xfrm>
                <a:off x="7682754" y="2779061"/>
                <a:ext cx="815788" cy="367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4” tilt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1D20E1B-FE69-02E8-D44C-D3372EF5DF83}"/>
                </a:ext>
              </a:extLst>
            </p:cNvPr>
            <p:cNvSpPr txBox="1"/>
            <p:nvPr/>
          </p:nvSpPr>
          <p:spPr>
            <a:xfrm>
              <a:off x="9931814" y="5586692"/>
              <a:ext cx="4592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solidFill>
                    <a:srgbClr val="96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</a:t>
              </a:r>
              <a:r>
                <a: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2805EDA-115C-E6F7-BB8F-A02AFBF9CC5A}"/>
                </a:ext>
              </a:extLst>
            </p:cNvPr>
            <p:cNvSpPr txBox="1"/>
            <p:nvPr/>
          </p:nvSpPr>
          <p:spPr>
            <a:xfrm>
              <a:off x="10084214" y="3883397"/>
              <a:ext cx="4592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solidFill>
                    <a:srgbClr val="9400D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5,</a:t>
              </a:r>
              <a:r>
                <a:rPr lang="en-US" sz="1600" dirty="0">
                  <a:solidFill>
                    <a:srgbClr val="0042D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1524ABF-C673-BAB9-C80E-A6C27BB5A8AB}"/>
                </a:ext>
              </a:extLst>
            </p:cNvPr>
            <p:cNvSpPr txBox="1"/>
            <p:nvPr/>
          </p:nvSpPr>
          <p:spPr>
            <a:xfrm>
              <a:off x="10073245" y="5006561"/>
              <a:ext cx="4592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15538A-CCD7-42DD-B20A-5827C4375C01}"/>
                </a:ext>
              </a:extLst>
            </p:cNvPr>
            <p:cNvSpPr txBox="1"/>
            <p:nvPr/>
          </p:nvSpPr>
          <p:spPr>
            <a:xfrm>
              <a:off x="10055314" y="4402704"/>
              <a:ext cx="4592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solidFill>
                    <a:srgbClr val="3FE1D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0079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9CE12-4E9D-9C98-336D-375C60B7A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different sizes and colors&#10;&#10;AI-generated content may be incorrect.">
            <a:extLst>
              <a:ext uri="{FF2B5EF4-FFF2-40B4-BE49-F238E27FC236}">
                <a16:creationId xmlns:a16="http://schemas.microsoft.com/office/drawing/2014/main" id="{28BB89FF-C23A-0733-40E6-3935587D0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501" y="561768"/>
            <a:ext cx="5760448" cy="43918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A6A2DA-4BD0-034B-D791-4BCBACC89E80}"/>
              </a:ext>
            </a:extLst>
          </p:cNvPr>
          <p:cNvSpPr txBox="1"/>
          <p:nvPr/>
        </p:nvSpPr>
        <p:spPr>
          <a:xfrm>
            <a:off x="2391841" y="71815"/>
            <a:ext cx="7429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best fit plane: reproduce WF tilts to ~ 0.1” (5e-7 rad)</a:t>
            </a:r>
          </a:p>
        </p:txBody>
      </p:sp>
      <p:pic>
        <p:nvPicPr>
          <p:cNvPr id="5" name="Picture 4" descr="A table with numbers and letters&#10;&#10;AI-generated content may be incorrect.">
            <a:extLst>
              <a:ext uri="{FF2B5EF4-FFF2-40B4-BE49-F238E27FC236}">
                <a16:creationId xmlns:a16="http://schemas.microsoft.com/office/drawing/2014/main" id="{6E90D7FB-CA98-A3D5-8675-C71E32D6C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668" y="4993691"/>
            <a:ext cx="7772400" cy="135259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DA8C13-B5CC-1F0B-E76A-7B5FB86F0201}"/>
              </a:ext>
            </a:extLst>
          </p:cNvPr>
          <p:cNvCxnSpPr/>
          <p:nvPr/>
        </p:nvCxnSpPr>
        <p:spPr>
          <a:xfrm>
            <a:off x="4275237" y="1273435"/>
            <a:ext cx="0" cy="3208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04C26A66-09FD-F8C9-51D8-6DCD9D643DF5}"/>
              </a:ext>
            </a:extLst>
          </p:cNvPr>
          <p:cNvGrpSpPr/>
          <p:nvPr/>
        </p:nvGrpSpPr>
        <p:grpSpPr>
          <a:xfrm>
            <a:off x="7959825" y="1466793"/>
            <a:ext cx="3199111" cy="2494074"/>
            <a:chOff x="7959825" y="1299881"/>
            <a:chExt cx="3199111" cy="2494074"/>
          </a:xfrm>
        </p:grpSpPr>
        <p:pic>
          <p:nvPicPr>
            <p:cNvPr id="4" name="Picture 3" descr="A graph with numbers and lines&#10;&#10;AI-generated content may be incorrect.">
              <a:extLst>
                <a:ext uri="{FF2B5EF4-FFF2-40B4-BE49-F238E27FC236}">
                  <a16:creationId xmlns:a16="http://schemas.microsoft.com/office/drawing/2014/main" id="{289CFA16-07F1-1B64-9843-7A784EBE7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59825" y="1414717"/>
              <a:ext cx="3199111" cy="237923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B358BE-E8CC-83C0-2897-4DBB7315246A}"/>
                </a:ext>
              </a:extLst>
            </p:cNvPr>
            <p:cNvSpPr txBox="1"/>
            <p:nvPr/>
          </p:nvSpPr>
          <p:spPr>
            <a:xfrm>
              <a:off x="10136488" y="1299881"/>
              <a:ext cx="4418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5DC963-06D1-0FF9-7718-CC598FD853CC}"/>
                </a:ext>
              </a:extLst>
            </p:cNvPr>
            <p:cNvSpPr txBox="1"/>
            <p:nvPr/>
          </p:nvSpPr>
          <p:spPr>
            <a:xfrm>
              <a:off x="10136487" y="1631576"/>
              <a:ext cx="4418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6057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3B4D6-E63C-5BF3-7E31-FB2B096E7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line graph&#10;&#10;AI-generated content may be incorrect.">
            <a:extLst>
              <a:ext uri="{FF2B5EF4-FFF2-40B4-BE49-F238E27FC236}">
                <a16:creationId xmlns:a16="http://schemas.microsoft.com/office/drawing/2014/main" id="{E9285A22-A464-AE50-D57C-146D6DBE4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048" y="985228"/>
            <a:ext cx="4516297" cy="32767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9EFB62-1F87-1D13-A866-730DB6F11293}"/>
              </a:ext>
            </a:extLst>
          </p:cNvPr>
          <p:cNvSpPr txBox="1"/>
          <p:nvPr/>
        </p:nvSpPr>
        <p:spPr>
          <a:xfrm>
            <a:off x="1804737" y="4278834"/>
            <a:ext cx="4507395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Non-planar static metrology distortions seen up to 12 nm: repeatable between experiments to rms ~ 2 nm at each hole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Fitting higher order (Zernike) modes: 7-holes insufficient to constrain all but tip-tilt</a:t>
            </a:r>
          </a:p>
        </p:txBody>
      </p:sp>
      <p:pic>
        <p:nvPicPr>
          <p:cNvPr id="4" name="Picture 3" descr="A graph of a graph of a square&#10;&#10;AI-generated content may be incorrect.">
            <a:extLst>
              <a:ext uri="{FF2B5EF4-FFF2-40B4-BE49-F238E27FC236}">
                <a16:creationId xmlns:a16="http://schemas.microsoft.com/office/drawing/2014/main" id="{AAC921C7-4F9E-5E46-EDE3-47CE573CA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233" y="1107844"/>
            <a:ext cx="5011271" cy="30494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F9A57D-F5E9-45E6-7078-8742468F090E}"/>
              </a:ext>
            </a:extLst>
          </p:cNvPr>
          <p:cNvSpPr txBox="1"/>
          <p:nvPr/>
        </p:nvSpPr>
        <p:spPr>
          <a:xfrm>
            <a:off x="3803508" y="108608"/>
            <a:ext cx="6156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Static non-planar metrology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7AC056-FEDD-0E8E-9C93-7E04E7884C3B}"/>
              </a:ext>
            </a:extLst>
          </p:cNvPr>
          <p:cNvSpPr txBox="1"/>
          <p:nvPr/>
        </p:nvSpPr>
        <p:spPr>
          <a:xfrm>
            <a:off x="7100959" y="4286469"/>
            <a:ext cx="3631209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test: +/-400um focus change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Path-length pattern inverts 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Pattern matches model predictions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Magnitudes difficult to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CDB154-4DAE-86EC-C4E0-FBEBCDEC8D29}"/>
              </a:ext>
            </a:extLst>
          </p:cNvPr>
          <p:cNvSpPr txBox="1"/>
          <p:nvPr/>
        </p:nvSpPr>
        <p:spPr>
          <a:xfrm>
            <a:off x="9238301" y="1273961"/>
            <a:ext cx="941033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9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1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</a:p>
          <a:p>
            <a:pPr eaLnBrk="0" hangingPunct="0">
              <a:spcBef>
                <a:spcPct val="20000"/>
              </a:spcBef>
            </a:pPr>
            <a:r>
              <a:rPr lang="en-US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DCF599-BBB3-3404-548C-1C257CA80BC7}"/>
              </a:ext>
            </a:extLst>
          </p:cNvPr>
          <p:cNvSpPr txBox="1"/>
          <p:nvPr/>
        </p:nvSpPr>
        <p:spPr>
          <a:xfrm>
            <a:off x="8639672" y="2396074"/>
            <a:ext cx="486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3A4D0B3-3A0F-3CAC-E837-BFED36315779}"/>
              </a:ext>
            </a:extLst>
          </p:cNvPr>
          <p:cNvCxnSpPr>
            <a:cxnSpLocks/>
          </p:cNvCxnSpPr>
          <p:nvPr/>
        </p:nvCxnSpPr>
        <p:spPr>
          <a:xfrm>
            <a:off x="6597524" y="2010226"/>
            <a:ext cx="0" cy="5637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38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DA050-FF54-C1E9-FBE5-541851A69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217E935-035C-72ED-6979-B198AEDA60CC}"/>
              </a:ext>
            </a:extLst>
          </p:cNvPr>
          <p:cNvGrpSpPr/>
          <p:nvPr/>
        </p:nvGrpSpPr>
        <p:grpSpPr>
          <a:xfrm>
            <a:off x="752961" y="657381"/>
            <a:ext cx="6424175" cy="5138278"/>
            <a:chOff x="896471" y="212744"/>
            <a:chExt cx="6311588" cy="5138278"/>
          </a:xfrm>
        </p:grpSpPr>
        <p:pic>
          <p:nvPicPr>
            <p:cNvPr id="3" name="Picture 2" descr="A graph of a hexagon with a yellow and purple dot&#10;&#10;AI-generated content may be incorrect.">
              <a:extLst>
                <a:ext uri="{FF2B5EF4-FFF2-40B4-BE49-F238E27FC236}">
                  <a16:creationId xmlns:a16="http://schemas.microsoft.com/office/drawing/2014/main" id="{FA44DC93-51C0-4F9B-2B10-9EBFCA893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40017" y="2558463"/>
              <a:ext cx="3568042" cy="2792559"/>
            </a:xfrm>
            <a:prstGeom prst="rect">
              <a:avLst/>
            </a:prstGeom>
          </p:spPr>
        </p:pic>
        <p:pic>
          <p:nvPicPr>
            <p:cNvPr id="4" name="Picture 3" descr="A graph of a path of a path&#10;&#10;AI-generated content may be incorrect.">
              <a:extLst>
                <a:ext uri="{FF2B5EF4-FFF2-40B4-BE49-F238E27FC236}">
                  <a16:creationId xmlns:a16="http://schemas.microsoft.com/office/drawing/2014/main" id="{D299FA1B-8B9C-992B-A2DA-23FBB47D9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1294" y="2513641"/>
              <a:ext cx="3568042" cy="2792559"/>
            </a:xfrm>
            <a:prstGeom prst="rect">
              <a:avLst/>
            </a:prstGeom>
          </p:spPr>
        </p:pic>
        <p:pic>
          <p:nvPicPr>
            <p:cNvPr id="5" name="Picture 4" descr="A graph of a path of a person&#10;&#10;AI-generated content may be incorrect.">
              <a:extLst>
                <a:ext uri="{FF2B5EF4-FFF2-40B4-BE49-F238E27FC236}">
                  <a16:creationId xmlns:a16="http://schemas.microsoft.com/office/drawing/2014/main" id="{639A70A7-DB08-C7A3-DBE4-125BDB9C9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5196" y="248604"/>
              <a:ext cx="3568042" cy="2792559"/>
            </a:xfrm>
            <a:prstGeom prst="rect">
              <a:avLst/>
            </a:prstGeom>
          </p:spPr>
        </p:pic>
        <p:pic>
          <p:nvPicPr>
            <p:cNvPr id="6" name="Picture 5" descr="A graph of a path of a path&#10;&#10;AI-generated content may be incorrect.">
              <a:extLst>
                <a:ext uri="{FF2B5EF4-FFF2-40B4-BE49-F238E27FC236}">
                  <a16:creationId xmlns:a16="http://schemas.microsoft.com/office/drawing/2014/main" id="{E99D7F26-C4E0-63AB-573E-065B8F611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6471" y="212744"/>
              <a:ext cx="3568042" cy="279255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41EE205-AEDE-2522-D04E-8A3A1A3255A8}"/>
              </a:ext>
            </a:extLst>
          </p:cNvPr>
          <p:cNvSpPr txBox="1"/>
          <p:nvPr/>
        </p:nvSpPr>
        <p:spPr>
          <a:xfrm>
            <a:off x="1566879" y="183019"/>
            <a:ext cx="9047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Variations adaptive optics: tip-tilt wave-front variations due to vibration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191894-9CF4-54DF-00D7-55FEBB9B1951}"/>
              </a:ext>
            </a:extLst>
          </p:cNvPr>
          <p:cNvSpPr txBox="1"/>
          <p:nvPr/>
        </p:nvSpPr>
        <p:spPr>
          <a:xfrm>
            <a:off x="7539999" y="2496466"/>
            <a:ext cx="3899040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1ms exposures every 1 sec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Tilts up to 0.5”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frame-to-frame</a:t>
            </a:r>
          </a:p>
        </p:txBody>
      </p:sp>
    </p:spTree>
    <p:extLst>
      <p:ext uri="{BB962C8B-B14F-4D97-AF65-F5344CB8AC3E}">
        <p14:creationId xmlns:p14="http://schemas.microsoft.com/office/powerpoint/2010/main" val="1214696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C8598-C5FE-983B-9134-199107D88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CBBD60-0ACC-1085-2CC4-9C43CFB5C80E}"/>
              </a:ext>
            </a:extLst>
          </p:cNvPr>
          <p:cNvSpPr txBox="1"/>
          <p:nvPr/>
        </p:nvSpPr>
        <p:spPr>
          <a:xfrm>
            <a:off x="1904754" y="3037621"/>
            <a:ext cx="8584322" cy="293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range set by phase wraps =&gt; 1 wavelength between pairs of elements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Fitting wavefront (Zernike) across mask could improve by factor few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spectral axis =&gt; improve dramatically: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measurements separated by 5% in 𝛌 increase dynamic range by factor 20  (‘global fringe fitting’ in VLBI) 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Aperture sampling is limited by requirement of non-redundant mask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fibers, lens, micro-mirror array to fully sample aperture and generate series of non-redundant interferograms (w. one common reference hole)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’over-constrained’ nature of self-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limit analysis to non-redundant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u,v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3779A3-8533-90EF-C25A-20FFAA154B7B}"/>
              </a:ext>
            </a:extLst>
          </p:cNvPr>
          <p:cNvSpPr txBox="1"/>
          <p:nvPr/>
        </p:nvSpPr>
        <p:spPr>
          <a:xfrm>
            <a:off x="2841695" y="127000"/>
            <a:ext cx="671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Noise, Precision, Dynamic Range, Sampling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076DE9-99B9-CEB0-47D6-C059CF53AE14}"/>
              </a:ext>
            </a:extLst>
          </p:cNvPr>
          <p:cNvSpPr txBox="1"/>
          <p:nvPr/>
        </p:nvSpPr>
        <p:spPr>
          <a:xfrm>
            <a:off x="1904754" y="833044"/>
            <a:ext cx="81752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visibility phase rms after calibration = 1.2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visibilities per gain solution =&gt; rms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1.2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/root(6) ~ 0.5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pathlength precision: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𝛅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rms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0.6 nm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 counting phase noise per visibility ~ 1/root(10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× 360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~ 0.11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=&gt; shot noise limit to pathlength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0.05 nm</a:t>
            </a:r>
          </a:p>
        </p:txBody>
      </p:sp>
    </p:spTree>
    <p:extLst>
      <p:ext uri="{BB962C8B-B14F-4D97-AF65-F5344CB8AC3E}">
        <p14:creationId xmlns:p14="http://schemas.microsoft.com/office/powerpoint/2010/main" val="482342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B180D-3FA9-BFDD-29FC-5E4CACE69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6D0586-9B92-9103-E656-F7753B015337}"/>
              </a:ext>
            </a:extLst>
          </p:cNvPr>
          <p:cNvSpPr txBox="1"/>
          <p:nvPr/>
        </p:nvSpPr>
        <p:spPr>
          <a:xfrm>
            <a:off x="3971690" y="40080"/>
            <a:ext cx="4548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van </a:t>
            </a:r>
            <a:r>
              <a:rPr lang="en-US" sz="2000" dirty="0" err="1">
                <a:latin typeface="Gill Sans MT" pitchFamily="34" charset="0"/>
                <a:cs typeface="Gill Sans" pitchFamily="17" charset="0"/>
              </a:rPr>
              <a:t>Cittert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– Zernike Theorem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8A573E-4741-49EE-7F31-75CE15AF0BD6}"/>
              </a:ext>
            </a:extLst>
          </p:cNvPr>
          <p:cNvSpPr txBox="1"/>
          <p:nvPr/>
        </p:nvSpPr>
        <p:spPr>
          <a:xfrm>
            <a:off x="468351" y="495671"/>
            <a:ext cx="1144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i="1" dirty="0">
                <a:highlight>
                  <a:srgbClr val="FFFFFF"/>
                </a:highlight>
                <a:latin typeface="Arial" panose="020B0604020202020204" pitchFamily="34" charset="0"/>
              </a:rPr>
              <a:t>T</a:t>
            </a:r>
            <a:r>
              <a:rPr lang="en-US" sz="1600" b="0" i="1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he cross-multiplication, or coherence, between the electromagnetic voltages measured at spatially distinct locations (’apertures’) = Fourier transform of the intensity distribution</a:t>
            </a:r>
            <a:endParaRPr lang="en-US" sz="2000" i="1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EB3917-C376-AB4D-F3C6-E755C7FE3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06841">
            <a:off x="2120741" y="1206589"/>
            <a:ext cx="2321186" cy="19705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66EFC9-F49E-E54A-C300-6A8DBD302BE9}"/>
              </a:ext>
            </a:extLst>
          </p:cNvPr>
          <p:cNvSpPr txBox="1"/>
          <p:nvPr/>
        </p:nvSpPr>
        <p:spPr>
          <a:xfrm>
            <a:off x="2200174" y="3085030"/>
            <a:ext cx="2425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i,j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i,j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𝜆) rad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sz="1400" baseline="30000" dirty="0"/>
          </a:p>
        </p:txBody>
      </p:sp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F0E4EE45-1E87-C86F-F271-BF4D28F644C3}"/>
              </a:ext>
            </a:extLst>
          </p:cNvPr>
          <p:cNvSpPr/>
          <p:nvPr/>
        </p:nvSpPr>
        <p:spPr>
          <a:xfrm>
            <a:off x="7171893" y="2062525"/>
            <a:ext cx="367066" cy="144503"/>
          </a:xfrm>
          <a:prstGeom prst="left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ysClr val="windowText" lastClr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A0D13-4014-3699-2300-BDA2CFE41614}"/>
              </a:ext>
            </a:extLst>
          </p:cNvPr>
          <p:cNvSpPr txBox="1"/>
          <p:nvPr/>
        </p:nvSpPr>
        <p:spPr>
          <a:xfrm>
            <a:off x="7086124" y="1809119"/>
            <a:ext cx="593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400" dirty="0">
                <a:latin typeface="Gill Sans MT" pitchFamily="34" charset="0"/>
                <a:cs typeface="Gill Sans" pitchFamily="17" charset="0"/>
              </a:rPr>
              <a:t>FT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1C46B00-0466-43F2-D229-FF6102CD8D9E}"/>
              </a:ext>
            </a:extLst>
          </p:cNvPr>
          <p:cNvGrpSpPr/>
          <p:nvPr/>
        </p:nvGrpSpPr>
        <p:grpSpPr>
          <a:xfrm>
            <a:off x="7654483" y="1458302"/>
            <a:ext cx="2069088" cy="1985976"/>
            <a:chOff x="5981620" y="1739841"/>
            <a:chExt cx="2428915" cy="2072217"/>
          </a:xfrm>
        </p:grpSpPr>
        <p:pic>
          <p:nvPicPr>
            <p:cNvPr id="9" name="Picture 8" descr="A blurry image of a colorful square&#10;&#10;Description automatically generated">
              <a:extLst>
                <a:ext uri="{FF2B5EF4-FFF2-40B4-BE49-F238E27FC236}">
                  <a16:creationId xmlns:a16="http://schemas.microsoft.com/office/drawing/2014/main" id="{BE924AEB-8341-EE22-D85F-7F583EA4E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3277" y="1748004"/>
              <a:ext cx="1877358" cy="16712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2AFAF06-6501-965B-18F2-8458A7B8A3D4}"/>
                </a:ext>
              </a:extLst>
            </p:cNvPr>
            <p:cNvSpPr txBox="1"/>
            <p:nvPr/>
          </p:nvSpPr>
          <p:spPr>
            <a:xfrm>
              <a:off x="6322498" y="1739841"/>
              <a:ext cx="2088037" cy="272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100" dirty="0">
                  <a:latin typeface="Gill Sans MT" pitchFamily="34" charset="0"/>
                  <a:cs typeface="Gill Sans" pitchFamily="17" charset="0"/>
                </a:rPr>
                <a:t>Aperture plane (complex)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63ABC2-E9D2-7FE2-18BA-4B0480C84E21}"/>
                </a:ext>
              </a:extLst>
            </p:cNvPr>
            <p:cNvSpPr txBox="1"/>
            <p:nvPr/>
          </p:nvSpPr>
          <p:spPr>
            <a:xfrm>
              <a:off x="5981620" y="2341565"/>
              <a:ext cx="4284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88BC5E-69AC-0639-95FB-460C5BB8F599}"/>
                </a:ext>
              </a:extLst>
            </p:cNvPr>
            <p:cNvSpPr txBox="1"/>
            <p:nvPr/>
          </p:nvSpPr>
          <p:spPr>
            <a:xfrm>
              <a:off x="7216202" y="3411948"/>
              <a:ext cx="4284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endParaRPr lang="en-US" sz="2000" i="1" dirty="0">
                <a:latin typeface="Gill Sans MT" pitchFamily="34" charset="0"/>
                <a:cs typeface="Gill Sans" pitchFamily="17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DB5A3D-D92C-9E5F-74C2-5AD660690662}"/>
              </a:ext>
            </a:extLst>
          </p:cNvPr>
          <p:cNvGrpSpPr/>
          <p:nvPr/>
        </p:nvGrpSpPr>
        <p:grpSpPr>
          <a:xfrm>
            <a:off x="5041209" y="1445667"/>
            <a:ext cx="1932667" cy="1914861"/>
            <a:chOff x="2964485" y="1806201"/>
            <a:chExt cx="2112190" cy="191486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9DA5420-5870-5AA8-B52C-B7E8C03A236A}"/>
                </a:ext>
              </a:extLst>
            </p:cNvPr>
            <p:cNvGrpSpPr/>
            <p:nvPr/>
          </p:nvGrpSpPr>
          <p:grpSpPr>
            <a:xfrm>
              <a:off x="3281125" y="1806201"/>
              <a:ext cx="1795550" cy="1605457"/>
              <a:chOff x="895153" y="583603"/>
              <a:chExt cx="2874735" cy="2940751"/>
            </a:xfrm>
          </p:grpSpPr>
          <p:pic>
            <p:nvPicPr>
              <p:cNvPr id="17" name="Picture 16" descr="A red duck on a white background&#10;&#10;Description automatically generated">
                <a:extLst>
                  <a:ext uri="{FF2B5EF4-FFF2-40B4-BE49-F238E27FC236}">
                    <a16:creationId xmlns:a16="http://schemas.microsoft.com/office/drawing/2014/main" id="{257A7188-6E1B-C185-CE4B-A269821A2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5153" y="626341"/>
                <a:ext cx="2874735" cy="289801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2300528-FA68-D70E-5247-0FBAA9833CAB}"/>
                  </a:ext>
                </a:extLst>
              </p:cNvPr>
              <p:cNvSpPr txBox="1"/>
              <p:nvPr/>
            </p:nvSpPr>
            <p:spPr>
              <a:xfrm>
                <a:off x="925371" y="583603"/>
                <a:ext cx="2006929" cy="507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200" dirty="0">
                    <a:latin typeface="Gill Sans MT" pitchFamily="34" charset="0"/>
                    <a:cs typeface="Gill Sans" pitchFamily="17" charset="0"/>
                  </a:rPr>
                  <a:t>Image plane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095AC9-70B3-4F4B-19D2-1D796F156677}"/>
                </a:ext>
              </a:extLst>
            </p:cNvPr>
            <p:cNvSpPr txBox="1"/>
            <p:nvPr/>
          </p:nvSpPr>
          <p:spPr>
            <a:xfrm>
              <a:off x="4245116" y="3351730"/>
              <a:ext cx="529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1800" i="1" dirty="0"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5F38FD3-700E-067E-D303-985D2C48444A}"/>
                </a:ext>
              </a:extLst>
            </p:cNvPr>
            <p:cNvSpPr txBox="1"/>
            <p:nvPr/>
          </p:nvSpPr>
          <p:spPr>
            <a:xfrm>
              <a:off x="2964485" y="2327787"/>
              <a:ext cx="4284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sz="1800" i="1" dirty="0">
                <a:latin typeface="Gill Sans MT" pitchFamily="34" charset="0"/>
                <a:cs typeface="Gill Sans" pitchFamily="17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2985889-6AC5-2107-9973-B8E538C9A36F}"/>
              </a:ext>
            </a:extLst>
          </p:cNvPr>
          <p:cNvSpPr txBox="1"/>
          <p:nvPr/>
        </p:nvSpPr>
        <p:spPr>
          <a:xfrm>
            <a:off x="8999395" y="2303432"/>
            <a:ext cx="1254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 err="1"/>
              <a:t>V</a:t>
            </a:r>
            <a:r>
              <a:rPr lang="en-US" sz="1400" baseline="-25000" dirty="0" err="1"/>
              <a:t>i,j</a:t>
            </a:r>
            <a:r>
              <a:rPr lang="en-US" sz="1400" baseline="-25000" dirty="0"/>
              <a:t> </a:t>
            </a:r>
            <a:r>
              <a:rPr lang="en-US" sz="1400" dirty="0"/>
              <a:t>= </a:t>
            </a:r>
            <a:r>
              <a:rPr lang="en-US" sz="1400" dirty="0" err="1"/>
              <a:t>A</a:t>
            </a:r>
            <a:r>
              <a:rPr lang="en-US" sz="1400" baseline="-25000" dirty="0" err="1"/>
              <a:t>i,j</a:t>
            </a:r>
            <a:r>
              <a:rPr lang="en-US" sz="1400" baseline="-25000" dirty="0"/>
              <a:t> </a:t>
            </a:r>
            <a:r>
              <a:rPr lang="en-US" sz="1400" dirty="0"/>
              <a:t>e</a:t>
            </a:r>
            <a:r>
              <a:rPr lang="en-US" sz="1400" baseline="30000" dirty="0"/>
              <a:t>-</a:t>
            </a:r>
            <a:r>
              <a:rPr lang="en-US" sz="1400" baseline="30000" dirty="0" err="1"/>
              <a:t>i</a:t>
            </a:r>
            <a:r>
              <a:rPr lang="en-US" sz="1400" baseline="30000" dirty="0"/>
              <a:t>𝝓</a:t>
            </a:r>
            <a:r>
              <a:rPr lang="en-US" sz="1100" baseline="30000" dirty="0" err="1"/>
              <a:t>i,j</a:t>
            </a:r>
            <a:endParaRPr lang="en-US" sz="1400" baseline="30000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234E6C-045C-4377-1958-7B3C7B02ABEC}"/>
              </a:ext>
            </a:extLst>
          </p:cNvPr>
          <p:cNvGrpSpPr/>
          <p:nvPr/>
        </p:nvGrpSpPr>
        <p:grpSpPr>
          <a:xfrm>
            <a:off x="2569738" y="2564027"/>
            <a:ext cx="7953793" cy="3751383"/>
            <a:chOff x="950260" y="2564027"/>
            <a:chExt cx="7953793" cy="375138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FB748C9-5201-5B2D-E634-FC934B5E23CF}"/>
                </a:ext>
              </a:extLst>
            </p:cNvPr>
            <p:cNvGrpSpPr/>
            <p:nvPr/>
          </p:nvGrpSpPr>
          <p:grpSpPr>
            <a:xfrm>
              <a:off x="7431067" y="2856693"/>
              <a:ext cx="1472986" cy="1540810"/>
              <a:chOff x="7431067" y="2856693"/>
              <a:chExt cx="1472986" cy="1540810"/>
            </a:xfrm>
          </p:grpSpPr>
          <p:pic>
            <p:nvPicPr>
              <p:cNvPr id="24" name="Picture 23" descr="A red and yellow background with lines&#10;&#10;AI-generated content may be incorrect.">
                <a:extLst>
                  <a:ext uri="{FF2B5EF4-FFF2-40B4-BE49-F238E27FC236}">
                    <a16:creationId xmlns:a16="http://schemas.microsoft.com/office/drawing/2014/main" id="{2A19F14D-23D6-03BC-27CC-A822FE4656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1067" y="2856693"/>
                <a:ext cx="1472986" cy="154081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CF020A8-2DAB-D0E4-1654-C8CABF22F9E7}"/>
                  </a:ext>
                </a:extLst>
              </p:cNvPr>
              <p:cNvSpPr txBox="1"/>
              <p:nvPr/>
            </p:nvSpPr>
            <p:spPr>
              <a:xfrm>
                <a:off x="7478535" y="4016245"/>
                <a:ext cx="9573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050" i="1" dirty="0">
                    <a:solidFill>
                      <a:schemeClr val="bg1"/>
                    </a:solidFill>
                    <a:latin typeface="Gill Sans MT" pitchFamily="34" charset="0"/>
                    <a:cs typeface="Gill Sans" pitchFamily="17" charset="0"/>
                  </a:rPr>
                  <a:t>𝛉 = 𝛌/B =</a:t>
                </a:r>
                <a:r>
                  <a:rPr lang="en-US" sz="1050" dirty="0">
                    <a:solidFill>
                      <a:schemeClr val="bg1"/>
                    </a:solidFill>
                    <a:latin typeface="Gill Sans MT" pitchFamily="34" charset="0"/>
                    <a:cs typeface="Gill Sans" pitchFamily="17" charset="0"/>
                  </a:rPr>
                  <a:t> </a:t>
                </a:r>
                <a:r>
                  <a:rPr lang="en-US" sz="105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1050" i="1" dirty="0">
                    <a:solidFill>
                      <a:schemeClr val="bg1"/>
                    </a:solidFill>
                    <a:latin typeface="Gill Sans MT" pitchFamily="34" charset="0"/>
                    <a:cs typeface="Gill Sans" pitchFamily="17" charset="0"/>
                  </a:rPr>
                  <a:t>/u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993CACA-029C-6F56-63B5-01E536356F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0899" y="3927444"/>
                <a:ext cx="76291" cy="81117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B8498FC-A8FC-97DF-AB9D-7423D8D5BDA0}"/>
                </a:ext>
              </a:extLst>
            </p:cNvPr>
            <p:cNvCxnSpPr>
              <a:cxnSpLocks/>
            </p:cNvCxnSpPr>
            <p:nvPr/>
          </p:nvCxnSpPr>
          <p:spPr>
            <a:xfrm>
              <a:off x="7362983" y="2564027"/>
              <a:ext cx="433075" cy="59811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D52EFD8-64EE-930B-6D71-383D74B6FCEB}"/>
                </a:ext>
              </a:extLst>
            </p:cNvPr>
            <p:cNvSpPr txBox="1"/>
            <p:nvPr/>
          </p:nvSpPr>
          <p:spPr>
            <a:xfrm>
              <a:off x="950260" y="5176637"/>
              <a:ext cx="788090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buFont typeface="Arial" charset="0"/>
                <a:buChar char="•"/>
              </a:pP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Orientation and spatial frequency set by geometry of baseline (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20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i,j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marL="342900" indent="-342900" eaLnBrk="0" hangingPunct="0">
                <a:spcBef>
                  <a:spcPct val="20000"/>
                </a:spcBef>
                <a:buFont typeface="Arial" charset="0"/>
                <a:buChar char="•"/>
              </a:pP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Brightness determined by amplitude of visibility (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i,j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coherence)</a:t>
              </a:r>
            </a:p>
            <a:p>
              <a:pPr marL="342900" indent="-342900" eaLnBrk="0" hangingPunct="0">
                <a:spcBef>
                  <a:spcPct val="20000"/>
                </a:spcBef>
                <a:buFont typeface="Arial" charset="0"/>
                <a:buChar char="•"/>
              </a:pP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Position of fringe determined by phase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𝝓</a:t>
              </a:r>
              <a:r>
                <a:rPr lang="en-US" sz="16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i,j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7FC4347-219C-0D21-F165-32E4BE76C7F9}"/>
              </a:ext>
            </a:extLst>
          </p:cNvPr>
          <p:cNvGrpSpPr/>
          <p:nvPr/>
        </p:nvGrpSpPr>
        <p:grpSpPr>
          <a:xfrm>
            <a:off x="2020330" y="3531868"/>
            <a:ext cx="6337662" cy="1576141"/>
            <a:chOff x="400852" y="3617493"/>
            <a:chExt cx="6337662" cy="1576141"/>
          </a:xfrm>
        </p:grpSpPr>
        <p:pic>
          <p:nvPicPr>
            <p:cNvPr id="28" name="Picture 27" descr="A math equations on a white background&#10;&#10;AI-generated content may be incorrect.">
              <a:extLst>
                <a:ext uri="{FF2B5EF4-FFF2-40B4-BE49-F238E27FC236}">
                  <a16:creationId xmlns:a16="http://schemas.microsoft.com/office/drawing/2014/main" id="{232ACC61-330A-96F2-C79B-F76928167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0852" y="3617493"/>
              <a:ext cx="6337662" cy="1576141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B5E20AE-D712-F1FA-3428-C0DF0B57BF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24389" y="4702306"/>
              <a:ext cx="24229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63727D5-155B-687A-19CA-456CF7701AEA}"/>
                </a:ext>
              </a:extLst>
            </p:cNvPr>
            <p:cNvSpPr txBox="1"/>
            <p:nvPr/>
          </p:nvSpPr>
          <p:spPr>
            <a:xfrm>
              <a:off x="4805230" y="4522571"/>
              <a:ext cx="15378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Image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6AA8C59-ADBB-B245-DDAB-7134D694DA3D}"/>
              </a:ext>
            </a:extLst>
          </p:cNvPr>
          <p:cNvSpPr txBox="1"/>
          <p:nvPr/>
        </p:nvSpPr>
        <p:spPr>
          <a:xfrm>
            <a:off x="8824608" y="2071593"/>
            <a:ext cx="379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3600" dirty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069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F3B93-5572-6855-A3B7-17846F929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1E0AF3-4486-4EA9-B59A-6967472FE5C1}"/>
              </a:ext>
            </a:extLst>
          </p:cNvPr>
          <p:cNvSpPr txBox="1"/>
          <p:nvPr/>
        </p:nvSpPr>
        <p:spPr>
          <a:xfrm>
            <a:off x="2230073" y="1112275"/>
            <a:ext cx="8936298" cy="27884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phase = static pathlength differences to nm-precision (’metrology’)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Variations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millisec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vibrations and turbulence (‘adaptive optics’)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full shape of wavefront = total photon path-length to each aperture  element relative to reference position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‘reference wave interference’ (Fizeau): no need for reference surface or source 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‘1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derivative-based’ (Shack-Hartmann): no need for function fitting to gradient field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generalized Foucault knife-edge (pyramid): no moving parts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‘phase diversity’ method: no need for 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out of focus measurements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Agnostic to source shape: joint fit of source and element gains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E9DB42-9645-FCB1-565A-0145E8CFDBB4}"/>
              </a:ext>
            </a:extLst>
          </p:cNvPr>
          <p:cNvSpPr txBox="1"/>
          <p:nvPr/>
        </p:nvSpPr>
        <p:spPr>
          <a:xfrm>
            <a:off x="968645" y="170229"/>
            <a:ext cx="10580946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Wavefront sensing via interferometric self-calibration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𝛅L = 𝛌 × 𝛉</a:t>
            </a:r>
            <a:r>
              <a:rPr lang="en-US" sz="24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/360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08AB2E-9D33-3A90-9092-DF5815C385F8}"/>
              </a:ext>
            </a:extLst>
          </p:cNvPr>
          <p:cNvSpPr txBox="1"/>
          <p:nvPr/>
        </p:nvSpPr>
        <p:spPr>
          <a:xfrm>
            <a:off x="4401670" y="4233913"/>
            <a:ext cx="4041216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‘The wavefront cannot be directly measured, because it is determined by phase,’ Yi et al Nature Comm 2021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C0743EB9-58BB-BE73-E25C-29FA80ED6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30" y="4117372"/>
            <a:ext cx="3606886" cy="26319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B14E54-6439-A426-9C2A-1A056F874CC2}"/>
              </a:ext>
            </a:extLst>
          </p:cNvPr>
          <p:cNvSpPr txBox="1"/>
          <p:nvPr/>
        </p:nvSpPr>
        <p:spPr>
          <a:xfrm>
            <a:off x="8907738" y="4063541"/>
            <a:ext cx="3280181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patent 12,104,901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 patent app. No. 18/878,488 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 patent app. No. 19/079,876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12C3F7-1894-6291-7802-82B180E08CA3}"/>
              </a:ext>
            </a:extLst>
          </p:cNvPr>
          <p:cNvSpPr txBox="1"/>
          <p:nvPr/>
        </p:nvSpPr>
        <p:spPr>
          <a:xfrm>
            <a:off x="8907737" y="4950668"/>
            <a:ext cx="3280181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arXiv:2503.10820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arXiv:2405.12090 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arXiv:2409.11135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arXiv:2406.02114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JOSA-A 2024, 41, 1513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2022PASA...39...14T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JOSA-A 2022, 39, 2214</a:t>
            </a:r>
          </a:p>
        </p:txBody>
      </p:sp>
    </p:spTree>
    <p:extLst>
      <p:ext uri="{BB962C8B-B14F-4D97-AF65-F5344CB8AC3E}">
        <p14:creationId xmlns:p14="http://schemas.microsoft.com/office/powerpoint/2010/main" val="159731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0190A-E0C0-6045-E149-9E09382AA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F1A15-95FA-0368-B1A9-61B44ED46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254" y="1133770"/>
            <a:ext cx="4841794" cy="2660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1D4522-BFD9-E40E-4A16-FD7E2D821A9B}"/>
              </a:ext>
            </a:extLst>
          </p:cNvPr>
          <p:cNvSpPr txBox="1"/>
          <p:nvPr/>
        </p:nvSpPr>
        <p:spPr>
          <a:xfrm>
            <a:off x="882690" y="4307358"/>
            <a:ext cx="8270271" cy="151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Coherent amplification of voltages, E</a:t>
            </a:r>
            <a:r>
              <a:rPr lang="en-US" sz="2000" baseline="-25000" dirty="0"/>
              <a:t> 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Geometric delays set by electronics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Complex cross multiply and average to visibilities = FT(source structure)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Images made from Fourier transform of visibilities</a:t>
            </a:r>
            <a:r>
              <a:rPr lang="en-US" sz="2000" baseline="-250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CA30D-913F-E7D6-256C-8953891ADE87}"/>
              </a:ext>
            </a:extLst>
          </p:cNvPr>
          <p:cNvSpPr txBox="1"/>
          <p:nvPr/>
        </p:nvSpPr>
        <p:spPr>
          <a:xfrm>
            <a:off x="828600" y="127384"/>
            <a:ext cx="5513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Radio measurements are visibilities = aperture plane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804313-692A-EF04-3DBC-137690D2E9BC}"/>
              </a:ext>
            </a:extLst>
          </p:cNvPr>
          <p:cNvGrpSpPr/>
          <p:nvPr/>
        </p:nvGrpSpPr>
        <p:grpSpPr>
          <a:xfrm>
            <a:off x="6899428" y="127384"/>
            <a:ext cx="4793993" cy="4203479"/>
            <a:chOff x="6289829" y="-471705"/>
            <a:chExt cx="4793993" cy="420347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86BA1E9-5A15-7747-EFE5-35276342832C}"/>
                </a:ext>
              </a:extLst>
            </p:cNvPr>
            <p:cNvGrpSpPr/>
            <p:nvPr/>
          </p:nvGrpSpPr>
          <p:grpSpPr>
            <a:xfrm>
              <a:off x="6289829" y="-471705"/>
              <a:ext cx="4793993" cy="4179974"/>
              <a:chOff x="4802630" y="-531339"/>
              <a:chExt cx="4793993" cy="417997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582E577-5E93-64EF-CE2A-2419304D0E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02630" y="-531339"/>
                <a:ext cx="4793993" cy="4179974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F81DEC4-24CC-75D1-4BB4-05C8D0708A9A}"/>
                  </a:ext>
                </a:extLst>
              </p:cNvPr>
              <p:cNvSpPr/>
              <p:nvPr/>
            </p:nvSpPr>
            <p:spPr>
              <a:xfrm>
                <a:off x="7475455" y="3230962"/>
                <a:ext cx="1967783" cy="3167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37EABE9-9E0D-AE62-9FD5-F8EA041A71D2}"/>
                  </a:ext>
                </a:extLst>
              </p:cNvPr>
              <p:cNvSpPr/>
              <p:nvPr/>
            </p:nvSpPr>
            <p:spPr>
              <a:xfrm>
                <a:off x="5539409" y="1103953"/>
                <a:ext cx="596348" cy="3802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0546BC-4D55-968A-79ED-6BBE5B20A2EC}"/>
                  </a:ext>
                </a:extLst>
              </p:cNvPr>
              <p:cNvSpPr txBox="1"/>
              <p:nvPr/>
            </p:nvSpPr>
            <p:spPr>
              <a:xfrm>
                <a:off x="7149550" y="1258953"/>
                <a:ext cx="26504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200" dirty="0">
                    <a:latin typeface="Gill Sans MT" pitchFamily="34" charset="0"/>
                    <a:cs typeface="Gill Sans" pitchFamily="17" charset="0"/>
                  </a:rPr>
                  <a:t>𝜃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A639CEF-C31B-4DB4-D6BB-5E475BA38CC1}"/>
                  </a:ext>
                </a:extLst>
              </p:cNvPr>
              <p:cNvCxnSpPr/>
              <p:nvPr/>
            </p:nvCxnSpPr>
            <p:spPr>
              <a:xfrm flipV="1">
                <a:off x="5294239" y="-531339"/>
                <a:ext cx="0" cy="2015582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DABADE-0E57-DDA4-2EFD-9A6135A67E61}"/>
                </a:ext>
              </a:extLst>
            </p:cNvPr>
            <p:cNvSpPr txBox="1"/>
            <p:nvPr/>
          </p:nvSpPr>
          <p:spPr>
            <a:xfrm>
              <a:off x="7048600" y="3331664"/>
              <a:ext cx="271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V</a:t>
              </a:r>
              <a:r>
                <a:rPr lang="en-US" sz="2000" baseline="-25000" dirty="0" err="1"/>
                <a:t>i,j</a:t>
              </a:r>
              <a:r>
                <a:rPr lang="en-US" sz="2000" dirty="0"/>
                <a:t> = E</a:t>
              </a:r>
              <a:r>
                <a:rPr lang="en-US" sz="2000" baseline="-25000" dirty="0"/>
                <a:t>i</a:t>
              </a:r>
              <a:r>
                <a:rPr lang="en-US" sz="2000" dirty="0"/>
                <a:t> x </a:t>
              </a:r>
              <a:r>
                <a:rPr lang="en-US" sz="2000" dirty="0" err="1"/>
                <a:t>E</a:t>
              </a:r>
              <a:r>
                <a:rPr lang="en-US" sz="2000" baseline="-25000" dirty="0" err="1"/>
                <a:t>j</a:t>
              </a:r>
              <a:r>
                <a:rPr lang="en-US" sz="2000" baseline="30000" dirty="0"/>
                <a:t>* </a:t>
              </a:r>
              <a:r>
                <a:rPr lang="en-US" sz="2000" dirty="0"/>
                <a:t>= </a:t>
              </a:r>
              <a:r>
                <a:rPr lang="en-US" sz="2000" dirty="0" err="1"/>
                <a:t>A</a:t>
              </a:r>
              <a:r>
                <a:rPr lang="en-US" sz="2000" baseline="-25000" dirty="0" err="1"/>
                <a:t>i,j</a:t>
              </a:r>
              <a:r>
                <a:rPr lang="en-US" sz="2000" baseline="-25000" dirty="0"/>
                <a:t> </a:t>
              </a:r>
              <a:r>
                <a:rPr lang="en-US" sz="2000" dirty="0"/>
                <a:t>e</a:t>
              </a:r>
              <a:r>
                <a:rPr lang="en-US" sz="2000" baseline="30000" dirty="0"/>
                <a:t>-</a:t>
              </a:r>
              <a:r>
                <a:rPr lang="en-US" sz="2000" baseline="30000" dirty="0" err="1"/>
                <a:t>i</a:t>
              </a:r>
              <a:r>
                <a:rPr lang="en-US" sz="2000" baseline="30000" dirty="0"/>
                <a:t>𝝓</a:t>
              </a:r>
              <a:r>
                <a:rPr lang="en-US" sz="1400" baseline="30000" dirty="0" err="1"/>
                <a:t>i,j</a:t>
              </a:r>
              <a:r>
                <a:rPr lang="en-US" sz="1400" baseline="30000" dirty="0"/>
                <a:t> </a:t>
              </a:r>
              <a:endParaRPr lang="en-US" sz="2000" baseline="300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979DF7-287C-0D92-5A79-CA50BD1D969E}"/>
              </a:ext>
            </a:extLst>
          </p:cNvPr>
          <p:cNvGrpSpPr/>
          <p:nvPr/>
        </p:nvGrpSpPr>
        <p:grpSpPr>
          <a:xfrm>
            <a:off x="7394548" y="191439"/>
            <a:ext cx="383109" cy="249099"/>
            <a:chOff x="7247403" y="516084"/>
            <a:chExt cx="553915" cy="303763"/>
          </a:xfrm>
        </p:grpSpPr>
        <p:pic>
          <p:nvPicPr>
            <p:cNvPr id="19" name="Picture 18" descr="A black letter on a white background&#10;&#10;AI-generated content may be incorrect.">
              <a:extLst>
                <a:ext uri="{FF2B5EF4-FFF2-40B4-BE49-F238E27FC236}">
                  <a16:creationId xmlns:a16="http://schemas.microsoft.com/office/drawing/2014/main" id="{362E49ED-40DD-0B00-2102-CB56CE6F3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66598">
              <a:off x="7257336" y="506151"/>
              <a:ext cx="248328" cy="26819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43E3B57-9CC2-AC6E-CB49-C88AC3C9E389}"/>
                </a:ext>
              </a:extLst>
            </p:cNvPr>
            <p:cNvSpPr txBox="1"/>
            <p:nvPr/>
          </p:nvSpPr>
          <p:spPr>
            <a:xfrm>
              <a:off x="7309713" y="569636"/>
              <a:ext cx="491605" cy="250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aseline="-25000" dirty="0"/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4679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F2660-AEA2-EB5F-6C4A-7EA937857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CAB012-3F9A-C2B2-861D-57EB5260E3CE}"/>
              </a:ext>
            </a:extLst>
          </p:cNvPr>
          <p:cNvSpPr txBox="1"/>
          <p:nvPr/>
        </p:nvSpPr>
        <p:spPr>
          <a:xfrm>
            <a:off x="178422" y="154345"/>
            <a:ext cx="8010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Optical: aperture mask + focusing optics =&gt; image of fringe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0B410B-2400-CB63-6306-235069432124}"/>
              </a:ext>
            </a:extLst>
          </p:cNvPr>
          <p:cNvGrpSpPr/>
          <p:nvPr/>
        </p:nvGrpSpPr>
        <p:grpSpPr>
          <a:xfrm>
            <a:off x="8343179" y="855576"/>
            <a:ext cx="1959585" cy="2064202"/>
            <a:chOff x="6850631" y="976662"/>
            <a:chExt cx="1959585" cy="2064202"/>
          </a:xfrm>
        </p:grpSpPr>
        <p:pic>
          <p:nvPicPr>
            <p:cNvPr id="7" name="Picture 6" descr="A close up of a light&#10;&#10;AI-generated content may be incorrect.">
              <a:extLst>
                <a:ext uri="{FF2B5EF4-FFF2-40B4-BE49-F238E27FC236}">
                  <a16:creationId xmlns:a16="http://schemas.microsoft.com/office/drawing/2014/main" id="{117C0098-7836-3E0B-8F5E-4399BABAE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92619" y="976662"/>
              <a:ext cx="1917597" cy="206420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C0BA02-4257-3631-F574-BC819BD8F27F}"/>
                </a:ext>
              </a:extLst>
            </p:cNvPr>
            <p:cNvSpPr txBox="1"/>
            <p:nvPr/>
          </p:nvSpPr>
          <p:spPr>
            <a:xfrm>
              <a:off x="6850631" y="1863305"/>
              <a:ext cx="6491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0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𝛉 = 𝛌/B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319577C-C685-E971-6501-B5060F1B80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0437" y="1873944"/>
              <a:ext cx="0" cy="192289"/>
            </a:xfrm>
            <a:prstGeom prst="straightConnector1">
              <a:avLst/>
            </a:prstGeom>
            <a:ln w="9525"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2B20CA-790B-798B-C927-590808F306B4}"/>
              </a:ext>
            </a:extLst>
          </p:cNvPr>
          <p:cNvGrpSpPr/>
          <p:nvPr/>
        </p:nvGrpSpPr>
        <p:grpSpPr>
          <a:xfrm>
            <a:off x="1379560" y="977670"/>
            <a:ext cx="6167413" cy="2007715"/>
            <a:chOff x="2111086" y="1183828"/>
            <a:chExt cx="6167413" cy="2007715"/>
          </a:xfrm>
        </p:grpSpPr>
        <p:pic>
          <p:nvPicPr>
            <p:cNvPr id="2" name="Picture 1" descr="A black background with white dots&#10;&#10;Description automatically generated">
              <a:extLst>
                <a:ext uri="{FF2B5EF4-FFF2-40B4-BE49-F238E27FC236}">
                  <a16:creationId xmlns:a16="http://schemas.microsoft.com/office/drawing/2014/main" id="{27AB3FCE-CE55-B6A5-0C58-42B96A792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1086" y="1183828"/>
              <a:ext cx="6167413" cy="200771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1A0B9A-B804-3DA7-D541-6D01BF3FD6FE}"/>
                </a:ext>
              </a:extLst>
            </p:cNvPr>
            <p:cNvSpPr txBox="1"/>
            <p:nvPr/>
          </p:nvSpPr>
          <p:spPr>
            <a:xfrm>
              <a:off x="4604079" y="2277637"/>
              <a:ext cx="170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E6EA0C2-F6C7-527E-9F5F-E0347F5FEB2A}"/>
                </a:ext>
              </a:extLst>
            </p:cNvPr>
            <p:cNvSpPr txBox="1"/>
            <p:nvPr/>
          </p:nvSpPr>
          <p:spPr>
            <a:xfrm>
              <a:off x="4613043" y="1461845"/>
              <a:ext cx="170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BC7DB1-5D53-F1E8-BA9F-66D639321648}"/>
              </a:ext>
            </a:extLst>
          </p:cNvPr>
          <p:cNvGrpSpPr/>
          <p:nvPr/>
        </p:nvGrpSpPr>
        <p:grpSpPr>
          <a:xfrm>
            <a:off x="692426" y="3238529"/>
            <a:ext cx="11164957" cy="2992297"/>
            <a:chOff x="692426" y="3238529"/>
            <a:chExt cx="11164957" cy="299229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84312F7-57A9-850F-98D0-E08B91FCE589}"/>
                </a:ext>
              </a:extLst>
            </p:cNvPr>
            <p:cNvSpPr txBox="1"/>
            <p:nvPr/>
          </p:nvSpPr>
          <p:spPr>
            <a:xfrm>
              <a:off x="692426" y="3384041"/>
              <a:ext cx="6167413" cy="25853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214313" indent="-214313">
                <a:spcBef>
                  <a:spcPts val="450"/>
                </a:spcBef>
                <a:buFont typeface="Arial" panose="020B0604020202020204" pitchFamily="34" charset="0"/>
                <a:buChar char="•"/>
              </a:pPr>
              <a:r>
                <a:rPr lang="en-US" sz="2000" dirty="0"/>
                <a:t>Complex visibilities = FT(image)</a:t>
              </a:r>
            </a:p>
            <a:p>
              <a:pPr marL="742950" lvl="1" indent="-285750"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es-E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Autocorrelation</a:t>
              </a: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</a:t>
              </a: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I</a:t>
              </a:r>
              <a:r>
                <a:rPr lang="es-ES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0</a:t>
              </a: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+ I</a:t>
              </a:r>
              <a:r>
                <a:rPr lang="es-ES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1</a:t>
              </a: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s-ES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=  </a:t>
              </a:r>
              <a:r>
                <a:rPr lang="es-E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photons</a:t>
              </a: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 </a:t>
              </a:r>
              <a:r>
                <a:rPr lang="es-E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image</a:t>
              </a:r>
              <a:endParaRPr lang="es-E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742950" lvl="1" indent="-285750"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I</a:t>
              </a:r>
              <a:r>
                <a:rPr lang="es-ES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01</a:t>
              </a: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= </a:t>
              </a:r>
              <a:r>
                <a:rPr lang="es-ES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photons</a:t>
              </a: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in </a:t>
              </a:r>
              <a:r>
                <a:rPr lang="es-ES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u,v</a:t>
              </a: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s-ES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sample</a:t>
              </a: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0-1</a:t>
              </a:r>
            </a:p>
            <a:p>
              <a:pPr marL="742950" lvl="1" indent="-285750"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</a:t>
              </a:r>
              <a:r>
                <a:rPr lang="es-ES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01</a:t>
              </a: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= </a:t>
              </a:r>
              <a:r>
                <a:rPr lang="es-ES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visibility</a:t>
              </a: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s-ES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or</a:t>
              </a: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mutual </a:t>
              </a:r>
              <a:r>
                <a:rPr lang="es-ES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coherence</a:t>
              </a: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= I</a:t>
              </a:r>
              <a:r>
                <a:rPr lang="es-ES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01 </a:t>
              </a: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/ (I</a:t>
              </a:r>
              <a:r>
                <a:rPr lang="es-ES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0</a:t>
              </a: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+ I</a:t>
              </a:r>
              <a:r>
                <a:rPr lang="es-ES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1</a:t>
              </a: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)</a:t>
              </a:r>
            </a:p>
            <a:p>
              <a:pPr lvl="1">
                <a:spcBef>
                  <a:spcPts val="600"/>
                </a:spcBef>
              </a:pP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endParaRP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s-E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Michelson 1891</a:t>
              </a:r>
            </a:p>
            <a:p>
              <a:pPr marL="742950" lvl="1" indent="-285750"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</a:t>
              </a:r>
              <a:r>
                <a:rPr lang="es-ES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01</a:t>
              </a: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= (</a:t>
              </a:r>
              <a:r>
                <a:rPr lang="es-ES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S</a:t>
              </a:r>
              <a:r>
                <a:rPr lang="es-E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max</a:t>
              </a: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– </a:t>
              </a:r>
              <a:r>
                <a:rPr lang="es-ES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S</a:t>
              </a:r>
              <a:r>
                <a:rPr lang="es-E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min</a:t>
              </a: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)/(</a:t>
              </a:r>
              <a:r>
                <a:rPr lang="es-ES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S</a:t>
              </a:r>
              <a:r>
                <a:rPr lang="es-E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max</a:t>
              </a: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+ </a:t>
              </a:r>
              <a:r>
                <a:rPr lang="es-ES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S</a:t>
              </a:r>
              <a:r>
                <a:rPr lang="es-E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min</a:t>
              </a:r>
              <a:r>
                <a:rPr lang="es-E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B952B5-422E-D30A-8149-889DC2CB84BD}"/>
                </a:ext>
              </a:extLst>
            </p:cNvPr>
            <p:cNvSpPr txBox="1"/>
            <p:nvPr/>
          </p:nvSpPr>
          <p:spPr>
            <a:xfrm>
              <a:off x="8177397" y="5830716"/>
              <a:ext cx="33122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V</a:t>
              </a:r>
              <a:r>
                <a:rPr lang="en-US" sz="2000" baseline="-25000" dirty="0" err="1"/>
                <a:t>i,j</a:t>
              </a:r>
              <a:r>
                <a:rPr lang="en-US" sz="2000" dirty="0"/>
                <a:t>  = </a:t>
              </a:r>
              <a:r>
                <a:rPr lang="en-US" sz="2000" dirty="0" err="1"/>
                <a:t>A</a:t>
              </a:r>
              <a:r>
                <a:rPr lang="en-US" sz="2000" baseline="-25000" dirty="0" err="1"/>
                <a:t>i,j</a:t>
              </a:r>
              <a:r>
                <a:rPr lang="en-US" sz="2000" baseline="-25000" dirty="0"/>
                <a:t> </a:t>
              </a:r>
              <a:r>
                <a:rPr lang="en-US" sz="2000" dirty="0"/>
                <a:t>e</a:t>
              </a:r>
              <a:r>
                <a:rPr lang="en-US" sz="2000" baseline="30000" dirty="0"/>
                <a:t>-</a:t>
              </a:r>
              <a:r>
                <a:rPr lang="en-US" sz="2000" baseline="30000" dirty="0" err="1"/>
                <a:t>i</a:t>
              </a:r>
              <a:r>
                <a:rPr lang="en-US" sz="2000" baseline="30000" dirty="0"/>
                <a:t>𝝓</a:t>
              </a:r>
              <a:r>
                <a:rPr lang="en-US" sz="1400" baseline="30000" dirty="0" err="1"/>
                <a:t>i,j</a:t>
              </a:r>
              <a:r>
                <a:rPr lang="en-US" sz="1400" baseline="30000" dirty="0"/>
                <a:t> </a:t>
              </a:r>
              <a:r>
                <a:rPr lang="en-US" sz="2000" dirty="0"/>
                <a:t> = FT(Image)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42DD277-87E8-C717-35C8-C5B76CD01F8B}"/>
                </a:ext>
              </a:extLst>
            </p:cNvPr>
            <p:cNvGrpSpPr/>
            <p:nvPr/>
          </p:nvGrpSpPr>
          <p:grpSpPr>
            <a:xfrm>
              <a:off x="6907115" y="3238529"/>
              <a:ext cx="4950268" cy="2352529"/>
              <a:chOff x="3328763" y="863953"/>
              <a:chExt cx="5511251" cy="277935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D69E84A-28CA-B452-1D80-E4C861665358}"/>
                  </a:ext>
                </a:extLst>
              </p:cNvPr>
              <p:cNvGrpSpPr/>
              <p:nvPr/>
            </p:nvGrpSpPr>
            <p:grpSpPr>
              <a:xfrm>
                <a:off x="3328763" y="863953"/>
                <a:ext cx="2562900" cy="2779353"/>
                <a:chOff x="6481033" y="3799039"/>
                <a:chExt cx="2562900" cy="2779353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8E66B948-B8D2-B723-4D0E-84C864B7DBAF}"/>
                    </a:ext>
                  </a:extLst>
                </p:cNvPr>
                <p:cNvGrpSpPr/>
                <p:nvPr/>
              </p:nvGrpSpPr>
              <p:grpSpPr>
                <a:xfrm>
                  <a:off x="6481033" y="3799039"/>
                  <a:ext cx="2562900" cy="2779353"/>
                  <a:chOff x="6720380" y="3540380"/>
                  <a:chExt cx="2278713" cy="2531974"/>
                </a:xfrm>
              </p:grpSpPr>
              <p:pic>
                <p:nvPicPr>
                  <p:cNvPr id="18" name="Picture 17" descr="A graph of a red chart with white text&#10;&#10;AI-generated content may be incorrect.">
                    <a:extLst>
                      <a:ext uri="{FF2B5EF4-FFF2-40B4-BE49-F238E27FC236}">
                        <a16:creationId xmlns:a16="http://schemas.microsoft.com/office/drawing/2014/main" id="{0FD36065-485D-90D4-C657-AA704F4136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16200000">
                    <a:off x="6593750" y="3667010"/>
                    <a:ext cx="2531974" cy="2278713"/>
                  </a:xfrm>
                  <a:prstGeom prst="rect">
                    <a:avLst/>
                  </a:prstGeom>
                </p:spPr>
              </p:pic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0A2402D7-7C85-F76F-992C-5F6615656C33}"/>
                      </a:ext>
                    </a:extLst>
                  </p:cNvPr>
                  <p:cNvSpPr txBox="1"/>
                  <p:nvPr/>
                </p:nvSpPr>
                <p:spPr>
                  <a:xfrm>
                    <a:off x="6782497" y="4350716"/>
                    <a:ext cx="1192341" cy="2981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eaLnBrk="0" hangingPunct="0">
                      <a:spcBef>
                        <a:spcPct val="20000"/>
                      </a:spcBef>
                    </a:pPr>
                    <a:r>
                      <a: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12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v</a:t>
                    </a:r>
                    <a:r>
                      <a:rPr lang="en-US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= B/𝛌 = 𝛉</a:t>
                    </a:r>
                    <a:r>
                      <a:rPr lang="en-US" sz="1200" baseline="30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-1 </a:t>
                    </a:r>
                  </a:p>
                </p:txBody>
              </p:sp>
              <p:cxnSp>
                <p:nvCxnSpPr>
                  <p:cNvPr id="20" name="Straight Arrow Connector 19">
                    <a:extLst>
                      <a:ext uri="{FF2B5EF4-FFF2-40B4-BE49-F238E27FC236}">
                        <a16:creationId xmlns:a16="http://schemas.microsoft.com/office/drawing/2014/main" id="{748F38CA-F530-29A1-0BCE-0DD74DB510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753190" y="4305301"/>
                    <a:ext cx="0" cy="313286"/>
                  </a:xfrm>
                  <a:prstGeom prst="straightConnector1">
                    <a:avLst/>
                  </a:prstGeom>
                  <a:ln w="9525">
                    <a:solidFill>
                      <a:schemeClr val="bg1"/>
                    </a:solidFill>
                    <a:headEnd type="triangle"/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3B24AFE-D5AD-A1E3-A9A7-3A26398DD0F5}"/>
                    </a:ext>
                  </a:extLst>
                </p:cNvPr>
                <p:cNvSpPr txBox="1"/>
                <p:nvPr/>
              </p:nvSpPr>
              <p:spPr>
                <a:xfrm rot="16200000">
                  <a:off x="7528866" y="5391053"/>
                  <a:ext cx="544631" cy="2000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0" hangingPunct="0">
                    <a:spcBef>
                      <a:spcPct val="20000"/>
                    </a:spcBef>
                  </a:pPr>
                  <a:r>
                    <a:rPr lang="en-US" sz="7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1-0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C6DF618-48C2-5B18-F2F9-0351884BBCD6}"/>
                  </a:ext>
                </a:extLst>
              </p:cNvPr>
              <p:cNvGrpSpPr/>
              <p:nvPr/>
            </p:nvGrpSpPr>
            <p:grpSpPr>
              <a:xfrm>
                <a:off x="6091279" y="1035866"/>
                <a:ext cx="2748735" cy="2338812"/>
                <a:chOff x="1143000" y="596900"/>
                <a:chExt cx="6858000" cy="5664200"/>
              </a:xfrm>
            </p:grpSpPr>
            <p:pic>
              <p:nvPicPr>
                <p:cNvPr id="13" name="Picture 12" descr="A graph of different colored circles&#10;&#10;AI-generated content may be incorrect.">
                  <a:extLst>
                    <a:ext uri="{FF2B5EF4-FFF2-40B4-BE49-F238E27FC236}">
                      <a16:creationId xmlns:a16="http://schemas.microsoft.com/office/drawing/2014/main" id="{E49BC4DD-918B-DC4A-DC2C-A836649F57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43000" y="596900"/>
                  <a:ext cx="6858000" cy="5664200"/>
                </a:xfrm>
                <a:prstGeom prst="rect">
                  <a:avLst/>
                </a:prstGeom>
              </p:spPr>
            </p:pic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343495E-30BD-D4AF-2D0E-1255670F3D1D}"/>
                    </a:ext>
                  </a:extLst>
                </p:cNvPr>
                <p:cNvSpPr/>
                <p:nvPr/>
              </p:nvSpPr>
              <p:spPr>
                <a:xfrm>
                  <a:off x="5257800" y="1226127"/>
                  <a:ext cx="1163782" cy="25146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D92F56AD-4319-5A28-CB52-0D904D07164D}"/>
                    </a:ext>
                  </a:extLst>
                </p:cNvPr>
                <p:cNvSpPr/>
                <p:nvPr/>
              </p:nvSpPr>
              <p:spPr>
                <a:xfrm>
                  <a:off x="2022765" y="2885209"/>
                  <a:ext cx="1163782" cy="25146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32BC581-CD8A-B873-48F4-84A4498DF8C7}"/>
                </a:ext>
              </a:extLst>
            </p:cNvPr>
            <p:cNvSpPr txBox="1"/>
            <p:nvPr/>
          </p:nvSpPr>
          <p:spPr>
            <a:xfrm rot="16200000">
              <a:off x="6560468" y="4008323"/>
              <a:ext cx="44873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endParaRPr lang="en-US" sz="16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C4841F-6D86-5558-A478-D71714A323D5}"/>
                </a:ext>
              </a:extLst>
            </p:cNvPr>
            <p:cNvSpPr txBox="1"/>
            <p:nvPr/>
          </p:nvSpPr>
          <p:spPr>
            <a:xfrm>
              <a:off x="7827375" y="5377644"/>
              <a:ext cx="702444" cy="48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i="1" dirty="0">
                  <a:latin typeface="Gill Sans MT" pitchFamily="34" charset="0"/>
                  <a:cs typeface="Gill Sans" pitchFamily="17" charset="0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03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16D96-CBAA-77C3-9F0D-DC3BCBFE0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57EAA2-ECA7-99F7-ACFE-E0CA4EECEC81}"/>
              </a:ext>
            </a:extLst>
          </p:cNvPr>
          <p:cNvSpPr txBox="1"/>
          <p:nvPr/>
        </p:nvSpPr>
        <p:spPr>
          <a:xfrm>
            <a:off x="1580876" y="140083"/>
            <a:ext cx="8352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3 Hole Mask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644DB6-C7FA-6362-E1DA-308D337129F2}"/>
              </a:ext>
            </a:extLst>
          </p:cNvPr>
          <p:cNvSpPr txBox="1"/>
          <p:nvPr/>
        </p:nvSpPr>
        <p:spPr>
          <a:xfrm>
            <a:off x="1422715" y="1258498"/>
            <a:ext cx="278093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 =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</a:t>
            </a:r>
            <a:r>
              <a:rPr lang="es-E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I</a:t>
            </a:r>
            <a:r>
              <a:rPr lang="es-E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I</a:t>
            </a:r>
            <a:r>
              <a:rPr lang="es-E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eaLnBrk="0" hangingPunct="0">
              <a:spcBef>
                <a:spcPct val="20000"/>
              </a:spcBef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es-E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01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I</a:t>
            </a:r>
            <a:r>
              <a:rPr lang="es-E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01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/ (I</a:t>
            </a:r>
            <a:r>
              <a:rPr lang="es-E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I</a:t>
            </a:r>
            <a:r>
              <a:rPr lang="es-E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  <a:p>
            <a:pPr eaLnBrk="0" hangingPunct="0">
              <a:spcBef>
                <a:spcPct val="20000"/>
              </a:spcBef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es-E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12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I</a:t>
            </a:r>
            <a:r>
              <a:rPr lang="es-E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12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/ (I</a:t>
            </a:r>
            <a:r>
              <a:rPr lang="es-E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I</a:t>
            </a:r>
            <a:r>
              <a:rPr lang="es-E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  <a:p>
            <a:pPr eaLnBrk="0" hangingPunct="0">
              <a:spcBef>
                <a:spcPct val="20000"/>
              </a:spcBef>
            </a:pP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es-E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20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I</a:t>
            </a:r>
            <a:r>
              <a:rPr lang="es-E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20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/ (I</a:t>
            </a:r>
            <a:r>
              <a:rPr lang="es-E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I</a:t>
            </a:r>
            <a:r>
              <a:rPr lang="es-E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B1DC3E-160D-DAFC-4340-3A12F55EC943}"/>
              </a:ext>
            </a:extLst>
          </p:cNvPr>
          <p:cNvGrpSpPr/>
          <p:nvPr/>
        </p:nvGrpSpPr>
        <p:grpSpPr>
          <a:xfrm>
            <a:off x="5061219" y="905747"/>
            <a:ext cx="5831370" cy="5214315"/>
            <a:chOff x="3594098" y="926530"/>
            <a:chExt cx="5461765" cy="495582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1FC9993-86F5-2EC3-4C35-C4C058D12DA6}"/>
                </a:ext>
              </a:extLst>
            </p:cNvPr>
            <p:cNvGrpSpPr/>
            <p:nvPr/>
          </p:nvGrpSpPr>
          <p:grpSpPr>
            <a:xfrm>
              <a:off x="3594098" y="926530"/>
              <a:ext cx="5461765" cy="4867431"/>
              <a:chOff x="1930551" y="1529015"/>
              <a:chExt cx="5461765" cy="486743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689376C-29CB-28C6-F482-9AA6FFD32F81}"/>
                  </a:ext>
                </a:extLst>
              </p:cNvPr>
              <p:cNvGrpSpPr/>
              <p:nvPr/>
            </p:nvGrpSpPr>
            <p:grpSpPr>
              <a:xfrm>
                <a:off x="2205971" y="1566707"/>
                <a:ext cx="2211791" cy="2141440"/>
                <a:chOff x="794806" y="155283"/>
                <a:chExt cx="2978408" cy="2869987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44D590B8-C358-A75A-D65A-58699F7BC07C}"/>
                    </a:ext>
                  </a:extLst>
                </p:cNvPr>
                <p:cNvGrpSpPr/>
                <p:nvPr/>
              </p:nvGrpSpPr>
              <p:grpSpPr>
                <a:xfrm>
                  <a:off x="794806" y="155283"/>
                  <a:ext cx="2978408" cy="2869987"/>
                  <a:chOff x="794806" y="155283"/>
                  <a:chExt cx="2978408" cy="2869987"/>
                </a:xfrm>
              </p:grpSpPr>
              <p:pic>
                <p:nvPicPr>
                  <p:cNvPr id="27" name="Picture 26" descr="A diagram of a square with circles and numbers&#10;&#10;Description automatically generated">
                    <a:extLst>
                      <a:ext uri="{FF2B5EF4-FFF2-40B4-BE49-F238E27FC236}">
                        <a16:creationId xmlns:a16="http://schemas.microsoft.com/office/drawing/2014/main" id="{0D0AA062-8DDE-4D61-5A8C-0FD56BC32ED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794806" y="155283"/>
                    <a:ext cx="2978408" cy="2869987"/>
                  </a:xfrm>
                  <a:prstGeom prst="rect">
                    <a:avLst/>
                  </a:prstGeom>
                </p:spPr>
              </p:pic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C7DE058B-2795-0081-16D8-BCF060C3FC62}"/>
                      </a:ext>
                    </a:extLst>
                  </p:cNvPr>
                  <p:cNvSpPr/>
                  <p:nvPr/>
                </p:nvSpPr>
                <p:spPr>
                  <a:xfrm>
                    <a:off x="1208689" y="809297"/>
                    <a:ext cx="1170829" cy="8762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AD0DCB01-E5C3-E41F-97A0-579A57FDC5CD}"/>
                    </a:ext>
                  </a:extLst>
                </p:cNvPr>
                <p:cNvSpPr/>
                <p:nvPr/>
              </p:nvSpPr>
              <p:spPr>
                <a:xfrm>
                  <a:off x="1361090" y="961697"/>
                  <a:ext cx="322238" cy="9952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9029F6B-312F-FBBF-4798-E3DD01F1DEE4}"/>
                    </a:ext>
                  </a:extLst>
                </p:cNvPr>
                <p:cNvSpPr/>
                <p:nvPr/>
              </p:nvSpPr>
              <p:spPr>
                <a:xfrm>
                  <a:off x="2099337" y="620650"/>
                  <a:ext cx="45461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9" name="Picture 8" descr="A diagram of a graph&#10;&#10;Description automatically generated with medium confidence">
                <a:extLst>
                  <a:ext uri="{FF2B5EF4-FFF2-40B4-BE49-F238E27FC236}">
                    <a16:creationId xmlns:a16="http://schemas.microsoft.com/office/drawing/2014/main" id="{BB414B55-916D-E4DA-5FFA-7EDD4B6703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95728" y="3676679"/>
                <a:ext cx="2996588" cy="2719767"/>
              </a:xfrm>
              <a:prstGeom prst="rect">
                <a:avLst/>
              </a:prstGeom>
            </p:spPr>
          </p:pic>
          <p:pic>
            <p:nvPicPr>
              <p:cNvPr id="10" name="Picture 9" descr="A diagram of a number of dots&#10;&#10;Description automatically generated">
                <a:extLst>
                  <a:ext uri="{FF2B5EF4-FFF2-40B4-BE49-F238E27FC236}">
                    <a16:creationId xmlns:a16="http://schemas.microsoft.com/office/drawing/2014/main" id="{DA812105-D888-47DB-E166-E48D9784D7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30551" y="3676679"/>
                <a:ext cx="2730500" cy="2616200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7B62B00-7537-CBD8-32B1-E66F01734FAA}"/>
                  </a:ext>
                </a:extLst>
              </p:cNvPr>
              <p:cNvGrpSpPr/>
              <p:nvPr/>
            </p:nvGrpSpPr>
            <p:grpSpPr>
              <a:xfrm>
                <a:off x="4890369" y="3990150"/>
                <a:ext cx="1821945" cy="1828389"/>
                <a:chOff x="4890369" y="3990150"/>
                <a:chExt cx="1821945" cy="1828389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9F1F2938-92C6-0E34-9916-DECB11D5C857}"/>
                    </a:ext>
                  </a:extLst>
                </p:cNvPr>
                <p:cNvSpPr/>
                <p:nvPr/>
              </p:nvSpPr>
              <p:spPr>
                <a:xfrm>
                  <a:off x="5982157" y="5098310"/>
                  <a:ext cx="730157" cy="7175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A5365A9D-4E1F-F37D-A019-9102FE2D0447}"/>
                    </a:ext>
                  </a:extLst>
                </p:cNvPr>
                <p:cNvSpPr/>
                <p:nvPr/>
              </p:nvSpPr>
              <p:spPr>
                <a:xfrm>
                  <a:off x="4890369" y="3990150"/>
                  <a:ext cx="730157" cy="7175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AAB7B1D-9AE5-9F11-8D7E-FC7A05CF715A}"/>
                    </a:ext>
                  </a:extLst>
                </p:cNvPr>
                <p:cNvSpPr/>
                <p:nvPr/>
              </p:nvSpPr>
              <p:spPr>
                <a:xfrm>
                  <a:off x="5925233" y="4078286"/>
                  <a:ext cx="365397" cy="7175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44D774E-A7A2-6BB5-5F4D-07AD76ED1766}"/>
                    </a:ext>
                  </a:extLst>
                </p:cNvPr>
                <p:cNvSpPr/>
                <p:nvPr/>
              </p:nvSpPr>
              <p:spPr>
                <a:xfrm>
                  <a:off x="5264224" y="4827029"/>
                  <a:ext cx="365397" cy="9804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4EBF7CEA-30A0-16C7-12CC-47E8F4B97A31}"/>
                    </a:ext>
                  </a:extLst>
                </p:cNvPr>
                <p:cNvSpPr/>
                <p:nvPr/>
              </p:nvSpPr>
              <p:spPr>
                <a:xfrm>
                  <a:off x="6077633" y="5101018"/>
                  <a:ext cx="365397" cy="7175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6A8EF871-D801-9CA4-130B-C34AA233C2AF}"/>
                    </a:ext>
                  </a:extLst>
                </p:cNvPr>
                <p:cNvSpPr/>
                <p:nvPr/>
              </p:nvSpPr>
              <p:spPr>
                <a:xfrm>
                  <a:off x="4953915" y="5104741"/>
                  <a:ext cx="310309" cy="2739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B79D950-26C6-EDE1-4113-FA0C54302881}"/>
                    </a:ext>
                  </a:extLst>
                </p:cNvPr>
                <p:cNvSpPr/>
                <p:nvPr/>
              </p:nvSpPr>
              <p:spPr>
                <a:xfrm>
                  <a:off x="5624108" y="5202057"/>
                  <a:ext cx="310309" cy="2739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4CE253B-5FED-F5D7-F96E-84FB972CE137}"/>
                    </a:ext>
                  </a:extLst>
                </p:cNvPr>
                <p:cNvSpPr/>
                <p:nvPr/>
              </p:nvSpPr>
              <p:spPr>
                <a:xfrm>
                  <a:off x="5978482" y="4807283"/>
                  <a:ext cx="310309" cy="2739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BB2A153-2C79-9286-A6BA-CCE8A9C5610C}"/>
                    </a:ext>
                  </a:extLst>
                </p:cNvPr>
                <p:cNvSpPr/>
                <p:nvPr/>
              </p:nvSpPr>
              <p:spPr>
                <a:xfrm>
                  <a:off x="5625944" y="4421696"/>
                  <a:ext cx="310309" cy="2739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AEB7B3E-460A-6C15-EDE1-C9B18924E72F}"/>
                    </a:ext>
                  </a:extLst>
                </p:cNvPr>
                <p:cNvSpPr/>
                <p:nvPr/>
              </p:nvSpPr>
              <p:spPr>
                <a:xfrm>
                  <a:off x="6297973" y="4520847"/>
                  <a:ext cx="310309" cy="2739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2" name="Picture 11" descr="A graph showing a light in the center&#10;&#10;Description automatically generated with medium confidence">
                <a:extLst>
                  <a:ext uri="{FF2B5EF4-FFF2-40B4-BE49-F238E27FC236}">
                    <a16:creationId xmlns:a16="http://schemas.microsoft.com/office/drawing/2014/main" id="{0801BED9-8BB7-035F-0778-B9B5CA287D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37864" y="1529015"/>
                <a:ext cx="2872687" cy="2275674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4721AE9-2342-E4E1-444F-B98435111027}"/>
                  </a:ext>
                </a:extLst>
              </p:cNvPr>
              <p:cNvSpPr/>
              <p:nvPr/>
            </p:nvSpPr>
            <p:spPr>
              <a:xfrm>
                <a:off x="4811413" y="1685787"/>
                <a:ext cx="597140" cy="253425"/>
              </a:xfrm>
              <a:prstGeom prst="rect">
                <a:avLst/>
              </a:prstGeom>
              <a:solidFill>
                <a:srgbClr val="5F231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66C02AD-801C-F4EB-44F6-069E2DBBFAD0}"/>
                </a:ext>
              </a:extLst>
            </p:cNvPr>
            <p:cNvSpPr txBox="1"/>
            <p:nvPr/>
          </p:nvSpPr>
          <p:spPr>
            <a:xfrm>
              <a:off x="4704202" y="4349012"/>
              <a:ext cx="6059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Auto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3E1CEB-190F-254E-F68D-6A96ACC9BFE5}"/>
                </a:ext>
              </a:extLst>
            </p:cNvPr>
            <p:cNvSpPr txBox="1"/>
            <p:nvPr/>
          </p:nvSpPr>
          <p:spPr>
            <a:xfrm>
              <a:off x="4795093" y="5420693"/>
              <a:ext cx="6579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i="1" dirty="0">
                  <a:latin typeface="Gill Sans MT" pitchFamily="34" charset="0"/>
                  <a:cs typeface="Gill Sans" pitchFamily="17" charset="0"/>
                </a:rPr>
                <a:t>u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BE9A48D-9DFE-91D7-E5AE-8D7FD6A76631}"/>
              </a:ext>
            </a:extLst>
          </p:cNvPr>
          <p:cNvSpPr txBox="1"/>
          <p:nvPr/>
        </p:nvSpPr>
        <p:spPr>
          <a:xfrm>
            <a:off x="236922" y="3379463"/>
            <a:ext cx="4574409" cy="100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 1</a:t>
            </a:r>
          </a:p>
          <a:p>
            <a:pPr eaLnBrk="0" hangingPunct="0">
              <a:spcBef>
                <a:spcPct val="200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Deriving 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requires knowing I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separately = ‘Illumination pattern of aperture’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8730A9-BBE4-B8F3-EB7A-7833C09DAE24}"/>
              </a:ext>
            </a:extLst>
          </p:cNvPr>
          <p:cNvSpPr txBox="1"/>
          <p:nvPr/>
        </p:nvSpPr>
        <p:spPr>
          <a:xfrm rot="16200000">
            <a:off x="4715629" y="3985567"/>
            <a:ext cx="448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624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453EE-42BB-EFA4-502E-835509A08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7EE5B5-F3C8-8925-EEFB-299490EC94AF}"/>
              </a:ext>
            </a:extLst>
          </p:cNvPr>
          <p:cNvGrpSpPr/>
          <p:nvPr/>
        </p:nvGrpSpPr>
        <p:grpSpPr>
          <a:xfrm>
            <a:off x="2633795" y="1430122"/>
            <a:ext cx="8074250" cy="3658344"/>
            <a:chOff x="812570" y="2193246"/>
            <a:chExt cx="8610704" cy="3948451"/>
          </a:xfrm>
        </p:grpSpPr>
        <p:pic>
          <p:nvPicPr>
            <p:cNvPr id="3" name="Picture 2" descr="A close-up of a grid&#10;&#10;Description automatically generated">
              <a:extLst>
                <a:ext uri="{FF2B5EF4-FFF2-40B4-BE49-F238E27FC236}">
                  <a16:creationId xmlns:a16="http://schemas.microsoft.com/office/drawing/2014/main" id="{F9CD4148-AAF1-E328-2447-F05D23223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2570" y="2233796"/>
              <a:ext cx="3907901" cy="390790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6A9B688-9482-A741-B6C2-798CBC4C9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6161" y="2233795"/>
              <a:ext cx="3907901" cy="390790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3BED43-593B-B679-0D2B-522CCDE1B99A}"/>
                </a:ext>
              </a:extLst>
            </p:cNvPr>
            <p:cNvSpPr txBox="1"/>
            <p:nvPr/>
          </p:nvSpPr>
          <p:spPr>
            <a:xfrm>
              <a:off x="7263359" y="2193246"/>
              <a:ext cx="2159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5 Hole Mask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3DF97C-44C4-B856-8E4A-38DD3634EA31}"/>
                </a:ext>
              </a:extLst>
            </p:cNvPr>
            <p:cNvSpPr txBox="1"/>
            <p:nvPr/>
          </p:nvSpPr>
          <p:spPr>
            <a:xfrm>
              <a:off x="3157882" y="2199928"/>
              <a:ext cx="2159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3 Hole Mask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F89CED4-B197-8F97-54D5-CE5D9198990A}"/>
              </a:ext>
            </a:extLst>
          </p:cNvPr>
          <p:cNvSpPr txBox="1"/>
          <p:nvPr/>
        </p:nvSpPr>
        <p:spPr>
          <a:xfrm>
            <a:off x="3579284" y="88026"/>
            <a:ext cx="5709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 2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= Position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fluctuations =&gt; Decoherence/blurring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A29ADC-A317-2957-75E8-9F2536954091}"/>
              </a:ext>
            </a:extLst>
          </p:cNvPr>
          <p:cNvSpPr txBox="1"/>
          <p:nvPr/>
        </p:nvSpPr>
        <p:spPr>
          <a:xfrm>
            <a:off x="4389153" y="5200238"/>
            <a:ext cx="456353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1ms frames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Closure Phase in Image Domain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Shape-Orientation-Size conservation</a:t>
            </a:r>
          </a:p>
        </p:txBody>
      </p:sp>
    </p:spTree>
    <p:extLst>
      <p:ext uri="{BB962C8B-B14F-4D97-AF65-F5344CB8AC3E}">
        <p14:creationId xmlns:p14="http://schemas.microsoft.com/office/powerpoint/2010/main" val="4233153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5C889-4544-2F3F-B3A9-8B28021E5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67AFBC-130A-3B33-B41E-5AD29F6DC8E0}"/>
              </a:ext>
            </a:extLst>
          </p:cNvPr>
          <p:cNvGrpSpPr/>
          <p:nvPr/>
        </p:nvGrpSpPr>
        <p:grpSpPr>
          <a:xfrm>
            <a:off x="7507893" y="281337"/>
            <a:ext cx="4411391" cy="3343685"/>
            <a:chOff x="5022272" y="541248"/>
            <a:chExt cx="4253461" cy="315427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0ADCF39-9A83-C6C9-1A84-2D4D8A3543CD}"/>
                </a:ext>
              </a:extLst>
            </p:cNvPr>
            <p:cNvGrpSpPr/>
            <p:nvPr/>
          </p:nvGrpSpPr>
          <p:grpSpPr>
            <a:xfrm>
              <a:off x="5022272" y="541248"/>
              <a:ext cx="4253461" cy="3154278"/>
              <a:chOff x="5317114" y="-457200"/>
              <a:chExt cx="3708081" cy="3494557"/>
            </a:xfrm>
          </p:grpSpPr>
          <p:pic>
            <p:nvPicPr>
              <p:cNvPr id="5" name="Picture 4" descr="A diagram of a cell membrane&#10;&#10;AI-generated content may be incorrect.">
                <a:extLst>
                  <a:ext uri="{FF2B5EF4-FFF2-40B4-BE49-F238E27FC236}">
                    <a16:creationId xmlns:a16="http://schemas.microsoft.com/office/drawing/2014/main" id="{C3D1AC95-AD43-2E46-3D9D-BBAFC6E522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17114" y="-457200"/>
                <a:ext cx="3708081" cy="3494557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BA597F-5FA3-85E2-201B-F98C31620135}"/>
                  </a:ext>
                </a:extLst>
              </p:cNvPr>
              <p:cNvSpPr txBox="1"/>
              <p:nvPr/>
            </p:nvSpPr>
            <p:spPr>
              <a:xfrm>
                <a:off x="6637492" y="2322045"/>
                <a:ext cx="1410676" cy="375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600" dirty="0">
                    <a:solidFill>
                      <a:srgbClr val="FF0000"/>
                    </a:solidFill>
                    <a:latin typeface="Gill Sans MT" pitchFamily="34" charset="0"/>
                    <a:cs typeface="Gill Sans" pitchFamily="17" charset="0"/>
                  </a:rPr>
                  <a:t>𝛅L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3D7E18EE-8E88-3632-7E6B-F9A67D9EEB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84848" y="2011680"/>
                <a:ext cx="0" cy="24688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EFC3584-2F8B-7A5D-4193-D8BC0E97E085}"/>
                  </a:ext>
                </a:extLst>
              </p:cNvPr>
              <p:cNvCxnSpPr/>
              <p:nvPr/>
            </p:nvCxnSpPr>
            <p:spPr>
              <a:xfrm>
                <a:off x="6084696" y="2017204"/>
                <a:ext cx="712230" cy="0"/>
              </a:xfrm>
              <a:prstGeom prst="line">
                <a:avLst/>
              </a:prstGeom>
              <a:ln w="952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D8CC7B9-B92A-C74E-5D1D-425AC157F441}"/>
                </a:ext>
              </a:extLst>
            </p:cNvPr>
            <p:cNvSpPr/>
            <p:nvPr/>
          </p:nvSpPr>
          <p:spPr>
            <a:xfrm>
              <a:off x="5160818" y="706582"/>
              <a:ext cx="3751659" cy="339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998A826-B874-EEB9-007B-A806540639F6}"/>
              </a:ext>
            </a:extLst>
          </p:cNvPr>
          <p:cNvSpPr txBox="1"/>
          <p:nvPr/>
        </p:nvSpPr>
        <p:spPr>
          <a:xfrm>
            <a:off x="1803197" y="71009"/>
            <a:ext cx="8956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 dirty="0">
                <a:latin typeface="Gill Sans MT" pitchFamily="34" charset="0"/>
                <a:cs typeface="Gill Sans" pitchFamily="17" charset="0"/>
              </a:rPr>
              <a:t>Self-Calibration: j</a:t>
            </a:r>
            <a:r>
              <a:rPr lang="en-US" sz="2400" dirty="0">
                <a:effectLst/>
                <a:latin typeface="TeXGyreTermesX"/>
              </a:rPr>
              <a:t>oint </a:t>
            </a:r>
            <a:r>
              <a:rPr lang="en-US" sz="2400" dirty="0">
                <a:latin typeface="TeXGyreTermesX"/>
              </a:rPr>
              <a:t>fit</a:t>
            </a:r>
            <a:r>
              <a:rPr lang="en-US" sz="2400" dirty="0">
                <a:effectLst/>
                <a:latin typeface="TeXGyreTermesX"/>
              </a:rPr>
              <a:t> complex voltage gains </a:t>
            </a:r>
            <a:r>
              <a:rPr lang="en-US" sz="2400" dirty="0">
                <a:latin typeface="TeXGyreTermesX"/>
              </a:rPr>
              <a:t>and</a:t>
            </a:r>
            <a:r>
              <a:rPr lang="en-US" sz="2400" dirty="0">
                <a:effectLst/>
                <a:latin typeface="TeXGyreTermesX"/>
              </a:rPr>
              <a:t> source structure </a:t>
            </a:r>
            <a:endParaRPr lang="en-US" sz="2800" dirty="0">
              <a:effectLst/>
              <a:latin typeface="TeXGyreTermesX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4EA796-03CF-5BD4-0A40-74C8254A95A9}"/>
              </a:ext>
            </a:extLst>
          </p:cNvPr>
          <p:cNvSpPr txBox="1"/>
          <p:nvPr/>
        </p:nvSpPr>
        <p:spPr>
          <a:xfrm>
            <a:off x="497917" y="1452490"/>
            <a:ext cx="6019457" cy="18004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Start: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measurements, 𝑉</a:t>
            </a:r>
            <a:r>
              <a:rPr lang="en-US" sz="16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i,j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simple source model, 𝑉</a:t>
            </a:r>
            <a:r>
              <a:rPr lang="en-US" sz="1600" baseline="30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baseline="-25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i,j</a:t>
            </a:r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nvert equation to derive complex element-based voltage gains, 𝐺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Derive new source model from the gain-corrected 𝑉</a:t>
            </a:r>
            <a:r>
              <a:rPr lang="en-US" sz="16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i,j</a:t>
            </a:r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through model fitting or imaging and deconvolution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Iterate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convergence: more measurements than free parameters ([𝑁(𝑁 − 1)]/2 cross correlations vs. N gains plus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parameters)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20E6A3-74B2-8ECF-E465-542054E96D70}"/>
              </a:ext>
            </a:extLst>
          </p:cNvPr>
          <p:cNvSpPr txBox="1"/>
          <p:nvPr/>
        </p:nvSpPr>
        <p:spPr>
          <a:xfrm>
            <a:off x="7501177" y="3689191"/>
            <a:ext cx="431383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Gain amp,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aperture plane illumination 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Gain phases,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𝛉</a:t>
            </a:r>
            <a:r>
              <a:rPr lang="en-US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∝ photon path-length delay through system: </a:t>
            </a:r>
            <a:r>
              <a:rPr lang="en-US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𝛅L = 𝛌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 𝛉</a:t>
            </a:r>
            <a:r>
              <a:rPr lang="en-US" baseline="-25000" dirty="0" err="1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i</a:t>
            </a:r>
            <a:r>
              <a:rPr lang="en-US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/360</a:t>
            </a:r>
            <a:r>
              <a:rPr lang="en-US" baseline="300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o </a:t>
            </a:r>
            <a:r>
              <a:rPr lang="en-US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= Wavefront sensor!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AC934C-31DF-9F15-568C-BFEF24A1AF78}"/>
              </a:ext>
            </a:extLst>
          </p:cNvPr>
          <p:cNvGrpSpPr/>
          <p:nvPr/>
        </p:nvGrpSpPr>
        <p:grpSpPr>
          <a:xfrm>
            <a:off x="858255" y="3396806"/>
            <a:ext cx="6079955" cy="2023032"/>
            <a:chOff x="2088954" y="3211015"/>
            <a:chExt cx="6380728" cy="1943998"/>
          </a:xfrm>
        </p:grpSpPr>
        <p:pic>
          <p:nvPicPr>
            <p:cNvPr id="13" name="Picture 12" descr="A graph of a graph with a circular pattern&#10;&#10;AI-generated content may be incorrect.">
              <a:extLst>
                <a:ext uri="{FF2B5EF4-FFF2-40B4-BE49-F238E27FC236}">
                  <a16:creationId xmlns:a16="http://schemas.microsoft.com/office/drawing/2014/main" id="{41C04546-B201-9E77-C7DF-B58266CFB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1354" y="3211015"/>
              <a:ext cx="2228328" cy="1885940"/>
            </a:xfrm>
            <a:prstGeom prst="rect">
              <a:avLst/>
            </a:prstGeom>
          </p:spPr>
        </p:pic>
        <p:pic>
          <p:nvPicPr>
            <p:cNvPr id="14" name="Picture 13" descr="A black and white map of contours&#10;&#10;AI-generated content may be incorrect.">
              <a:extLst>
                <a:ext uri="{FF2B5EF4-FFF2-40B4-BE49-F238E27FC236}">
                  <a16:creationId xmlns:a16="http://schemas.microsoft.com/office/drawing/2014/main" id="{107BA86D-325F-C0C1-F956-92BE0C904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2209" y="3269073"/>
              <a:ext cx="2331392" cy="188594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5FEF0E5-18C6-CE23-157A-3A33B0CC094B}"/>
                </a:ext>
              </a:extLst>
            </p:cNvPr>
            <p:cNvGrpSpPr/>
            <p:nvPr/>
          </p:nvGrpSpPr>
          <p:grpSpPr>
            <a:xfrm>
              <a:off x="2088954" y="3264010"/>
              <a:ext cx="2739531" cy="1842276"/>
              <a:chOff x="1707564" y="3258635"/>
              <a:chExt cx="2739531" cy="1842276"/>
            </a:xfrm>
          </p:grpSpPr>
          <p:pic>
            <p:nvPicPr>
              <p:cNvPr id="16" name="Picture 15" descr="A graph of a number of numbers&#10;&#10;AI-generated content may be incorrect.">
                <a:extLst>
                  <a:ext uri="{FF2B5EF4-FFF2-40B4-BE49-F238E27FC236}">
                    <a16:creationId xmlns:a16="http://schemas.microsoft.com/office/drawing/2014/main" id="{248E07C5-51CC-4AE4-51C1-4C23222825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07564" y="3258635"/>
                <a:ext cx="2739531" cy="1842276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ADF6553-B94D-2499-855E-E2800B0A1C1F}"/>
                  </a:ext>
                </a:extLst>
              </p:cNvPr>
              <p:cNvSpPr txBox="1"/>
              <p:nvPr/>
            </p:nvSpPr>
            <p:spPr>
              <a:xfrm>
                <a:off x="2076400" y="3446193"/>
                <a:ext cx="124570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050" dirty="0">
                    <a:latin typeface="Gill Sans MT" pitchFamily="34" charset="0"/>
                    <a:cs typeface="Gill Sans" pitchFamily="17" charset="0"/>
                  </a:rPr>
                  <a:t>VLA 8 GHz</a:t>
                </a: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7AF98EA-ADB8-6BD7-8E6E-5F0A5CEF8BD5}"/>
              </a:ext>
            </a:extLst>
          </p:cNvPr>
          <p:cNvSpPr txBox="1"/>
          <p:nvPr/>
        </p:nvSpPr>
        <p:spPr>
          <a:xfrm>
            <a:off x="1279451" y="5611785"/>
            <a:ext cx="536198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effectLst/>
                <a:latin typeface="AdvOT1ef757c0"/>
              </a:rPr>
              <a:t>Self-</a:t>
            </a:r>
            <a:r>
              <a:rPr lang="en-US" dirty="0" err="1">
                <a:effectLst/>
                <a:latin typeface="AdvOT1ef757c0"/>
              </a:rPr>
              <a:t>cal</a:t>
            </a:r>
            <a:r>
              <a:rPr lang="en-US" dirty="0">
                <a:effectLst/>
                <a:latin typeface="AdvOT1ef757c0"/>
              </a:rPr>
              <a:t> has never been done in optical interferometry!</a:t>
            </a:r>
          </a:p>
        </p:txBody>
      </p:sp>
      <p:pic>
        <p:nvPicPr>
          <p:cNvPr id="19" name="Picture 18" descr="A black and white math equation&#10;&#10;AI-generated content may be incorrect.">
            <a:extLst>
              <a:ext uri="{FF2B5EF4-FFF2-40B4-BE49-F238E27FC236}">
                <a16:creationId xmlns:a16="http://schemas.microsoft.com/office/drawing/2014/main" id="{B9B4A43C-89B9-A032-C27E-E2CF62B2B2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944" y="660292"/>
            <a:ext cx="4729414" cy="59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04996-6EEC-6D60-6994-F84DDBB20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rcular metal structure with many holes&#10;&#10;Description automatically generated">
            <a:extLst>
              <a:ext uri="{FF2B5EF4-FFF2-40B4-BE49-F238E27FC236}">
                <a16:creationId xmlns:a16="http://schemas.microsoft.com/office/drawing/2014/main" id="{13C4BEED-F31B-94D0-A5E7-A5B7A542F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486" y="231841"/>
            <a:ext cx="7747538" cy="2840222"/>
          </a:xfrm>
          <a:prstGeom prst="rect">
            <a:avLst/>
          </a:prstGeom>
        </p:spPr>
      </p:pic>
      <p:pic>
        <p:nvPicPr>
          <p:cNvPr id="3" name="Picture 2" descr="A couple of people walking in a warehouse&#10;&#10;Description automatically generated">
            <a:extLst>
              <a:ext uri="{FF2B5EF4-FFF2-40B4-BE49-F238E27FC236}">
                <a16:creationId xmlns:a16="http://schemas.microsoft.com/office/drawing/2014/main" id="{2DB5EFAB-992B-3CBA-AE88-9AF7256BF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911" y="3554435"/>
            <a:ext cx="2670819" cy="2003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933A3-6855-EF37-3A44-9B49EAA83798}"/>
              </a:ext>
            </a:extLst>
          </p:cNvPr>
          <p:cNvSpPr txBox="1"/>
          <p:nvPr/>
        </p:nvSpPr>
        <p:spPr>
          <a:xfrm>
            <a:off x="1004652" y="4359104"/>
            <a:ext cx="3544091" cy="184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 pitchFamily="17" charset="0"/>
              </a:rPr>
              <a:t>Circumference = 270m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 pitchFamily="17" charset="0"/>
              </a:rPr>
              <a:t>Electron energy = 3 GeV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 pitchFamily="17" charset="0"/>
              </a:rPr>
              <a:t>Photons IR to X-ray</a:t>
            </a:r>
          </a:p>
          <a:p>
            <a:pPr marL="800100" lvl="1" indent="-342900" eaLnBrk="0" hangingPunct="0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dirty="0">
                <a:latin typeface="Gill Sans MT" panose="020B0502020104020203" pitchFamily="34" charset="77"/>
                <a:cs typeface="Gill Sans" pitchFamily="17" charset="0"/>
              </a:rPr>
              <a:t>&gt;10</a:t>
            </a:r>
            <a:r>
              <a:rPr lang="en-US" baseline="30000" dirty="0">
                <a:latin typeface="Gill Sans MT" panose="020B0502020104020203" pitchFamily="34" charset="77"/>
                <a:cs typeface="Gill Sans" pitchFamily="17" charset="0"/>
              </a:rPr>
              <a:t>10</a:t>
            </a:r>
            <a:r>
              <a:rPr lang="en-US" dirty="0">
                <a:latin typeface="Gill Sans MT" panose="020B0502020104020203" pitchFamily="34" charset="77"/>
                <a:cs typeface="Gill Sans" pitchFamily="17" charset="0"/>
              </a:rPr>
              <a:t> optical photons/</a:t>
            </a:r>
            <a:r>
              <a:rPr lang="en-US" dirty="0" err="1">
                <a:latin typeface="Gill Sans MT" panose="020B0502020104020203" pitchFamily="34" charset="77"/>
                <a:cs typeface="Gill Sans" pitchFamily="17" charset="0"/>
              </a:rPr>
              <a:t>ms</a:t>
            </a:r>
            <a:endParaRPr lang="en-US" dirty="0">
              <a:latin typeface="Gill Sans MT" panose="020B0502020104020203" pitchFamily="34" charset="77"/>
              <a:cs typeface="Gill Sans" pitchFamily="17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000" dirty="0">
              <a:latin typeface="Gill Sans MT" panose="020B0502020104020203" pitchFamily="34" charset="77"/>
              <a:cs typeface="Gill Sans" pitchFamily="17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BF913-59CD-7D56-5B4A-F36195ED3A53}"/>
              </a:ext>
            </a:extLst>
          </p:cNvPr>
          <p:cNvSpPr txBox="1"/>
          <p:nvPr/>
        </p:nvSpPr>
        <p:spPr>
          <a:xfrm>
            <a:off x="310437" y="3388115"/>
            <a:ext cx="4907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dirty="0">
                <a:latin typeface="Gill Sans MT" pitchFamily="34" charset="0"/>
                <a:cs typeface="Gill Sans" pitchFamily="17" charset="0"/>
              </a:rPr>
              <a:t>ALBA Synchrotron Light Source Barcelona, Spain</a:t>
            </a:r>
          </a:p>
        </p:txBody>
      </p:sp>
      <p:pic>
        <p:nvPicPr>
          <p:cNvPr id="6" name="Picture 5" descr="A group of men standing in a room with pipes and wires&#10;&#10;Description automatically generated">
            <a:extLst>
              <a:ext uri="{FF2B5EF4-FFF2-40B4-BE49-F238E27FC236}">
                <a16:creationId xmlns:a16="http://schemas.microsoft.com/office/drawing/2014/main" id="{05B2AFA6-83D8-E59F-D166-47B547C6F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112" y="3554435"/>
            <a:ext cx="2670819" cy="200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74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43457-D01B-7B6E-E661-67BB2958D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029EFE-E5E5-28B1-D74F-005B6A4E16D1}"/>
              </a:ext>
            </a:extLst>
          </p:cNvPr>
          <p:cNvGrpSpPr/>
          <p:nvPr/>
        </p:nvGrpSpPr>
        <p:grpSpPr>
          <a:xfrm>
            <a:off x="2688668" y="230350"/>
            <a:ext cx="7169203" cy="3938448"/>
            <a:chOff x="948239" y="631656"/>
            <a:chExt cx="7748310" cy="4940839"/>
          </a:xfrm>
        </p:grpSpPr>
        <p:pic>
          <p:nvPicPr>
            <p:cNvPr id="3" name="Picture 2" descr="A model of a train track&#10;&#10;Description automatically generated">
              <a:extLst>
                <a:ext uri="{FF2B5EF4-FFF2-40B4-BE49-F238E27FC236}">
                  <a16:creationId xmlns:a16="http://schemas.microsoft.com/office/drawing/2014/main" id="{8CB2627C-A41C-D8BB-ECE2-C0422A594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8239" y="1024246"/>
              <a:ext cx="7281361" cy="454824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3417A8A-B9BB-D9F0-C7B9-49EB5F94AFB9}"/>
                </a:ext>
              </a:extLst>
            </p:cNvPr>
            <p:cNvSpPr txBox="1"/>
            <p:nvPr/>
          </p:nvSpPr>
          <p:spPr>
            <a:xfrm>
              <a:off x="3787920" y="2592260"/>
              <a:ext cx="871369" cy="382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latin typeface="Gill Sans MT" pitchFamily="34" charset="0"/>
                  <a:cs typeface="Gill Sans" pitchFamily="17" charset="0"/>
                </a:rPr>
                <a:t>e</a:t>
              </a:r>
              <a:r>
                <a:rPr lang="en-US" sz="1600" baseline="30000" dirty="0">
                  <a:latin typeface="Gill Sans MT" pitchFamily="34" charset="0"/>
                  <a:cs typeface="Gill Sans" pitchFamily="17" charset="0"/>
                </a:rPr>
                <a:t>-</a:t>
              </a:r>
              <a:r>
                <a:rPr lang="en-US" sz="1600" dirty="0">
                  <a:latin typeface="Gill Sans MT" pitchFamily="34" charset="0"/>
                  <a:cs typeface="Gill Sans" pitchFamily="17" charset="0"/>
                </a:rPr>
                <a:t> gun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170293-40D2-E649-13A5-90300273A660}"/>
                </a:ext>
              </a:extLst>
            </p:cNvPr>
            <p:cNvSpPr txBox="1"/>
            <p:nvPr/>
          </p:nvSpPr>
          <p:spPr>
            <a:xfrm>
              <a:off x="4867270" y="2065732"/>
              <a:ext cx="1129553" cy="312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Insertion Ring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32D3F8E-B209-1554-3172-AEF9E37444B9}"/>
                </a:ext>
              </a:extLst>
            </p:cNvPr>
            <p:cNvCxnSpPr>
              <a:cxnSpLocks/>
            </p:cNvCxnSpPr>
            <p:nvPr/>
          </p:nvCxnSpPr>
          <p:spPr>
            <a:xfrm>
              <a:off x="3625326" y="1154876"/>
              <a:ext cx="162594" cy="4736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F35B42-0C43-0056-3A7E-76EA5BE46458}"/>
                </a:ext>
              </a:extLst>
            </p:cNvPr>
            <p:cNvSpPr txBox="1"/>
            <p:nvPr/>
          </p:nvSpPr>
          <p:spPr>
            <a:xfrm>
              <a:off x="3352235" y="631656"/>
              <a:ext cx="8713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Storage Ring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E82358-DA02-B430-3151-E593811D3C0B}"/>
                </a:ext>
              </a:extLst>
            </p:cNvPr>
            <p:cNvSpPr txBox="1"/>
            <p:nvPr/>
          </p:nvSpPr>
          <p:spPr>
            <a:xfrm>
              <a:off x="1867234" y="1548942"/>
              <a:ext cx="8713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Bending magnet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4287E2A-9C24-1F61-95AB-082EB9F75CBE}"/>
                </a:ext>
              </a:extLst>
            </p:cNvPr>
            <p:cNvCxnSpPr>
              <a:cxnSpLocks/>
            </p:cNvCxnSpPr>
            <p:nvPr/>
          </p:nvCxnSpPr>
          <p:spPr>
            <a:xfrm>
              <a:off x="2334183" y="2020819"/>
              <a:ext cx="220818" cy="2064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4B38A5E-FA8D-F539-E752-1AFB7264D7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7498" y="3593055"/>
              <a:ext cx="359664" cy="5212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798C90-0465-4050-1588-1C81A7B1EE14}"/>
                </a:ext>
              </a:extLst>
            </p:cNvPr>
            <p:cNvSpPr txBox="1"/>
            <p:nvPr/>
          </p:nvSpPr>
          <p:spPr>
            <a:xfrm>
              <a:off x="2521180" y="4082031"/>
              <a:ext cx="1814152" cy="312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Undulator or wiggler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42654F-A5B7-9C5C-36F1-8574D656A747}"/>
                </a:ext>
              </a:extLst>
            </p:cNvPr>
            <p:cNvSpPr txBox="1"/>
            <p:nvPr/>
          </p:nvSpPr>
          <p:spPr>
            <a:xfrm>
              <a:off x="7120316" y="1242533"/>
              <a:ext cx="1576233" cy="521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200" dirty="0">
                  <a:latin typeface="Gill Sans MT" pitchFamily="34" charset="0"/>
                  <a:cs typeface="Gill Sans" pitchFamily="17" charset="0"/>
                </a:rPr>
                <a:t>Photon Beam lines = experiments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81F965F-3FD4-B383-CEAA-86EC3E13D9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28415" y="1797819"/>
              <a:ext cx="344969" cy="3820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F985894-C25E-84A9-708D-F2FD2A1211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5953" y="1544109"/>
              <a:ext cx="495171" cy="844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 descr="A diagram of a circular object&#10;&#10;Description automatically generated with medium confidence">
            <a:extLst>
              <a:ext uri="{FF2B5EF4-FFF2-40B4-BE49-F238E27FC236}">
                <a16:creationId xmlns:a16="http://schemas.microsoft.com/office/drawing/2014/main" id="{07B58B3F-76BF-DA65-F5E2-4D8226840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5926" y="3613830"/>
            <a:ext cx="4425490" cy="268094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350EAB3-2874-F7BD-E59C-4D254A363BFD}"/>
              </a:ext>
            </a:extLst>
          </p:cNvPr>
          <p:cNvSpPr/>
          <p:nvPr/>
        </p:nvSpPr>
        <p:spPr>
          <a:xfrm>
            <a:off x="997393" y="3973275"/>
            <a:ext cx="4168277" cy="17851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742950" lvl="1" indent="-285750" eaLnBrk="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anose="020B0502020104020203" pitchFamily="34" charset="77"/>
                <a:cs typeface="Gill Sans" pitchFamily="17" charset="0"/>
              </a:rPr>
              <a:t>X-ray crystallography </a:t>
            </a:r>
          </a:p>
          <a:p>
            <a:pPr marL="742950" lvl="1" indent="-285750" eaLnBrk="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anose="020B0502020104020203" pitchFamily="34" charset="77"/>
                <a:cs typeface="Gill Sans" pitchFamily="17" charset="0"/>
              </a:rPr>
              <a:t>X-ray spectroscopy </a:t>
            </a:r>
          </a:p>
          <a:p>
            <a:pPr marL="742950" lvl="1" indent="-285750" eaLnBrk="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anose="020B0502020104020203" pitchFamily="34" charset="77"/>
                <a:cs typeface="Gill Sans" pitchFamily="17" charset="0"/>
              </a:rPr>
              <a:t>X-ray lithography</a:t>
            </a:r>
          </a:p>
          <a:p>
            <a:pPr marL="742950" lvl="1" indent="-285750" eaLnBrk="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anose="020B0502020104020203" pitchFamily="34" charset="77"/>
                <a:cs typeface="Gill Sans" pitchFamily="17" charset="0"/>
              </a:rPr>
              <a:t>Infrared spectroscopy </a:t>
            </a:r>
          </a:p>
          <a:p>
            <a:pPr marL="742950" lvl="1" indent="-285750" eaLnBrk="0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anose="020B0502020104020203" pitchFamily="34" charset="77"/>
                <a:cs typeface="Gill Sans" pitchFamily="17" charset="0"/>
              </a:rPr>
              <a:t>Optical interferometry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F1AC0-FB39-E17D-FAA1-4E46B85A53E6}"/>
              </a:ext>
            </a:extLst>
          </p:cNvPr>
          <p:cNvSpPr txBox="1"/>
          <p:nvPr/>
        </p:nvSpPr>
        <p:spPr>
          <a:xfrm>
            <a:off x="6692131" y="3868989"/>
            <a:ext cx="38182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latin typeface="Gill Sans MT" pitchFamily="34" charset="0"/>
                <a:cs typeface="Gill Sans" pitchFamily="17" charset="0"/>
              </a:rPr>
              <a:t>Key performance metric: Gaussian e</a:t>
            </a:r>
            <a:r>
              <a:rPr lang="en-US" sz="1600" i="1" baseline="30000" dirty="0">
                <a:latin typeface="Gill Sans MT" pitchFamily="34" charset="0"/>
                <a:cs typeface="Gill Sans" pitchFamily="17" charset="0"/>
              </a:rPr>
              <a:t>-</a:t>
            </a:r>
            <a:r>
              <a:rPr lang="en-US" sz="1600" i="1" dirty="0">
                <a:latin typeface="Gill Sans MT" pitchFamily="34" charset="0"/>
                <a:cs typeface="Gill Sans" pitchFamily="17" charset="0"/>
              </a:rPr>
              <a:t> beam size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latin typeface="Gill Sans MT" pitchFamily="34" charset="0"/>
                <a:cs typeface="Gill Sans" pitchFamily="17" charset="0"/>
              </a:rPr>
              <a:t>smaller =&gt; better</a:t>
            </a:r>
          </a:p>
        </p:txBody>
      </p:sp>
    </p:spTree>
    <p:extLst>
      <p:ext uri="{BB962C8B-B14F-4D97-AF65-F5344CB8AC3E}">
        <p14:creationId xmlns:p14="http://schemas.microsoft.com/office/powerpoint/2010/main" val="3017749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1352</Words>
  <Application>Microsoft Macintosh PowerPoint</Application>
  <PresentationFormat>Widescreen</PresentationFormat>
  <Paragraphs>202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AdvOT1ef757c0</vt:lpstr>
      <vt:lpstr>Aptos</vt:lpstr>
      <vt:lpstr>Aptos Display</vt:lpstr>
      <vt:lpstr>Arial</vt:lpstr>
      <vt:lpstr>Courier New</vt:lpstr>
      <vt:lpstr>Gill Sans MT</vt:lpstr>
      <vt:lpstr>TeXGyreTermesX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 Carilli</dc:creator>
  <cp:lastModifiedBy>Chris Carilli</cp:lastModifiedBy>
  <cp:revision>10</cp:revision>
  <dcterms:created xsi:type="dcterms:W3CDTF">2025-07-28T15:04:26Z</dcterms:created>
  <dcterms:modified xsi:type="dcterms:W3CDTF">2025-07-30T16:30:43Z</dcterms:modified>
</cp:coreProperties>
</file>