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1" r:id="rId2"/>
    <p:sldId id="257" r:id="rId3"/>
    <p:sldId id="283" r:id="rId4"/>
    <p:sldId id="267" r:id="rId5"/>
    <p:sldId id="284" r:id="rId6"/>
    <p:sldId id="279" r:id="rId7"/>
    <p:sldId id="272" r:id="rId8"/>
    <p:sldId id="260" r:id="rId9"/>
    <p:sldId id="286" r:id="rId10"/>
    <p:sldId id="263" r:id="rId11"/>
    <p:sldId id="273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8FF"/>
    <a:srgbClr val="E65FFF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2"/>
    <p:restoredTop sz="96291"/>
  </p:normalViewPr>
  <p:slideViewPr>
    <p:cSldViewPr snapToGrid="0" snapToObjects="1">
      <p:cViewPr varScale="1">
        <p:scale>
          <a:sx n="122" d="100"/>
          <a:sy n="122" d="100"/>
        </p:scale>
        <p:origin x="58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8415-CED1-FA43-AB7E-EF2D85720E2E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3332-6FA0-D349-8E26-247469E1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13332-6FA0-D349-8E26-247469E1D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2DC2A-D3FA-0440-ACBA-F233D7942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E661-9838-B948-97D3-60420E2B8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CE3F-C8E3-7542-A878-EE75D4630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7037-6DD3-8B45-B7AC-45B971A6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CF37-1102-F748-B97D-AFBA1D86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5287-4B02-7041-9239-F1B838D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1DDC-B075-AA4B-806A-FEF0FD3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DA0C2-3194-8E4F-A83C-6D4E03E9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8DA47-850E-6040-987F-EAEFBB0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F45B-613B-C944-B262-81B1DAD3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1D6CA-B8B3-8941-B410-3A77D4A3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97071-5D40-F646-B031-FE384BEAE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B9054-0104-5241-B16F-CB0B3637A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BF44-FB5F-3740-A80C-E558FAE7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FFCB-087D-824E-B391-E865447C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5A69-E21E-D24B-9C6C-0637C293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E9B1-215A-234C-AFA5-153B9F4D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C021-1241-E843-833C-CED7B049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1E649-920D-284E-A593-DA824CFA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B71D-13B9-A642-A5D9-103E2033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FA55-AE44-AF49-876D-C94C1F8D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4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F7DE-C6BC-BF4E-BA5E-CDFF8CE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86C7-7325-6D4D-9EEB-AB2CED16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1E7C-C66A-AD4F-90A2-F713E335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2FE7-9946-8747-B3AD-6710035C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58F0-974C-3C4F-B420-E951D481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A6AA-2A8F-664F-80E0-323817D3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9FEC-D3B8-974C-9DCD-DC777DC40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46FD7-6D58-C04A-B304-D8B49A6C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8495-12C4-C045-A9EB-4E2FC615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2138A-F46B-2F47-8FE7-957A5ADD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470F-3316-D442-9BA2-0DA3C436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F2D-24A2-3548-A8E1-1556E3C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D281E-E1BA-AD4A-98F2-1F03B13E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A1966-9284-9F4C-BA2F-55EAF6C0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6F782-CFD7-F646-8DA0-7B80D09CA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607A9-D5FA-9B43-A39D-679A12788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75743-0297-C94E-B976-3D107584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01695-ACB1-D043-8C8E-C600695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8EC73-BC6C-2243-8BC2-96D4C8E3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5FBE-5FF5-2F41-8780-CB06DD67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3C566-FDEB-8F48-ADC6-37423B47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39CBA-CB55-2D44-B8E2-112086B9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5516-930E-0049-9E6E-DFA55E3E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B164-E05C-F542-AB4D-632F259C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CE4CE-910F-CF40-A0AC-1EA80EF6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CE28-9DE4-1041-817E-F391EB5C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86E2-7441-DD49-A4DF-995ABDB6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CFCF9-FFBB-3043-87DA-76D6F903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E40D6-2FE6-6D40-B37A-0E5F75C9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8C38-AE11-5245-99BB-FE642C7B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CA563-8E87-8245-AF60-D6BE9AAE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2CE6F-192E-E845-8921-318B0744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3B3-74B3-E047-B814-7C0B190D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0D019-3C26-7744-BE69-BF3F009FC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510CB-5BA7-AA4E-A5BD-38A867A8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5EA7E-442A-F84B-BC8D-4A985736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56732-ADAC-C146-8F79-64835905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B834A-6FD2-4844-8995-19216D70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A9041-AE92-D446-B3CD-F2ADD58D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09CB-1A2A-834F-9C2B-F85EF85F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FF4AB-8F62-344A-929C-63C2F072A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7C58-EBCC-8B46-8BD5-5C3DAD9A472A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7C2D-1F4F-1B4F-A736-10B597E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5176-2168-0F43-B4B1-1387F6F6C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018" y="177549"/>
            <a:ext cx="62144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Close Phase in Images</a:t>
            </a:r>
          </a:p>
          <a:p>
            <a:pPr algn="ctr"/>
            <a:r>
              <a:rPr lang="en-US" sz="2400" dirty="0"/>
              <a:t>Shape-Orientation-Size Conservation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60E107-05F0-D649-A39E-2300A9DC5E9E}"/>
              </a:ext>
            </a:extLst>
          </p:cNvPr>
          <p:cNvGrpSpPr/>
          <p:nvPr/>
        </p:nvGrpSpPr>
        <p:grpSpPr>
          <a:xfrm>
            <a:off x="6734287" y="190966"/>
            <a:ext cx="5036789" cy="3010772"/>
            <a:chOff x="5206953" y="966422"/>
            <a:chExt cx="4325500" cy="284453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090DED-2D10-FF40-B08C-943E3CCDD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6953" y="1244287"/>
              <a:ext cx="4042653" cy="25666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78DAD3-C852-3744-A7C9-4BC4E717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7941" y="966422"/>
              <a:ext cx="3154512" cy="13667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07A5A1-8B04-2D4B-AD8C-6097BFE66BDD}"/>
              </a:ext>
            </a:extLst>
          </p:cNvPr>
          <p:cNvGrpSpPr/>
          <p:nvPr/>
        </p:nvGrpSpPr>
        <p:grpSpPr>
          <a:xfrm>
            <a:off x="192252" y="1369684"/>
            <a:ext cx="5782311" cy="3987895"/>
            <a:chOff x="192252" y="1351666"/>
            <a:chExt cx="5782311" cy="39878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F02E43-D2B0-1544-84DD-481D715B73D2}"/>
                </a:ext>
              </a:extLst>
            </p:cNvPr>
            <p:cNvGrpSpPr/>
            <p:nvPr/>
          </p:nvGrpSpPr>
          <p:grpSpPr>
            <a:xfrm>
              <a:off x="192252" y="1351666"/>
              <a:ext cx="5782311" cy="3987895"/>
              <a:chOff x="313690" y="727397"/>
              <a:chExt cx="4219928" cy="303784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79CCDD-2FC0-E246-B349-8183B2416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690" y="727397"/>
                <a:ext cx="4219928" cy="3037840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5681C77-C2E7-3E4D-8DBB-D519059AC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760" y="2674620"/>
                <a:ext cx="295580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0CE0FEE-BFA2-1A4E-9524-C75FC42DF0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763" y="2975610"/>
                <a:ext cx="231648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C04EE5B-0EF2-504F-82AF-519C11280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747" y="2827020"/>
                <a:ext cx="4022287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0E6EC98-9A6F-9748-AD59-937F34FB225B}"/>
                </a:ext>
              </a:extLst>
            </p:cNvPr>
            <p:cNvSpPr txBox="1"/>
            <p:nvPr/>
          </p:nvSpPr>
          <p:spPr>
            <a:xfrm>
              <a:off x="3766203" y="2406344"/>
              <a:ext cx="947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1956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42B34-B5E5-DE4C-9B9A-4BFB3917B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165" y="3345613"/>
            <a:ext cx="4797911" cy="2230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F78B20-C610-9F40-854F-83462A4352FC}"/>
              </a:ext>
            </a:extLst>
          </p:cNvPr>
          <p:cNvSpPr txBox="1"/>
          <p:nvPr/>
        </p:nvSpPr>
        <p:spPr>
          <a:xfrm>
            <a:off x="6981713" y="5862918"/>
            <a:ext cx="478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Cygnus A: symmetric double source on which all of relativistic jet theory was predicated. </a:t>
            </a:r>
          </a:p>
        </p:txBody>
      </p:sp>
    </p:spTree>
    <p:extLst>
      <p:ext uri="{BB962C8B-B14F-4D97-AF65-F5344CB8AC3E}">
        <p14:creationId xmlns:p14="http://schemas.microsoft.com/office/powerpoint/2010/main" val="41308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09"/>
    </mc:Choice>
    <mc:Fallback xmlns="">
      <p:transition spd="slow" advTm="828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D229B9-806E-D84F-A50D-CA14DC23EC32}"/>
              </a:ext>
            </a:extLst>
          </p:cNvPr>
          <p:cNvGrpSpPr/>
          <p:nvPr/>
        </p:nvGrpSpPr>
        <p:grpSpPr>
          <a:xfrm>
            <a:off x="158640" y="1142266"/>
            <a:ext cx="5843937" cy="3248810"/>
            <a:chOff x="158640" y="1002566"/>
            <a:chExt cx="5843937" cy="32488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7EBB86-70CA-F241-9C25-5E1148846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40" y="1002566"/>
              <a:ext cx="5843937" cy="324881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37FEFC-F660-1C46-8D41-F4DEA90B45A4}"/>
                </a:ext>
              </a:extLst>
            </p:cNvPr>
            <p:cNvSpPr txBox="1"/>
            <p:nvPr/>
          </p:nvSpPr>
          <p:spPr>
            <a:xfrm>
              <a:off x="1397878" y="1345325"/>
              <a:ext cx="3237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Cygnus A 8GHz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Complex source =&gt; 𝝍</a:t>
              </a:r>
              <a:r>
                <a:rPr lang="en-US" sz="1400" baseline="-25000" dirty="0">
                  <a:solidFill>
                    <a:schemeClr val="bg1"/>
                  </a:solidFill>
                </a:rPr>
                <a:t>cl</a:t>
              </a:r>
              <a:r>
                <a:rPr lang="en-US" sz="1400" dirty="0">
                  <a:solidFill>
                    <a:schemeClr val="bg1"/>
                  </a:solidFill>
                </a:rPr>
                <a:t>  ≠ 0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DB0013-102B-D04D-B9A8-442D37E6DDB9}"/>
              </a:ext>
            </a:extLst>
          </p:cNvPr>
          <p:cNvGrpSpPr/>
          <p:nvPr/>
        </p:nvGrpSpPr>
        <p:grpSpPr>
          <a:xfrm>
            <a:off x="5874302" y="1003300"/>
            <a:ext cx="6317698" cy="3503852"/>
            <a:chOff x="4479882" y="0"/>
            <a:chExt cx="7712118" cy="39102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A4B5AC-9450-F147-98BD-611E3D19C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882" y="0"/>
              <a:ext cx="7712118" cy="391025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D0E753-B3F2-B348-A602-8C61E97DA987}"/>
                </a:ext>
              </a:extLst>
            </p:cNvPr>
            <p:cNvCxnSpPr/>
            <p:nvPr/>
          </p:nvCxnSpPr>
          <p:spPr>
            <a:xfrm>
              <a:off x="10327341" y="1742738"/>
              <a:ext cx="139850" cy="20163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AF812C-08A6-9B41-A447-618F56A040D9}"/>
                </a:ext>
              </a:extLst>
            </p:cNvPr>
            <p:cNvSpPr txBox="1"/>
            <p:nvPr/>
          </p:nvSpPr>
          <p:spPr>
            <a:xfrm>
              <a:off x="10333650" y="1506075"/>
              <a:ext cx="499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𝜹</a:t>
              </a:r>
              <a:r>
                <a:rPr lang="en-US" i="1" dirty="0">
                  <a:solidFill>
                    <a:srgbClr val="FF0000"/>
                  </a:solidFill>
                </a:rPr>
                <a:t>s’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020235-5985-8D49-80C8-E707C944D80F}"/>
                </a:ext>
              </a:extLst>
            </p:cNvPr>
            <p:cNvSpPr txBox="1"/>
            <p:nvPr/>
          </p:nvSpPr>
          <p:spPr>
            <a:xfrm>
              <a:off x="9038214" y="346034"/>
              <a:ext cx="1101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corrupted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981D90-2FFB-5342-AB81-4B19A7D92007}"/>
                </a:ext>
              </a:extLst>
            </p:cNvPr>
            <p:cNvSpPr txBox="1"/>
            <p:nvPr/>
          </p:nvSpPr>
          <p:spPr>
            <a:xfrm>
              <a:off x="6311224" y="346033"/>
              <a:ext cx="1101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calibrated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2ED350-7362-DD4D-85F7-BD7BCE965364}"/>
                </a:ext>
              </a:extLst>
            </p:cNvPr>
            <p:cNvCxnSpPr>
              <a:cxnSpLocks/>
            </p:cNvCxnSpPr>
            <p:nvPr/>
          </p:nvCxnSpPr>
          <p:spPr>
            <a:xfrm>
              <a:off x="7523181" y="1301675"/>
              <a:ext cx="76417" cy="441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34150-4CEA-6641-9D9F-97247596E37D}"/>
                </a:ext>
              </a:extLst>
            </p:cNvPr>
            <p:cNvSpPr txBox="1"/>
            <p:nvPr/>
          </p:nvSpPr>
          <p:spPr>
            <a:xfrm>
              <a:off x="6297337" y="1181627"/>
              <a:ext cx="1500889" cy="824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Shift along uncorrupted fringe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2C22253-7E0D-EF4A-9966-8A6E931CE951}"/>
              </a:ext>
            </a:extLst>
          </p:cNvPr>
          <p:cNvSpPr txBox="1"/>
          <p:nvPr/>
        </p:nvSpPr>
        <p:spPr>
          <a:xfrm>
            <a:off x="978778" y="152470"/>
            <a:ext cx="10714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Cygnus A: Calibrated and Corrupted </a:t>
            </a:r>
          </a:p>
          <a:p>
            <a:pPr algn="ctr"/>
            <a:r>
              <a:rPr lang="en-US" sz="2400" dirty="0"/>
              <a:t>80</a:t>
            </a:r>
            <a:r>
              <a:rPr lang="en-US" sz="2400" baseline="30000" dirty="0"/>
              <a:t>o</a:t>
            </a:r>
            <a:r>
              <a:rPr lang="en-US" sz="2400" dirty="0"/>
              <a:t> phase antenna-based phase error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E78567-4D15-D34A-8BC7-6CAD5717EEFE}"/>
              </a:ext>
            </a:extLst>
          </p:cNvPr>
          <p:cNvGrpSpPr/>
          <p:nvPr/>
        </p:nvGrpSpPr>
        <p:grpSpPr>
          <a:xfrm>
            <a:off x="7319150" y="4456352"/>
            <a:ext cx="4186118" cy="2274494"/>
            <a:chOff x="127698" y="3193885"/>
            <a:chExt cx="4186118" cy="22744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6A540-1EC1-A14A-A8D2-CE61FFEF643A}"/>
                </a:ext>
              </a:extLst>
            </p:cNvPr>
            <p:cNvSpPr txBox="1"/>
            <p:nvPr/>
          </p:nvSpPr>
          <p:spPr>
            <a:xfrm>
              <a:off x="127698" y="3193885"/>
              <a:ext cx="36952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000" dirty="0"/>
                <a:t>Image plane closure phase: 𝜹</a:t>
              </a:r>
              <a:r>
                <a:rPr lang="en-US" sz="2000" i="1" dirty="0"/>
                <a:t>s’</a:t>
              </a:r>
              <a:endParaRPr lang="en-US" sz="2000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Calibrated:      113.9</a:t>
              </a:r>
              <a:r>
                <a:rPr lang="en-US" baseline="30000" dirty="0"/>
                <a:t>o</a:t>
              </a:r>
              <a:r>
                <a:rPr lang="en-US" dirty="0"/>
                <a:t> ± 1.5</a:t>
              </a:r>
              <a:r>
                <a:rPr lang="en-US" baseline="30000" dirty="0"/>
                <a:t>o</a:t>
              </a:r>
              <a:endParaRPr lang="en-US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Uncalibrated:  112.9</a:t>
              </a:r>
              <a:r>
                <a:rPr lang="en-US" baseline="30000" dirty="0"/>
                <a:t>o</a:t>
              </a:r>
              <a:r>
                <a:rPr lang="en-US" dirty="0"/>
                <a:t> ± 1.5</a:t>
              </a:r>
              <a:r>
                <a:rPr lang="en-US" baseline="30000" dirty="0"/>
                <a:t>o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CD5237-8C71-1543-AAD1-4EB9CB93C87F}"/>
                </a:ext>
              </a:extLst>
            </p:cNvPr>
            <p:cNvSpPr txBox="1"/>
            <p:nvPr/>
          </p:nvSpPr>
          <p:spPr>
            <a:xfrm>
              <a:off x="127698" y="4360383"/>
              <a:ext cx="41861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000" dirty="0"/>
                <a:t>Image plane closure phase: A</a:t>
              </a:r>
              <a:r>
                <a:rPr lang="en-US" sz="2000" baseline="-25000" dirty="0"/>
                <a:t>A3 </a:t>
              </a:r>
              <a:r>
                <a:rPr lang="en-US" sz="2000" dirty="0"/>
                <a:t>x A</a:t>
              </a:r>
              <a:r>
                <a:rPr lang="en-US" sz="2000" baseline="-25000" dirty="0"/>
                <a:t>I3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Calibrated:      112.5</a:t>
              </a:r>
              <a:r>
                <a:rPr lang="en-US" baseline="30000" dirty="0"/>
                <a:t>o</a:t>
              </a:r>
              <a:r>
                <a:rPr lang="en-US" dirty="0"/>
                <a:t> ± 1.3</a:t>
              </a:r>
              <a:r>
                <a:rPr lang="en-US" baseline="30000" dirty="0"/>
                <a:t>o</a:t>
              </a:r>
              <a:endParaRPr lang="en-US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Uncalibrated:  113.7</a:t>
              </a:r>
              <a:r>
                <a:rPr lang="en-US" baseline="30000" dirty="0"/>
                <a:t>o</a:t>
              </a:r>
              <a:r>
                <a:rPr lang="en-US" dirty="0"/>
                <a:t> ± 1.4</a:t>
              </a:r>
              <a:r>
                <a:rPr lang="en-US" baseline="30000" dirty="0"/>
                <a:t>o</a:t>
              </a:r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215E172-B40A-0646-AAC4-153623562B9D}"/>
              </a:ext>
            </a:extLst>
          </p:cNvPr>
          <p:cNvSpPr txBox="1"/>
          <p:nvPr/>
        </p:nvSpPr>
        <p:spPr>
          <a:xfrm>
            <a:off x="686732" y="4809328"/>
            <a:ext cx="499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Aperture plane closure phase (vis. phases)</a:t>
            </a:r>
          </a:p>
          <a:p>
            <a:pPr>
              <a:spcBef>
                <a:spcPts val="600"/>
              </a:spcBef>
            </a:pPr>
            <a:r>
              <a:rPr lang="en-US" dirty="0"/>
              <a:t>Calibrated:     112.7</a:t>
            </a:r>
            <a:r>
              <a:rPr lang="en-US" baseline="30000" dirty="0"/>
              <a:t>o</a:t>
            </a:r>
            <a:r>
              <a:rPr lang="en-US" dirty="0"/>
              <a:t> ± 0.3</a:t>
            </a:r>
            <a:r>
              <a:rPr lang="en-US" baseline="30000" dirty="0"/>
              <a:t>o</a:t>
            </a:r>
          </a:p>
          <a:p>
            <a:pPr>
              <a:spcBef>
                <a:spcPts val="600"/>
              </a:spcBef>
            </a:pPr>
            <a:r>
              <a:rPr lang="en-US" dirty="0"/>
              <a:t>Uncalibrated: 112.7</a:t>
            </a:r>
            <a:r>
              <a:rPr lang="en-US" baseline="30000" dirty="0"/>
              <a:t>o </a:t>
            </a:r>
            <a:r>
              <a:rPr lang="en-US" dirty="0"/>
              <a:t>± 0.3</a:t>
            </a:r>
            <a:r>
              <a:rPr lang="en-US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940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12"/>
    </mc:Choice>
    <mc:Fallback xmlns="">
      <p:transition spd="slow" advTm="325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14CDAD-42EB-5946-87A9-1C2C3C48C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11" y="794028"/>
            <a:ext cx="4761547" cy="26453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71EF0-7671-8148-BE52-4031DCD78F6F}"/>
              </a:ext>
            </a:extLst>
          </p:cNvPr>
          <p:cNvSpPr txBox="1"/>
          <p:nvPr/>
        </p:nvSpPr>
        <p:spPr>
          <a:xfrm>
            <a:off x="3061515" y="99749"/>
            <a:ext cx="6450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VLBI EHT imaging of M87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FF21D-7F8D-0741-9301-6DEBA7C418AD}"/>
              </a:ext>
            </a:extLst>
          </p:cNvPr>
          <p:cNvSpPr txBox="1"/>
          <p:nvPr/>
        </p:nvSpPr>
        <p:spPr>
          <a:xfrm>
            <a:off x="1231900" y="2674180"/>
            <a:ext cx="130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 phase </a:t>
            </a:r>
            <a:r>
              <a:rPr lang="en-US" sz="1600" dirty="0" err="1">
                <a:solidFill>
                  <a:schemeClr val="bg1"/>
                </a:solidFill>
              </a:rPr>
              <a:t>cal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56D8D-B5F3-3E49-BEB0-9746E486B32D}"/>
              </a:ext>
            </a:extLst>
          </p:cNvPr>
          <p:cNvSpPr txBox="1"/>
          <p:nvPr/>
        </p:nvSpPr>
        <p:spPr>
          <a:xfrm>
            <a:off x="2786997" y="2674180"/>
            <a:ext cx="130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</a:t>
            </a:r>
            <a:r>
              <a:rPr lang="en-US" sz="1600" dirty="0" err="1">
                <a:solidFill>
                  <a:schemeClr val="bg1"/>
                </a:solidFill>
              </a:rPr>
              <a:t>selfcal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B37E6D-E0B7-DD4E-8932-BB55BBB132DC}"/>
              </a:ext>
            </a:extLst>
          </p:cNvPr>
          <p:cNvGrpSpPr/>
          <p:nvPr/>
        </p:nvGrpSpPr>
        <p:grpSpPr>
          <a:xfrm>
            <a:off x="392824" y="3663693"/>
            <a:ext cx="7760789" cy="2810502"/>
            <a:chOff x="-115668" y="1351722"/>
            <a:chExt cx="11780538" cy="42580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2F6645-56C9-354E-937C-5ED00B467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5668" y="1351722"/>
              <a:ext cx="4336321" cy="42580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7ADC68-EAAE-4F4F-B8FF-5719A0FF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180" y="1552065"/>
              <a:ext cx="7220690" cy="399419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A92C0C-4FC6-C449-95A9-EE320BCFE77E}"/>
              </a:ext>
            </a:extLst>
          </p:cNvPr>
          <p:cNvSpPr txBox="1"/>
          <p:nvPr/>
        </p:nvSpPr>
        <p:spPr>
          <a:xfrm>
            <a:off x="8122084" y="4584433"/>
            <a:ext cx="366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𝝍</a:t>
            </a:r>
            <a:r>
              <a:rPr lang="en-US" sz="2000" baseline="-25000" dirty="0"/>
              <a:t>cl </a:t>
            </a:r>
            <a:r>
              <a:rPr lang="en-US" sz="2000" dirty="0"/>
              <a:t>= 38</a:t>
            </a:r>
            <a:r>
              <a:rPr lang="en-US" sz="2000" baseline="30000" dirty="0"/>
              <a:t>o</a:t>
            </a:r>
            <a:r>
              <a:rPr lang="en-US" sz="2000" dirty="0"/>
              <a:t> from aperture-plane and both image-plane methods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32DA1-D0A0-5745-AB4E-026757049FAF}"/>
              </a:ext>
            </a:extLst>
          </p:cNvPr>
          <p:cNvSpPr txBox="1"/>
          <p:nvPr/>
        </p:nvSpPr>
        <p:spPr>
          <a:xfrm>
            <a:off x="5161455" y="1278926"/>
            <a:ext cx="7030545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240 GHz at 20uas resolution =&gt; requires phase self-calibration for coherent  imaging</a:t>
            </a:r>
          </a:p>
          <a:p>
            <a:pPr marL="380990" indent="-38099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Closed triad images: SOS conserved, modulo translation, independent of antenna-based phase calibration or corruption.</a:t>
            </a:r>
          </a:p>
        </p:txBody>
      </p:sp>
    </p:spTree>
    <p:extLst>
      <p:ext uri="{BB962C8B-B14F-4D97-AF65-F5344CB8AC3E}">
        <p14:creationId xmlns:p14="http://schemas.microsoft.com/office/powerpoint/2010/main" val="530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6"/>
    </mc:Choice>
    <mc:Fallback xmlns="">
      <p:transition spd="slow" advTm="566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C3125-C50C-B74D-8D8A-FD837FBC1A20}"/>
              </a:ext>
            </a:extLst>
          </p:cNvPr>
          <p:cNvSpPr txBox="1"/>
          <p:nvPr/>
        </p:nvSpPr>
        <p:spPr>
          <a:xfrm>
            <a:off x="1650126" y="210207"/>
            <a:ext cx="8818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Summary: Shape-Orientation-Size Conservation for closed-triad imaging in Fourier Interferometry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59195-9374-D444-8B3B-674509BCA810}"/>
              </a:ext>
            </a:extLst>
          </p:cNvPr>
          <p:cNvSpPr txBox="1"/>
          <p:nvPr/>
        </p:nvSpPr>
        <p:spPr>
          <a:xfrm>
            <a:off x="1397875" y="1382018"/>
            <a:ext cx="965900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Image plane realization of closure phase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Three fringe images on closed triads = true images of the sky brightness, modulo translation, independent of antenna-based phase errors or calibration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Applications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Two methods for image-plane measurement of closure phase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Baseline-based phase error diagnostic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Image-plane-only self-calibration in situations where measurements are made in the image plane, such as optical interferometry, X-ray crystallography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385276-6A73-064A-A047-3B33729A8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87" y="4382806"/>
            <a:ext cx="4377991" cy="2432217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7404E-60A9-3143-8DF7-0AEF162DCDDD}"/>
              </a:ext>
            </a:extLst>
          </p:cNvPr>
          <p:cNvGrpSpPr/>
          <p:nvPr/>
        </p:nvGrpSpPr>
        <p:grpSpPr>
          <a:xfrm>
            <a:off x="5475890" y="4492981"/>
            <a:ext cx="6072567" cy="2169825"/>
            <a:chOff x="0" y="1351722"/>
            <a:chExt cx="11569148" cy="42580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45064A-C465-5F42-AAD2-8A65729D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51722"/>
              <a:ext cx="4336321" cy="42580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FEAE13-DF71-FB43-9F4B-17E946A8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8457" y="1552065"/>
              <a:ext cx="7220691" cy="3994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7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54"/>
    </mc:Choice>
    <mc:Fallback xmlns="">
      <p:transition spd="slow" advTm="798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tenna_positions_wavelength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6" y="2048747"/>
            <a:ext cx="2466026" cy="1692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" y="899019"/>
            <a:ext cx="3036487" cy="28191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32712" y="5493763"/>
            <a:ext cx="5381941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Closure phase reflects the true sky-brightness distribution, independent of antenna-based phase errors and calibration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42F255-517E-0348-9817-4735E6C11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" y="4768439"/>
            <a:ext cx="5557930" cy="6193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EF9EC3-CEEF-7E4F-ABF0-0D5504899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615"/>
            <a:ext cx="5557930" cy="619383"/>
          </a:xfrm>
          <a:prstGeom prst="rect">
            <a:avLst/>
          </a:prstGeom>
        </p:spPr>
      </p:pic>
      <p:pic>
        <p:nvPicPr>
          <p:cNvPr id="43" name="Content Placeholder 3" descr="fringe_phase_illustration.pdf">
            <a:extLst>
              <a:ext uri="{FF2B5EF4-FFF2-40B4-BE49-F238E27FC236}">
                <a16:creationId xmlns:a16="http://schemas.microsoft.com/office/drawing/2014/main" id="{2508970C-51FB-9240-A6BB-B4E0545EC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" b="-1177"/>
          <a:stretch>
            <a:fillRect/>
          </a:stretch>
        </p:blipFill>
        <p:spPr>
          <a:xfrm>
            <a:off x="5731446" y="163908"/>
            <a:ext cx="6314318" cy="2604473"/>
          </a:xfr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563E760-8103-C44E-880F-7C34BABB3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82" y="3316604"/>
            <a:ext cx="2669540" cy="67628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26376CA-8D51-7548-A677-0F9C9C22BA7A}"/>
              </a:ext>
            </a:extLst>
          </p:cNvPr>
          <p:cNvSpPr txBox="1"/>
          <p:nvPr/>
        </p:nvSpPr>
        <p:spPr>
          <a:xfrm>
            <a:off x="6286476" y="2817788"/>
            <a:ext cx="575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Triple Product or </a:t>
            </a:r>
            <a:r>
              <a:rPr lang="en-US" sz="2400" dirty="0" err="1"/>
              <a:t>Bispectrum</a:t>
            </a:r>
            <a:r>
              <a:rPr lang="en-US" sz="2400" dirty="0"/>
              <a:t> on closed triad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DF516E-C770-AB43-A63A-3D453EBDF73D}"/>
              </a:ext>
            </a:extLst>
          </p:cNvPr>
          <p:cNvSpPr txBox="1"/>
          <p:nvPr/>
        </p:nvSpPr>
        <p:spPr>
          <a:xfrm>
            <a:off x="935915" y="5443843"/>
            <a:ext cx="35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𝜙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2𝜋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𝛿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2𝜋 𝛿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(𝜆/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BF9C5E-2C24-8D49-AA51-B08D9CB0275B}"/>
              </a:ext>
            </a:extLst>
          </p:cNvPr>
          <p:cNvSpPr/>
          <p:nvPr/>
        </p:nvSpPr>
        <p:spPr>
          <a:xfrm>
            <a:off x="10774919" y="885798"/>
            <a:ext cx="56618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𝜹</a:t>
            </a:r>
            <a:r>
              <a:rPr lang="en-US" i="1" dirty="0">
                <a:solidFill>
                  <a:schemeClr val="bg1"/>
                </a:solidFill>
              </a:rPr>
              <a:t>s</a:t>
            </a:r>
            <a:r>
              <a:rPr lang="en-US" i="1" baseline="-25000" dirty="0">
                <a:solidFill>
                  <a:schemeClr val="bg1"/>
                </a:solidFill>
              </a:rPr>
              <a:t>31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78441-DAB6-3B4D-9B08-1753B2BE2F1B}"/>
              </a:ext>
            </a:extLst>
          </p:cNvPr>
          <p:cNvGrpSpPr/>
          <p:nvPr/>
        </p:nvGrpSpPr>
        <p:grpSpPr>
          <a:xfrm>
            <a:off x="130810" y="3956838"/>
            <a:ext cx="5535775" cy="556021"/>
            <a:chOff x="130810" y="3273552"/>
            <a:chExt cx="5535775" cy="5560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3E0A4F-4297-9A4F-9623-8EB160971A13}"/>
                </a:ext>
              </a:extLst>
            </p:cNvPr>
            <p:cNvGrpSpPr/>
            <p:nvPr/>
          </p:nvGrpSpPr>
          <p:grpSpPr>
            <a:xfrm>
              <a:off x="130810" y="3273552"/>
              <a:ext cx="5535775" cy="556021"/>
              <a:chOff x="252803" y="4634067"/>
              <a:chExt cx="5593006" cy="55602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9E4CCD3-1ED9-564A-A5C5-D1FF4424D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910" y="4718218"/>
                <a:ext cx="2408564" cy="38772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0CFD752-604B-EB4B-90B0-93152140D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4124" y="4634067"/>
                <a:ext cx="3161685" cy="55602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AD56D95C-31D0-EE4B-8B37-C8C115221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803" y="4718217"/>
                <a:ext cx="2408564" cy="387720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7A4F38-F226-2240-A787-FCDCAF83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6182" y="3514244"/>
              <a:ext cx="179428" cy="1449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9E6E4C-620A-BD42-92E6-020DE8EE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9813" y="3429974"/>
              <a:ext cx="179428" cy="1449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745A52-C496-8C40-9621-FCFE7D01A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2700" y="3551117"/>
              <a:ext cx="101600" cy="177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4FCE9B-4454-E544-A130-A4EAB1F4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66496" y="3547526"/>
              <a:ext cx="125506" cy="177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E7860F-9244-5A43-A4B3-FA3E37B9DE03}"/>
              </a:ext>
            </a:extLst>
          </p:cNvPr>
          <p:cNvSpPr txBox="1"/>
          <p:nvPr/>
        </p:nvSpPr>
        <p:spPr>
          <a:xfrm>
            <a:off x="417931" y="163908"/>
            <a:ext cx="43720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Closure phase in aperture plane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68D5BF-A4B7-5545-BDB6-CDAC5A9A44A1}"/>
              </a:ext>
            </a:extLst>
          </p:cNvPr>
          <p:cNvGrpSpPr/>
          <p:nvPr/>
        </p:nvGrpSpPr>
        <p:grpSpPr>
          <a:xfrm>
            <a:off x="6703188" y="3992887"/>
            <a:ext cx="5557930" cy="583071"/>
            <a:chOff x="6552468" y="3992887"/>
            <a:chExt cx="5557930" cy="58307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B2A3C45-FF6F-C848-9E19-0BDC55190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52468" y="4005508"/>
              <a:ext cx="5557930" cy="57045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850392-473F-6245-86DF-54C0AECD7C5B}"/>
                </a:ext>
              </a:extLst>
            </p:cNvPr>
            <p:cNvSpPr/>
            <p:nvPr/>
          </p:nvSpPr>
          <p:spPr>
            <a:xfrm>
              <a:off x="11404879" y="3992887"/>
              <a:ext cx="640885" cy="583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BE435A-74B3-A749-9F24-1D9AC70CD192}"/>
              </a:ext>
            </a:extLst>
          </p:cNvPr>
          <p:cNvGrpSpPr/>
          <p:nvPr/>
        </p:nvGrpSpPr>
        <p:grpSpPr>
          <a:xfrm>
            <a:off x="8060925" y="4652990"/>
            <a:ext cx="3032665" cy="620213"/>
            <a:chOff x="7538200" y="4677802"/>
            <a:chExt cx="3032665" cy="62021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A0409D1-9098-C948-A398-512D3AEB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00" y="4677802"/>
              <a:ext cx="3032665" cy="620213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22AED8-FB04-2D46-9672-2E12677C50F6}"/>
                </a:ext>
              </a:extLst>
            </p:cNvPr>
            <p:cNvSpPr/>
            <p:nvPr/>
          </p:nvSpPr>
          <p:spPr>
            <a:xfrm>
              <a:off x="9351529" y="4702442"/>
              <a:ext cx="988224" cy="575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11"/>
    </mc:Choice>
    <mc:Fallback xmlns="">
      <p:transition spd="slow" advTm="1626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10C59-748E-D347-9677-D4100CFB7BF5}"/>
              </a:ext>
            </a:extLst>
          </p:cNvPr>
          <p:cNvSpPr txBox="1"/>
          <p:nvPr/>
        </p:nvSpPr>
        <p:spPr>
          <a:xfrm>
            <a:off x="163287" y="185057"/>
            <a:ext cx="42780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HERA closure phase data: independent of antenna-based gain calibration</a:t>
            </a:r>
          </a:p>
          <a:p>
            <a:endParaRPr lang="en-US" sz="2400" dirty="0"/>
          </a:p>
          <a:p>
            <a:r>
              <a:rPr lang="en-US" dirty="0"/>
              <a:t>Carilli et al. Radio Science,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F8807-AC40-3E4A-A312-5197B1AB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722" y="169822"/>
            <a:ext cx="7242629" cy="3202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22AEF-402A-F644-8374-2CC4EDE1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97" y="3626471"/>
            <a:ext cx="7356541" cy="3191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1276CB-F0F8-D141-8BBE-333F880CA67D}"/>
              </a:ext>
            </a:extLst>
          </p:cNvPr>
          <p:cNvSpPr txBox="1"/>
          <p:nvPr/>
        </p:nvSpPr>
        <p:spPr>
          <a:xfrm>
            <a:off x="7063574" y="23446"/>
            <a:ext cx="336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Galactic Center: uncalibrated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70177-E4F7-BF4E-87B6-4CFBB414EA75}"/>
              </a:ext>
            </a:extLst>
          </p:cNvPr>
          <p:cNvSpPr txBox="1"/>
          <p:nvPr/>
        </p:nvSpPr>
        <p:spPr>
          <a:xfrm>
            <a:off x="7221087" y="3441805"/>
            <a:ext cx="267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Galactic Center: calibrated</a:t>
            </a:r>
          </a:p>
        </p:txBody>
      </p:sp>
    </p:spTree>
    <p:extLst>
      <p:ext uri="{BB962C8B-B14F-4D97-AF65-F5344CB8AC3E}">
        <p14:creationId xmlns:p14="http://schemas.microsoft.com/office/powerpoint/2010/main" val="18875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8"/>
    </mc:Choice>
    <mc:Fallback xmlns="">
      <p:transition spd="slow" advTm="312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261" y="2018257"/>
            <a:ext cx="4485125" cy="3101679"/>
          </a:xfrm>
          <a:prstGeom prst="rect">
            <a:avLst/>
          </a:prstGeom>
        </p:spPr>
      </p:pic>
      <p:pic>
        <p:nvPicPr>
          <p:cNvPr id="11" name="Picture 10" descr="eht-ima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t="9812" r="26006" b="17252"/>
          <a:stretch/>
        </p:blipFill>
        <p:spPr>
          <a:xfrm>
            <a:off x="3689581" y="2137391"/>
            <a:ext cx="2398998" cy="2106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387181"/>
            <a:ext cx="35842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240 GHz Very Long Baseline Interferometry</a:t>
            </a:r>
          </a:p>
          <a:p>
            <a:pPr algn="ctr"/>
            <a:r>
              <a:rPr lang="en-US" sz="1600" dirty="0"/>
              <a:t>EHT image of M87 SMBH; EHT+ 2019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571723-F662-AC4F-897A-B25391C452D8}"/>
              </a:ext>
            </a:extLst>
          </p:cNvPr>
          <p:cNvSpPr txBox="1"/>
          <p:nvPr/>
        </p:nvSpPr>
        <p:spPr>
          <a:xfrm>
            <a:off x="9238947" y="6601455"/>
            <a:ext cx="295305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Copyright © 2020 AUI/NRAO. All Rights Reserved.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0E27A-0CD1-854E-A2E6-15788838C46C}"/>
              </a:ext>
            </a:extLst>
          </p:cNvPr>
          <p:cNvGrpSpPr/>
          <p:nvPr/>
        </p:nvGrpSpPr>
        <p:grpSpPr>
          <a:xfrm>
            <a:off x="208466" y="4438355"/>
            <a:ext cx="5971270" cy="1664155"/>
            <a:chOff x="208466" y="3271129"/>
            <a:chExt cx="5971270" cy="166415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537CA57-71DB-6E4A-901E-DFE75952E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466" y="3292241"/>
              <a:ext cx="4009469" cy="1592803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BDD1A2-4DE9-C844-8516-829AEEF6B742}"/>
                </a:ext>
              </a:extLst>
            </p:cNvPr>
            <p:cNvGrpSpPr/>
            <p:nvPr/>
          </p:nvGrpSpPr>
          <p:grpSpPr>
            <a:xfrm>
              <a:off x="4217936" y="3271129"/>
              <a:ext cx="1961800" cy="1664155"/>
              <a:chOff x="805235" y="4702629"/>
              <a:chExt cx="2497851" cy="192670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71DE8EE-A757-2542-85C2-4F75AB647619}"/>
                  </a:ext>
                </a:extLst>
              </p:cNvPr>
              <p:cNvGrpSpPr/>
              <p:nvPr/>
            </p:nvGrpSpPr>
            <p:grpSpPr>
              <a:xfrm>
                <a:off x="805235" y="4702629"/>
                <a:ext cx="2497851" cy="1701533"/>
                <a:chOff x="4737558" y="-130361"/>
                <a:chExt cx="5245100" cy="3731035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1A44B85F-8ACF-4C40-A1BD-AC467D1698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15687" y="3257774"/>
                  <a:ext cx="4013200" cy="34290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AC762D8D-D672-8C4A-AC19-1B48065EF3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37558" y="-130361"/>
                  <a:ext cx="5245100" cy="3327400"/>
                </a:xfrm>
                <a:prstGeom prst="rect">
                  <a:avLst/>
                </a:prstGeom>
              </p:spPr>
            </p:pic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322B28A-AB11-BA4F-9B11-534F535E7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3707" y="6395636"/>
                <a:ext cx="1099736" cy="233694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A87C47E-CDDD-0F43-8AEF-8BAB98511DD0}"/>
              </a:ext>
            </a:extLst>
          </p:cNvPr>
          <p:cNvSpPr txBox="1"/>
          <p:nvPr/>
        </p:nvSpPr>
        <p:spPr>
          <a:xfrm>
            <a:off x="2199109" y="107538"/>
            <a:ext cx="85163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/>
              <a:t>Long established usage in astronomical  interferometric imaging, in situations when phase coherence is difficult to track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Conserved quantity in antenna-based self-calibration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Key measurement for model optimization in forward-modeling approaches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FE0749-1C77-874D-91BB-D7BB81FEDA5C}"/>
              </a:ext>
            </a:extLst>
          </p:cNvPr>
          <p:cNvSpPr txBox="1"/>
          <p:nvPr/>
        </p:nvSpPr>
        <p:spPr>
          <a:xfrm>
            <a:off x="8088059" y="5286492"/>
            <a:ext cx="3185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Optical Interferometry</a:t>
            </a:r>
          </a:p>
          <a:p>
            <a:pPr algn="ctr"/>
            <a:r>
              <a:rPr lang="en-US" sz="1600" dirty="0"/>
              <a:t>Dust shells around stars</a:t>
            </a:r>
          </a:p>
          <a:p>
            <a:pPr algn="ctr"/>
            <a:r>
              <a:rPr lang="en-US" sz="1600" dirty="0"/>
              <a:t>Monnier+2007</a:t>
            </a:r>
          </a:p>
          <a:p>
            <a:pPr algn="ctr"/>
            <a:endParaRPr lang="en-US" sz="1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1532FB-179F-A841-B777-3935391487D0}"/>
              </a:ext>
            </a:extLst>
          </p:cNvPr>
          <p:cNvCxnSpPr>
            <a:cxnSpLocks/>
          </p:cNvCxnSpPr>
          <p:nvPr/>
        </p:nvCxnSpPr>
        <p:spPr>
          <a:xfrm>
            <a:off x="6011916" y="2780907"/>
            <a:ext cx="0" cy="8661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37E90F-331D-9B46-B039-1119BE48F46E}"/>
              </a:ext>
            </a:extLst>
          </p:cNvPr>
          <p:cNvSpPr txBox="1"/>
          <p:nvPr/>
        </p:nvSpPr>
        <p:spPr>
          <a:xfrm>
            <a:off x="5517932" y="3001622"/>
            <a:ext cx="630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40uas</a:t>
            </a:r>
          </a:p>
        </p:txBody>
      </p:sp>
    </p:spTree>
    <p:extLst>
      <p:ext uri="{BB962C8B-B14F-4D97-AF65-F5344CB8AC3E}">
        <p14:creationId xmlns:p14="http://schemas.microsoft.com/office/powerpoint/2010/main" val="40309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29"/>
    </mc:Choice>
    <mc:Fallback xmlns="">
      <p:transition spd="slow" advTm="590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7" y="3855404"/>
            <a:ext cx="5568462" cy="27541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0976" y="470411"/>
            <a:ext cx="4891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Seismic Fourier Imaging/Geophysics</a:t>
            </a:r>
          </a:p>
          <a:p>
            <a:pPr algn="ctr"/>
            <a:r>
              <a:rPr lang="en-US" sz="2000" dirty="0"/>
              <a:t>Solves  surface geology ‘statics’ problem</a:t>
            </a:r>
          </a:p>
          <a:p>
            <a:pPr algn="ctr"/>
            <a:r>
              <a:rPr lang="en-US" sz="2000" dirty="0"/>
              <a:t>Schuster+ 2014    </a:t>
            </a:r>
          </a:p>
        </p:txBody>
      </p:sp>
      <p:pic>
        <p:nvPicPr>
          <p:cNvPr id="21" name="Content Placeholder 4" descr="Principle-of-X-ray-crystallography-adapted-with-permission-from-Callaway-et-al-2015.png">
            <a:extLst>
              <a:ext uri="{FF2B5EF4-FFF2-40B4-BE49-F238E27FC236}">
                <a16:creationId xmlns:a16="http://schemas.microsoft.com/office/drawing/2014/main" id="{BC8676FF-D2E0-EE48-9B9B-F080C91B6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889" r="2980" b="-1089"/>
          <a:stretch/>
        </p:blipFill>
        <p:spPr>
          <a:xfrm>
            <a:off x="6837967" y="1300891"/>
            <a:ext cx="4870884" cy="2603157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5C2DC-1D7F-1C4C-988E-A355CEB71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591" y="3898686"/>
            <a:ext cx="3695636" cy="7717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710CEAB-9D5D-A246-898F-2D2423E07CF5}"/>
              </a:ext>
            </a:extLst>
          </p:cNvPr>
          <p:cNvGrpSpPr/>
          <p:nvPr/>
        </p:nvGrpSpPr>
        <p:grpSpPr>
          <a:xfrm>
            <a:off x="797132" y="1736804"/>
            <a:ext cx="4297151" cy="1929424"/>
            <a:chOff x="3381464" y="1130299"/>
            <a:chExt cx="3087067" cy="14224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9FAD8E6-35A9-7C45-81F6-E7FF23B7F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25" t="14408" r="32164" b="44566"/>
            <a:stretch/>
          </p:blipFill>
          <p:spPr>
            <a:xfrm>
              <a:off x="3454400" y="1130299"/>
              <a:ext cx="2746468" cy="142240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C8CB2D3-FC9B-0145-A30C-4DE9B45FD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41800" y="1701800"/>
              <a:ext cx="262467" cy="2370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7B5256-2068-1D4A-B02A-71A6F579D6AB}"/>
                </a:ext>
              </a:extLst>
            </p:cNvPr>
            <p:cNvSpPr txBox="1"/>
            <p:nvPr/>
          </p:nvSpPr>
          <p:spPr>
            <a:xfrm>
              <a:off x="3381464" y="1883643"/>
              <a:ext cx="1485324" cy="22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Source statics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C75605-C81F-6348-A274-3B904E6D408E}"/>
                </a:ext>
              </a:extLst>
            </p:cNvPr>
            <p:cNvSpPr txBox="1"/>
            <p:nvPr/>
          </p:nvSpPr>
          <p:spPr>
            <a:xfrm>
              <a:off x="5220273" y="2032430"/>
              <a:ext cx="1248258" cy="226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Receiver statics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45876A1-0151-314F-977F-8D8F52EE2ACB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5785423" y="1730277"/>
              <a:ext cx="58979" cy="3021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826556-2A74-B74F-9C72-D7B9BF25E866}"/>
              </a:ext>
            </a:extLst>
          </p:cNvPr>
          <p:cNvSpPr txBox="1"/>
          <p:nvPr/>
        </p:nvSpPr>
        <p:spPr>
          <a:xfrm>
            <a:off x="6577556" y="4758598"/>
            <a:ext cx="54529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Diffraction pattern is FT of electron distribution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intensities of diffraction pattern available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 phases are lost (the “phase problem”)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structure invariants -- triplet and quartet phases (or closure phases)</a:t>
            </a:r>
            <a:r>
              <a:rPr lang="en-US" baseline="30000" dirty="0">
                <a:uFill>
                  <a:solidFill>
                    <a:srgbClr val="FF0000"/>
                  </a:solidFill>
                </a:uFill>
              </a:rPr>
              <a:t>*</a:t>
            </a:r>
            <a:r>
              <a:rPr lang="en-US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/>
              <a:t>-- to determine phases with </a:t>
            </a:r>
            <a:r>
              <a:rPr lang="en-US" i="1" dirty="0"/>
              <a:t>a priori</a:t>
            </a:r>
            <a:r>
              <a:rPr lang="en-US" dirty="0"/>
              <a:t> knowledge of symmetries and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7A28-3407-3948-AC91-BEBD29DBEFDF}"/>
              </a:ext>
            </a:extLst>
          </p:cNvPr>
          <p:cNvSpPr txBox="1"/>
          <p:nvPr/>
        </p:nvSpPr>
        <p:spPr>
          <a:xfrm>
            <a:off x="6693877" y="539262"/>
            <a:ext cx="5097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X-ray/electron/neutron Crystallography</a:t>
            </a:r>
          </a:p>
          <a:p>
            <a:pPr algn="ctr"/>
            <a:r>
              <a:rPr lang="en-US" sz="2000" dirty="0"/>
              <a:t>Hauptmann &amp; Karle 1985</a:t>
            </a:r>
          </a:p>
        </p:txBody>
      </p:sp>
    </p:spTree>
    <p:extLst>
      <p:ext uri="{BB962C8B-B14F-4D97-AF65-F5344CB8AC3E}">
        <p14:creationId xmlns:p14="http://schemas.microsoft.com/office/powerpoint/2010/main" val="25363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1"/>
    </mc:Choice>
    <mc:Fallback xmlns="">
      <p:transition spd="slow" advTm="118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3" descr="fringe_phase_illustration.pdf">
            <a:extLst>
              <a:ext uri="{FF2B5EF4-FFF2-40B4-BE49-F238E27FC236}">
                <a16:creationId xmlns:a16="http://schemas.microsoft.com/office/drawing/2014/main" id="{D955834E-AB9B-4643-838C-0D6A22837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" b="-1177"/>
          <a:stretch>
            <a:fillRect/>
          </a:stretch>
        </p:blipFill>
        <p:spPr>
          <a:xfrm>
            <a:off x="2944039" y="4213701"/>
            <a:ext cx="5605459" cy="2312089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238293-00F4-9C4C-98D3-9BB7E5D800B1}"/>
              </a:ext>
            </a:extLst>
          </p:cNvPr>
          <p:cNvSpPr txBox="1"/>
          <p:nvPr/>
        </p:nvSpPr>
        <p:spPr>
          <a:xfrm>
            <a:off x="24457" y="993218"/>
            <a:ext cx="6720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Three fringe model on closed triad: ‘image triangle’</a:t>
            </a:r>
          </a:p>
          <a:p>
            <a:pPr marL="380990" indent="-38099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Corrupt phase on antenna 3 by 80</a:t>
            </a:r>
            <a:r>
              <a:rPr lang="en-US" sz="2000" baseline="30000" dirty="0"/>
              <a:t>o</a:t>
            </a:r>
            <a:r>
              <a:rPr lang="en-US" sz="2000" dirty="0"/>
              <a:t> = 𝜹𝜙</a:t>
            </a:r>
            <a:r>
              <a:rPr lang="en-US" sz="2000" baseline="-25000" dirty="0"/>
              <a:t>3</a:t>
            </a:r>
          </a:p>
          <a:p>
            <a:pPr marL="380990" indent="-38099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Baselines lengths and orientations unchanged =&gt;</a:t>
            </a:r>
            <a:r>
              <a:rPr lang="en-US" sz="2000" dirty="0">
                <a:uFill>
                  <a:solidFill>
                    <a:srgbClr val="FF0000"/>
                  </a:solidFill>
                </a:uFill>
              </a:rPr>
              <a:t> parallel </a:t>
            </a:r>
            <a:r>
              <a:rPr lang="en-US" sz="2000" i="1" dirty="0">
                <a:uFill>
                  <a:solidFill>
                    <a:srgbClr val="FF0000"/>
                  </a:solidFill>
                </a:uFill>
              </a:rPr>
              <a:t>displacements of fringes</a:t>
            </a:r>
          </a:p>
          <a:p>
            <a:pPr marL="380990" indent="-380990"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𝜹𝜙</a:t>
            </a:r>
            <a:r>
              <a:rPr lang="en-US" sz="2000" baseline="-25000" dirty="0"/>
              <a:t>3  </a:t>
            </a:r>
            <a:r>
              <a:rPr lang="en-US" sz="2000" dirty="0"/>
              <a:t>affects 𝜙</a:t>
            </a:r>
            <a:r>
              <a:rPr lang="en-US" sz="2000" baseline="-25000" dirty="0"/>
              <a:t>23 </a:t>
            </a:r>
            <a:r>
              <a:rPr lang="en-US" sz="2000" dirty="0"/>
              <a:t>and</a:t>
            </a:r>
            <a:r>
              <a:rPr lang="en-US" sz="2000" baseline="-25000" dirty="0"/>
              <a:t> </a:t>
            </a:r>
            <a:r>
              <a:rPr lang="en-US" sz="2000" dirty="0"/>
              <a:t>𝜙</a:t>
            </a:r>
            <a:r>
              <a:rPr lang="en-US" sz="2000" baseline="-25000" dirty="0"/>
              <a:t>31</a:t>
            </a:r>
            <a:r>
              <a:rPr lang="en-US" sz="2000" dirty="0"/>
              <a:t> phases  equally and oppositely =&gt; </a:t>
            </a:r>
            <a:r>
              <a:rPr lang="en-US" sz="2000" i="1" dirty="0">
                <a:uFill>
                  <a:solidFill>
                    <a:srgbClr val="FF0000"/>
                  </a:solidFill>
                </a:uFill>
              </a:rPr>
              <a:t>Constrained displacements of fringes</a:t>
            </a:r>
          </a:p>
          <a:p>
            <a:pPr marL="380990" indent="-380990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uFill>
                  <a:solidFill>
                    <a:srgbClr val="FF0000"/>
                  </a:solidFill>
                </a:uFill>
              </a:rPr>
              <a:t>Shape, orientation, and size (SOS) of image triangle is preserved: only translation allowed  </a:t>
            </a:r>
          </a:p>
        </p:txBody>
      </p:sp>
      <p:pic>
        <p:nvPicPr>
          <p:cNvPr id="10" name="Picture 9" descr="antenna_positions_wavelengths.pdf">
            <a:extLst>
              <a:ext uri="{FF2B5EF4-FFF2-40B4-BE49-F238E27FC236}">
                <a16:creationId xmlns:a16="http://schemas.microsoft.com/office/drawing/2014/main" id="{C3794106-B940-FD4F-BF30-1033F0B98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" y="4370444"/>
            <a:ext cx="2835577" cy="19466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0925B5-4E41-104B-9227-4DCBB4E6F224}"/>
              </a:ext>
            </a:extLst>
          </p:cNvPr>
          <p:cNvGrpSpPr/>
          <p:nvPr/>
        </p:nvGrpSpPr>
        <p:grpSpPr>
          <a:xfrm>
            <a:off x="6642538" y="197048"/>
            <a:ext cx="5730150" cy="3649738"/>
            <a:chOff x="6565705" y="3139938"/>
            <a:chExt cx="5806983" cy="37180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AF5851-7D42-4049-ACDE-FF30AA93F13B}"/>
                </a:ext>
              </a:extLst>
            </p:cNvPr>
            <p:cNvGrpSpPr/>
            <p:nvPr/>
          </p:nvGrpSpPr>
          <p:grpSpPr>
            <a:xfrm>
              <a:off x="6565705" y="3139938"/>
              <a:ext cx="5806983" cy="3718062"/>
              <a:chOff x="6565705" y="3106114"/>
              <a:chExt cx="5806983" cy="371806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CEDFE5-376E-4A41-B9AA-271199F1E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5705" y="3243806"/>
                <a:ext cx="5626295" cy="3580370"/>
              </a:xfrm>
              <a:prstGeom prst="rect">
                <a:avLst/>
              </a:prstGeom>
            </p:spPr>
          </p:pic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9FB438A-2BA6-7644-8890-ECAAB4BE119A}"/>
                  </a:ext>
                </a:extLst>
              </p:cNvPr>
              <p:cNvGrpSpPr/>
              <p:nvPr/>
            </p:nvGrpSpPr>
            <p:grpSpPr>
              <a:xfrm>
                <a:off x="8106396" y="3106114"/>
                <a:ext cx="4266292" cy="338554"/>
                <a:chOff x="8106396" y="3106114"/>
                <a:chExt cx="4266292" cy="338554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C5C951A-DB8B-0D45-9ED0-C13B07619BA0}"/>
                    </a:ext>
                  </a:extLst>
                </p:cNvPr>
                <p:cNvSpPr txBox="1"/>
                <p:nvPr/>
              </p:nvSpPr>
              <p:spPr>
                <a:xfrm>
                  <a:off x="8106396" y="3106114"/>
                  <a:ext cx="914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Model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FAB14D8-6CFB-1B49-9FF1-905D6988AE8D}"/>
                    </a:ext>
                  </a:extLst>
                </p:cNvPr>
                <p:cNvSpPr txBox="1"/>
                <p:nvPr/>
              </p:nvSpPr>
              <p:spPr>
                <a:xfrm>
                  <a:off x="9659034" y="3106114"/>
                  <a:ext cx="27136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Model + phase error Ant 3 </a:t>
                  </a:r>
                </a:p>
              </p:txBody>
            </p:sp>
          </p:grp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D00CE46-BA91-D345-A0FD-173AE1824785}"/>
                </a:ext>
              </a:extLst>
            </p:cNvPr>
            <p:cNvCxnSpPr>
              <a:cxnSpLocks/>
            </p:cNvCxnSpPr>
            <p:nvPr/>
          </p:nvCxnSpPr>
          <p:spPr>
            <a:xfrm>
              <a:off x="7535917" y="5486397"/>
              <a:ext cx="139555" cy="1786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D5E56E-DEDD-D24C-80FC-03797039F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6123" y="4309239"/>
              <a:ext cx="220718" cy="1376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1F1D81-970B-A64F-A3C9-94B640689B91}"/>
                </a:ext>
              </a:extLst>
            </p:cNvPr>
            <p:cNvSpPr txBox="1"/>
            <p:nvPr/>
          </p:nvSpPr>
          <p:spPr>
            <a:xfrm>
              <a:off x="7409793" y="4162094"/>
              <a:ext cx="551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𝜹𝜙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99C5D1-1858-A24B-8662-8BFFEA0A0ABD}"/>
                </a:ext>
              </a:extLst>
            </p:cNvPr>
            <p:cNvSpPr txBox="1"/>
            <p:nvPr/>
          </p:nvSpPr>
          <p:spPr>
            <a:xfrm>
              <a:off x="7539848" y="5612891"/>
              <a:ext cx="551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𝜹𝜙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933B96-B0AE-EF46-B580-8C8AD1B6AFED}"/>
              </a:ext>
            </a:extLst>
          </p:cNvPr>
          <p:cNvSpPr txBox="1"/>
          <p:nvPr/>
        </p:nvSpPr>
        <p:spPr>
          <a:xfrm>
            <a:off x="8902263" y="3981948"/>
            <a:ext cx="3049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SOS conservation</a:t>
            </a:r>
            <a:r>
              <a:rPr lang="en-US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: if phase errors are antenna-based, every 3-fringe image on closed-triads is a true image of the sky, modulo translation, independent of calibration or corruption.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8214A9-06E2-C344-8176-46CE1E817F82}"/>
              </a:ext>
            </a:extLst>
          </p:cNvPr>
          <p:cNvSpPr txBox="1"/>
          <p:nvPr/>
        </p:nvSpPr>
        <p:spPr>
          <a:xfrm>
            <a:off x="108462" y="69742"/>
            <a:ext cx="721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does closure phase manifest itself in Image Plane? </a:t>
            </a:r>
            <a:r>
              <a:rPr lang="en-US" sz="2400" i="1" dirty="0"/>
              <a:t>Shape-Orientation-Size Conservation</a:t>
            </a:r>
          </a:p>
        </p:txBody>
      </p:sp>
    </p:spTree>
    <p:extLst>
      <p:ext uri="{BB962C8B-B14F-4D97-AF65-F5344CB8AC3E}">
        <p14:creationId xmlns:p14="http://schemas.microsoft.com/office/powerpoint/2010/main" val="18313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30"/>
    </mc:Choice>
    <mc:Fallback xmlns="">
      <p:transition spd="slow" advTm="1463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BC0CE-C11A-7640-8DAE-E209786D3E8F}"/>
              </a:ext>
            </a:extLst>
          </p:cNvPr>
          <p:cNvSpPr/>
          <p:nvPr/>
        </p:nvSpPr>
        <p:spPr>
          <a:xfrm>
            <a:off x="1729551" y="884282"/>
            <a:ext cx="1847325" cy="3791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A182B-171D-A84F-BDF4-EFB21F93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9" y="4651144"/>
            <a:ext cx="1409945" cy="1361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55631-F231-6B41-8390-616C4EFA39A8}"/>
              </a:ext>
            </a:extLst>
          </p:cNvPr>
          <p:cNvSpPr txBox="1"/>
          <p:nvPr/>
        </p:nvSpPr>
        <p:spPr>
          <a:xfrm>
            <a:off x="3365221" y="4741190"/>
            <a:ext cx="8395855" cy="178510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Three points define a plane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Phase corruption of one element =&gt; change optical path-length to focus ‘piston delay’</a:t>
            </a:r>
          </a:p>
          <a:p>
            <a:pPr marL="285744" indent="-28574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Corresponds to a ‘tilt’ of the triad in aperture plane =&gt; shift of the fringe pattern in the image plan </a:t>
            </a:r>
            <a:r>
              <a:rPr lang="en-US" sz="2000" dirty="0">
                <a:solidFill>
                  <a:srgbClr val="FF0000"/>
                </a:solidFill>
              </a:rPr>
              <a:t>= Closure phase in image plane = SOS conservation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067AD-B5E3-E147-890C-58CB2F2F4FC3}"/>
              </a:ext>
            </a:extLst>
          </p:cNvPr>
          <p:cNvSpPr txBox="1"/>
          <p:nvPr/>
        </p:nvSpPr>
        <p:spPr>
          <a:xfrm>
            <a:off x="498952" y="2527"/>
            <a:ext cx="1109772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dirty="0"/>
              <a:t>Aperture Masking in Optical Interferometry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8F58C-6009-8946-8FAD-469E622D7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298" y="1893707"/>
            <a:ext cx="1977089" cy="194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FB580-4CD8-1C46-B787-355EC1F48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732" y="902637"/>
            <a:ext cx="4315989" cy="3602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F82FA-3ED5-324B-ABD5-4615D85483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088"/>
          <a:stretch/>
        </p:blipFill>
        <p:spPr>
          <a:xfrm>
            <a:off x="592045" y="1148973"/>
            <a:ext cx="2250424" cy="3371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9519" y="4027813"/>
            <a:ext cx="426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Thyagarajan &amp; </a:t>
            </a:r>
            <a:r>
              <a:rPr lang="en-US" sz="1600" dirty="0" err="1"/>
              <a:t>Carilli</a:t>
            </a:r>
            <a:r>
              <a:rPr lang="en-US" sz="1600" dirty="0"/>
              <a:t>, 2020, </a:t>
            </a:r>
            <a:r>
              <a:rPr lang="en-US" sz="1600" dirty="0" err="1"/>
              <a:t>arXiv</a:t>
            </a:r>
            <a:r>
              <a:rPr lang="en-US" sz="1600" dirty="0"/>
              <a:t> </a:t>
            </a:r>
            <a:r>
              <a:rPr lang="is-IS" sz="1600" dirty="0"/>
              <a:t>2012.05254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96983-C9BC-504A-BC90-0888CBFD2D62}"/>
              </a:ext>
            </a:extLst>
          </p:cNvPr>
          <p:cNvSpPr txBox="1"/>
          <p:nvPr/>
        </p:nvSpPr>
        <p:spPr>
          <a:xfrm>
            <a:off x="108462" y="6437702"/>
            <a:ext cx="295305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9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84"/>
    </mc:Choice>
    <mc:Fallback xmlns="">
      <p:transition spd="slow" advTm="1024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291721" y="702316"/>
            <a:ext cx="5386917" cy="63976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1. Phase re-center method</a:t>
            </a:r>
            <a:endParaRPr lang="en-US" b="0" baseline="30000" dirty="0">
              <a:solidFill>
                <a:srgbClr val="00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49434" y="1388383"/>
            <a:ext cx="5386917" cy="1860201"/>
          </a:xfrm>
        </p:spPr>
        <p:txBody>
          <a:bodyPr>
            <a:normAutofit/>
          </a:bodyPr>
          <a:lstStyle/>
          <a:p>
            <a:r>
              <a:rPr lang="en-US" sz="2000" dirty="0"/>
              <a:t>Choose phase center at one of the intersections from two NPCs</a:t>
            </a:r>
          </a:p>
          <a:p>
            <a:r>
              <a:rPr lang="en-US" sz="2000" dirty="0"/>
              <a:t>Measure perpendicular position offset to third NPC (the other two have zero offsets)</a:t>
            </a:r>
          </a:p>
          <a:p>
            <a:r>
              <a:rPr lang="en-US" sz="2000" dirty="0"/>
              <a:t>Use phase-position relation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935112" y="702316"/>
            <a:ext cx="5389033" cy="639763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uFill>
                  <a:solidFill>
                    <a:srgbClr val="FF0000"/>
                  </a:solidFill>
                </a:uFill>
              </a:rPr>
              <a:t>2. “Product of Areas” method</a:t>
            </a:r>
            <a:endParaRPr lang="en-US" b="0" baseline="30000" dirty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777" b="-1474"/>
          <a:stretch/>
        </p:blipFill>
        <p:spPr>
          <a:xfrm>
            <a:off x="665899" y="3223261"/>
            <a:ext cx="5242585" cy="450461"/>
          </a:xfrm>
          <a:ln w="25400">
            <a:solidFill>
              <a:srgbClr val="FF0000"/>
            </a:solidFill>
          </a:ln>
        </p:spPr>
      </p:pic>
      <p:pic>
        <p:nvPicPr>
          <p:cNvPr id="13" name="Content Placeholder 5" descr="closure_phase_illustra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938"/>
          <a:stretch/>
        </p:blipFill>
        <p:spPr>
          <a:xfrm>
            <a:off x="1524000" y="3923378"/>
            <a:ext cx="2541029" cy="2856319"/>
          </a:xfrm>
          <a:prstGeom prst="rect">
            <a:avLst/>
          </a:prstGeom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7217261" y="1383213"/>
            <a:ext cx="4974739" cy="16838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Calculate area of triangle enclosed by array elements in the aperture plane</a:t>
            </a:r>
          </a:p>
          <a:p>
            <a:r>
              <a:rPr lang="en-US" sz="2000" dirty="0"/>
              <a:t>Calculate area of triangle enclosed by fringe NPCs in the image plane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270" y="3141092"/>
            <a:ext cx="3525105" cy="57581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269735" y="4758015"/>
            <a:ext cx="538930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/>
              <a:t>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355E29-38DD-CE43-A04C-27CB6DB585CF}"/>
              </a:ext>
            </a:extLst>
          </p:cNvPr>
          <p:cNvGrpSpPr/>
          <p:nvPr/>
        </p:nvGrpSpPr>
        <p:grpSpPr>
          <a:xfrm>
            <a:off x="8176766" y="4413579"/>
            <a:ext cx="1890566" cy="1447446"/>
            <a:chOff x="8472633" y="4074782"/>
            <a:chExt cx="2427904" cy="1839561"/>
          </a:xfrm>
        </p:grpSpPr>
        <p:sp>
          <p:nvSpPr>
            <p:cNvPr id="18" name="Rectangle 17"/>
            <p:cNvSpPr/>
            <p:nvPr/>
          </p:nvSpPr>
          <p:spPr>
            <a:xfrm>
              <a:off x="8472633" y="4452851"/>
              <a:ext cx="524503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333" dirty="0"/>
                <a:t>=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4364" y="4074782"/>
              <a:ext cx="1376173" cy="925789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9609873" y="4976736"/>
              <a:ext cx="123774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4367" y="5009658"/>
              <a:ext cx="1313252" cy="9046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F9ECFD-EC25-E944-8E3E-C28086FBD899}"/>
              </a:ext>
            </a:extLst>
          </p:cNvPr>
          <p:cNvSpPr txBox="1"/>
          <p:nvPr/>
        </p:nvSpPr>
        <p:spPr>
          <a:xfrm>
            <a:off x="1439917" y="125215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SOS application: Image plane measurements of closure phase</a:t>
            </a:r>
          </a:p>
        </p:txBody>
      </p:sp>
      <p:pic>
        <p:nvPicPr>
          <p:cNvPr id="28" name="Picture 27" descr="antenna_positions_wavelengths.pdf">
            <a:extLst>
              <a:ext uri="{FF2B5EF4-FFF2-40B4-BE49-F238E27FC236}">
                <a16:creationId xmlns:a16="http://schemas.microsoft.com/office/drawing/2014/main" id="{1A377F6B-B48F-C747-81FB-A301F2A88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31" y="4292403"/>
            <a:ext cx="2878331" cy="19759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F5F3FF-0B74-FD41-80D0-1DB29F3D6D9B}"/>
              </a:ext>
            </a:extLst>
          </p:cNvPr>
          <p:cNvSpPr txBox="1"/>
          <p:nvPr/>
        </p:nvSpPr>
        <p:spPr>
          <a:xfrm>
            <a:off x="5908484" y="6328677"/>
            <a:ext cx="426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Thyagarajan &amp; </a:t>
            </a:r>
            <a:r>
              <a:rPr lang="en-US" sz="1600" dirty="0" err="1"/>
              <a:t>Carilli</a:t>
            </a:r>
            <a:r>
              <a:rPr lang="en-US" sz="1600" dirty="0"/>
              <a:t>, 2020, </a:t>
            </a:r>
            <a:r>
              <a:rPr lang="en-US" sz="1600" dirty="0" err="1"/>
              <a:t>arXiv</a:t>
            </a:r>
            <a:r>
              <a:rPr lang="en-US" sz="1600" dirty="0"/>
              <a:t> </a:t>
            </a:r>
            <a:r>
              <a:rPr lang="is-IS" sz="1600" dirty="0"/>
              <a:t>2012.05254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61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49"/>
    </mc:Choice>
    <mc:Fallback xmlns="">
      <p:transition spd="slow" advTm="1027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1D6DFF7-73CE-3848-BBCC-1BB1B7DD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3" y="4168273"/>
            <a:ext cx="3944092" cy="2035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C9C6A-F990-A348-8709-FA194607AD54}"/>
              </a:ext>
            </a:extLst>
          </p:cNvPr>
          <p:cNvSpPr txBox="1"/>
          <p:nvPr/>
        </p:nvSpPr>
        <p:spPr>
          <a:xfrm>
            <a:off x="1614977" y="45314"/>
            <a:ext cx="924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Tests of SOS conservation and image plane closure phase measurement using VLA data</a:t>
            </a: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03547C1-2CDE-964A-A1B8-1175B61F6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3377" y="996538"/>
            <a:ext cx="7806267" cy="292946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DBAAA-D777-1440-AB61-9779E429CD94}"/>
              </a:ext>
            </a:extLst>
          </p:cNvPr>
          <p:cNvSpPr txBox="1"/>
          <p:nvPr/>
        </p:nvSpPr>
        <p:spPr>
          <a:xfrm>
            <a:off x="4501946" y="4031105"/>
            <a:ext cx="3944092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Antenna-based phase errors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constrained translation of fringes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SOS conservation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Closure phases preserved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118744-B12C-C348-85D7-187B4C8B1A3E}"/>
              </a:ext>
            </a:extLst>
          </p:cNvPr>
          <p:cNvSpPr txBox="1"/>
          <p:nvPr/>
        </p:nvSpPr>
        <p:spPr>
          <a:xfrm>
            <a:off x="8547320" y="4031105"/>
            <a:ext cx="4244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Baseline-based phase errors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unconstrained translation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SOS not conserved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Closure phases not preserved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75CB4-2108-3C4E-B760-E48459E9BA5F}"/>
              </a:ext>
            </a:extLst>
          </p:cNvPr>
          <p:cNvSpPr txBox="1"/>
          <p:nvPr/>
        </p:nvSpPr>
        <p:spPr>
          <a:xfrm>
            <a:off x="8496301" y="5347016"/>
            <a:ext cx="31933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Image plane closure phase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Calibrated:      1.7 ± 1.3</a:t>
            </a:r>
            <a:r>
              <a:rPr lang="en-US" sz="1600" baseline="30000" dirty="0"/>
              <a:t>o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Uncalibrated:  2.0 ± 1.3</a:t>
            </a:r>
            <a:r>
              <a:rPr lang="en-US" sz="1600" baseline="30000" dirty="0"/>
              <a:t>o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6009E-C501-4E44-B799-C7818080B0F7}"/>
              </a:ext>
            </a:extLst>
          </p:cNvPr>
          <p:cNvSpPr txBox="1"/>
          <p:nvPr/>
        </p:nvSpPr>
        <p:spPr>
          <a:xfrm>
            <a:off x="4436266" y="5347016"/>
            <a:ext cx="32984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Aperture plane closure phase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Calibrated:     2.6</a:t>
            </a:r>
            <a:r>
              <a:rPr lang="en-US" sz="1600" baseline="30000" dirty="0"/>
              <a:t>o</a:t>
            </a:r>
            <a:r>
              <a:rPr lang="en-US" sz="1600" dirty="0"/>
              <a:t> ± 0.74</a:t>
            </a:r>
            <a:r>
              <a:rPr lang="en-US" sz="1600" baseline="30000" dirty="0"/>
              <a:t>o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Uncalibrated: 2.0</a:t>
            </a:r>
            <a:r>
              <a:rPr lang="en-US" sz="1600" baseline="30000" dirty="0"/>
              <a:t>o </a:t>
            </a:r>
            <a:r>
              <a:rPr lang="en-US" sz="1600" dirty="0"/>
              <a:t>± 0.74</a:t>
            </a:r>
            <a:r>
              <a:rPr lang="en-US" sz="1600" baseline="30000" dirty="0"/>
              <a:t>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3DE833-6D52-3548-A801-C2AB606179B2}"/>
              </a:ext>
            </a:extLst>
          </p:cNvPr>
          <p:cNvGrpSpPr/>
          <p:nvPr/>
        </p:nvGrpSpPr>
        <p:grpSpPr>
          <a:xfrm>
            <a:off x="109550" y="270541"/>
            <a:ext cx="3048694" cy="3945368"/>
            <a:chOff x="109550" y="554319"/>
            <a:chExt cx="3048694" cy="39453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943769-CAB8-F547-AD14-06020739D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50" y="554319"/>
              <a:ext cx="3048694" cy="39453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BD4C38-49BB-0A48-B46B-34322128C259}"/>
                </a:ext>
              </a:extLst>
            </p:cNvPr>
            <p:cNvSpPr txBox="1"/>
            <p:nvPr/>
          </p:nvSpPr>
          <p:spPr>
            <a:xfrm>
              <a:off x="703614" y="1407066"/>
              <a:ext cx="22356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3C286  9.4 GHz</a:t>
              </a:r>
            </a:p>
            <a:p>
              <a:r>
                <a:rPr lang="en-US" sz="1400" dirty="0"/>
                <a:t>4.4 Jy, 98% point source =&gt; 𝝍</a:t>
              </a:r>
              <a:r>
                <a:rPr lang="en-US" sz="1400" baseline="-25000" dirty="0"/>
                <a:t>cl</a:t>
              </a:r>
              <a:r>
                <a:rPr lang="en-US" sz="1400" dirty="0"/>
                <a:t>  ∼ 0</a:t>
              </a:r>
            </a:p>
            <a:p>
              <a:endParaRPr lang="en-US" sz="1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BCC9269-8F12-2543-9AD9-325ECC92A698}"/>
                </a:ext>
              </a:extLst>
            </p:cNvPr>
            <p:cNvCxnSpPr/>
            <p:nvPr/>
          </p:nvCxnSpPr>
          <p:spPr>
            <a:xfrm flipV="1">
              <a:off x="777766" y="3016469"/>
              <a:ext cx="0" cy="2732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EFB75E-6776-CA47-9058-2E511282B15B}"/>
                </a:ext>
              </a:extLst>
            </p:cNvPr>
            <p:cNvSpPr txBox="1"/>
            <p:nvPr/>
          </p:nvSpPr>
          <p:spPr>
            <a:xfrm>
              <a:off x="756754" y="3005957"/>
              <a:ext cx="451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1”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174F23-7ADE-D744-A64F-2B00E135B065}"/>
              </a:ext>
            </a:extLst>
          </p:cNvPr>
          <p:cNvSpPr txBox="1"/>
          <p:nvPr/>
        </p:nvSpPr>
        <p:spPr>
          <a:xfrm>
            <a:off x="310062" y="5562459"/>
            <a:ext cx="6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0.02”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847379-B741-F24C-8AEA-5DA706294F49}"/>
              </a:ext>
            </a:extLst>
          </p:cNvPr>
          <p:cNvCxnSpPr>
            <a:cxnSpLocks/>
          </p:cNvCxnSpPr>
          <p:nvPr/>
        </p:nvCxnSpPr>
        <p:spPr>
          <a:xfrm flipV="1">
            <a:off x="357356" y="5509908"/>
            <a:ext cx="0" cy="403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38"/>
    </mc:Choice>
    <mc:Fallback xmlns="">
      <p:transition spd="slow" advTm="10133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829</Words>
  <Application>Microsoft Macintosh PowerPoint</Application>
  <PresentationFormat>Widescreen</PresentationFormat>
  <Paragraphs>118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</cp:revision>
  <dcterms:created xsi:type="dcterms:W3CDTF">2020-11-02T14:17:04Z</dcterms:created>
  <dcterms:modified xsi:type="dcterms:W3CDTF">2022-01-04T15:05:48Z</dcterms:modified>
</cp:coreProperties>
</file>