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05" r:id="rId2"/>
    <p:sldId id="329" r:id="rId3"/>
    <p:sldId id="328" r:id="rId4"/>
    <p:sldId id="330" r:id="rId5"/>
    <p:sldId id="331" r:id="rId6"/>
    <p:sldId id="338" r:id="rId7"/>
    <p:sldId id="346" r:id="rId8"/>
    <p:sldId id="347" r:id="rId9"/>
    <p:sldId id="348" r:id="rId10"/>
    <p:sldId id="349" r:id="rId11"/>
    <p:sldId id="343" r:id="rId12"/>
    <p:sldId id="350" r:id="rId13"/>
    <p:sldId id="344" r:id="rId14"/>
    <p:sldId id="345" r:id="rId15"/>
    <p:sldId id="357" r:id="rId16"/>
    <p:sldId id="370" r:id="rId17"/>
    <p:sldId id="371" r:id="rId18"/>
    <p:sldId id="372" r:id="rId19"/>
    <p:sldId id="373" r:id="rId20"/>
    <p:sldId id="342" r:id="rId21"/>
    <p:sldId id="363" r:id="rId22"/>
    <p:sldId id="364" r:id="rId23"/>
    <p:sldId id="365" r:id="rId24"/>
    <p:sldId id="366" r:id="rId25"/>
    <p:sldId id="367" r:id="rId26"/>
    <p:sldId id="368" r:id="rId27"/>
    <p:sldId id="369" r:id="rId2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F0000"/>
    <a:srgbClr val="CCFFFF"/>
    <a:srgbClr val="D5EEFF"/>
    <a:srgbClr val="EBF7FF"/>
    <a:srgbClr val="CC0099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 autoAdjust="0"/>
    <p:restoredTop sz="94660"/>
  </p:normalViewPr>
  <p:slideViewPr>
    <p:cSldViewPr>
      <p:cViewPr>
        <p:scale>
          <a:sx n="66" d="100"/>
          <a:sy n="66" d="100"/>
        </p:scale>
        <p:origin x="-1308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5A9FA0-80EE-44F5-BFF7-2ED83F62CA3B}" type="datetimeFigureOut">
              <a:rPr lang="en-US"/>
              <a:pPr>
                <a:defRPr/>
              </a:pPr>
              <a:t>12/18/2008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47A25-3E6A-42A4-8C23-52855EE92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39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100"/>
            </a:lvl1pPr>
          </a:lstStyle>
          <a:p>
            <a:pPr>
              <a:defRPr/>
            </a:pPr>
            <a:fld id="{A9D53645-7F80-4CEC-8E70-D46D38911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46E6-29B9-40B8-B2BA-6DF74E399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B3310-39BA-4285-AAEA-A31EC0826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FEB9-CB66-4266-BA9F-5358A69A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5803-2D98-43DE-9F95-0A7B786B8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0840E-27AC-4167-8075-ED79C86F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8950-2F8F-4E7D-B6F5-23EA69FA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714FD-3804-4106-863F-06A2FC3A3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97856-8F92-4C31-A68F-73E85AAA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51D9-D4BB-49DD-B10C-352347EC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6B9D7-3F89-4FFC-A075-1E506B882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DC70A-95CB-4869-A323-DB7A9140B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85F3C-5F3A-4E54-91FD-9A3158D7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CCFF"/>
            </a:gs>
            <a:gs pos="100000">
              <a:srgbClr val="FCF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2C72A045-67E2-4ACD-9467-19D0AC5B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EBFE79-ACD9-471C-B145-116694156012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82949" name="Picture 2" descr="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8248650" y="247650"/>
          <a:ext cx="565150" cy="565150"/>
        </p:xfrm>
        <a:graphic>
          <a:graphicData uri="http://schemas.openxmlformats.org/presentationml/2006/ole">
            <p:oleObj spid="_x0000_s82947" name="CorelDRAW" r:id="rId4" imgW="519840" imgH="519840" progId="">
              <p:embed/>
            </p:oleObj>
          </a:graphicData>
        </a:graphic>
      </p:graphicFrame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52400"/>
            <a:ext cx="1193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943600"/>
            <a:ext cx="6858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Text Box 6"/>
          <p:cNvSpPr txBox="1">
            <a:spLocks noChangeArrowheads="1"/>
          </p:cNvSpPr>
          <p:nvPr/>
        </p:nvSpPr>
        <p:spPr bwMode="auto">
          <a:xfrm>
            <a:off x="1600200" y="6096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>
                <a:solidFill>
                  <a:schemeClr val="accent2"/>
                </a:solidFill>
              </a:rPr>
              <a:t>SAGE Committee Meeting – December 19 &amp; 20, 2008</a:t>
            </a:r>
          </a:p>
        </p:txBody>
      </p:sp>
      <p:sp>
        <p:nvSpPr>
          <p:cNvPr id="82953" name="Rectangle 7"/>
          <p:cNvSpPr>
            <a:spLocks noChangeArrowheads="1"/>
          </p:cNvSpPr>
          <p:nvPr/>
        </p:nvSpPr>
        <p:spPr bwMode="auto">
          <a:xfrm>
            <a:off x="2362200" y="228600"/>
            <a:ext cx="446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399"/>
                </a:solidFill>
              </a:rPr>
              <a:t>National Radio Astronomy Observatory</a:t>
            </a:r>
          </a:p>
        </p:txBody>
      </p:sp>
      <p:sp>
        <p:nvSpPr>
          <p:cNvPr id="82954" name="Line 8"/>
          <p:cNvSpPr>
            <a:spLocks noChangeShapeType="1"/>
          </p:cNvSpPr>
          <p:nvPr/>
        </p:nvSpPr>
        <p:spPr bwMode="auto">
          <a:xfrm>
            <a:off x="1524000" y="533400"/>
            <a:ext cx="65532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 EVLA Goals, Progress, Status, and Projections</a:t>
            </a:r>
          </a:p>
        </p:txBody>
      </p:sp>
      <p:sp>
        <p:nvSpPr>
          <p:cNvPr id="8295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Rick Perley</a:t>
            </a:r>
          </a:p>
          <a:p>
            <a:pPr eaLnBrk="1" hangingPunct="1"/>
            <a:r>
              <a:rPr lang="en-US" sz="2800" smtClean="0"/>
              <a:t>Mark McKinnon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b="1" smtClean="0"/>
              <a:t>Additional Progress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Wideband upgrade to LO/IF system started in June 2008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Production order of 3-bit, 4Gsps digitizers received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800" smtClean="0"/>
              <a:t>Fiber infrastructure completed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Provides flexibility in locating antennas on the array 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Achieved goal of retiring VLA Modcomp control computers in Jun 2007.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30 years worth of VLA M&amp;C software replicated in new suite of EVLA M&amp;C software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Completed joint ALMA/EVLA definition of binary data format for visibilities</a:t>
            </a:r>
          </a:p>
          <a:p>
            <a:pPr>
              <a:lnSpc>
                <a:spcPct val="80000"/>
              </a:lnSpc>
            </a:pPr>
            <a:r>
              <a:rPr lang="en-US" sz="2800" smtClean="0"/>
              <a:t>Support for Ka-band observing with VLA correlator built into Observation Preparation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New EVLA Science: </a:t>
            </a:r>
            <a:br>
              <a:rPr lang="en-US" sz="3200" smtClean="0"/>
            </a:br>
            <a:r>
              <a:rPr lang="en-US" sz="3200" smtClean="0"/>
              <a:t>C-Band and K-Band Results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80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C-band: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Traditional band is 4.5-5 GHz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Transition band is 4.2-7.7 GHz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First EVLA-only science: OH masers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AU Gem &amp; NML Cyg: Sjouwerman et al. ( 2007, ApJL 666, 101)</a:t>
            </a:r>
          </a:p>
          <a:p>
            <a:pPr lvl="2">
              <a:lnSpc>
                <a:spcPct val="90000"/>
              </a:lnSpc>
            </a:pPr>
            <a:r>
              <a:rPr lang="en-US" sz="1800" smtClean="0"/>
              <a:t>ON1: Fish (2008, ApJL 669, 8)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K-Band: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Traditional VLA K-band: 21.2 - 25.2 GHz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EVLA band: 18.0 - 26.5 GHz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First interferometric detection of SiS (1-0) at 18.154 GHz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IRC+10216 (CW Leo) 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Claussen &amp; Wooten</a:t>
            </a:r>
          </a:p>
        </p:txBody>
      </p:sp>
      <p:pic>
        <p:nvPicPr>
          <p:cNvPr id="93187" name="Picture 4" descr="W3-OH2-1_6035"/>
          <p:cNvPicPr>
            <a:picLocks noChangeAspect="1" noChangeArrowheads="1"/>
          </p:cNvPicPr>
          <p:nvPr/>
        </p:nvPicPr>
        <p:blipFill>
          <a:blip r:embed="rId2"/>
          <a:srcRect l="6363" t="9412" r="4546" b="14706"/>
          <a:stretch>
            <a:fillRect/>
          </a:stretch>
        </p:blipFill>
        <p:spPr bwMode="auto">
          <a:xfrm>
            <a:off x="5334000" y="1371600"/>
            <a:ext cx="35814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5715000" y="2286000"/>
            <a:ext cx="11557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W3OH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OH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6.035 GHz</a:t>
            </a:r>
          </a:p>
        </p:txBody>
      </p:sp>
      <p:pic>
        <p:nvPicPr>
          <p:cNvPr id="93189" name="Picture 6" descr="claussen_spectrum"/>
          <p:cNvPicPr>
            <a:picLocks noChangeAspect="1" noChangeArrowheads="1"/>
          </p:cNvPicPr>
          <p:nvPr/>
        </p:nvPicPr>
        <p:blipFill>
          <a:blip r:embed="rId3"/>
          <a:srcRect l="7059" t="14546" r="5882" b="14546"/>
          <a:stretch>
            <a:fillRect/>
          </a:stretch>
        </p:blipFill>
        <p:spPr bwMode="auto">
          <a:xfrm>
            <a:off x="5715000" y="3733800"/>
            <a:ext cx="27479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Text Box 7"/>
          <p:cNvSpPr txBox="1">
            <a:spLocks noChangeArrowheads="1"/>
          </p:cNvSpPr>
          <p:nvPr/>
        </p:nvSpPr>
        <p:spPr bwMode="auto">
          <a:xfrm>
            <a:off x="6096000" y="4191000"/>
            <a:ext cx="13462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IRC+01216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SiS (1-0)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18.154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/>
              <a:t>EVLA Imaging of HI Absorption </a:t>
            </a:r>
            <a:br>
              <a:rPr lang="en-US" sz="2800" b="1" smtClean="0"/>
            </a:br>
            <a:r>
              <a:rPr lang="en-US" sz="2800" b="1" smtClean="0"/>
              <a:t>at  1082 and 1139 MHz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000" smtClean="0"/>
              <a:t>Emmanuel Momjian observed two redshifted absorption lines with transition system, in D-configuration, in daytime.  </a:t>
            </a:r>
          </a:p>
          <a:p>
            <a:r>
              <a:rPr lang="en-US" sz="2000" smtClean="0"/>
              <a:t>Frequencies used lie in aircraft ‘DME’ bands.  </a:t>
            </a:r>
          </a:p>
          <a:p>
            <a:r>
              <a:rPr lang="en-US" sz="2000" smtClean="0"/>
              <a:t>About 25% of data flagged for RFI of some sort.  </a:t>
            </a:r>
          </a:p>
          <a:p>
            <a:r>
              <a:rPr lang="en-US" sz="2000" smtClean="0"/>
              <a:t>Sensitivity will increase dramatically with new OMT. </a:t>
            </a:r>
          </a:p>
        </p:txBody>
      </p:sp>
      <p:pic>
        <p:nvPicPr>
          <p:cNvPr id="94211" name="Picture 4" descr="spec1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971800"/>
            <a:ext cx="35814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5" descr="spec1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971800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6"/>
          <p:cNvSpPr txBox="1">
            <a:spLocks noChangeArrowheads="1"/>
          </p:cNvSpPr>
          <p:nvPr/>
        </p:nvSpPr>
        <p:spPr bwMode="auto">
          <a:xfrm>
            <a:off x="1355725" y="4684713"/>
            <a:ext cx="125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EVLA only</a:t>
            </a:r>
          </a:p>
          <a:p>
            <a:r>
              <a:rPr lang="en-US" sz="1800"/>
              <a:t>1082 MHz</a:t>
            </a:r>
          </a:p>
        </p:txBody>
      </p:sp>
      <p:sp>
        <p:nvSpPr>
          <p:cNvPr id="94214" name="Text Box 7"/>
          <p:cNvSpPr txBox="1">
            <a:spLocks noChangeArrowheads="1"/>
          </p:cNvSpPr>
          <p:nvPr/>
        </p:nvSpPr>
        <p:spPr bwMode="auto">
          <a:xfrm>
            <a:off x="5394325" y="4608513"/>
            <a:ext cx="170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EVLA and VLA</a:t>
            </a:r>
          </a:p>
          <a:p>
            <a:pPr algn="ctr"/>
            <a:r>
              <a:rPr lang="en-US" sz="1800"/>
              <a:t>1139 MHz</a:t>
            </a:r>
          </a:p>
        </p:txBody>
      </p:sp>
      <p:sp>
        <p:nvSpPr>
          <p:cNvPr id="94215" name="Text Box 8"/>
          <p:cNvSpPr txBox="1">
            <a:spLocks noChangeArrowheads="1"/>
          </p:cNvSpPr>
          <p:nvPr/>
        </p:nvSpPr>
        <p:spPr bwMode="auto">
          <a:xfrm>
            <a:off x="1355725" y="5370513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1127-145</a:t>
            </a:r>
          </a:p>
        </p:txBody>
      </p:sp>
      <p:sp>
        <p:nvSpPr>
          <p:cNvPr id="94216" name="Text Box 9"/>
          <p:cNvSpPr txBox="1">
            <a:spLocks noChangeArrowheads="1"/>
          </p:cNvSpPr>
          <p:nvPr/>
        </p:nvSpPr>
        <p:spPr bwMode="auto">
          <a:xfrm>
            <a:off x="5562600" y="5334000"/>
            <a:ext cx="120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1413+135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/>
              <a:t>EVLA Science: Ka-band Spectroscopy</a:t>
            </a:r>
          </a:p>
        </p:txBody>
      </p:sp>
      <p:pic>
        <p:nvPicPr>
          <p:cNvPr id="95234" name="Picture 3" descr="EM_Ka_images"/>
          <p:cNvPicPr>
            <a:picLocks noChangeAspect="1" noChangeArrowheads="1"/>
          </p:cNvPicPr>
          <p:nvPr/>
        </p:nvPicPr>
        <p:blipFill>
          <a:blip r:embed="rId2"/>
          <a:srcRect l="2727" t="14107" r="2727" b="14107"/>
          <a:stretch>
            <a:fillRect/>
          </a:stretch>
        </p:blipFill>
        <p:spPr bwMode="auto">
          <a:xfrm>
            <a:off x="0" y="3200400"/>
            <a:ext cx="6019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533400" y="990600"/>
            <a:ext cx="7924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Six new Ka-band (27 – 40 GHz) antennas now available.  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Ten available by March 2009 --- good for new science.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2000"/>
              <a:t>As part of commissioning tests, Emmanuel Momjian has made imagines of the 36 GHz methanol maser  in M8E.  </a:t>
            </a:r>
          </a:p>
        </p:txBody>
      </p:sp>
      <p:pic>
        <p:nvPicPr>
          <p:cNvPr id="95236" name="Picture 5"/>
          <p:cNvPicPr>
            <a:picLocks noChangeAspect="1" noChangeArrowheads="1"/>
          </p:cNvPicPr>
          <p:nvPr/>
        </p:nvPicPr>
        <p:blipFill>
          <a:blip r:embed="rId3"/>
          <a:srcRect l="5882" t="15909" r="6863" b="15909"/>
          <a:stretch>
            <a:fillRect/>
          </a:stretch>
        </p:blipFill>
        <p:spPr bwMode="auto">
          <a:xfrm>
            <a:off x="6053138" y="3429000"/>
            <a:ext cx="30908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63563"/>
          </a:xfrm>
        </p:spPr>
        <p:txBody>
          <a:bodyPr/>
          <a:lstStyle/>
          <a:p>
            <a:r>
              <a:rPr lang="en-US" sz="2800" b="1" smtClean="0"/>
              <a:t>Other Unique EVLA Projects Now Scheduled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Users have noted the increased frequency access: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32 proposals accepted for C-band frequencies outside the VLA 4.5 – 5.0 GHz window.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Galactic science proposals involve methanol, excited OH, and formaldehyde masers in star forming regions.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Extragalactic science involves H</a:t>
            </a:r>
            <a:r>
              <a:rPr lang="en-US" sz="2000" baseline="-25000" smtClean="0"/>
              <a:t>2</a:t>
            </a:r>
            <a:r>
              <a:rPr lang="en-US" sz="2000" smtClean="0"/>
              <a:t>O masers near z = 2.  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9 proposals accepted for expanded K-band coverage.</a:t>
            </a:r>
          </a:p>
          <a:p>
            <a:pPr lvl="2">
              <a:lnSpc>
                <a:spcPct val="90000"/>
              </a:lnSpc>
            </a:pPr>
            <a:r>
              <a:rPr lang="en-US" sz="2000" smtClean="0"/>
              <a:t>Science goals mostly involving high-redshift (z ~ 2 – 5) molecular emission from young galaxies. 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With more frequencies opening up, the interest in observing in these new bands will increase.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Most significant new capability in 2009 will be availability of Ka-band (26.5 – 40 GHz)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Antenna and Wideband Receiver Availability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VLA antennas are being converted to EVLA antennas at a rate of 6/year.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18 now converted.  Conversion completed mid 2010.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Upon conversion, EVLA antennas are outfitted with: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available wideband receivers (K, Q initially, now C, K, Ka, Q),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An existing VLA narrowband receiver, (X)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An ‘interim’ EVLA receiver – full tuning range, but limited sensitivity and polarization (C, L initially, now only L),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No receiver (Ku, S)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New receivers will be outfitted on EVLA antennas in the field, as designs are finalized, and production enables.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Three bands still to be designed/tested:  S, X, Ku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All receiver outfitting/retrofitting will be completed by end of 2012.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7848600" cy="609600"/>
          </a:xfrm>
        </p:spPr>
        <p:txBody>
          <a:bodyPr/>
          <a:lstStyle/>
          <a:p>
            <a:r>
              <a:rPr lang="en-US" smtClean="0"/>
              <a:t>Wideband Availability Timescale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84582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When will full wideband tuning capability be available?  </a:t>
            </a:r>
          </a:p>
        </p:txBody>
      </p:sp>
      <p:pic>
        <p:nvPicPr>
          <p:cNvPr id="98307" name="Picture 5" descr="WideRcvrAvailDec08"/>
          <p:cNvPicPr>
            <a:picLocks noChangeAspect="1" noChangeArrowheads="1"/>
          </p:cNvPicPr>
          <p:nvPr/>
        </p:nvPicPr>
        <p:blipFill>
          <a:blip r:embed="rId2"/>
          <a:srcRect l="5051" t="14378" r="8081" b="7190"/>
          <a:stretch>
            <a:fillRect/>
          </a:stretch>
        </p:blipFill>
        <p:spPr bwMode="auto">
          <a:xfrm>
            <a:off x="1600200" y="1447800"/>
            <a:ext cx="68580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Line 5"/>
          <p:cNvSpPr>
            <a:spLocks noChangeShapeType="1"/>
          </p:cNvSpPr>
          <p:nvPr/>
        </p:nvSpPr>
        <p:spPr bwMode="auto">
          <a:xfrm>
            <a:off x="4572000" y="6172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2133600" y="61722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VLA Correlator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5029200" y="61722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WIDAR Correlator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/>
              <a:t>It’s Better Than It Looks!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mtClean="0"/>
              <a:t>Wideband availability plot does not include capabilities of VLA antennas and ‘interim’ EVLA bands.  </a:t>
            </a:r>
          </a:p>
          <a:p>
            <a:r>
              <a:rPr lang="en-US" smtClean="0"/>
              <a:t>Next two slides detail the capabilities growth for each band.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200" smtClean="0"/>
              <a:t>Low Frequency Bands Capability Growth</a:t>
            </a:r>
          </a:p>
        </p:txBody>
      </p:sp>
      <p:pic>
        <p:nvPicPr>
          <p:cNvPr id="100354" name="Picture 5" descr="RcvrAvail-Low-Dec08"/>
          <p:cNvPicPr>
            <a:picLocks noChangeAspect="1" noChangeArrowheads="1"/>
          </p:cNvPicPr>
          <p:nvPr/>
        </p:nvPicPr>
        <p:blipFill>
          <a:blip r:embed="rId2"/>
          <a:srcRect l="4041" t="10457" r="5051" b="5882"/>
          <a:stretch>
            <a:fillRect/>
          </a:stretch>
        </p:blipFill>
        <p:spPr bwMode="auto">
          <a:xfrm>
            <a:off x="457200" y="788988"/>
            <a:ext cx="8534400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smtClean="0"/>
              <a:t>High Frequency Bands Capabilities Growth</a:t>
            </a:r>
          </a:p>
        </p:txBody>
      </p:sp>
      <p:pic>
        <p:nvPicPr>
          <p:cNvPr id="101378" name="Picture 5" descr="RcvrAvail-High-Dec08"/>
          <p:cNvPicPr>
            <a:picLocks noChangeAspect="1" noChangeArrowheads="1"/>
          </p:cNvPicPr>
          <p:nvPr/>
        </p:nvPicPr>
        <p:blipFill>
          <a:blip r:embed="rId2"/>
          <a:srcRect l="4546" t="10785" r="4546"/>
          <a:stretch>
            <a:fillRect/>
          </a:stretch>
        </p:blipFill>
        <p:spPr bwMode="auto">
          <a:xfrm>
            <a:off x="609600" y="906463"/>
            <a:ext cx="7848600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Top-Level Project Goals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Key goal: Improve the observational capabilities of the VLA (except for angular resolution) by a factor of ten or more.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Provide a new monitor and control system, which must allow operation of EVLA and VLA antennas in transition.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goal partially due to requirement that EVLA antennas be returned to service for continued VLA operations.   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Perform careful astronomical observations to verify that EVLA hardware and software function properly.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Provide new data management software, including data post processing, for better access to array data products (effort distributed across divisions of NRAO)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smtClean="0"/>
              <a:t>Notes for the Previous Slides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 To describe the evolution of frequency access, we must define three kinds of receivers/antennas: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Old VLA – the old narrowband receivers, and the &lt; 400 MHz frequency separation restriction between the two IF pairs. 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Interim EVLA:  (C, L bands)  Full tuning range, no restriction on IF pair frequency separation, but great degradation in sensitivity and polarization outside the traditional VLA bands. 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Final EVLA:  Full bandwidths, no tuning restrictions. 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 With this, the growth in </a:t>
            </a:r>
            <a:r>
              <a:rPr lang="en-US" sz="2400" b="1" smtClean="0"/>
              <a:t>tuning</a:t>
            </a:r>
            <a:r>
              <a:rPr lang="en-US" sz="2400" smtClean="0"/>
              <a:t> capability </a:t>
            </a:r>
            <a:r>
              <a:rPr lang="en-US" sz="2400" b="1" smtClean="0"/>
              <a:t>using the VLA correlator</a:t>
            </a:r>
            <a:r>
              <a:rPr lang="en-US" sz="2400" smtClean="0"/>
              <a:t> can be described fairly simply.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Still two IF pairs, maximum 50 MHz BW, maximum 512 channels.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 maximum of 22 EVLA antennas will be available to the VLA correlator. 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Hence, after August 2009, the total number of antennas available will decrease with time, until WIDAR is on-line.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In January 2010, remaining (~3) VLA antennas will be turned off when WIDAR correlator is brought on-line.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smtClean="0"/>
              <a:t>Increasing the Bandwidth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Obtaining wider bandwidths and more channels requires the WIDAR correlator.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The switchover to WIDAR cannot be a ‘1-step’ process.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New hardware needed to enable wider BW:  a second LO pair, a second downconverter pair, and the 3-bit samplers.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All EVLA antennas provide 1 GHz BW now.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5 EVLA antennas can provide 2 GHz BW now, rising at 1/month.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Full 8 GHz BW upgrade starts early next year, completed by mid 2011.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WIDAR station boards, baseline boards.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New software – both within WIDAR and in post-processing -- needed to manage the dataflow and increased flexibility.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smtClean="0"/>
              <a:t>The Growth of WIDAR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 smtClean="0"/>
              <a:t>Critical on-sky tests (just completed) with 4-station WIDAR prototype.    </a:t>
            </a:r>
          </a:p>
          <a:p>
            <a:r>
              <a:rPr lang="en-US" sz="2800" smtClean="0"/>
              <a:t>Initial implementation of the final WIDAR will be a 10-station system for further testing (known as WIDAR-0).</a:t>
            </a:r>
          </a:p>
          <a:p>
            <a:pPr lvl="1"/>
            <a:r>
              <a:rPr lang="en-US" sz="2400" smtClean="0"/>
              <a:t>Planned to begin February, 2009.  </a:t>
            </a:r>
          </a:p>
          <a:p>
            <a:pPr lvl="1"/>
            <a:r>
              <a:rPr lang="en-US" sz="2400" smtClean="0"/>
              <a:t>Not available for science!  </a:t>
            </a:r>
          </a:p>
          <a:p>
            <a:r>
              <a:rPr lang="en-US" sz="2800" smtClean="0"/>
              <a:t>In January 2010, WIDAR-0 will expand to handle all available EVLA antennas in a ‘VLA Emulation’ mode.</a:t>
            </a:r>
          </a:p>
          <a:p>
            <a:r>
              <a:rPr lang="en-US" sz="2800" smtClean="0"/>
              <a:t>What is this?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‘VLA Emulation Mode’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2800" smtClean="0"/>
              <a:t>We plan to replace the existing VLA correlator with WIDAR in mid-January, 2010.</a:t>
            </a:r>
          </a:p>
          <a:p>
            <a:pPr marL="533400" indent="-533400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The initial WIDAR setup will provide, for all EVLA antennas, two basic modes:  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Two independent sub-band pairs of 128 MHz each, with full polarization, and 64 channels/correlation.  </a:t>
            </a:r>
          </a:p>
          <a:p>
            <a:pPr marL="914400" lvl="1" indent="-457200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One sub-band pair, RR and LL polarizations, 128 MHz BW, 256 channels per correlation.  </a:t>
            </a:r>
          </a:p>
          <a:p>
            <a:pPr marL="533400" indent="-533400">
              <a:lnSpc>
                <a:spcPct val="80000"/>
              </a:lnSpc>
            </a:pPr>
            <a:r>
              <a:rPr lang="en-US" sz="2800" smtClean="0"/>
              <a:t>For both modes, the bandwidth can be divided by powers of two while keeping the number of channels fixed.  </a:t>
            </a:r>
          </a:p>
          <a:p>
            <a:pPr marL="533400" indent="-533400">
              <a:lnSpc>
                <a:spcPct val="80000"/>
              </a:lnSpc>
            </a:pPr>
            <a:r>
              <a:rPr lang="en-US" sz="2800" smtClean="0"/>
              <a:t>We will remain in this state for some time to ensure reliability and stability.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 smtClean="0"/>
              <a:t>OSRO WIDAR modes (1)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62000"/>
            <a:ext cx="8229600" cy="1219200"/>
          </a:xfrm>
        </p:spPr>
        <p:txBody>
          <a:bodyPr/>
          <a:lstStyle/>
          <a:p>
            <a:r>
              <a:rPr lang="en-US" sz="2800" smtClean="0"/>
              <a:t>Continuum applications and spectro-polarimetry</a:t>
            </a:r>
          </a:p>
          <a:p>
            <a:pPr lvl="1"/>
            <a:r>
              <a:rPr lang="en-US" sz="2000" smtClean="0"/>
              <a:t>Two independently-tunable sub-bands (IFs), full polarization, each with bandwidth 128/2</a:t>
            </a:r>
            <a:r>
              <a:rPr lang="en-US" sz="2000" baseline="30000" smtClean="0"/>
              <a:t>n</a:t>
            </a:r>
            <a:r>
              <a:rPr lang="en-US" sz="2000" smtClean="0"/>
              <a:t> MHz (n=0,..,12), 64 channels</a:t>
            </a:r>
          </a:p>
        </p:txBody>
      </p:sp>
      <p:graphicFrame>
        <p:nvGraphicFramePr>
          <p:cNvPr id="107635" name="Group 115"/>
          <p:cNvGraphicFramePr>
            <a:graphicFrameLocks noGrp="1"/>
          </p:cNvGraphicFramePr>
          <p:nvPr/>
        </p:nvGraphicFramePr>
        <p:xfrm>
          <a:off x="381000" y="1905000"/>
          <a:ext cx="8382000" cy="4918075"/>
        </p:xfrm>
        <a:graphic>
          <a:graphicData uri="http://schemas.openxmlformats.org/drawingml/2006/table">
            <a:tbl>
              <a:tblPr/>
              <a:tblGrid>
                <a:gridCol w="1103313"/>
                <a:gridCol w="1220787"/>
                <a:gridCol w="1787525"/>
                <a:gridCol w="1012825"/>
                <a:gridCol w="1393825"/>
                <a:gridCol w="1863725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Sub-band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BW (MHz)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poln. products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channels/poln product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width (kHz)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 width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at 1 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velocity coverage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at 1 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38,400/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31.25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15.625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7.813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3.906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1.953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0.0625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0.977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0.03125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0.488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9.375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/>
              <a:t>Spectral line applications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/>
              <a:t>One tunable sub-band (IF), dual polarization, with bandwidth 128/2</a:t>
            </a:r>
            <a:r>
              <a:rPr lang="en-US" sz="2000" baseline="30000"/>
              <a:t>n</a:t>
            </a:r>
            <a:r>
              <a:rPr lang="en-US" sz="2000"/>
              <a:t> MHz (n=0,..,12), 256 channels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mtClean="0"/>
              <a:t>OSRO WIDAR modes (2)</a:t>
            </a:r>
          </a:p>
        </p:txBody>
      </p:sp>
      <p:graphicFrame>
        <p:nvGraphicFramePr>
          <p:cNvPr id="101489" name="Group 113"/>
          <p:cNvGraphicFramePr>
            <a:graphicFrameLocks noGrp="1"/>
          </p:cNvGraphicFramePr>
          <p:nvPr/>
        </p:nvGraphicFramePr>
        <p:xfrm>
          <a:off x="304800" y="1981200"/>
          <a:ext cx="8534400" cy="4918075"/>
        </p:xfrm>
        <a:graphic>
          <a:graphicData uri="http://schemas.openxmlformats.org/drawingml/2006/table">
            <a:tbl>
              <a:tblPr/>
              <a:tblGrid>
                <a:gridCol w="1143000"/>
                <a:gridCol w="1219200"/>
                <a:gridCol w="1744663"/>
                <a:gridCol w="1049337"/>
                <a:gridCol w="1446213"/>
                <a:gridCol w="1931987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Sub-band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BW (MHz)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poln. products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Number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channels/poln product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width (kHz)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Channel width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at 1 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Total velocity coverage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(kms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at 1 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38,400/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(GHz)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62.5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4,800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31.25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15.625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1,200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7.813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3.906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1.953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0.59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0.977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0.488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37.5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0.0625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0.244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0.073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18.75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0.03125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0.122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0.037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9.375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/>
              <a:t>WIDAR Science, 2010 and Beyond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All WIDAR hardware components will be here by December 2009.  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Expanded WIDAR observational capabilities will be commissioned through 2011.  (Is earlier possible?)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Growth path not finalized.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Most likely path is to maximize bandwidth quickly, with limited flexibility.  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Expanded capabilities to be made available to RSRO participants.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More complicated and flexible modes to be added later – timescales set by availability of resources.  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Increased number of channels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Greatly increased frequency resolution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Flexible correlator resource allocation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Pulsar mode observing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Phased array mode observing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228600"/>
            <a:ext cx="5562600" cy="685800"/>
          </a:xfrm>
        </p:spPr>
        <p:txBody>
          <a:bodyPr/>
          <a:lstStyle/>
          <a:p>
            <a:r>
              <a:rPr lang="en-US" sz="3200" b="1" smtClean="0"/>
              <a:t>Major Future Milestones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382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Test 4-station prototype correlator on the sky	       July ’08 – Feb. ‘09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Four antenna test and verification system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Testing of 10-station correlator:    		       Feb. ’09 – Jan. ‘10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Full Correlator Installation	  		       May ’09 – Dec. ’09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VLA’s correlator turned off			       Jan. 2010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WIDAR correlator capabilities will be much greater </a:t>
            </a:r>
          </a:p>
          <a:p>
            <a:pPr lvl="1">
              <a:lnSpc>
                <a:spcPct val="90000"/>
              </a:lnSpc>
            </a:pPr>
            <a:r>
              <a:rPr lang="en-AU" sz="2000" smtClean="0"/>
              <a:t>About 25 EVLA antennas will be available.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Shared Risk Observing Begins	       	       Jan. 2010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Last antenna retrofitted			       Sept. 2010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Last receiver installed		 	       Sept.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Key EVLA Deliverables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Full frequency coverage from 1 to 50 GHz.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8 frequency bands with cryogenic receivers.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Two separately-tunable polarization pairs of up to 8 GHz BW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Unmatched sensitivity: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 </a:t>
            </a:r>
            <a:r>
              <a:rPr lang="en-US" sz="2000" smtClean="0">
                <a:latin typeface="Symbol" pitchFamily="18" charset="2"/>
              </a:rPr>
              <a:t>m</a:t>
            </a:r>
            <a:r>
              <a:rPr lang="en-US" sz="2000" smtClean="0"/>
              <a:t>Jy/beam in full bandwidth continuum (1-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smtClean="0"/>
              <a:t>, 9 hr).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 mJy/beam line sensitivity (1 km/sec, 1-</a:t>
            </a:r>
            <a:r>
              <a:rPr lang="en-US" sz="2000" smtClean="0">
                <a:latin typeface="Symbol" pitchFamily="18" charset="2"/>
              </a:rPr>
              <a:t>s</a:t>
            </a:r>
            <a:r>
              <a:rPr lang="en-US" sz="2000" smtClean="0"/>
              <a:t>, 9hr)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New correlator with 8 GHz/polarization capability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16384 minimum channels/baseline with full polarization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Spectral resolution varying from  0.1 Hz to 2 MHz.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64 independently tuned sub-band pairs.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Recirculation capability and flexible correlator resource allocation to match correlator capabilities to science requirements.  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Full range of special modes:  sub-arrays, pulsar gating and pulsar binning, VLBI-enabled, phased array.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Complete all hardware components by end of CY2012.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239000" cy="838200"/>
          </a:xfrm>
        </p:spPr>
        <p:txBody>
          <a:bodyPr/>
          <a:lstStyle/>
          <a:p>
            <a:r>
              <a:rPr lang="en-US" sz="3200" b="1" smtClean="0"/>
              <a:t>Overall EVLA Performance Goals</a:t>
            </a:r>
          </a:p>
        </p:txBody>
      </p:sp>
      <p:graphicFrame>
        <p:nvGraphicFramePr>
          <p:cNvPr id="87102" name="Group 62"/>
          <p:cNvGraphicFramePr>
            <a:graphicFrameLocks noGrp="1"/>
          </p:cNvGraphicFramePr>
          <p:nvPr>
            <p:ph sz="half" idx="2"/>
          </p:nvPr>
        </p:nvGraphicFramePr>
        <p:xfrm>
          <a:off x="381000" y="1828800"/>
          <a:ext cx="8458200" cy="4148138"/>
        </p:xfrm>
        <a:graphic>
          <a:graphicData uri="http://schemas.openxmlformats.org/drawingml/2006/table">
            <a:tbl>
              <a:tblPr/>
              <a:tblGrid>
                <a:gridCol w="4724400"/>
                <a:gridCol w="1219200"/>
                <a:gridCol w="1371600"/>
                <a:gridCol w="1143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Factor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Sensitivity (1-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9 hr.)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BW in each polarization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frequency channels at max. BW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16,384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number of freq. channels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4,194,304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8192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Coarsest frequency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Finest frequency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0.12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3180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of full-polarization sub-correlators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(Log) Frequency Coverage (1 – 50 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70" name="Text Box 55"/>
          <p:cNvSpPr txBox="1">
            <a:spLocks noChangeArrowheads="1"/>
          </p:cNvSpPr>
          <p:nvPr/>
        </p:nvSpPr>
        <p:spPr bwMode="auto">
          <a:xfrm>
            <a:off x="457200" y="106680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The EVLA’s performance will be vastly better than the VLA’s: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/>
              <a:t>EVLA Sensitivity Goals</a:t>
            </a:r>
          </a:p>
        </p:txBody>
      </p:sp>
      <p:graphicFrame>
        <p:nvGraphicFramePr>
          <p:cNvPr id="87126" name="Group 86"/>
          <p:cNvGraphicFramePr>
            <a:graphicFrameLocks noGrp="1"/>
          </p:cNvGraphicFramePr>
          <p:nvPr>
            <p:ph sz="half" idx="2"/>
          </p:nvPr>
        </p:nvGraphicFramePr>
        <p:xfrm>
          <a:off x="381000" y="1066800"/>
          <a:ext cx="8153400" cy="4224338"/>
        </p:xfrm>
        <a:graphic>
          <a:graphicData uri="http://schemas.openxmlformats.org/drawingml/2006/table">
            <a:tbl>
              <a:tblPr/>
              <a:tblGrid>
                <a:gridCol w="1219200"/>
                <a:gridCol w="838200"/>
                <a:gridCol w="990600"/>
                <a:gridCol w="1143000"/>
                <a:gridCol w="1981200"/>
                <a:gridCol w="1981200"/>
              </a:tblGrid>
              <a:tr h="700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GHz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 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(req.)         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(actual)    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Cont.  Sens.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9 Hr., full BW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 Sens.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1 km/sec, 9 Hr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mJy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1 -- 2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2 -- 4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4 -- 8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8 -- 12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12 -- 18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18 - 26.5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26.5 - 40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40 -- 50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202" name="Text Box 65"/>
          <p:cNvSpPr txBox="1">
            <a:spLocks noChangeArrowheads="1"/>
          </p:cNvSpPr>
          <p:nvPr/>
        </p:nvSpPr>
        <p:spPr bwMode="auto">
          <a:xfrm>
            <a:off x="381000" y="5334000"/>
            <a:ext cx="32766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/>
              <a:t>Black:   Final systems	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66FF"/>
                </a:solidFill>
              </a:rPr>
              <a:t>Blue:     Interim systems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</a:rPr>
              <a:t>Red:      Under Design          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solidFill>
                  <a:srgbClr val="CC0099"/>
                </a:solidFill>
              </a:rPr>
              <a:t>Purple:  Prototype</a:t>
            </a:r>
          </a:p>
        </p:txBody>
      </p:sp>
      <p:graphicFrame>
        <p:nvGraphicFramePr>
          <p:cNvPr id="87127" name="Object 87"/>
          <p:cNvGraphicFramePr>
            <a:graphicFrameLocks noChangeAspect="1"/>
          </p:cNvGraphicFramePr>
          <p:nvPr/>
        </p:nvGraphicFramePr>
        <p:xfrm>
          <a:off x="3657600" y="5486400"/>
          <a:ext cx="1692275" cy="822325"/>
        </p:xfrm>
        <a:graphic>
          <a:graphicData uri="http://schemas.openxmlformats.org/presentationml/2006/ole">
            <p:oleObj spid="_x0000_s87127" name="Equation" r:id="rId3" imgW="863280" imgH="419040" progId="Equation.3">
              <p:embed/>
            </p:oleObj>
          </a:graphicData>
        </a:graphic>
      </p:graphicFrame>
      <p:graphicFrame>
        <p:nvGraphicFramePr>
          <p:cNvPr id="87128" name="Object 88"/>
          <p:cNvGraphicFramePr>
            <a:graphicFrameLocks noChangeAspect="1"/>
          </p:cNvGraphicFramePr>
          <p:nvPr/>
        </p:nvGraphicFramePr>
        <p:xfrm>
          <a:off x="5867400" y="5486400"/>
          <a:ext cx="2616200" cy="950913"/>
        </p:xfrm>
        <a:graphic>
          <a:graphicData uri="http://schemas.openxmlformats.org/presentationml/2006/ole">
            <p:oleObj spid="_x0000_s87128" name="Equation" r:id="rId4" imgW="125712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Snapshot of Project Status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r>
              <a:rPr lang="en-US" sz="2800" smtClean="0"/>
              <a:t>Project is going well</a:t>
            </a:r>
          </a:p>
          <a:p>
            <a:r>
              <a:rPr lang="en-US" sz="2800" smtClean="0"/>
              <a:t>Budget: Financial health of the project is good</a:t>
            </a:r>
          </a:p>
          <a:p>
            <a:pPr lvl="1"/>
            <a:r>
              <a:rPr lang="en-US" sz="2400" smtClean="0"/>
              <a:t>Project contingency remains at historically high levels.</a:t>
            </a:r>
          </a:p>
          <a:p>
            <a:pPr lvl="1"/>
            <a:r>
              <a:rPr lang="en-US" sz="2400" smtClean="0"/>
              <a:t>No plans to reduce scope of project</a:t>
            </a:r>
          </a:p>
          <a:p>
            <a:r>
              <a:rPr lang="en-US" sz="2800" smtClean="0"/>
              <a:t>Technical issues largely resolved</a:t>
            </a:r>
          </a:p>
          <a:p>
            <a:r>
              <a:rPr lang="en-US" sz="2800" smtClean="0"/>
              <a:t>Project is on schedule:</a:t>
            </a:r>
          </a:p>
          <a:p>
            <a:pPr lvl="1"/>
            <a:r>
              <a:rPr lang="en-US" sz="2400" smtClean="0"/>
              <a:t>Antenna retrofits will be complete in Q3 2010 </a:t>
            </a:r>
          </a:p>
          <a:p>
            <a:pPr lvl="1"/>
            <a:r>
              <a:rPr lang="en-US" sz="2400" smtClean="0"/>
              <a:t>Receiver installation complete in late 2012</a:t>
            </a:r>
          </a:p>
          <a:p>
            <a:pPr lvl="1"/>
            <a:r>
              <a:rPr lang="en-US" sz="2400" smtClean="0"/>
              <a:t>Correlator scheduled for completion in Q1 2010</a:t>
            </a:r>
          </a:p>
          <a:p>
            <a:pPr lvl="1"/>
            <a:r>
              <a:rPr lang="en-US" sz="2400" smtClean="0"/>
              <a:t>Software development on track to support commissioning and early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Antenna Conversion Progress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Antenna conversions on track for completion in Q3 2010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Antennas placed in operation immediately after conversion is complete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18 EVLA antennas now in use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Electronics outfitting of 19</a:t>
            </a:r>
            <a:r>
              <a:rPr lang="en-US" sz="2000" baseline="30000" smtClean="0"/>
              <a:t>th</a:t>
            </a:r>
            <a:r>
              <a:rPr lang="en-US" sz="2000" smtClean="0"/>
              <a:t> antenna is nearly complete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Mechanical overhaul of 20</a:t>
            </a:r>
            <a:r>
              <a:rPr lang="en-US" sz="2000" baseline="30000" smtClean="0"/>
              <a:t>th</a:t>
            </a:r>
            <a:r>
              <a:rPr lang="en-US" sz="2000" smtClean="0"/>
              <a:t> antenna is well underway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Proceeding at desired rate of about 6 per year</a:t>
            </a:r>
          </a:p>
        </p:txBody>
      </p:sp>
      <p:pic>
        <p:nvPicPr>
          <p:cNvPr id="89091" name="Picture 4" descr="SbandHorn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5" descr="obshrs1108"/>
          <p:cNvPicPr>
            <a:picLocks noChangeAspect="1" noChangeArrowheads="1"/>
          </p:cNvPicPr>
          <p:nvPr/>
        </p:nvPicPr>
        <p:blipFill>
          <a:blip r:embed="rId3"/>
          <a:srcRect l="3529" t="11818" r="4706" b="19090"/>
          <a:stretch>
            <a:fillRect/>
          </a:stretch>
        </p:blipFill>
        <p:spPr bwMode="auto">
          <a:xfrm>
            <a:off x="5346700" y="1233488"/>
            <a:ext cx="3290888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Receiver Progress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791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Excellent progress on feed horn fabrication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All horns fabricated for L, C, and Ka-bands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Fabrication of S-band horns underway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Full production of Ka-band receivers underway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First fringes on single baseline on Aug 8, 2008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6 receivers installed in array now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Design and fabrication issues with OMTs  resolved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L, C, and S-band OMTs meeting specifications</a:t>
            </a:r>
            <a:endParaRPr lang="en-US" sz="2000" smtClean="0"/>
          </a:p>
        </p:txBody>
      </p:sp>
      <p:pic>
        <p:nvPicPr>
          <p:cNvPr id="90115" name="Picture 4" descr="Assembled OM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86200"/>
            <a:ext cx="17462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620000" y="5410200"/>
            <a:ext cx="1347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S-band OMT</a:t>
            </a:r>
          </a:p>
        </p:txBody>
      </p:sp>
      <p:pic>
        <p:nvPicPr>
          <p:cNvPr id="90117" name="Picture 6" descr="100_0263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 l="6149" t="7687" r="8200" b="4613"/>
          <a:stretch>
            <a:fillRect/>
          </a:stretch>
        </p:blipFill>
        <p:spPr bwMode="auto">
          <a:xfrm>
            <a:off x="6934200" y="1371600"/>
            <a:ext cx="19097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Text Box 7"/>
          <p:cNvSpPr txBox="1">
            <a:spLocks noChangeArrowheads="1"/>
          </p:cNvSpPr>
          <p:nvPr/>
        </p:nvSpPr>
        <p:spPr bwMode="auto">
          <a:xfrm>
            <a:off x="7696200" y="4038600"/>
            <a:ext cx="1381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L-band horns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WIDAR Correlator Progress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4343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Custom chips (12,000) received in Apr 2008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High speed data cables and all 16 racks installed in Jun-Aug 2008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On-the-sky tests of prototype began in Jul 2008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First fringes with prototype on Aug 7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Production review of printed circuit boards successfully completed on Dec 2-3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Full production of boards to start in Mar 2009</a:t>
            </a:r>
          </a:p>
        </p:txBody>
      </p:sp>
      <p:sp>
        <p:nvSpPr>
          <p:cNvPr id="91139" name="Text Box 4"/>
          <p:cNvSpPr txBox="1">
            <a:spLocks noChangeArrowheads="1"/>
          </p:cNvSpPr>
          <p:nvPr/>
        </p:nvSpPr>
        <p:spPr bwMode="auto">
          <a:xfrm>
            <a:off x="7162800" y="5334000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Baseline board</a:t>
            </a:r>
          </a:p>
        </p:txBody>
      </p:sp>
      <p:sp>
        <p:nvSpPr>
          <p:cNvPr id="91140" name="Text Box 5"/>
          <p:cNvSpPr txBox="1">
            <a:spLocks noChangeArrowheads="1"/>
          </p:cNvSpPr>
          <p:nvPr/>
        </p:nvSpPr>
        <p:spPr bwMode="auto">
          <a:xfrm>
            <a:off x="7239000" y="4038600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Rack installation</a:t>
            </a:r>
          </a:p>
        </p:txBody>
      </p:sp>
      <p:pic>
        <p:nvPicPr>
          <p:cNvPr id="91141" name="Picture 6" descr="WIDAR28AUG08"/>
          <p:cNvPicPr>
            <a:picLocks noChangeAspect="1" noChangeArrowheads="1"/>
          </p:cNvPicPr>
          <p:nvPr/>
        </p:nvPicPr>
        <p:blipFill>
          <a:blip r:embed="rId2"/>
          <a:srcRect l="27000" t="2000" r="9000" b="46001"/>
          <a:stretch>
            <a:fillRect/>
          </a:stretch>
        </p:blipFill>
        <p:spPr bwMode="auto">
          <a:xfrm>
            <a:off x="4953000" y="1524000"/>
            <a:ext cx="390048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7" descr="evla_baseline_board_mech_model_06-09-22_0019_1"/>
          <p:cNvPicPr>
            <a:picLocks noChangeAspect="1" noChangeArrowheads="1"/>
          </p:cNvPicPr>
          <p:nvPr/>
        </p:nvPicPr>
        <p:blipFill>
          <a:blip r:embed="rId3"/>
          <a:srcRect l="6195" r="6195"/>
          <a:stretch>
            <a:fillRect/>
          </a:stretch>
        </p:blipFill>
        <p:spPr bwMode="auto">
          <a:xfrm>
            <a:off x="5334000" y="3733800"/>
            <a:ext cx="181927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IBoardFeb08Template">
  <a:themeElements>
    <a:clrScheme name="AUIBoardFeb08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IBoardFeb08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UIBoardFeb08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IBoardFeb08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IBoardFeb08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IBoardFeb08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IBoardFeb08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IBoardFeb08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IBoardFeb08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</TotalTime>
  <Words>1957</Words>
  <Application>Microsoft Office PowerPoint</Application>
  <PresentationFormat>On-screen Show (4:3)</PresentationFormat>
  <Paragraphs>482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Symbol</vt:lpstr>
      <vt:lpstr>Times New Roman</vt:lpstr>
      <vt:lpstr>AUIBoardFeb08Template</vt:lpstr>
      <vt:lpstr>CorelDRAW</vt:lpstr>
      <vt:lpstr>Equation</vt:lpstr>
      <vt:lpstr> EVLA Goals, Progress, Status, and Projections</vt:lpstr>
      <vt:lpstr>Top-Level Project Goals</vt:lpstr>
      <vt:lpstr>Key EVLA Deliverables</vt:lpstr>
      <vt:lpstr>Overall EVLA Performance Goals</vt:lpstr>
      <vt:lpstr>EVLA Sensitivity Goals</vt:lpstr>
      <vt:lpstr>Snapshot of Project Status</vt:lpstr>
      <vt:lpstr>Antenna Conversion Progress</vt:lpstr>
      <vt:lpstr>Receiver Progress</vt:lpstr>
      <vt:lpstr>WIDAR Correlator Progress</vt:lpstr>
      <vt:lpstr>Additional Progress</vt:lpstr>
      <vt:lpstr>New EVLA Science:  C-Band and K-Band Results</vt:lpstr>
      <vt:lpstr>EVLA Imaging of HI Absorption  at  1082 and 1139 MHz</vt:lpstr>
      <vt:lpstr>EVLA Science: Ka-band Spectroscopy</vt:lpstr>
      <vt:lpstr>Other Unique EVLA Projects Now Scheduled</vt:lpstr>
      <vt:lpstr>Antenna and Wideband Receiver Availability</vt:lpstr>
      <vt:lpstr>Wideband Availability Timescale</vt:lpstr>
      <vt:lpstr>It’s Better Than It Looks!</vt:lpstr>
      <vt:lpstr>Low Frequency Bands Capability Growth</vt:lpstr>
      <vt:lpstr>High Frequency Bands Capabilities Growth</vt:lpstr>
      <vt:lpstr>Notes for the Previous Slides</vt:lpstr>
      <vt:lpstr>Increasing the Bandwidth</vt:lpstr>
      <vt:lpstr>The Growth of WIDAR</vt:lpstr>
      <vt:lpstr>‘VLA Emulation Mode’</vt:lpstr>
      <vt:lpstr>OSRO WIDAR modes (1)</vt:lpstr>
      <vt:lpstr>OSRO WIDAR modes (2)</vt:lpstr>
      <vt:lpstr>WIDAR Science, 2010 and Beyond</vt:lpstr>
      <vt:lpstr>Major Future Milestones</vt:lpstr>
    </vt:vector>
  </TitlesOfParts>
  <Company>NRAO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smarks</dc:creator>
  <cp:lastModifiedBy>Lori Appel</cp:lastModifiedBy>
  <cp:revision>149</cp:revision>
  <dcterms:created xsi:type="dcterms:W3CDTF">2008-02-22T18:56:56Z</dcterms:created>
  <dcterms:modified xsi:type="dcterms:W3CDTF">2008-12-18T23:10:33Z</dcterms:modified>
</cp:coreProperties>
</file>